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9144000" cy="5143500" type="screen16x9"/>
  <p:notesSz cx="6858000" cy="9144000"/>
  <p:embeddedFontLst>
    <p:embeddedFont>
      <p:font typeface="Comfortaa" charset="0"/>
      <p:regular r:id="rId63"/>
      <p:bold r:id="rId64"/>
    </p:embeddedFont>
    <p:embeddedFont>
      <p:font typeface="Roboto" charset="0"/>
      <p:regular r:id="rId65"/>
      <p:bold r:id="rId66"/>
      <p:italic r:id="rId67"/>
      <p:boldItalic r:id="rId68"/>
    </p:embeddedFont>
    <p:embeddedFont>
      <p:font typeface="Century Gothic" pitchFamily="34" charset="0"/>
      <p:regular r:id="rId69"/>
      <p:bold r:id="rId70"/>
      <p:italic r:id="rId71"/>
      <p:bold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7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1.fntdata"/><Relationship Id="rId68" Type="http://schemas.openxmlformats.org/officeDocument/2006/relationships/font" Target="fonts/font6.fntdata"/><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4.fntdata"/><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font" Target="fonts/font8.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4" name="Google Shape;154;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1" name="Google Shape;171;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1" name="Google Shape;191;p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p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2" name="Google Shape;212;p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8" name="Google Shape;218;p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4" name="Google Shape;224;p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0" name="Google Shape;230;p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0" name="Google Shape;250;p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6" name="Google Shape;256;p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6" name="Google Shape;276;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Google Shape;290;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6" name="Google Shape;296;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Google Shape;302;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0" name="Google Shape;310;p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7" name="Google Shape;317;p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 name="Google Shape;323;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8" name="Google Shape;328;p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5" name="Google Shape;335;p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1" name="Google Shape;341;p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7" name="Google Shape;347;p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3" name="Google Shape;353;p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3" name="Google Shape;363;p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1" name="Google Shape;371;p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8" name="Google Shape;378;p4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1" name="Google Shape;391;p5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9" name="Google Shape;399;p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6" name="Google Shape;406;p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3" name="Google Shape;413;p5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9" name="Google Shape;419;p5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2" name="Google Shape;442;p5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8" name="Google Shape;448;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4" name="Google Shape;454;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0" name="Google Shape;460;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6" name="Google Shape;466;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1" name="Google Shape;471;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484583" y="339539"/>
            <a:ext cx="7053600" cy="1050300"/>
          </a:xfrm>
          <a:prstGeom prst="rect">
            <a:avLst/>
          </a:prstGeom>
          <a:noFill/>
          <a:ln>
            <a:noFill/>
          </a:ln>
        </p:spPr>
        <p:txBody>
          <a:bodyPr spcFirstLastPara="1" wrap="square" lIns="68575" tIns="34275" rIns="68575" bIns="34275" anchor="t" anchorCtr="0">
            <a:noAutofit/>
          </a:bodyPr>
          <a:lstStyle>
            <a:lvl1pPr lvl="0" algn="l">
              <a:lnSpc>
                <a:spcPct val="100000"/>
              </a:lnSpc>
              <a:spcBef>
                <a:spcPts val="0"/>
              </a:spcBef>
              <a:spcAft>
                <a:spcPts val="0"/>
              </a:spcAft>
              <a:buClr>
                <a:schemeClr val="lt2"/>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2"/>
          <p:cNvSpPr txBox="1">
            <a:spLocks noGrp="1"/>
          </p:cNvSpPr>
          <p:nvPr>
            <p:ph type="body" idx="1"/>
          </p:nvPr>
        </p:nvSpPr>
        <p:spPr>
          <a:xfrm>
            <a:off x="827484" y="1539688"/>
            <a:ext cx="6709800" cy="3146700"/>
          </a:xfrm>
          <a:prstGeom prst="rect">
            <a:avLst/>
          </a:prstGeom>
          <a:noFill/>
          <a:ln>
            <a:noFill/>
          </a:ln>
        </p:spPr>
        <p:txBody>
          <a:bodyPr spcFirstLastPara="1" wrap="square" lIns="68575" tIns="34275" rIns="68575" bIns="34275" anchor="t" anchorCtr="0">
            <a:noAutofit/>
          </a:bodyPr>
          <a:lstStyle>
            <a:lvl1pPr marL="457200" lvl="0" indent="-298450" algn="l">
              <a:lnSpc>
                <a:spcPct val="115000"/>
              </a:lnSpc>
              <a:spcBef>
                <a:spcPts val="800"/>
              </a:spcBef>
              <a:spcAft>
                <a:spcPts val="0"/>
              </a:spcAft>
              <a:buSzPts val="1100"/>
              <a:buChar char="●"/>
              <a:defRPr/>
            </a:lvl1pPr>
            <a:lvl2pPr marL="914400" lvl="1" indent="-298450" algn="l">
              <a:lnSpc>
                <a:spcPct val="115000"/>
              </a:lnSpc>
              <a:spcBef>
                <a:spcPts val="800"/>
              </a:spcBef>
              <a:spcAft>
                <a:spcPts val="0"/>
              </a:spcAft>
              <a:buSzPts val="1100"/>
              <a:buChar char="○"/>
              <a:defRPr/>
            </a:lvl2pPr>
            <a:lvl3pPr marL="1371600" lvl="2" indent="-298450" algn="l">
              <a:lnSpc>
                <a:spcPct val="115000"/>
              </a:lnSpc>
              <a:spcBef>
                <a:spcPts val="800"/>
              </a:spcBef>
              <a:spcAft>
                <a:spcPts val="0"/>
              </a:spcAft>
              <a:buSzPts val="1100"/>
              <a:buChar char="■"/>
              <a:defRPr/>
            </a:lvl3pPr>
            <a:lvl4pPr marL="1828800" lvl="3" indent="-298450" algn="l">
              <a:lnSpc>
                <a:spcPct val="115000"/>
              </a:lnSpc>
              <a:spcBef>
                <a:spcPts val="800"/>
              </a:spcBef>
              <a:spcAft>
                <a:spcPts val="0"/>
              </a:spcAft>
              <a:buSzPts val="1100"/>
              <a:buChar char="●"/>
              <a:defRPr/>
            </a:lvl4pPr>
            <a:lvl5pPr marL="2286000" lvl="4" indent="-298450" algn="l">
              <a:lnSpc>
                <a:spcPct val="115000"/>
              </a:lnSpc>
              <a:spcBef>
                <a:spcPts val="800"/>
              </a:spcBef>
              <a:spcAft>
                <a:spcPts val="0"/>
              </a:spcAft>
              <a:buSzPts val="1100"/>
              <a:buChar char="○"/>
              <a:defRPr/>
            </a:lvl5pPr>
            <a:lvl6pPr marL="2743200" lvl="5" indent="-298450" algn="l">
              <a:lnSpc>
                <a:spcPct val="115000"/>
              </a:lnSpc>
              <a:spcBef>
                <a:spcPts val="800"/>
              </a:spcBef>
              <a:spcAft>
                <a:spcPts val="0"/>
              </a:spcAft>
              <a:buSzPts val="1100"/>
              <a:buChar char="■"/>
              <a:defRPr/>
            </a:lvl6pPr>
            <a:lvl7pPr marL="3200400" lvl="6" indent="-298450" algn="l">
              <a:lnSpc>
                <a:spcPct val="115000"/>
              </a:lnSpc>
              <a:spcBef>
                <a:spcPts val="800"/>
              </a:spcBef>
              <a:spcAft>
                <a:spcPts val="0"/>
              </a:spcAft>
              <a:buSzPts val="1100"/>
              <a:buChar char="●"/>
              <a:defRPr/>
            </a:lvl7pPr>
            <a:lvl8pPr marL="3657600" lvl="7" indent="-298450" algn="l">
              <a:lnSpc>
                <a:spcPct val="115000"/>
              </a:lnSpc>
              <a:spcBef>
                <a:spcPts val="800"/>
              </a:spcBef>
              <a:spcAft>
                <a:spcPts val="0"/>
              </a:spcAft>
              <a:buSzPts val="1100"/>
              <a:buChar char="○"/>
              <a:defRPr/>
            </a:lvl8pPr>
            <a:lvl9pPr marL="4114800" lvl="8" indent="-298450" algn="l">
              <a:lnSpc>
                <a:spcPct val="115000"/>
              </a:lnSpc>
              <a:spcBef>
                <a:spcPts val="800"/>
              </a:spcBef>
              <a:spcAft>
                <a:spcPts val="0"/>
              </a:spcAft>
              <a:buSzPts val="1100"/>
              <a:buChar char="■"/>
              <a:defRPr/>
            </a:lvl9pPr>
          </a:lstStyle>
          <a:p>
            <a:endParaRPr/>
          </a:p>
        </p:txBody>
      </p:sp>
      <p:sp>
        <p:nvSpPr>
          <p:cNvPr id="12" name="Google Shape;12;p2"/>
          <p:cNvSpPr txBox="1">
            <a:spLocks noGrp="1"/>
          </p:cNvSpPr>
          <p:nvPr>
            <p:ph type="dt" idx="10"/>
          </p:nvPr>
        </p:nvSpPr>
        <p:spPr>
          <a:xfrm rot="5400000">
            <a:off x="7616804" y="1342951"/>
            <a:ext cx="742800" cy="2286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 name="Google Shape;13;p2"/>
          <p:cNvSpPr txBox="1">
            <a:spLocks noGrp="1"/>
          </p:cNvSpPr>
          <p:nvPr>
            <p:ph type="ftr" idx="11"/>
          </p:nvPr>
        </p:nvSpPr>
        <p:spPr>
          <a:xfrm rot="5400000">
            <a:off x="6713753" y="2418900"/>
            <a:ext cx="2894700" cy="228600"/>
          </a:xfrm>
          <a:prstGeom prst="rect">
            <a:avLst/>
          </a:prstGeom>
          <a:noFill/>
          <a:ln>
            <a:noFill/>
          </a:ln>
        </p:spPr>
        <p:txBody>
          <a:bodyPr spcFirstLastPara="1" wrap="square" lIns="68575" tIns="34275" rIns="68575" bIns="34275" anchor="b"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 name="Google Shape;14;p2"/>
          <p:cNvSpPr txBox="1">
            <a:spLocks noGrp="1"/>
          </p:cNvSpPr>
          <p:nvPr>
            <p:ph type="sldNum" idx="12"/>
          </p:nvPr>
        </p:nvSpPr>
        <p:spPr>
          <a:xfrm>
            <a:off x="7764405" y="221797"/>
            <a:ext cx="628500" cy="575700"/>
          </a:xfrm>
          <a:prstGeom prst="rect">
            <a:avLst/>
          </a:prstGeom>
          <a:noFill/>
          <a:ln>
            <a:noFill/>
          </a:ln>
        </p:spPr>
        <p:txBody>
          <a:bodyPr spcFirstLastPara="1" wrap="square" lIns="68575" tIns="34275" rIns="68575" bIns="34275" anchor="b"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9" name="Google Shape;49;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1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3" name="Google Shape;53;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0" name="Google Shape;30;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 name="Google Shape;33;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10"/>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 name="Google Shape;44;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1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dk1"/>
              </a:buClr>
              <a:buSzPts val="1800"/>
              <a:buChar char="●"/>
              <a:defRPr>
                <a:solidFill>
                  <a:schemeClr val="dk1"/>
                </a:solidFill>
              </a:defRPr>
            </a:lvl1pPr>
            <a:lvl2pPr marL="914400" lvl="1" indent="-317500" algn="l">
              <a:lnSpc>
                <a:spcPct val="115000"/>
              </a:lnSpc>
              <a:spcBef>
                <a:spcPts val="1600"/>
              </a:spcBef>
              <a:spcAft>
                <a:spcPts val="0"/>
              </a:spcAft>
              <a:buClr>
                <a:schemeClr val="dk1"/>
              </a:buClr>
              <a:buSzPts val="1400"/>
              <a:buChar char="○"/>
              <a:defRPr>
                <a:solidFill>
                  <a:schemeClr val="dk1"/>
                </a:solidFill>
              </a:defRPr>
            </a:lvl2pPr>
            <a:lvl3pPr marL="1371600" lvl="2" indent="-317500" algn="l">
              <a:lnSpc>
                <a:spcPct val="115000"/>
              </a:lnSpc>
              <a:spcBef>
                <a:spcPts val="1600"/>
              </a:spcBef>
              <a:spcAft>
                <a:spcPts val="0"/>
              </a:spcAft>
              <a:buClr>
                <a:schemeClr val="dk1"/>
              </a:buClr>
              <a:buSzPts val="1400"/>
              <a:buChar char="■"/>
              <a:defRPr>
                <a:solidFill>
                  <a:schemeClr val="dk1"/>
                </a:solidFill>
              </a:defRPr>
            </a:lvl3pPr>
            <a:lvl4pPr marL="1828800" lvl="3" indent="-317500" algn="l">
              <a:lnSpc>
                <a:spcPct val="115000"/>
              </a:lnSpc>
              <a:spcBef>
                <a:spcPts val="1600"/>
              </a:spcBef>
              <a:spcAft>
                <a:spcPts val="0"/>
              </a:spcAft>
              <a:buClr>
                <a:schemeClr val="dk1"/>
              </a:buClr>
              <a:buSzPts val="1400"/>
              <a:buChar char="●"/>
              <a:defRPr>
                <a:solidFill>
                  <a:schemeClr val="dk1"/>
                </a:solidFill>
              </a:defRPr>
            </a:lvl4pPr>
            <a:lvl5pPr marL="2286000" lvl="4" indent="-317500" algn="l">
              <a:lnSpc>
                <a:spcPct val="115000"/>
              </a:lnSpc>
              <a:spcBef>
                <a:spcPts val="1600"/>
              </a:spcBef>
              <a:spcAft>
                <a:spcPts val="0"/>
              </a:spcAft>
              <a:buClr>
                <a:schemeClr val="dk1"/>
              </a:buClr>
              <a:buSzPts val="1400"/>
              <a:buChar char="○"/>
              <a:defRPr>
                <a:solidFill>
                  <a:schemeClr val="dk1"/>
                </a:solidFill>
              </a:defRPr>
            </a:lvl5pPr>
            <a:lvl6pPr marL="2743200" lvl="5" indent="-317500" algn="l">
              <a:lnSpc>
                <a:spcPct val="115000"/>
              </a:lnSpc>
              <a:spcBef>
                <a:spcPts val="1600"/>
              </a:spcBef>
              <a:spcAft>
                <a:spcPts val="0"/>
              </a:spcAft>
              <a:buClr>
                <a:schemeClr val="dk1"/>
              </a:buClr>
              <a:buSzPts val="1400"/>
              <a:buChar char="■"/>
              <a:defRPr>
                <a:solidFill>
                  <a:schemeClr val="dk1"/>
                </a:solidFill>
              </a:defRPr>
            </a:lvl6pPr>
            <a:lvl7pPr marL="3200400" lvl="6" indent="-317500" algn="l">
              <a:lnSpc>
                <a:spcPct val="115000"/>
              </a:lnSpc>
              <a:spcBef>
                <a:spcPts val="1600"/>
              </a:spcBef>
              <a:spcAft>
                <a:spcPts val="0"/>
              </a:spcAft>
              <a:buClr>
                <a:schemeClr val="dk1"/>
              </a:buClr>
              <a:buSzPts val="1400"/>
              <a:buChar char="●"/>
              <a:defRPr>
                <a:solidFill>
                  <a:schemeClr val="dk1"/>
                </a:solidFill>
              </a:defRPr>
            </a:lvl7pPr>
            <a:lvl8pPr marL="3657600" lvl="7" indent="-317500" algn="l">
              <a:lnSpc>
                <a:spcPct val="115000"/>
              </a:lnSpc>
              <a:spcBef>
                <a:spcPts val="1600"/>
              </a:spcBef>
              <a:spcAft>
                <a:spcPts val="0"/>
              </a:spcAft>
              <a:buClr>
                <a:schemeClr val="dk1"/>
              </a:buClr>
              <a:buSzPts val="1400"/>
              <a:buChar char="○"/>
              <a:defRPr>
                <a:solidFill>
                  <a:schemeClr val="dk1"/>
                </a:solidFill>
              </a:defRPr>
            </a:lvl8pPr>
            <a:lvl9pPr marL="4114800" lvl="8" indent="-317500" algn="l">
              <a:lnSpc>
                <a:spcPct val="115000"/>
              </a:lnSpc>
              <a:spcBef>
                <a:spcPts val="1600"/>
              </a:spcBef>
              <a:spcAft>
                <a:spcPts val="1600"/>
              </a:spcAft>
              <a:buClr>
                <a:schemeClr val="dk1"/>
              </a:buClr>
              <a:buSzPts val="1400"/>
              <a:buChar char="■"/>
              <a:defRPr>
                <a:solidFill>
                  <a:schemeClr val="dk1"/>
                </a:solidFill>
              </a:defRPr>
            </a:lvl9pPr>
          </a:lstStyle>
          <a:p>
            <a:endParaRPr/>
          </a:p>
        </p:txBody>
      </p:sp>
      <p:sp>
        <p:nvSpPr>
          <p:cNvPr id="46" name="Google Shape;46;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1600"/>
              </a:spcBef>
              <a:spcAft>
                <a:spcPts val="160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hyperlink" Target="http://en.wikipedia.org/wiki/Image_moment" TargetMode="External"/><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311708" y="907525"/>
            <a:ext cx="8520600" cy="20526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5200"/>
              <a:buFont typeface="Arial"/>
              <a:buNone/>
            </a:pPr>
            <a:endParaRPr sz="5200" b="0" i="0" u="none" strike="noStrike" cap="none">
              <a:solidFill>
                <a:srgbClr val="666666"/>
              </a:solidFill>
              <a:latin typeface="Comfortaa"/>
              <a:ea typeface="Comfortaa"/>
              <a:cs typeface="Comfortaa"/>
              <a:sym typeface="Comfortaa"/>
            </a:endParaRPr>
          </a:p>
          <a:p>
            <a:pPr marL="0" marR="0" lvl="0" indent="0" algn="ctr" rtl="0">
              <a:lnSpc>
                <a:spcPct val="100000"/>
              </a:lnSpc>
              <a:spcBef>
                <a:spcPts val="0"/>
              </a:spcBef>
              <a:spcAft>
                <a:spcPts val="0"/>
              </a:spcAft>
              <a:buClr>
                <a:srgbClr val="000000"/>
              </a:buClr>
              <a:buSzPts val="5200"/>
              <a:buFont typeface="Arial"/>
              <a:buNone/>
            </a:pPr>
            <a:r>
              <a:rPr lang="en" sz="5200" b="0" i="0" u="none" strike="noStrike" cap="none">
                <a:solidFill>
                  <a:srgbClr val="FFFFFF"/>
                </a:solidFill>
                <a:latin typeface="Comfortaa"/>
                <a:ea typeface="Comfortaa"/>
                <a:cs typeface="Comfortaa"/>
                <a:sym typeface="Comfortaa"/>
              </a:rPr>
              <a:t>Pixelate</a:t>
            </a:r>
            <a:endParaRPr sz="5200" b="0" i="0" u="none" strike="noStrike" cap="none">
              <a:solidFill>
                <a:srgbClr val="FFFFFF"/>
              </a:solidFill>
              <a:latin typeface="Comfortaa"/>
              <a:ea typeface="Comfortaa"/>
              <a:cs typeface="Comfortaa"/>
              <a:sym typeface="Comfortaa"/>
            </a:endParaRPr>
          </a:p>
          <a:p>
            <a:pPr marL="0" marR="0" lvl="0" indent="0" algn="ctr" rtl="0">
              <a:lnSpc>
                <a:spcPct val="100000"/>
              </a:lnSpc>
              <a:spcBef>
                <a:spcPts val="0"/>
              </a:spcBef>
              <a:spcAft>
                <a:spcPts val="0"/>
              </a:spcAft>
              <a:buClr>
                <a:srgbClr val="000000"/>
              </a:buClr>
              <a:buSzPts val="5200"/>
              <a:buFont typeface="Arial"/>
              <a:buNone/>
            </a:pPr>
            <a:r>
              <a:rPr lang="en" sz="5200" b="0" i="0" u="none" strike="noStrike" cap="none">
                <a:solidFill>
                  <a:srgbClr val="FFFFFF"/>
                </a:solidFill>
                <a:latin typeface="Comfortaa"/>
                <a:ea typeface="Comfortaa"/>
                <a:cs typeface="Comfortaa"/>
                <a:sym typeface="Comfortaa"/>
              </a:rPr>
              <a:t>Workshop</a:t>
            </a:r>
            <a:endParaRPr sz="5200" b="0" i="0" u="none" strike="noStrike" cap="none">
              <a:solidFill>
                <a:srgbClr val="FFFFFF"/>
              </a:solidFill>
              <a:latin typeface="Comfortaa"/>
              <a:ea typeface="Comfortaa"/>
              <a:cs typeface="Comfortaa"/>
              <a:sym typeface="Comfortaa"/>
            </a:endParaRPr>
          </a:p>
        </p:txBody>
      </p:sp>
      <p:sp>
        <p:nvSpPr>
          <p:cNvPr id="61" name="Google Shape;61;p14"/>
          <p:cNvSpPr txBo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 sz="4800" b="0" i="0" u="none" strike="noStrike" cap="none">
                <a:solidFill>
                  <a:srgbClr val="EEEEEE"/>
                </a:solidFill>
                <a:latin typeface="Arial"/>
                <a:ea typeface="Arial"/>
                <a:cs typeface="Arial"/>
                <a:sym typeface="Arial"/>
              </a:rPr>
              <a:t>Computer Vision </a:t>
            </a:r>
            <a:br>
              <a:rPr lang="en" sz="4800" b="0" i="0" u="none" strike="noStrike" cap="none">
                <a:solidFill>
                  <a:srgbClr val="EEEEEE"/>
                </a:solidFill>
                <a:latin typeface="Arial"/>
                <a:ea typeface="Arial"/>
                <a:cs typeface="Arial"/>
                <a:sym typeface="Arial"/>
              </a:rPr>
            </a:br>
            <a:endParaRPr sz="4800" b="0" i="0" u="none" strike="noStrike" cap="none">
              <a:solidFill>
                <a:srgbClr val="EEEEEE"/>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3"/>
          <p:cNvSpPr txBox="1">
            <a:spLocks noGrp="1"/>
          </p:cNvSpPr>
          <p:nvPr>
            <p:ph type="title"/>
          </p:nvPr>
        </p:nvSpPr>
        <p:spPr>
          <a:xfrm>
            <a:off x="484583" y="339539"/>
            <a:ext cx="7053600" cy="10503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SzPts val="1400"/>
              <a:buNone/>
            </a:pPr>
            <a:r>
              <a:rPr lang="en"/>
              <a:t>Q4: What will happen</a:t>
            </a:r>
            <a:endParaRPr/>
          </a:p>
        </p:txBody>
      </p:sp>
      <p:sp>
        <p:nvSpPr>
          <p:cNvPr id="111" name="Google Shape;111;p23"/>
          <p:cNvSpPr txBox="1">
            <a:spLocks noGrp="1"/>
          </p:cNvSpPr>
          <p:nvPr>
            <p:ph type="body" idx="1"/>
          </p:nvPr>
        </p:nvSpPr>
        <p:spPr>
          <a:xfrm>
            <a:off x="555475" y="1090350"/>
            <a:ext cx="7726800" cy="3682800"/>
          </a:xfrm>
          <a:prstGeom prst="rect">
            <a:avLst/>
          </a:prstGeom>
          <a:solidFill>
            <a:srgbClr val="FFFFFF"/>
          </a:solidFill>
          <a:ln>
            <a:noFill/>
          </a:ln>
        </p:spPr>
        <p:txBody>
          <a:bodyPr spcFirstLastPara="1" wrap="square" lIns="68575" tIns="34275" rIns="68575" bIns="34275" anchor="t" anchorCtr="0">
            <a:noAutofit/>
          </a:bodyPr>
          <a:lstStyle/>
          <a:p>
            <a:pPr marL="0" lvl="0" indent="0" algn="l" rtl="0">
              <a:lnSpc>
                <a:spcPct val="100000"/>
              </a:lnSpc>
              <a:spcBef>
                <a:spcPts val="800"/>
              </a:spcBef>
              <a:spcAft>
                <a:spcPts val="0"/>
              </a:spcAft>
              <a:buSzPts val="1100"/>
              <a:buNone/>
            </a:pPr>
            <a:r>
              <a:rPr lang="en" sz="2400">
                <a:solidFill>
                  <a:srgbClr val="000000"/>
                </a:solidFill>
                <a:latin typeface="Roboto"/>
                <a:ea typeface="Roboto"/>
                <a:cs typeface="Roboto"/>
                <a:sym typeface="Roboto"/>
              </a:rPr>
              <a:t>a = np.arange(60).reshape(10,2,3)</a:t>
            </a: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Clr>
                <a:srgbClr val="000000"/>
              </a:buClr>
              <a:buSzPts val="1100"/>
              <a:buFont typeface="Arial"/>
              <a:buNone/>
            </a:pPr>
            <a:r>
              <a:rPr lang="en" sz="2400">
                <a:solidFill>
                  <a:srgbClr val="000000"/>
                </a:solidFill>
                <a:latin typeface="Roboto"/>
                <a:ea typeface="Roboto"/>
                <a:cs typeface="Roboto"/>
                <a:sym typeface="Roboto"/>
              </a:rPr>
              <a:t>b = a [ : , 1: -1,  1]</a:t>
            </a: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Clr>
                <a:srgbClr val="000000"/>
              </a:buClr>
              <a:buSzPts val="1100"/>
              <a:buFont typeface="Arial"/>
              <a:buNone/>
            </a:pP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r>
              <a:rPr lang="en" sz="2400">
                <a:solidFill>
                  <a:srgbClr val="000000"/>
                </a:solidFill>
                <a:latin typeface="Roboto"/>
                <a:ea typeface="Roboto"/>
                <a:cs typeface="Roboto"/>
                <a:sym typeface="Roboto"/>
              </a:rPr>
              <a:t>print (b.shape)</a:t>
            </a: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Clr>
                <a:srgbClr val="000000"/>
              </a:buClr>
              <a:buSzPts val="1100"/>
              <a:buFont typeface="Arial"/>
              <a:buNone/>
            </a:pPr>
            <a:r>
              <a:rPr lang="en" sz="2400">
                <a:solidFill>
                  <a:srgbClr val="000000"/>
                </a:solidFill>
                <a:latin typeface="Roboto"/>
                <a:ea typeface="Roboto"/>
                <a:cs typeface="Roboto"/>
                <a:sym typeface="Roboto"/>
              </a:rPr>
              <a:t>print (b.T.shape)</a:t>
            </a: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endParaRPr sz="2400">
              <a:solidFill>
                <a:srgbClr val="000000"/>
              </a:solidFill>
              <a:latin typeface="Roboto"/>
              <a:ea typeface="Roboto"/>
              <a:cs typeface="Roboto"/>
              <a:sym typeface="Roboto"/>
            </a:endParaRPr>
          </a:p>
          <a:p>
            <a:pPr marL="914400" lvl="0" indent="0" algn="l" rtl="0">
              <a:lnSpc>
                <a:spcPct val="100000"/>
              </a:lnSpc>
              <a:spcBef>
                <a:spcPts val="800"/>
              </a:spcBef>
              <a:spcAft>
                <a:spcPts val="0"/>
              </a:spcAft>
              <a:buSzPts val="1100"/>
              <a:buNone/>
            </a:pPr>
            <a:endParaRPr sz="2400">
              <a:solidFill>
                <a:srgbClr val="000000"/>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4"/>
          <p:cNvSpPr txBox="1">
            <a:spLocks noGrp="1"/>
          </p:cNvSpPr>
          <p:nvPr>
            <p:ph type="body" idx="1"/>
          </p:nvPr>
        </p:nvSpPr>
        <p:spPr>
          <a:xfrm>
            <a:off x="708600" y="730350"/>
            <a:ext cx="7726800" cy="3682800"/>
          </a:xfrm>
          <a:prstGeom prst="rect">
            <a:avLst/>
          </a:prstGeom>
          <a:solidFill>
            <a:srgbClr val="FFFFFF"/>
          </a:solidFill>
          <a:ln>
            <a:noFill/>
          </a:ln>
        </p:spPr>
        <p:txBody>
          <a:bodyPr spcFirstLastPara="1" wrap="square" lIns="68575" tIns="34275" rIns="68575" bIns="34275" anchor="t" anchorCtr="0">
            <a:noAutofit/>
          </a:bodyPr>
          <a:lstStyle/>
          <a:p>
            <a:pPr marL="0" lvl="0" indent="0" algn="l" rtl="0">
              <a:lnSpc>
                <a:spcPct val="100000"/>
              </a:lnSpc>
              <a:spcBef>
                <a:spcPts val="800"/>
              </a:spcBef>
              <a:spcAft>
                <a:spcPts val="0"/>
              </a:spcAft>
              <a:buSzPts val="1100"/>
              <a:buNone/>
            </a:pPr>
            <a:r>
              <a:rPr lang="en" sz="2400">
                <a:solidFill>
                  <a:srgbClr val="000000"/>
                </a:solidFill>
                <a:latin typeface="Roboto"/>
                <a:ea typeface="Roboto"/>
                <a:cs typeface="Roboto"/>
                <a:sym typeface="Roboto"/>
              </a:rPr>
              <a:t>a = np.arange(60).reshape(5,4,3)</a:t>
            </a: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r>
              <a:rPr lang="en" sz="2400">
                <a:solidFill>
                  <a:srgbClr val="000000"/>
                </a:solidFill>
                <a:latin typeface="Roboto"/>
                <a:ea typeface="Roboto"/>
                <a:cs typeface="Roboto"/>
                <a:sym typeface="Roboto"/>
              </a:rPr>
              <a:t>b = a [ : , 1: 3,  1]</a:t>
            </a: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r>
              <a:rPr lang="en" sz="2400">
                <a:solidFill>
                  <a:srgbClr val="000000"/>
                </a:solidFill>
                <a:latin typeface="Roboto"/>
                <a:ea typeface="Roboto"/>
                <a:cs typeface="Roboto"/>
                <a:sym typeface="Roboto"/>
              </a:rPr>
              <a:t>print (b.shape)    &gt;&gt;&gt; (5,2)</a:t>
            </a: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r>
              <a:rPr lang="en" sz="2400">
                <a:solidFill>
                  <a:srgbClr val="000000"/>
                </a:solidFill>
                <a:latin typeface="Roboto"/>
                <a:ea typeface="Roboto"/>
                <a:cs typeface="Roboto"/>
                <a:sym typeface="Roboto"/>
              </a:rPr>
              <a:t>print (b.T.shape) &gt;&gt;&gt; (2,5)</a:t>
            </a: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endParaRPr sz="2400">
              <a:solidFill>
                <a:srgbClr val="000000"/>
              </a:solidFill>
              <a:latin typeface="Roboto"/>
              <a:ea typeface="Roboto"/>
              <a:cs typeface="Roboto"/>
              <a:sym typeface="Roboto"/>
            </a:endParaRPr>
          </a:p>
          <a:p>
            <a:pPr marL="914400" lvl="0" indent="0" algn="l" rtl="0">
              <a:lnSpc>
                <a:spcPct val="100000"/>
              </a:lnSpc>
              <a:spcBef>
                <a:spcPts val="800"/>
              </a:spcBef>
              <a:spcAft>
                <a:spcPts val="0"/>
              </a:spcAft>
              <a:buSzPts val="1100"/>
              <a:buNone/>
            </a:pPr>
            <a:endParaRPr sz="2400">
              <a:solidFill>
                <a:srgbClr val="000000"/>
              </a:solidFill>
              <a:highlight>
                <a:srgbClr val="FFFFFF"/>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5"/>
          <p:cNvSpPr txBox="1">
            <a:spLocks noGrp="1"/>
          </p:cNvSpPr>
          <p:nvPr>
            <p:ph type="title"/>
          </p:nvPr>
        </p:nvSpPr>
        <p:spPr>
          <a:xfrm>
            <a:off x="484583" y="339539"/>
            <a:ext cx="7053600" cy="10503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SzPts val="1400"/>
              <a:buNone/>
            </a:pPr>
            <a:r>
              <a:rPr lang="en"/>
              <a:t>Q5: What will happen</a:t>
            </a:r>
            <a:endParaRPr/>
          </a:p>
        </p:txBody>
      </p:sp>
      <p:sp>
        <p:nvSpPr>
          <p:cNvPr id="122" name="Google Shape;122;p25"/>
          <p:cNvSpPr txBox="1">
            <a:spLocks noGrp="1"/>
          </p:cNvSpPr>
          <p:nvPr>
            <p:ph type="body" idx="1"/>
          </p:nvPr>
        </p:nvSpPr>
        <p:spPr>
          <a:xfrm>
            <a:off x="555475" y="1090350"/>
            <a:ext cx="7726800" cy="3682800"/>
          </a:xfrm>
          <a:prstGeom prst="rect">
            <a:avLst/>
          </a:prstGeom>
          <a:solidFill>
            <a:srgbClr val="FFFFFF"/>
          </a:solidFill>
          <a:ln>
            <a:noFill/>
          </a:ln>
        </p:spPr>
        <p:txBody>
          <a:bodyPr spcFirstLastPara="1" wrap="square" lIns="68575" tIns="34275" rIns="68575" bIns="34275" anchor="t" anchorCtr="0">
            <a:noAutofit/>
          </a:bodyPr>
          <a:lstStyle/>
          <a:p>
            <a:pPr marL="0" lvl="0" indent="0" algn="l" rtl="0">
              <a:lnSpc>
                <a:spcPct val="100000"/>
              </a:lnSpc>
              <a:spcBef>
                <a:spcPts val="800"/>
              </a:spcBef>
              <a:spcAft>
                <a:spcPts val="0"/>
              </a:spcAft>
              <a:buSzPts val="1100"/>
              <a:buNone/>
            </a:pPr>
            <a:r>
              <a:rPr lang="en" sz="2400">
                <a:solidFill>
                  <a:srgbClr val="000000"/>
                </a:solidFill>
                <a:latin typeface="Roboto"/>
                <a:ea typeface="Roboto"/>
                <a:cs typeface="Roboto"/>
                <a:sym typeface="Roboto"/>
              </a:rPr>
              <a:t>a = np.eye(2)</a:t>
            </a: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r>
              <a:rPr lang="en" sz="2400">
                <a:solidFill>
                  <a:srgbClr val="000000"/>
                </a:solidFill>
                <a:latin typeface="Roboto"/>
                <a:ea typeface="Roboto"/>
                <a:cs typeface="Roboto"/>
                <a:sym typeface="Roboto"/>
              </a:rPr>
              <a:t>b = np.ones((2,2))</a:t>
            </a: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Clr>
                <a:srgbClr val="000000"/>
              </a:buClr>
              <a:buSzPts val="1100"/>
              <a:buFont typeface="Arial"/>
              <a:buNone/>
            </a:pP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r>
              <a:rPr lang="en" sz="2400">
                <a:solidFill>
                  <a:srgbClr val="000000"/>
                </a:solidFill>
                <a:latin typeface="Roboto"/>
                <a:ea typeface="Roboto"/>
                <a:cs typeface="Roboto"/>
                <a:sym typeface="Roboto"/>
              </a:rPr>
              <a:t>print (a * b)</a:t>
            </a: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Clr>
                <a:srgbClr val="000000"/>
              </a:buClr>
              <a:buSzPts val="1100"/>
              <a:buFont typeface="Arial"/>
              <a:buNone/>
            </a:pP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endParaRPr sz="2400">
              <a:solidFill>
                <a:srgbClr val="000000"/>
              </a:solidFill>
              <a:latin typeface="Roboto"/>
              <a:ea typeface="Roboto"/>
              <a:cs typeface="Roboto"/>
              <a:sym typeface="Roboto"/>
            </a:endParaRPr>
          </a:p>
          <a:p>
            <a:pPr marL="914400" lvl="0" indent="0" algn="l" rtl="0">
              <a:lnSpc>
                <a:spcPct val="100000"/>
              </a:lnSpc>
              <a:spcBef>
                <a:spcPts val="800"/>
              </a:spcBef>
              <a:spcAft>
                <a:spcPts val="0"/>
              </a:spcAft>
              <a:buSzPts val="1100"/>
              <a:buNone/>
            </a:pPr>
            <a:endParaRPr sz="2400">
              <a:solidFill>
                <a:srgbClr val="000000"/>
              </a:solidFill>
              <a:highlight>
                <a:srgbClr val="FFFFFF"/>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6"/>
          <p:cNvSpPr txBox="1">
            <a:spLocks noGrp="1"/>
          </p:cNvSpPr>
          <p:nvPr>
            <p:ph type="title"/>
          </p:nvPr>
        </p:nvSpPr>
        <p:spPr>
          <a:xfrm>
            <a:off x="484583" y="339539"/>
            <a:ext cx="7053600" cy="10503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SzPts val="1400"/>
              <a:buNone/>
            </a:pPr>
            <a:r>
              <a:rPr lang="en"/>
              <a:t>Q6: What will happen</a:t>
            </a:r>
            <a:endParaRPr/>
          </a:p>
        </p:txBody>
      </p:sp>
      <p:sp>
        <p:nvSpPr>
          <p:cNvPr id="128" name="Google Shape;128;p26"/>
          <p:cNvSpPr txBox="1">
            <a:spLocks noGrp="1"/>
          </p:cNvSpPr>
          <p:nvPr>
            <p:ph type="body" idx="1"/>
          </p:nvPr>
        </p:nvSpPr>
        <p:spPr>
          <a:xfrm>
            <a:off x="484575" y="812300"/>
            <a:ext cx="7726800" cy="4236600"/>
          </a:xfrm>
          <a:prstGeom prst="rect">
            <a:avLst/>
          </a:prstGeom>
          <a:solidFill>
            <a:srgbClr val="FFFFFF"/>
          </a:solidFill>
          <a:ln>
            <a:noFill/>
          </a:ln>
        </p:spPr>
        <p:txBody>
          <a:bodyPr spcFirstLastPara="1" wrap="square" lIns="68575" tIns="34275" rIns="68575" bIns="34275" anchor="t" anchorCtr="0">
            <a:noAutofit/>
          </a:bodyPr>
          <a:lstStyle/>
          <a:p>
            <a:pPr marL="0" lvl="0" indent="0" algn="l" rtl="0">
              <a:lnSpc>
                <a:spcPct val="100000"/>
              </a:lnSpc>
              <a:spcBef>
                <a:spcPts val="800"/>
              </a:spcBef>
              <a:spcAft>
                <a:spcPts val="0"/>
              </a:spcAft>
              <a:buSzPts val="1100"/>
              <a:buNone/>
            </a:pPr>
            <a:r>
              <a:rPr lang="en" sz="2400">
                <a:solidFill>
                  <a:srgbClr val="000000"/>
                </a:solidFill>
                <a:latin typeface="Roboto"/>
                <a:ea typeface="Roboto"/>
                <a:cs typeface="Roboto"/>
                <a:sym typeface="Roboto"/>
              </a:rPr>
              <a:t>a = np.eye(2)</a:t>
            </a: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r>
              <a:rPr lang="en" sz="2400">
                <a:solidFill>
                  <a:srgbClr val="000000"/>
                </a:solidFill>
                <a:latin typeface="Roboto"/>
                <a:ea typeface="Roboto"/>
                <a:cs typeface="Roboto"/>
                <a:sym typeface="Roboto"/>
              </a:rPr>
              <a:t>b = np.ones((2,2))</a:t>
            </a: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Clr>
                <a:srgbClr val="000000"/>
              </a:buClr>
              <a:buSzPts val="1100"/>
              <a:buFont typeface="Arial"/>
              <a:buNone/>
            </a:pP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r>
              <a:rPr lang="en" sz="2400">
                <a:solidFill>
                  <a:srgbClr val="000000"/>
                </a:solidFill>
                <a:latin typeface="Roboto"/>
                <a:ea typeface="Roboto"/>
                <a:cs typeface="Roboto"/>
                <a:sym typeface="Roboto"/>
              </a:rPr>
              <a:t>print (a * b)</a:t>
            </a: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Clr>
                <a:srgbClr val="000000"/>
              </a:buClr>
              <a:buSzPts val="1100"/>
              <a:buFont typeface="Arial"/>
              <a:buNone/>
            </a:pPr>
            <a:r>
              <a:rPr lang="en" sz="2400">
                <a:solidFill>
                  <a:srgbClr val="000000"/>
                </a:solidFill>
                <a:latin typeface="Roboto"/>
                <a:ea typeface="Roboto"/>
                <a:cs typeface="Roboto"/>
                <a:sym typeface="Roboto"/>
              </a:rPr>
              <a:t>&gt;&gt;&gt; np.array([   [ 1 , 0 ],  </a:t>
            </a:r>
            <a:endParaRPr sz="2400">
              <a:solidFill>
                <a:srgbClr val="000000"/>
              </a:solidFill>
              <a:latin typeface="Roboto"/>
              <a:ea typeface="Roboto"/>
              <a:cs typeface="Roboto"/>
              <a:sym typeface="Roboto"/>
            </a:endParaRPr>
          </a:p>
          <a:p>
            <a:pPr marL="1828800" lvl="0" indent="0" algn="l" rtl="0">
              <a:lnSpc>
                <a:spcPct val="100000"/>
              </a:lnSpc>
              <a:spcBef>
                <a:spcPts val="800"/>
              </a:spcBef>
              <a:spcAft>
                <a:spcPts val="0"/>
              </a:spcAft>
              <a:buClr>
                <a:srgbClr val="000000"/>
              </a:buClr>
              <a:buSzPts val="1100"/>
              <a:buFont typeface="Arial"/>
              <a:buNone/>
            </a:pPr>
            <a:r>
              <a:rPr lang="en" sz="2400">
                <a:solidFill>
                  <a:srgbClr val="000000"/>
                </a:solidFill>
                <a:latin typeface="Roboto"/>
                <a:ea typeface="Roboto"/>
                <a:cs typeface="Roboto"/>
                <a:sym typeface="Roboto"/>
              </a:rPr>
              <a:t>   [ 0 , 1 ]   ])</a:t>
            </a:r>
            <a:endParaRPr sz="2400">
              <a:solidFill>
                <a:srgbClr val="000000"/>
              </a:solidFill>
              <a:latin typeface="Roboto"/>
              <a:ea typeface="Roboto"/>
              <a:cs typeface="Roboto"/>
              <a:sym typeface="Roboto"/>
            </a:endParaRPr>
          </a:p>
          <a:p>
            <a:pPr marL="1828800" lvl="0" indent="0" algn="l" rtl="0">
              <a:lnSpc>
                <a:spcPct val="100000"/>
              </a:lnSpc>
              <a:spcBef>
                <a:spcPts val="800"/>
              </a:spcBef>
              <a:spcAft>
                <a:spcPts val="0"/>
              </a:spcAft>
              <a:buClr>
                <a:srgbClr val="000000"/>
              </a:buClr>
              <a:buSzPts val="1100"/>
              <a:buFont typeface="Arial"/>
              <a:buNone/>
            </a:pP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Clr>
                <a:srgbClr val="000000"/>
              </a:buClr>
              <a:buSzPts val="1100"/>
              <a:buFont typeface="Arial"/>
              <a:buNone/>
            </a:pPr>
            <a:r>
              <a:rPr lang="en" sz="2400">
                <a:solidFill>
                  <a:srgbClr val="000000"/>
                </a:solidFill>
                <a:latin typeface="Roboto"/>
                <a:ea typeface="Roboto"/>
                <a:cs typeface="Roboto"/>
                <a:sym typeface="Roboto"/>
              </a:rPr>
              <a:t>print (a @ b) # What is the Output</a:t>
            </a: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endParaRPr sz="2400">
              <a:solidFill>
                <a:srgbClr val="000000"/>
              </a:solidFill>
              <a:latin typeface="Roboto"/>
              <a:ea typeface="Roboto"/>
              <a:cs typeface="Roboto"/>
              <a:sym typeface="Roboto"/>
            </a:endParaRPr>
          </a:p>
          <a:p>
            <a:pPr marL="914400" lvl="0" indent="0" algn="l" rtl="0">
              <a:lnSpc>
                <a:spcPct val="100000"/>
              </a:lnSpc>
              <a:spcBef>
                <a:spcPts val="800"/>
              </a:spcBef>
              <a:spcAft>
                <a:spcPts val="0"/>
              </a:spcAft>
              <a:buSzPts val="1100"/>
              <a:buNone/>
            </a:pPr>
            <a:endParaRPr sz="2400">
              <a:solidFill>
                <a:srgbClr val="000000"/>
              </a:solidFill>
              <a:highlight>
                <a:srgbClr val="FFFFFF"/>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7"/>
          <p:cNvSpPr txBox="1">
            <a:spLocks noGrp="1"/>
          </p:cNvSpPr>
          <p:nvPr>
            <p:ph type="title"/>
          </p:nvPr>
        </p:nvSpPr>
        <p:spPr>
          <a:xfrm>
            <a:off x="484583" y="339539"/>
            <a:ext cx="7053542" cy="1050398"/>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lt2"/>
              </a:buClr>
              <a:buSzPts val="3200"/>
              <a:buFont typeface="Century Gothic"/>
              <a:buNone/>
            </a:pPr>
            <a:r>
              <a:rPr lang="en" sz="2600" b="1">
                <a:latin typeface="Roboto"/>
                <a:ea typeface="Roboto"/>
                <a:cs typeface="Roboto"/>
                <a:sym typeface="Roboto"/>
              </a:rPr>
              <a:t>Image Processing:</a:t>
            </a:r>
            <a:endParaRPr sz="2600" b="1">
              <a:latin typeface="Roboto"/>
              <a:ea typeface="Roboto"/>
              <a:cs typeface="Roboto"/>
              <a:sym typeface="Roboto"/>
            </a:endParaRPr>
          </a:p>
        </p:txBody>
      </p:sp>
      <p:sp>
        <p:nvSpPr>
          <p:cNvPr id="134" name="Google Shape;134;p27"/>
          <p:cNvSpPr txBox="1">
            <a:spLocks noGrp="1"/>
          </p:cNvSpPr>
          <p:nvPr>
            <p:ph type="body" idx="1"/>
          </p:nvPr>
        </p:nvSpPr>
        <p:spPr>
          <a:xfrm>
            <a:off x="818692" y="976981"/>
            <a:ext cx="6709906" cy="3146611"/>
          </a:xfrm>
          <a:prstGeom prst="rect">
            <a:avLst/>
          </a:prstGeom>
          <a:noFill/>
          <a:ln>
            <a:noFill/>
          </a:ln>
        </p:spPr>
        <p:txBody>
          <a:bodyPr spcFirstLastPara="1" wrap="square" lIns="68575" tIns="34275" rIns="68575" bIns="34275" anchor="t" anchorCtr="0">
            <a:noAutofit/>
          </a:bodyPr>
          <a:lstStyle/>
          <a:p>
            <a:pPr marL="254000" lvl="0" indent="-254000" algn="l" rtl="0">
              <a:lnSpc>
                <a:spcPct val="115000"/>
              </a:lnSpc>
              <a:spcBef>
                <a:spcPts val="0"/>
              </a:spcBef>
              <a:spcAft>
                <a:spcPts val="0"/>
              </a:spcAft>
              <a:buSzPts val="2200"/>
              <a:buFont typeface="Roboto"/>
              <a:buChar char="●"/>
            </a:pPr>
            <a:r>
              <a:rPr lang="en" sz="2200">
                <a:latin typeface="Roboto"/>
                <a:ea typeface="Roboto"/>
                <a:cs typeface="Roboto"/>
                <a:sym typeface="Roboto"/>
              </a:rPr>
              <a:t>Image processing is a method to convert an image into digital form and perform some operations on it, in order to get an enhanced image or to extract some useful information from it.</a:t>
            </a:r>
            <a:endParaRPr sz="2200">
              <a:latin typeface="Roboto"/>
              <a:ea typeface="Roboto"/>
              <a:cs typeface="Roboto"/>
              <a:sym typeface="Roboto"/>
            </a:endParaRPr>
          </a:p>
          <a:p>
            <a:pPr marL="254000" lvl="0" indent="-254000" algn="l" rtl="0">
              <a:lnSpc>
                <a:spcPct val="115000"/>
              </a:lnSpc>
              <a:spcBef>
                <a:spcPts val="800"/>
              </a:spcBef>
              <a:spcAft>
                <a:spcPts val="0"/>
              </a:spcAft>
              <a:buSzPts val="2200"/>
              <a:buFont typeface="Roboto"/>
              <a:buChar char="●"/>
            </a:pPr>
            <a:r>
              <a:rPr lang="en" sz="2200">
                <a:latin typeface="Roboto"/>
                <a:ea typeface="Roboto"/>
                <a:cs typeface="Roboto"/>
                <a:sym typeface="Roboto"/>
              </a:rPr>
              <a:t>Image processing basically includes the following three steps:</a:t>
            </a:r>
            <a:endParaRPr sz="2200">
              <a:latin typeface="Roboto"/>
              <a:ea typeface="Roboto"/>
              <a:cs typeface="Roboto"/>
              <a:sym typeface="Roboto"/>
            </a:endParaRPr>
          </a:p>
        </p:txBody>
      </p:sp>
      <p:sp>
        <p:nvSpPr>
          <p:cNvPr id="135" name="Google Shape;135;p27"/>
          <p:cNvSpPr/>
          <p:nvPr/>
        </p:nvSpPr>
        <p:spPr>
          <a:xfrm>
            <a:off x="1072788" y="3598431"/>
            <a:ext cx="1531200" cy="918900"/>
          </a:xfrm>
          <a:prstGeom prst="roundRect">
            <a:avLst>
              <a:gd name="adj" fmla="val 16667"/>
            </a:avLst>
          </a:prstGeom>
          <a:solidFill>
            <a:schemeClr val="accent1"/>
          </a:solidFill>
          <a:ln w="19050" cap="rnd"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85000"/>
              </a:lnSpc>
              <a:spcBef>
                <a:spcPts val="0"/>
              </a:spcBef>
              <a:spcAft>
                <a:spcPts val="0"/>
              </a:spcAft>
              <a:buClr>
                <a:srgbClr val="000000"/>
              </a:buClr>
              <a:buSzPts val="2100"/>
              <a:buFont typeface="Arial"/>
              <a:buNone/>
            </a:pPr>
            <a:r>
              <a:rPr lang="en" sz="2100" b="0" i="0" u="none" strike="noStrike" cap="none">
                <a:solidFill>
                  <a:schemeClr val="lt1"/>
                </a:solidFill>
                <a:latin typeface="Century Gothic"/>
                <a:ea typeface="Century Gothic"/>
                <a:cs typeface="Century Gothic"/>
                <a:sym typeface="Century Gothic"/>
              </a:rPr>
              <a:t>Input</a:t>
            </a:r>
            <a:endParaRPr sz="2100" b="0" i="0" u="none" strike="noStrike" cap="none">
              <a:solidFill>
                <a:schemeClr val="lt1"/>
              </a:solidFill>
              <a:latin typeface="Century Gothic"/>
              <a:ea typeface="Century Gothic"/>
              <a:cs typeface="Century Gothic"/>
              <a:sym typeface="Century Gothic"/>
            </a:endParaRPr>
          </a:p>
        </p:txBody>
      </p:sp>
      <p:sp>
        <p:nvSpPr>
          <p:cNvPr id="136" name="Google Shape;136;p27"/>
          <p:cNvSpPr/>
          <p:nvPr/>
        </p:nvSpPr>
        <p:spPr>
          <a:xfrm>
            <a:off x="2757122" y="3874119"/>
            <a:ext cx="459300" cy="367500"/>
          </a:xfrm>
          <a:prstGeom prst="rightArrow">
            <a:avLst>
              <a:gd name="adj1" fmla="val 50000"/>
              <a:gd name="adj2" fmla="val 50000"/>
            </a:avLst>
          </a:prstGeom>
          <a:solidFill>
            <a:srgbClr val="D5A8B7"/>
          </a:solidFill>
          <a:ln>
            <a:noFill/>
          </a:ln>
        </p:spPr>
        <p:txBody>
          <a:bodyPr spcFirstLastPara="1" wrap="square" lIns="68575" tIns="34275" rIns="68575" bIns="34275" anchor="ctr" anchorCtr="0">
            <a:noAutofit/>
          </a:bodyPr>
          <a:lstStyle/>
          <a:p>
            <a:pPr marL="0" marR="0" lvl="0" indent="0" algn="ctr" rtl="0">
              <a:lnSpc>
                <a:spcPct val="85000"/>
              </a:lnSpc>
              <a:spcBef>
                <a:spcPts val="0"/>
              </a:spcBef>
              <a:spcAft>
                <a:spcPts val="0"/>
              </a:spcAft>
              <a:buClr>
                <a:srgbClr val="000000"/>
              </a:buClr>
              <a:buSzPts val="1400"/>
              <a:buFont typeface="Arial"/>
              <a:buNone/>
            </a:pPr>
            <a:endParaRPr sz="1400" b="0" i="0" u="none" strike="noStrike" cap="none">
              <a:solidFill>
                <a:schemeClr val="lt1"/>
              </a:solidFill>
              <a:latin typeface="Century Gothic"/>
              <a:ea typeface="Century Gothic"/>
              <a:cs typeface="Century Gothic"/>
              <a:sym typeface="Century Gothic"/>
            </a:endParaRPr>
          </a:p>
        </p:txBody>
      </p:sp>
      <p:sp>
        <p:nvSpPr>
          <p:cNvPr id="137" name="Google Shape;137;p27"/>
          <p:cNvSpPr/>
          <p:nvPr/>
        </p:nvSpPr>
        <p:spPr>
          <a:xfrm>
            <a:off x="3293037" y="3598475"/>
            <a:ext cx="1684500" cy="918900"/>
          </a:xfrm>
          <a:prstGeom prst="roundRect">
            <a:avLst>
              <a:gd name="adj" fmla="val 16667"/>
            </a:avLst>
          </a:prstGeom>
          <a:solidFill>
            <a:schemeClr val="accent1"/>
          </a:solidFill>
          <a:ln w="19050" cap="rnd"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85000"/>
              </a:lnSpc>
              <a:spcBef>
                <a:spcPts val="0"/>
              </a:spcBef>
              <a:spcAft>
                <a:spcPts val="0"/>
              </a:spcAft>
              <a:buClr>
                <a:srgbClr val="000000"/>
              </a:buClr>
              <a:buSzPts val="1700"/>
              <a:buFont typeface="Arial"/>
              <a:buNone/>
            </a:pPr>
            <a:r>
              <a:rPr lang="en" sz="1700" b="0" i="0" u="none" strike="noStrike" cap="none">
                <a:solidFill>
                  <a:schemeClr val="lt1"/>
                </a:solidFill>
                <a:latin typeface="Century Gothic"/>
                <a:ea typeface="Century Gothic"/>
                <a:cs typeface="Century Gothic"/>
                <a:sym typeface="Century Gothic"/>
              </a:rPr>
              <a:t>Analysis and Manipulation</a:t>
            </a:r>
            <a:endParaRPr sz="1700" b="0" i="0" u="none" strike="noStrike" cap="none">
              <a:solidFill>
                <a:schemeClr val="lt1"/>
              </a:solidFill>
              <a:latin typeface="Century Gothic"/>
              <a:ea typeface="Century Gothic"/>
              <a:cs typeface="Century Gothic"/>
              <a:sym typeface="Century Gothic"/>
            </a:endParaRPr>
          </a:p>
        </p:txBody>
      </p:sp>
      <p:sp>
        <p:nvSpPr>
          <p:cNvPr id="138" name="Google Shape;138;p27"/>
          <p:cNvSpPr/>
          <p:nvPr/>
        </p:nvSpPr>
        <p:spPr>
          <a:xfrm>
            <a:off x="5054160" y="3874169"/>
            <a:ext cx="459300" cy="367500"/>
          </a:xfrm>
          <a:prstGeom prst="rightArrow">
            <a:avLst>
              <a:gd name="adj1" fmla="val 50000"/>
              <a:gd name="adj2" fmla="val 50000"/>
            </a:avLst>
          </a:prstGeom>
          <a:solidFill>
            <a:srgbClr val="D5A8B7"/>
          </a:solidFill>
          <a:ln>
            <a:noFill/>
          </a:ln>
        </p:spPr>
        <p:txBody>
          <a:bodyPr spcFirstLastPara="1" wrap="square" lIns="68575" tIns="34275" rIns="68575" bIns="34275" anchor="ctr" anchorCtr="0">
            <a:noAutofit/>
          </a:bodyPr>
          <a:lstStyle/>
          <a:p>
            <a:pPr marL="0" marR="0" lvl="0" indent="0" algn="ctr" rtl="0">
              <a:lnSpc>
                <a:spcPct val="85000"/>
              </a:lnSpc>
              <a:spcBef>
                <a:spcPts val="0"/>
              </a:spcBef>
              <a:spcAft>
                <a:spcPts val="0"/>
              </a:spcAft>
              <a:buClr>
                <a:srgbClr val="000000"/>
              </a:buClr>
              <a:buSzPts val="1400"/>
              <a:buFont typeface="Arial"/>
              <a:buNone/>
            </a:pPr>
            <a:endParaRPr sz="1400" b="0" i="0" u="none" strike="noStrike" cap="none">
              <a:solidFill>
                <a:schemeClr val="lt1"/>
              </a:solidFill>
              <a:latin typeface="Century Gothic"/>
              <a:ea typeface="Century Gothic"/>
              <a:cs typeface="Century Gothic"/>
              <a:sym typeface="Century Gothic"/>
            </a:endParaRPr>
          </a:p>
        </p:txBody>
      </p:sp>
      <p:sp>
        <p:nvSpPr>
          <p:cNvPr id="139" name="Google Shape;139;p27"/>
          <p:cNvSpPr/>
          <p:nvPr/>
        </p:nvSpPr>
        <p:spPr>
          <a:xfrm>
            <a:off x="5666739" y="3598481"/>
            <a:ext cx="1531200" cy="918900"/>
          </a:xfrm>
          <a:prstGeom prst="roundRect">
            <a:avLst>
              <a:gd name="adj" fmla="val 16667"/>
            </a:avLst>
          </a:prstGeom>
          <a:solidFill>
            <a:schemeClr val="accent1"/>
          </a:solidFill>
          <a:ln w="19050" cap="rnd"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85000"/>
              </a:lnSpc>
              <a:spcBef>
                <a:spcPts val="0"/>
              </a:spcBef>
              <a:spcAft>
                <a:spcPts val="0"/>
              </a:spcAft>
              <a:buClr>
                <a:srgbClr val="000000"/>
              </a:buClr>
              <a:buSzPts val="2100"/>
              <a:buFont typeface="Arial"/>
              <a:buNone/>
            </a:pPr>
            <a:r>
              <a:rPr lang="en" sz="2100" b="0" i="0" u="none" strike="noStrike" cap="none">
                <a:solidFill>
                  <a:schemeClr val="lt1"/>
                </a:solidFill>
                <a:latin typeface="Century Gothic"/>
                <a:ea typeface="Century Gothic"/>
                <a:cs typeface="Century Gothic"/>
                <a:sym typeface="Century Gothic"/>
              </a:rPr>
              <a:t>Output</a:t>
            </a:r>
            <a:endParaRPr sz="21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484583" y="339539"/>
            <a:ext cx="7053600" cy="10503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SzPts val="1400"/>
              <a:buNone/>
            </a:pPr>
            <a:r>
              <a:rPr lang="en"/>
              <a:t>How to install OpenCV </a:t>
            </a:r>
            <a:endParaRPr/>
          </a:p>
        </p:txBody>
      </p:sp>
      <p:sp>
        <p:nvSpPr>
          <p:cNvPr id="145" name="Google Shape;145;p28"/>
          <p:cNvSpPr txBox="1">
            <a:spLocks noGrp="1"/>
          </p:cNvSpPr>
          <p:nvPr>
            <p:ph type="body" idx="1"/>
          </p:nvPr>
        </p:nvSpPr>
        <p:spPr>
          <a:xfrm>
            <a:off x="828375" y="2239850"/>
            <a:ext cx="8233500" cy="3146700"/>
          </a:xfrm>
          <a:prstGeom prst="rect">
            <a:avLst/>
          </a:prstGeom>
          <a:noFill/>
          <a:ln>
            <a:noFill/>
          </a:ln>
        </p:spPr>
        <p:txBody>
          <a:bodyPr spcFirstLastPara="1" wrap="square" lIns="68575" tIns="34275" rIns="68575" bIns="34275" anchor="t" anchorCtr="0">
            <a:noAutofit/>
          </a:bodyPr>
          <a:lstStyle/>
          <a:p>
            <a:pPr marL="457200" lvl="0" indent="-381000" algn="l" rtl="0">
              <a:lnSpc>
                <a:spcPct val="115000"/>
              </a:lnSpc>
              <a:spcBef>
                <a:spcPts val="800"/>
              </a:spcBef>
              <a:spcAft>
                <a:spcPts val="0"/>
              </a:spcAft>
              <a:buSzPts val="2400"/>
              <a:buFont typeface="Roboto"/>
              <a:buChar char="●"/>
            </a:pPr>
            <a:r>
              <a:rPr lang="en" sz="2400">
                <a:latin typeface="Roboto"/>
                <a:ea typeface="Roboto"/>
                <a:cs typeface="Roboto"/>
                <a:sym typeface="Roboto"/>
              </a:rPr>
              <a:t>Open cmd or terminal with administrator privileges.</a:t>
            </a:r>
            <a:endParaRPr sz="2400">
              <a:latin typeface="Roboto"/>
              <a:ea typeface="Roboto"/>
              <a:cs typeface="Roboto"/>
              <a:sym typeface="Roboto"/>
            </a:endParaRPr>
          </a:p>
          <a:p>
            <a:pPr marL="914400" lvl="0" indent="0" algn="l" rtl="0">
              <a:lnSpc>
                <a:spcPct val="115000"/>
              </a:lnSpc>
              <a:spcBef>
                <a:spcPts val="800"/>
              </a:spcBef>
              <a:spcAft>
                <a:spcPts val="0"/>
              </a:spcAft>
              <a:buSzPts val="1100"/>
              <a:buNone/>
            </a:pPr>
            <a:r>
              <a:rPr lang="en" sz="2400">
                <a:solidFill>
                  <a:srgbClr val="000000"/>
                </a:solidFill>
                <a:highlight>
                  <a:srgbClr val="FFFFFF"/>
                </a:highlight>
                <a:latin typeface="Roboto"/>
                <a:ea typeface="Roboto"/>
                <a:cs typeface="Roboto"/>
                <a:sym typeface="Roboto"/>
              </a:rPr>
              <a:t> pip install opencv-python</a:t>
            </a:r>
            <a:endParaRPr sz="2400">
              <a:solidFill>
                <a:srgbClr val="000000"/>
              </a:solidFill>
              <a:highlight>
                <a:srgbClr val="FFFFFF"/>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484583" y="339539"/>
            <a:ext cx="7053600" cy="10503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SzPts val="1400"/>
              <a:buNone/>
            </a:pPr>
            <a:r>
              <a:rPr lang="en" sz="3600"/>
              <a:t>OpenCV</a:t>
            </a:r>
            <a:endParaRPr sz="3600"/>
          </a:p>
        </p:txBody>
      </p:sp>
      <p:sp>
        <p:nvSpPr>
          <p:cNvPr id="151" name="Google Shape;151;p29"/>
          <p:cNvSpPr txBox="1">
            <a:spLocks noGrp="1"/>
          </p:cNvSpPr>
          <p:nvPr>
            <p:ph type="body" idx="1"/>
          </p:nvPr>
        </p:nvSpPr>
        <p:spPr>
          <a:xfrm>
            <a:off x="641423" y="998400"/>
            <a:ext cx="8179200" cy="3146700"/>
          </a:xfrm>
          <a:prstGeom prst="rect">
            <a:avLst/>
          </a:prstGeom>
          <a:noFill/>
          <a:ln>
            <a:noFill/>
          </a:ln>
        </p:spPr>
        <p:txBody>
          <a:bodyPr spcFirstLastPara="1" wrap="square" lIns="68575" tIns="34275" rIns="68575" bIns="34275" anchor="t" anchorCtr="0">
            <a:noAutofit/>
          </a:bodyPr>
          <a:lstStyle/>
          <a:p>
            <a:pPr marL="457200" lvl="0" indent="-368300" algn="l" rtl="0">
              <a:lnSpc>
                <a:spcPct val="150000"/>
              </a:lnSpc>
              <a:spcBef>
                <a:spcPts val="3800"/>
              </a:spcBef>
              <a:spcAft>
                <a:spcPts val="0"/>
              </a:spcAft>
              <a:buSzPts val="2200"/>
              <a:buFont typeface="Roboto"/>
              <a:buChar char="●"/>
            </a:pPr>
            <a:r>
              <a:rPr lang="en" sz="2200">
                <a:latin typeface="Roboto"/>
                <a:ea typeface="Roboto"/>
                <a:cs typeface="Roboto"/>
                <a:sym typeface="Roboto"/>
              </a:rPr>
              <a:t>OpenCV is an Image Processing library created by Intel and maintained by Willow Garage.</a:t>
            </a:r>
            <a:endParaRPr sz="2200">
              <a:latin typeface="Roboto"/>
              <a:ea typeface="Roboto"/>
              <a:cs typeface="Roboto"/>
              <a:sym typeface="Roboto"/>
            </a:endParaRPr>
          </a:p>
          <a:p>
            <a:pPr marL="457200" lvl="0" indent="-368300" algn="l" rtl="0">
              <a:lnSpc>
                <a:spcPct val="150000"/>
              </a:lnSpc>
              <a:spcBef>
                <a:spcPts val="0"/>
              </a:spcBef>
              <a:spcAft>
                <a:spcPts val="0"/>
              </a:spcAft>
              <a:buSzPts val="2200"/>
              <a:buFont typeface="Roboto"/>
              <a:buChar char="●"/>
            </a:pPr>
            <a:r>
              <a:rPr lang="en" sz="2200">
                <a:latin typeface="Roboto"/>
                <a:ea typeface="Roboto"/>
                <a:cs typeface="Roboto"/>
                <a:sym typeface="Roboto"/>
              </a:rPr>
              <a:t>Available for C, C++, and Python.</a:t>
            </a:r>
            <a:endParaRPr sz="2200">
              <a:latin typeface="Roboto"/>
              <a:ea typeface="Roboto"/>
              <a:cs typeface="Roboto"/>
              <a:sym typeface="Roboto"/>
            </a:endParaRPr>
          </a:p>
          <a:p>
            <a:pPr marL="457200" lvl="0" indent="-368300" algn="l" rtl="0">
              <a:lnSpc>
                <a:spcPct val="150000"/>
              </a:lnSpc>
              <a:spcBef>
                <a:spcPts val="0"/>
              </a:spcBef>
              <a:spcAft>
                <a:spcPts val="0"/>
              </a:spcAft>
              <a:buSzPts val="2200"/>
              <a:buFont typeface="Roboto"/>
              <a:buChar char="●"/>
            </a:pPr>
            <a:r>
              <a:rPr lang="en" sz="2200">
                <a:latin typeface="Roboto"/>
                <a:ea typeface="Roboto"/>
                <a:cs typeface="Roboto"/>
                <a:sym typeface="Roboto"/>
              </a:rPr>
              <a:t>Open Source and free.</a:t>
            </a:r>
            <a:endParaRPr sz="2200">
              <a:latin typeface="Roboto"/>
              <a:ea typeface="Roboto"/>
              <a:cs typeface="Roboto"/>
              <a:sym typeface="Roboto"/>
            </a:endParaRPr>
          </a:p>
          <a:p>
            <a:pPr marL="457200" lvl="0" indent="-368300" algn="l" rtl="0">
              <a:lnSpc>
                <a:spcPct val="150000"/>
              </a:lnSpc>
              <a:spcBef>
                <a:spcPts val="0"/>
              </a:spcBef>
              <a:spcAft>
                <a:spcPts val="0"/>
              </a:spcAft>
              <a:buSzPts val="2200"/>
              <a:buFont typeface="Roboto"/>
              <a:buChar char="●"/>
            </a:pPr>
            <a:r>
              <a:rPr lang="en" sz="2200">
                <a:latin typeface="Roboto"/>
                <a:ea typeface="Roboto"/>
                <a:cs typeface="Roboto"/>
                <a:sym typeface="Roboto"/>
              </a:rPr>
              <a:t>Easy to use and install</a:t>
            </a:r>
            <a:endParaRPr sz="2200">
              <a:latin typeface="Roboto"/>
              <a:ea typeface="Roboto"/>
              <a:cs typeface="Roboto"/>
              <a:sym typeface="Roboto"/>
            </a:endParaRPr>
          </a:p>
          <a:p>
            <a:pPr marL="0" lvl="0" indent="0" algn="l" rtl="0">
              <a:lnSpc>
                <a:spcPct val="115000"/>
              </a:lnSpc>
              <a:spcBef>
                <a:spcPts val="800"/>
              </a:spcBef>
              <a:spcAft>
                <a:spcPts val="0"/>
              </a:spcAft>
              <a:buSzPts val="11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466999" y="99745"/>
            <a:ext cx="7053542" cy="1050398"/>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lt2"/>
              </a:buClr>
              <a:buSzPts val="3200"/>
              <a:buFont typeface="Century Gothic"/>
              <a:buNone/>
            </a:pPr>
            <a:r>
              <a:rPr lang="en" sz="3600" b="1">
                <a:latin typeface="Roboto"/>
                <a:ea typeface="Roboto"/>
                <a:cs typeface="Roboto"/>
                <a:sym typeface="Roboto"/>
              </a:rPr>
              <a:t>Images:</a:t>
            </a:r>
            <a:endParaRPr sz="3600" b="1" u="sng"/>
          </a:p>
        </p:txBody>
      </p:sp>
      <p:sp>
        <p:nvSpPr>
          <p:cNvPr id="157" name="Google Shape;157;p30"/>
          <p:cNvSpPr/>
          <p:nvPr/>
        </p:nvSpPr>
        <p:spPr>
          <a:xfrm>
            <a:off x="1222131" y="756139"/>
            <a:ext cx="1962029" cy="1189922"/>
          </a:xfrm>
          <a:prstGeom prst="roundRect">
            <a:avLst>
              <a:gd name="adj" fmla="val 16667"/>
            </a:avLst>
          </a:prstGeom>
          <a:solidFill>
            <a:schemeClr val="accent1"/>
          </a:solidFill>
          <a:ln w="19050" cap="rnd"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85000"/>
              </a:lnSpc>
              <a:spcBef>
                <a:spcPts val="0"/>
              </a:spcBef>
              <a:spcAft>
                <a:spcPts val="0"/>
              </a:spcAft>
              <a:buClr>
                <a:srgbClr val="000000"/>
              </a:buClr>
              <a:buSzPts val="1400"/>
              <a:buFont typeface="Arial"/>
              <a:buNone/>
            </a:pPr>
            <a:r>
              <a:rPr lang="en" sz="1400" b="0" i="0" u="none" strike="noStrike" cap="none">
                <a:solidFill>
                  <a:schemeClr val="lt1"/>
                </a:solidFill>
                <a:latin typeface="Century Gothic"/>
                <a:ea typeface="Century Gothic"/>
                <a:cs typeface="Century Gothic"/>
                <a:sym typeface="Century Gothic"/>
              </a:rPr>
              <a:t> </a:t>
            </a:r>
            <a:endParaRPr sz="1400" b="0" i="0" u="none" strike="noStrike" cap="none">
              <a:solidFill>
                <a:schemeClr val="lt1"/>
              </a:solidFill>
              <a:latin typeface="Century Gothic"/>
              <a:ea typeface="Century Gothic"/>
              <a:cs typeface="Century Gothic"/>
              <a:sym typeface="Century Gothic"/>
            </a:endParaRPr>
          </a:p>
        </p:txBody>
      </p:sp>
      <p:sp>
        <p:nvSpPr>
          <p:cNvPr id="158" name="Google Shape;158;p30"/>
          <p:cNvSpPr/>
          <p:nvPr/>
        </p:nvSpPr>
        <p:spPr>
          <a:xfrm rot="5400000">
            <a:off x="4987761" y="-1047600"/>
            <a:ext cx="1189800" cy="4797300"/>
          </a:xfrm>
          <a:prstGeom prst="round2SameRect">
            <a:avLst>
              <a:gd name="adj1" fmla="val 16667"/>
              <a:gd name="adj2" fmla="val 0"/>
            </a:avLst>
          </a:prstGeom>
          <a:solidFill>
            <a:srgbClr val="E4CAD2">
              <a:alpha val="89019"/>
            </a:srgbClr>
          </a:solidFill>
          <a:ln w="19050" cap="rnd" cmpd="sng">
            <a:solidFill>
              <a:srgbClr val="E4CAD2">
                <a:alpha val="89019"/>
              </a:srgbClr>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30"/>
          <p:cNvSpPr txBox="1"/>
          <p:nvPr/>
        </p:nvSpPr>
        <p:spPr>
          <a:xfrm>
            <a:off x="3184172" y="814200"/>
            <a:ext cx="4119000" cy="1073700"/>
          </a:xfrm>
          <a:prstGeom prst="rect">
            <a:avLst/>
          </a:prstGeom>
          <a:noFill/>
          <a:ln>
            <a:noFill/>
          </a:ln>
        </p:spPr>
        <p:txBody>
          <a:bodyPr spcFirstLastPara="1" wrap="square" lIns="68575" tIns="34275" rIns="68575" bIns="34275" anchor="ctr" anchorCtr="0">
            <a:noAutofit/>
          </a:bodyPr>
          <a:lstStyle/>
          <a:p>
            <a:pPr marL="88900" marR="0" lvl="1" indent="-152400" algn="l" rtl="0">
              <a:lnSpc>
                <a:spcPct val="75000"/>
              </a:lnSpc>
              <a:spcBef>
                <a:spcPts val="0"/>
              </a:spcBef>
              <a:spcAft>
                <a:spcPts val="0"/>
              </a:spcAft>
              <a:buClr>
                <a:schemeClr val="lt1"/>
              </a:buClr>
              <a:buSzPts val="2400"/>
              <a:buFont typeface="Century Gothic"/>
              <a:buChar char="•"/>
            </a:pPr>
            <a:r>
              <a:rPr lang="en" sz="2400" b="0" i="0" u="none" strike="noStrike" cap="none">
                <a:solidFill>
                  <a:schemeClr val="lt1"/>
                </a:solidFill>
                <a:latin typeface="Century Gothic"/>
                <a:ea typeface="Century Gothic"/>
                <a:cs typeface="Century Gothic"/>
                <a:sym typeface="Century Gothic"/>
              </a:rPr>
              <a:t>Binary Image</a:t>
            </a:r>
            <a:endParaRPr sz="2400" b="0" i="0" u="none" strike="noStrike" cap="none">
              <a:solidFill>
                <a:schemeClr val="lt1"/>
              </a:solidFill>
              <a:latin typeface="Century Gothic"/>
              <a:ea typeface="Century Gothic"/>
              <a:cs typeface="Century Gothic"/>
              <a:sym typeface="Century Gothic"/>
            </a:endParaRPr>
          </a:p>
        </p:txBody>
      </p:sp>
      <p:sp>
        <p:nvSpPr>
          <p:cNvPr id="160" name="Google Shape;160;p30"/>
          <p:cNvSpPr/>
          <p:nvPr/>
        </p:nvSpPr>
        <p:spPr>
          <a:xfrm>
            <a:off x="1222131" y="2124548"/>
            <a:ext cx="1962050" cy="1189922"/>
          </a:xfrm>
          <a:prstGeom prst="roundRect">
            <a:avLst>
              <a:gd name="adj" fmla="val 16667"/>
            </a:avLst>
          </a:prstGeom>
          <a:solidFill>
            <a:schemeClr val="accent1"/>
          </a:solidFill>
          <a:ln w="19050" cap="rnd"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85000"/>
              </a:lnSpc>
              <a:spcBef>
                <a:spcPts val="0"/>
              </a:spcBef>
              <a:spcAft>
                <a:spcPts val="0"/>
              </a:spcAft>
              <a:buClr>
                <a:srgbClr val="000000"/>
              </a:buClr>
              <a:buSzPts val="1400"/>
              <a:buFont typeface="Arial"/>
              <a:buNone/>
            </a:pPr>
            <a:r>
              <a:rPr lang="en" sz="1400" b="0" i="0" u="none" strike="noStrike" cap="none">
                <a:solidFill>
                  <a:schemeClr val="lt1"/>
                </a:solidFill>
                <a:latin typeface="Century Gothic"/>
                <a:ea typeface="Century Gothic"/>
                <a:cs typeface="Century Gothic"/>
                <a:sym typeface="Century Gothic"/>
              </a:rPr>
              <a:t> </a:t>
            </a:r>
            <a:endParaRPr sz="1400" b="0" i="0" u="none" strike="noStrike" cap="none">
              <a:solidFill>
                <a:schemeClr val="lt1"/>
              </a:solidFill>
              <a:latin typeface="Century Gothic"/>
              <a:ea typeface="Century Gothic"/>
              <a:cs typeface="Century Gothic"/>
              <a:sym typeface="Century Gothic"/>
            </a:endParaRPr>
          </a:p>
        </p:txBody>
      </p:sp>
      <p:sp>
        <p:nvSpPr>
          <p:cNvPr id="161" name="Google Shape;161;p30"/>
          <p:cNvSpPr/>
          <p:nvPr/>
        </p:nvSpPr>
        <p:spPr>
          <a:xfrm rot="5400000">
            <a:off x="4987767" y="320800"/>
            <a:ext cx="1189800" cy="4797300"/>
          </a:xfrm>
          <a:prstGeom prst="round2SameRect">
            <a:avLst>
              <a:gd name="adj1" fmla="val 16667"/>
              <a:gd name="adj2" fmla="val 0"/>
            </a:avLst>
          </a:prstGeom>
          <a:solidFill>
            <a:srgbClr val="E4CAD2">
              <a:alpha val="89019"/>
            </a:srgbClr>
          </a:solidFill>
          <a:ln w="19050" cap="rnd" cmpd="sng">
            <a:solidFill>
              <a:srgbClr val="E4CAD2">
                <a:alpha val="89019"/>
              </a:srgbClr>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30"/>
          <p:cNvSpPr txBox="1"/>
          <p:nvPr/>
        </p:nvSpPr>
        <p:spPr>
          <a:xfrm>
            <a:off x="3184170" y="2182650"/>
            <a:ext cx="4119000" cy="1073700"/>
          </a:xfrm>
          <a:prstGeom prst="rect">
            <a:avLst/>
          </a:prstGeom>
          <a:noFill/>
          <a:ln>
            <a:noFill/>
          </a:ln>
        </p:spPr>
        <p:txBody>
          <a:bodyPr spcFirstLastPara="1" wrap="square" lIns="68575" tIns="34275" rIns="68575" bIns="34275" anchor="ctr" anchorCtr="0">
            <a:noAutofit/>
          </a:bodyPr>
          <a:lstStyle/>
          <a:p>
            <a:pPr marL="88900" marR="0" lvl="1" indent="-152400" algn="l" rtl="0">
              <a:lnSpc>
                <a:spcPct val="75000"/>
              </a:lnSpc>
              <a:spcBef>
                <a:spcPts val="0"/>
              </a:spcBef>
              <a:spcAft>
                <a:spcPts val="0"/>
              </a:spcAft>
              <a:buClr>
                <a:schemeClr val="lt1"/>
              </a:buClr>
              <a:buSzPts val="2400"/>
              <a:buFont typeface="Century Gothic"/>
              <a:buChar char="•"/>
            </a:pPr>
            <a:r>
              <a:rPr lang="en" sz="2400" b="0" i="0" u="none" strike="noStrike" cap="none">
                <a:solidFill>
                  <a:schemeClr val="lt1"/>
                </a:solidFill>
                <a:latin typeface="Century Gothic"/>
                <a:ea typeface="Century Gothic"/>
                <a:cs typeface="Century Gothic"/>
                <a:sym typeface="Century Gothic"/>
              </a:rPr>
              <a:t>Grayscale Image</a:t>
            </a:r>
            <a:endParaRPr sz="2400" b="0" i="0" u="none" strike="noStrike" cap="none">
              <a:solidFill>
                <a:schemeClr val="lt1"/>
              </a:solidFill>
              <a:latin typeface="Century Gothic"/>
              <a:ea typeface="Century Gothic"/>
              <a:cs typeface="Century Gothic"/>
              <a:sym typeface="Century Gothic"/>
            </a:endParaRPr>
          </a:p>
        </p:txBody>
      </p:sp>
      <p:sp>
        <p:nvSpPr>
          <p:cNvPr id="163" name="Google Shape;163;p30"/>
          <p:cNvSpPr/>
          <p:nvPr/>
        </p:nvSpPr>
        <p:spPr>
          <a:xfrm>
            <a:off x="1222131" y="3492958"/>
            <a:ext cx="1944180" cy="1189922"/>
          </a:xfrm>
          <a:prstGeom prst="roundRect">
            <a:avLst>
              <a:gd name="adj" fmla="val 16667"/>
            </a:avLst>
          </a:prstGeom>
          <a:solidFill>
            <a:schemeClr val="accent1"/>
          </a:solidFill>
          <a:ln w="19050" cap="rnd"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85000"/>
              </a:lnSpc>
              <a:spcBef>
                <a:spcPts val="0"/>
              </a:spcBef>
              <a:spcAft>
                <a:spcPts val="0"/>
              </a:spcAft>
              <a:buClr>
                <a:srgbClr val="000000"/>
              </a:buClr>
              <a:buSzPts val="1400"/>
              <a:buFont typeface="Arial"/>
              <a:buNone/>
            </a:pPr>
            <a:r>
              <a:rPr lang="en" sz="1400" b="0" i="0" u="none" strike="noStrike" cap="none">
                <a:solidFill>
                  <a:schemeClr val="lt1"/>
                </a:solidFill>
                <a:latin typeface="Century Gothic"/>
                <a:ea typeface="Century Gothic"/>
                <a:cs typeface="Century Gothic"/>
                <a:sym typeface="Century Gothic"/>
              </a:rPr>
              <a:t> </a:t>
            </a:r>
            <a:endParaRPr sz="1400" b="0" i="0" u="none" strike="noStrike" cap="none">
              <a:solidFill>
                <a:schemeClr val="lt1"/>
              </a:solidFill>
              <a:latin typeface="Century Gothic"/>
              <a:ea typeface="Century Gothic"/>
              <a:cs typeface="Century Gothic"/>
              <a:sym typeface="Century Gothic"/>
            </a:endParaRPr>
          </a:p>
        </p:txBody>
      </p:sp>
      <p:sp>
        <p:nvSpPr>
          <p:cNvPr id="164" name="Google Shape;164;p30"/>
          <p:cNvSpPr/>
          <p:nvPr/>
        </p:nvSpPr>
        <p:spPr>
          <a:xfrm rot="5400000">
            <a:off x="5003058" y="1656050"/>
            <a:ext cx="1189800" cy="4863600"/>
          </a:xfrm>
          <a:prstGeom prst="round2SameRect">
            <a:avLst>
              <a:gd name="adj1" fmla="val 16667"/>
              <a:gd name="adj2" fmla="val 0"/>
            </a:avLst>
          </a:prstGeom>
          <a:solidFill>
            <a:srgbClr val="E4CAD2">
              <a:alpha val="89019"/>
            </a:srgbClr>
          </a:solidFill>
          <a:ln w="19050" cap="rnd" cmpd="sng">
            <a:solidFill>
              <a:srgbClr val="E4CAD2">
                <a:alpha val="89019"/>
              </a:srgbClr>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30"/>
          <p:cNvSpPr txBox="1"/>
          <p:nvPr/>
        </p:nvSpPr>
        <p:spPr>
          <a:xfrm>
            <a:off x="3184022" y="3492975"/>
            <a:ext cx="4797300" cy="1073700"/>
          </a:xfrm>
          <a:prstGeom prst="rect">
            <a:avLst/>
          </a:prstGeom>
          <a:noFill/>
          <a:ln>
            <a:noFill/>
          </a:ln>
        </p:spPr>
        <p:txBody>
          <a:bodyPr spcFirstLastPara="1" wrap="square" lIns="68575" tIns="34275" rIns="68575" bIns="34275" anchor="ctr" anchorCtr="0">
            <a:noAutofit/>
          </a:bodyPr>
          <a:lstStyle/>
          <a:p>
            <a:pPr marL="88900" marR="0" lvl="1" indent="-152400" algn="l" rtl="0">
              <a:lnSpc>
                <a:spcPct val="75000"/>
              </a:lnSpc>
              <a:spcBef>
                <a:spcPts val="0"/>
              </a:spcBef>
              <a:spcAft>
                <a:spcPts val="0"/>
              </a:spcAft>
              <a:buClr>
                <a:schemeClr val="lt1"/>
              </a:buClr>
              <a:buSzPts val="2400"/>
              <a:buFont typeface="Century Gothic"/>
              <a:buChar char="•"/>
            </a:pPr>
            <a:r>
              <a:rPr lang="en" sz="2400" b="0" i="0" u="none" strike="noStrike" cap="none">
                <a:solidFill>
                  <a:schemeClr val="lt1"/>
                </a:solidFill>
                <a:latin typeface="Century Gothic"/>
                <a:ea typeface="Century Gothic"/>
                <a:cs typeface="Century Gothic"/>
                <a:sym typeface="Century Gothic"/>
              </a:rPr>
              <a:t>RGB Image</a:t>
            </a:r>
            <a:endParaRPr sz="2400" b="0" i="0" u="none" strike="noStrike" cap="none">
              <a:solidFill>
                <a:schemeClr val="lt1"/>
              </a:solidFill>
              <a:latin typeface="Century Gothic"/>
              <a:ea typeface="Century Gothic"/>
              <a:cs typeface="Century Gothic"/>
              <a:sym typeface="Century Gothic"/>
            </a:endParaRPr>
          </a:p>
        </p:txBody>
      </p:sp>
      <p:pic>
        <p:nvPicPr>
          <p:cNvPr id="166" name="Google Shape;166;p30"/>
          <p:cNvPicPr preferRelativeResize="0"/>
          <p:nvPr/>
        </p:nvPicPr>
        <p:blipFill rotWithShape="1">
          <a:blip r:embed="rId3">
            <a:alphaModFix/>
          </a:blip>
          <a:srcRect/>
          <a:stretch/>
        </p:blipFill>
        <p:spPr>
          <a:xfrm>
            <a:off x="1529861" y="772073"/>
            <a:ext cx="1503485" cy="1241365"/>
          </a:xfrm>
          <a:prstGeom prst="rect">
            <a:avLst/>
          </a:prstGeom>
          <a:noFill/>
          <a:ln>
            <a:noFill/>
          </a:ln>
        </p:spPr>
      </p:pic>
      <p:pic>
        <p:nvPicPr>
          <p:cNvPr id="167" name="Google Shape;167;p30"/>
          <p:cNvPicPr preferRelativeResize="0"/>
          <p:nvPr/>
        </p:nvPicPr>
        <p:blipFill rotWithShape="1">
          <a:blip r:embed="rId4">
            <a:alphaModFix/>
          </a:blip>
          <a:srcRect/>
          <a:stretch/>
        </p:blipFill>
        <p:spPr>
          <a:xfrm>
            <a:off x="1529861" y="2099711"/>
            <a:ext cx="1503485" cy="1241365"/>
          </a:xfrm>
          <a:prstGeom prst="rect">
            <a:avLst/>
          </a:prstGeom>
          <a:noFill/>
          <a:ln>
            <a:noFill/>
          </a:ln>
        </p:spPr>
      </p:pic>
      <p:pic>
        <p:nvPicPr>
          <p:cNvPr id="168" name="Google Shape;168;p30"/>
          <p:cNvPicPr preferRelativeResize="0"/>
          <p:nvPr/>
        </p:nvPicPr>
        <p:blipFill rotWithShape="1">
          <a:blip r:embed="rId5">
            <a:alphaModFix/>
          </a:blip>
          <a:srcRect/>
          <a:stretch/>
        </p:blipFill>
        <p:spPr>
          <a:xfrm>
            <a:off x="1529861" y="3418558"/>
            <a:ext cx="1503485" cy="124136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p:nvPr/>
        </p:nvSpPr>
        <p:spPr>
          <a:xfrm>
            <a:off x="615461" y="738553"/>
            <a:ext cx="2199287" cy="1209608"/>
          </a:xfrm>
          <a:prstGeom prst="roundRect">
            <a:avLst>
              <a:gd name="adj" fmla="val 16667"/>
            </a:avLst>
          </a:prstGeom>
          <a:solidFill>
            <a:schemeClr val="accent1"/>
          </a:solidFill>
          <a:ln w="19050" cap="rnd"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85000"/>
              </a:lnSpc>
              <a:spcBef>
                <a:spcPts val="0"/>
              </a:spcBef>
              <a:spcAft>
                <a:spcPts val="0"/>
              </a:spcAft>
              <a:buClr>
                <a:srgbClr val="000000"/>
              </a:buClr>
              <a:buSzPts val="2400"/>
              <a:buFont typeface="Arial"/>
              <a:buNone/>
            </a:pPr>
            <a:r>
              <a:rPr lang="en" sz="2400" b="0" i="0" u="none" strike="noStrike" cap="none">
                <a:solidFill>
                  <a:schemeClr val="lt1"/>
                </a:solidFill>
                <a:latin typeface="Century Gothic"/>
                <a:ea typeface="Century Gothic"/>
                <a:cs typeface="Century Gothic"/>
                <a:sym typeface="Century Gothic"/>
              </a:rPr>
              <a:t>Binary </a:t>
            </a:r>
            <a:endParaRPr sz="1100" b="0" i="0" u="none" strike="noStrike" cap="none">
              <a:solidFill>
                <a:srgbClr val="000000"/>
              </a:solidFill>
              <a:latin typeface="Arial"/>
              <a:ea typeface="Arial"/>
              <a:cs typeface="Arial"/>
              <a:sym typeface="Arial"/>
            </a:endParaRPr>
          </a:p>
          <a:p>
            <a:pPr marL="0" marR="0" lvl="0" indent="0" algn="ctr" rtl="0">
              <a:lnSpc>
                <a:spcPct val="85000"/>
              </a:lnSpc>
              <a:spcBef>
                <a:spcPts val="500"/>
              </a:spcBef>
              <a:spcAft>
                <a:spcPts val="0"/>
              </a:spcAft>
              <a:buClr>
                <a:srgbClr val="000000"/>
              </a:buClr>
              <a:buSzPts val="2400"/>
              <a:buFont typeface="Arial"/>
              <a:buNone/>
            </a:pPr>
            <a:r>
              <a:rPr lang="en" sz="2400" b="0" i="0" u="none" strike="noStrike" cap="none">
                <a:solidFill>
                  <a:schemeClr val="lt1"/>
                </a:solidFill>
                <a:latin typeface="Century Gothic"/>
                <a:ea typeface="Century Gothic"/>
                <a:cs typeface="Century Gothic"/>
                <a:sym typeface="Century Gothic"/>
              </a:rPr>
              <a:t>Image</a:t>
            </a:r>
            <a:endParaRPr sz="2400" b="0" i="0" u="none" strike="noStrike" cap="none">
              <a:solidFill>
                <a:schemeClr val="lt1"/>
              </a:solidFill>
              <a:latin typeface="Century Gothic"/>
              <a:ea typeface="Century Gothic"/>
              <a:cs typeface="Century Gothic"/>
              <a:sym typeface="Century Gothic"/>
            </a:endParaRPr>
          </a:p>
        </p:txBody>
      </p:sp>
      <p:sp>
        <p:nvSpPr>
          <p:cNvPr id="174" name="Google Shape;174;p31"/>
          <p:cNvSpPr/>
          <p:nvPr/>
        </p:nvSpPr>
        <p:spPr>
          <a:xfrm rot="5400000">
            <a:off x="4840752" y="-1287500"/>
            <a:ext cx="1209600" cy="5261700"/>
          </a:xfrm>
          <a:prstGeom prst="round2SameRect">
            <a:avLst>
              <a:gd name="adj1" fmla="val 16667"/>
              <a:gd name="adj2" fmla="val 0"/>
            </a:avLst>
          </a:prstGeom>
          <a:solidFill>
            <a:srgbClr val="E4CAD2">
              <a:alpha val="89019"/>
            </a:srgbClr>
          </a:solidFill>
          <a:ln w="19050" cap="rnd" cmpd="sng">
            <a:solidFill>
              <a:srgbClr val="E4CAD2">
                <a:alpha val="89019"/>
              </a:srgbClr>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31"/>
          <p:cNvSpPr txBox="1"/>
          <p:nvPr/>
        </p:nvSpPr>
        <p:spPr>
          <a:xfrm>
            <a:off x="2814764" y="723300"/>
            <a:ext cx="5819700" cy="1091400"/>
          </a:xfrm>
          <a:prstGeom prst="rect">
            <a:avLst/>
          </a:prstGeom>
          <a:noFill/>
          <a:ln>
            <a:noFill/>
          </a:ln>
        </p:spPr>
        <p:txBody>
          <a:bodyPr spcFirstLastPara="1" wrap="square" lIns="68575" tIns="34275" rIns="68575" bIns="34275" anchor="ctr" anchorCtr="0">
            <a:noAutofit/>
          </a:bodyPr>
          <a:lstStyle/>
          <a:p>
            <a:pPr marL="88900" marR="0" lvl="1" indent="-95250" algn="l" rtl="0">
              <a:lnSpc>
                <a:spcPct val="75000"/>
              </a:lnSpc>
              <a:spcBef>
                <a:spcPts val="0"/>
              </a:spcBef>
              <a:spcAft>
                <a:spcPts val="0"/>
              </a:spcAft>
              <a:buClr>
                <a:schemeClr val="lt1"/>
              </a:buClr>
              <a:buSzPts val="1500"/>
              <a:buFont typeface="Century Gothic"/>
              <a:buChar char="•"/>
            </a:pPr>
            <a:r>
              <a:rPr lang="en" sz="1500" b="0" i="0" u="none" strike="noStrike" cap="none">
                <a:solidFill>
                  <a:schemeClr val="lt1"/>
                </a:solidFill>
                <a:latin typeface="Century Gothic"/>
                <a:ea typeface="Century Gothic"/>
                <a:cs typeface="Century Gothic"/>
                <a:sym typeface="Century Gothic"/>
              </a:rPr>
              <a:t>All the elements of the matrix are either zero or one.</a:t>
            </a:r>
            <a:endParaRPr sz="1500" b="0" i="0" u="none" strike="noStrike" cap="none">
              <a:solidFill>
                <a:schemeClr val="lt1"/>
              </a:solidFill>
              <a:latin typeface="Century Gothic"/>
              <a:ea typeface="Century Gothic"/>
              <a:cs typeface="Century Gothic"/>
              <a:sym typeface="Century Gothic"/>
            </a:endParaRPr>
          </a:p>
          <a:p>
            <a:pPr marL="88900" marR="0" lvl="1" indent="-95250" algn="l" rtl="0">
              <a:lnSpc>
                <a:spcPct val="75000"/>
              </a:lnSpc>
              <a:spcBef>
                <a:spcPts val="200"/>
              </a:spcBef>
              <a:spcAft>
                <a:spcPts val="0"/>
              </a:spcAft>
              <a:buClr>
                <a:schemeClr val="lt1"/>
              </a:buClr>
              <a:buSzPts val="1500"/>
              <a:buFont typeface="Century Gothic"/>
              <a:buChar char="•"/>
            </a:pPr>
            <a:r>
              <a:rPr lang="en" sz="1500" b="0" i="0" u="none" strike="noStrike" cap="none">
                <a:solidFill>
                  <a:schemeClr val="lt1"/>
                </a:solidFill>
                <a:latin typeface="Century Gothic"/>
                <a:ea typeface="Century Gothic"/>
                <a:cs typeface="Century Gothic"/>
                <a:sym typeface="Century Gothic"/>
              </a:rPr>
              <a:t>Zero represents black and 1 represents white.</a:t>
            </a:r>
            <a:endParaRPr sz="1500" b="0" i="0" u="none" strike="noStrike" cap="none">
              <a:solidFill>
                <a:schemeClr val="lt1"/>
              </a:solidFill>
              <a:latin typeface="Century Gothic"/>
              <a:ea typeface="Century Gothic"/>
              <a:cs typeface="Century Gothic"/>
              <a:sym typeface="Century Gothic"/>
            </a:endParaRPr>
          </a:p>
        </p:txBody>
      </p:sp>
      <p:sp>
        <p:nvSpPr>
          <p:cNvPr id="176" name="Google Shape;176;p31"/>
          <p:cNvSpPr/>
          <p:nvPr/>
        </p:nvSpPr>
        <p:spPr>
          <a:xfrm>
            <a:off x="615450" y="2046450"/>
            <a:ext cx="2199300" cy="1341000"/>
          </a:xfrm>
          <a:prstGeom prst="roundRect">
            <a:avLst>
              <a:gd name="adj" fmla="val 16667"/>
            </a:avLst>
          </a:prstGeom>
          <a:solidFill>
            <a:schemeClr val="accent1"/>
          </a:solidFill>
          <a:ln w="19050" cap="rnd"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85000"/>
              </a:lnSpc>
              <a:spcBef>
                <a:spcPts val="0"/>
              </a:spcBef>
              <a:spcAft>
                <a:spcPts val="0"/>
              </a:spcAft>
              <a:buClr>
                <a:srgbClr val="000000"/>
              </a:buClr>
              <a:buSzPts val="2400"/>
              <a:buFont typeface="Arial"/>
              <a:buNone/>
            </a:pPr>
            <a:r>
              <a:rPr lang="en" sz="2400" b="0" i="0" u="none" strike="noStrike" cap="none">
                <a:solidFill>
                  <a:schemeClr val="lt1"/>
                </a:solidFill>
                <a:latin typeface="Century Gothic"/>
                <a:ea typeface="Century Gothic"/>
                <a:cs typeface="Century Gothic"/>
                <a:sym typeface="Century Gothic"/>
              </a:rPr>
              <a:t>Grayscale Image</a:t>
            </a:r>
            <a:endParaRPr sz="2400" b="0" i="0" u="none" strike="noStrike" cap="none">
              <a:solidFill>
                <a:schemeClr val="lt1"/>
              </a:solidFill>
              <a:latin typeface="Century Gothic"/>
              <a:ea typeface="Century Gothic"/>
              <a:cs typeface="Century Gothic"/>
              <a:sym typeface="Century Gothic"/>
            </a:endParaRPr>
          </a:p>
        </p:txBody>
      </p:sp>
      <p:sp>
        <p:nvSpPr>
          <p:cNvPr id="177" name="Google Shape;177;p31"/>
          <p:cNvSpPr/>
          <p:nvPr/>
        </p:nvSpPr>
        <p:spPr>
          <a:xfrm rot="5400000">
            <a:off x="4802300" y="58650"/>
            <a:ext cx="1341000" cy="5316600"/>
          </a:xfrm>
          <a:prstGeom prst="round2SameRect">
            <a:avLst>
              <a:gd name="adj1" fmla="val 16667"/>
              <a:gd name="adj2" fmla="val 0"/>
            </a:avLst>
          </a:prstGeom>
          <a:solidFill>
            <a:srgbClr val="E4CAD2">
              <a:alpha val="89019"/>
            </a:srgbClr>
          </a:solidFill>
          <a:ln w="19050" cap="rnd" cmpd="sng">
            <a:solidFill>
              <a:srgbClr val="E4CAD2">
                <a:alpha val="89019"/>
              </a:srgbClr>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31"/>
          <p:cNvSpPr txBox="1"/>
          <p:nvPr/>
        </p:nvSpPr>
        <p:spPr>
          <a:xfrm>
            <a:off x="2814750" y="2107650"/>
            <a:ext cx="5261700" cy="1279800"/>
          </a:xfrm>
          <a:prstGeom prst="rect">
            <a:avLst/>
          </a:prstGeom>
          <a:noFill/>
          <a:ln>
            <a:noFill/>
          </a:ln>
        </p:spPr>
        <p:txBody>
          <a:bodyPr spcFirstLastPara="1" wrap="square" lIns="68575" tIns="34275" rIns="68575" bIns="34275" anchor="ctr" anchorCtr="0">
            <a:noAutofit/>
          </a:bodyPr>
          <a:lstStyle/>
          <a:p>
            <a:pPr marL="88900" marR="0" lvl="1" indent="-95250" algn="l" rtl="0">
              <a:lnSpc>
                <a:spcPct val="75000"/>
              </a:lnSpc>
              <a:spcBef>
                <a:spcPts val="0"/>
              </a:spcBef>
              <a:spcAft>
                <a:spcPts val="0"/>
              </a:spcAft>
              <a:buClr>
                <a:schemeClr val="lt1"/>
              </a:buClr>
              <a:buSzPts val="1500"/>
              <a:buFont typeface="Century Gothic"/>
              <a:buChar char="•"/>
            </a:pPr>
            <a:r>
              <a:rPr lang="en" sz="1500" b="0" i="0" u="none" strike="noStrike" cap="none">
                <a:solidFill>
                  <a:schemeClr val="lt1"/>
                </a:solidFill>
                <a:latin typeface="Century Gothic"/>
                <a:ea typeface="Century Gothic"/>
                <a:cs typeface="Century Gothic"/>
                <a:sym typeface="Century Gothic"/>
              </a:rPr>
              <a:t>All the elements of the matrix lie between 0 and 255.</a:t>
            </a:r>
            <a:endParaRPr sz="1500" b="0" i="0" u="none" strike="noStrike" cap="none">
              <a:solidFill>
                <a:schemeClr val="lt1"/>
              </a:solidFill>
              <a:latin typeface="Century Gothic"/>
              <a:ea typeface="Century Gothic"/>
              <a:cs typeface="Century Gothic"/>
              <a:sym typeface="Century Gothic"/>
            </a:endParaRPr>
          </a:p>
          <a:p>
            <a:pPr marL="88900" marR="0" lvl="1" indent="-95250" algn="l" rtl="0">
              <a:lnSpc>
                <a:spcPct val="75000"/>
              </a:lnSpc>
              <a:spcBef>
                <a:spcPts val="200"/>
              </a:spcBef>
              <a:spcAft>
                <a:spcPts val="0"/>
              </a:spcAft>
              <a:buClr>
                <a:schemeClr val="lt1"/>
              </a:buClr>
              <a:buSzPts val="1500"/>
              <a:buFont typeface="Century Gothic"/>
              <a:buChar char="•"/>
            </a:pPr>
            <a:r>
              <a:rPr lang="en" sz="1500" b="0" i="0" u="none" strike="noStrike" cap="none">
                <a:solidFill>
                  <a:schemeClr val="lt1"/>
                </a:solidFill>
                <a:latin typeface="Century Gothic"/>
                <a:ea typeface="Century Gothic"/>
                <a:cs typeface="Century Gothic"/>
                <a:sym typeface="Century Gothic"/>
              </a:rPr>
              <a:t>Zero represents Black, 255 represents White and the intermediate values represent shades of Gray.</a:t>
            </a:r>
            <a:endParaRPr sz="1500" b="0" i="0" u="none" strike="noStrike" cap="none">
              <a:solidFill>
                <a:schemeClr val="lt1"/>
              </a:solidFill>
              <a:latin typeface="Century Gothic"/>
              <a:ea typeface="Century Gothic"/>
              <a:cs typeface="Century Gothic"/>
              <a:sym typeface="Century Gothic"/>
            </a:endParaRPr>
          </a:p>
        </p:txBody>
      </p:sp>
      <p:sp>
        <p:nvSpPr>
          <p:cNvPr id="179" name="Google Shape;179;p31"/>
          <p:cNvSpPr/>
          <p:nvPr/>
        </p:nvSpPr>
        <p:spPr>
          <a:xfrm>
            <a:off x="615461" y="3520651"/>
            <a:ext cx="2199287" cy="1209608"/>
          </a:xfrm>
          <a:prstGeom prst="roundRect">
            <a:avLst>
              <a:gd name="adj" fmla="val 16667"/>
            </a:avLst>
          </a:prstGeom>
          <a:solidFill>
            <a:schemeClr val="accent1"/>
          </a:solidFill>
          <a:ln w="19050" cap="rnd"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85000"/>
              </a:lnSpc>
              <a:spcBef>
                <a:spcPts val="0"/>
              </a:spcBef>
              <a:spcAft>
                <a:spcPts val="0"/>
              </a:spcAft>
              <a:buClr>
                <a:srgbClr val="000000"/>
              </a:buClr>
              <a:buSzPts val="2400"/>
              <a:buFont typeface="Arial"/>
              <a:buNone/>
            </a:pPr>
            <a:r>
              <a:rPr lang="en" sz="2400" b="0" i="0" u="none" strike="noStrike" cap="none">
                <a:solidFill>
                  <a:schemeClr val="lt1"/>
                </a:solidFill>
                <a:latin typeface="Century Gothic"/>
                <a:ea typeface="Century Gothic"/>
                <a:cs typeface="Century Gothic"/>
                <a:sym typeface="Century Gothic"/>
              </a:rPr>
              <a:t>RGB</a:t>
            </a:r>
            <a:endParaRPr sz="1100" b="0" i="0" u="none" strike="noStrike" cap="none">
              <a:solidFill>
                <a:srgbClr val="000000"/>
              </a:solidFill>
              <a:latin typeface="Arial"/>
              <a:ea typeface="Arial"/>
              <a:cs typeface="Arial"/>
              <a:sym typeface="Arial"/>
            </a:endParaRPr>
          </a:p>
          <a:p>
            <a:pPr marL="0" marR="0" lvl="0" indent="0" algn="ctr" rtl="0">
              <a:lnSpc>
                <a:spcPct val="85000"/>
              </a:lnSpc>
              <a:spcBef>
                <a:spcPts val="500"/>
              </a:spcBef>
              <a:spcAft>
                <a:spcPts val="0"/>
              </a:spcAft>
              <a:buClr>
                <a:srgbClr val="000000"/>
              </a:buClr>
              <a:buSzPts val="2400"/>
              <a:buFont typeface="Arial"/>
              <a:buNone/>
            </a:pPr>
            <a:r>
              <a:rPr lang="en" sz="2400" b="0" i="0" u="none" strike="noStrike" cap="none">
                <a:solidFill>
                  <a:schemeClr val="lt1"/>
                </a:solidFill>
                <a:latin typeface="Century Gothic"/>
                <a:ea typeface="Century Gothic"/>
                <a:cs typeface="Century Gothic"/>
                <a:sym typeface="Century Gothic"/>
              </a:rPr>
              <a:t>Image</a:t>
            </a:r>
            <a:endParaRPr sz="2400" b="0" i="0" u="none" strike="noStrike" cap="none">
              <a:solidFill>
                <a:schemeClr val="lt1"/>
              </a:solidFill>
              <a:latin typeface="Century Gothic"/>
              <a:ea typeface="Century Gothic"/>
              <a:cs typeface="Century Gothic"/>
              <a:sym typeface="Century Gothic"/>
            </a:endParaRPr>
          </a:p>
        </p:txBody>
      </p:sp>
      <p:sp>
        <p:nvSpPr>
          <p:cNvPr id="180" name="Google Shape;180;p31"/>
          <p:cNvSpPr/>
          <p:nvPr/>
        </p:nvSpPr>
        <p:spPr>
          <a:xfrm rot="5400000">
            <a:off x="4851677" y="1483650"/>
            <a:ext cx="1209600" cy="5283600"/>
          </a:xfrm>
          <a:prstGeom prst="round2SameRect">
            <a:avLst>
              <a:gd name="adj1" fmla="val 16667"/>
              <a:gd name="adj2" fmla="val 0"/>
            </a:avLst>
          </a:prstGeom>
          <a:solidFill>
            <a:srgbClr val="E4CAD2">
              <a:alpha val="89019"/>
            </a:srgbClr>
          </a:solidFill>
          <a:ln w="19050" cap="rnd" cmpd="sng">
            <a:solidFill>
              <a:srgbClr val="E4CAD2">
                <a:alpha val="89019"/>
              </a:srgbClr>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31"/>
          <p:cNvSpPr txBox="1"/>
          <p:nvPr/>
        </p:nvSpPr>
        <p:spPr>
          <a:xfrm>
            <a:off x="2814764" y="3437850"/>
            <a:ext cx="5819700" cy="1091400"/>
          </a:xfrm>
          <a:prstGeom prst="rect">
            <a:avLst/>
          </a:prstGeom>
          <a:noFill/>
          <a:ln>
            <a:noFill/>
          </a:ln>
        </p:spPr>
        <p:txBody>
          <a:bodyPr spcFirstLastPara="1" wrap="square" lIns="68575" tIns="34275" rIns="68575" bIns="34275" anchor="ctr" anchorCtr="0">
            <a:noAutofit/>
          </a:bodyPr>
          <a:lstStyle/>
          <a:p>
            <a:pPr marL="88900" marR="0" lvl="1" indent="-95250" algn="l" rtl="0">
              <a:lnSpc>
                <a:spcPct val="75000"/>
              </a:lnSpc>
              <a:spcBef>
                <a:spcPts val="0"/>
              </a:spcBef>
              <a:spcAft>
                <a:spcPts val="0"/>
              </a:spcAft>
              <a:buClr>
                <a:schemeClr val="lt1"/>
              </a:buClr>
              <a:buSzPts val="1500"/>
              <a:buFont typeface="Century Gothic"/>
              <a:buChar char="•"/>
            </a:pPr>
            <a:r>
              <a:rPr lang="en" sz="1500" b="0" i="0" u="none" strike="noStrike" cap="none">
                <a:solidFill>
                  <a:schemeClr val="lt1"/>
                </a:solidFill>
                <a:latin typeface="Century Gothic"/>
                <a:ea typeface="Century Gothic"/>
                <a:cs typeface="Century Gothic"/>
                <a:sym typeface="Century Gothic"/>
              </a:rPr>
              <a:t>Each colour has a specific RGB value!</a:t>
            </a:r>
            <a:endParaRPr sz="1500" b="0" i="0" u="none" strike="noStrike" cap="none">
              <a:solidFill>
                <a:schemeClr val="lt1"/>
              </a:solidFill>
              <a:latin typeface="Century Gothic"/>
              <a:ea typeface="Century Gothic"/>
              <a:cs typeface="Century Gothic"/>
              <a:sym typeface="Century Gothic"/>
            </a:endParaRPr>
          </a:p>
          <a:p>
            <a:pPr marL="88900" marR="0" lvl="1" indent="-95250" algn="l" rtl="0">
              <a:lnSpc>
                <a:spcPct val="75000"/>
              </a:lnSpc>
              <a:spcBef>
                <a:spcPts val="200"/>
              </a:spcBef>
              <a:spcAft>
                <a:spcPts val="0"/>
              </a:spcAft>
              <a:buClr>
                <a:schemeClr val="lt1"/>
              </a:buClr>
              <a:buSzPts val="1500"/>
              <a:buFont typeface="Century Gothic"/>
              <a:buChar char="•"/>
            </a:pPr>
            <a:r>
              <a:rPr lang="en" sz="1500" b="0" i="0" u="none" strike="noStrike" cap="none">
                <a:solidFill>
                  <a:schemeClr val="lt1"/>
                </a:solidFill>
                <a:latin typeface="Century Gothic"/>
                <a:ea typeface="Century Gothic"/>
                <a:cs typeface="Century Gothic"/>
                <a:sym typeface="Century Gothic"/>
              </a:rPr>
              <a:t>RGB Images are seen as 3D matrices with the 1</a:t>
            </a:r>
            <a:r>
              <a:rPr lang="en" sz="1500" b="0" i="0" u="none" strike="noStrike" cap="none" baseline="30000">
                <a:solidFill>
                  <a:schemeClr val="lt1"/>
                </a:solidFill>
                <a:latin typeface="Century Gothic"/>
                <a:ea typeface="Century Gothic"/>
                <a:cs typeface="Century Gothic"/>
                <a:sym typeface="Century Gothic"/>
              </a:rPr>
              <a:t>st</a:t>
            </a:r>
            <a:r>
              <a:rPr lang="en" sz="1500" b="0" i="0" u="none" strike="noStrike" cap="none">
                <a:solidFill>
                  <a:schemeClr val="lt1"/>
                </a:solidFill>
                <a:latin typeface="Century Gothic"/>
                <a:ea typeface="Century Gothic"/>
                <a:cs typeface="Century Gothic"/>
                <a:sym typeface="Century Gothic"/>
              </a:rPr>
              <a:t> plane corresponding to R, 2</a:t>
            </a:r>
            <a:r>
              <a:rPr lang="en" sz="1500" b="0" i="0" u="none" strike="noStrike" cap="none" baseline="30000">
                <a:solidFill>
                  <a:schemeClr val="lt1"/>
                </a:solidFill>
                <a:latin typeface="Century Gothic"/>
                <a:ea typeface="Century Gothic"/>
                <a:cs typeface="Century Gothic"/>
                <a:sym typeface="Century Gothic"/>
              </a:rPr>
              <a:t>nd</a:t>
            </a:r>
            <a:r>
              <a:rPr lang="en" sz="1500" b="0" i="0" u="none" strike="noStrike" cap="none">
                <a:solidFill>
                  <a:schemeClr val="lt1"/>
                </a:solidFill>
                <a:latin typeface="Century Gothic"/>
                <a:ea typeface="Century Gothic"/>
                <a:cs typeface="Century Gothic"/>
                <a:sym typeface="Century Gothic"/>
              </a:rPr>
              <a:t> to G and 3</a:t>
            </a:r>
            <a:r>
              <a:rPr lang="en" sz="1500" b="0" i="0" u="none" strike="noStrike" cap="none" baseline="30000">
                <a:solidFill>
                  <a:schemeClr val="lt1"/>
                </a:solidFill>
                <a:latin typeface="Century Gothic"/>
                <a:ea typeface="Century Gothic"/>
                <a:cs typeface="Century Gothic"/>
                <a:sym typeface="Century Gothic"/>
              </a:rPr>
              <a:t>rd</a:t>
            </a:r>
            <a:r>
              <a:rPr lang="en" sz="1500" b="0" i="0" u="none" strike="noStrike" cap="none">
                <a:solidFill>
                  <a:schemeClr val="lt1"/>
                </a:solidFill>
                <a:latin typeface="Century Gothic"/>
                <a:ea typeface="Century Gothic"/>
                <a:cs typeface="Century Gothic"/>
                <a:sym typeface="Century Gothic"/>
              </a:rPr>
              <a:t> to B.</a:t>
            </a:r>
            <a:endParaRPr sz="1500" b="0" i="0" u="none" strike="noStrike" cap="none">
              <a:solidFill>
                <a:schemeClr val="lt1"/>
              </a:solidFill>
              <a:latin typeface="Century Gothic"/>
              <a:ea typeface="Century Gothic"/>
              <a:cs typeface="Century Gothic"/>
              <a:sym typeface="Century Gothic"/>
            </a:endParaRPr>
          </a:p>
        </p:txBody>
      </p:sp>
      <p:sp>
        <p:nvSpPr>
          <p:cNvPr id="182" name="Google Shape;182;p31"/>
          <p:cNvSpPr txBox="1">
            <a:spLocks noGrp="1"/>
          </p:cNvSpPr>
          <p:nvPr>
            <p:ph type="title"/>
          </p:nvPr>
        </p:nvSpPr>
        <p:spPr>
          <a:xfrm>
            <a:off x="506458" y="87279"/>
            <a:ext cx="7053600" cy="10503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lt2"/>
              </a:buClr>
              <a:buSzPts val="3200"/>
              <a:buFont typeface="Century Gothic"/>
              <a:buNone/>
            </a:pPr>
            <a:r>
              <a:rPr lang="en" sz="3000">
                <a:latin typeface="Roboto"/>
                <a:ea typeface="Roboto"/>
                <a:cs typeface="Roboto"/>
                <a:sym typeface="Roboto"/>
              </a:rPr>
              <a:t>Images in OpenCV:</a:t>
            </a:r>
            <a:endParaRPr sz="30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body" idx="1"/>
          </p:nvPr>
        </p:nvSpPr>
        <p:spPr>
          <a:xfrm>
            <a:off x="774737" y="538575"/>
            <a:ext cx="7304100" cy="3866100"/>
          </a:xfrm>
          <a:prstGeom prst="rect">
            <a:avLst/>
          </a:prstGeom>
          <a:noFill/>
          <a:ln>
            <a:noFill/>
          </a:ln>
        </p:spPr>
        <p:txBody>
          <a:bodyPr spcFirstLastPara="1" wrap="square" lIns="68575" tIns="34275" rIns="68575" bIns="34275" anchor="t" anchorCtr="0">
            <a:noAutofit/>
          </a:bodyPr>
          <a:lstStyle/>
          <a:p>
            <a:pPr marL="254000" lvl="0" indent="-254000" algn="l" rtl="0">
              <a:lnSpc>
                <a:spcPct val="115000"/>
              </a:lnSpc>
              <a:spcBef>
                <a:spcPts val="0"/>
              </a:spcBef>
              <a:spcAft>
                <a:spcPts val="0"/>
              </a:spcAft>
              <a:buClr>
                <a:srgbClr val="FFFFFF"/>
              </a:buClr>
              <a:buSzPts val="2800"/>
              <a:buChar char="●"/>
            </a:pPr>
            <a:r>
              <a:rPr lang="en" sz="2800">
                <a:solidFill>
                  <a:srgbClr val="FFFFFF"/>
                </a:solidFill>
              </a:rPr>
              <a:t>Binary Image: (a x b) array of 0 or 1 </a:t>
            </a:r>
            <a:endParaRPr sz="2800" i="1">
              <a:solidFill>
                <a:srgbClr val="FFFFFF"/>
              </a:solidFill>
            </a:endParaRPr>
          </a:p>
          <a:p>
            <a:pPr marL="0" lvl="0" indent="0" algn="l" rtl="0">
              <a:lnSpc>
                <a:spcPct val="115000"/>
              </a:lnSpc>
              <a:spcBef>
                <a:spcPts val="800"/>
              </a:spcBef>
              <a:spcAft>
                <a:spcPts val="0"/>
              </a:spcAft>
              <a:buSzPts val="1400"/>
              <a:buNone/>
            </a:pPr>
            <a:endParaRPr sz="1800" i="1"/>
          </a:p>
        </p:txBody>
      </p:sp>
      <p:pic>
        <p:nvPicPr>
          <p:cNvPr id="188" name="Google Shape;188;p32"/>
          <p:cNvPicPr preferRelativeResize="0"/>
          <p:nvPr/>
        </p:nvPicPr>
        <p:blipFill rotWithShape="1">
          <a:blip r:embed="rId3">
            <a:alphaModFix/>
          </a:blip>
          <a:srcRect/>
          <a:stretch/>
        </p:blipFill>
        <p:spPr>
          <a:xfrm>
            <a:off x="2896538" y="1398725"/>
            <a:ext cx="3060475" cy="3366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674858" y="3409464"/>
            <a:ext cx="7053600" cy="10503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lt2"/>
              </a:buClr>
              <a:buSzPts val="3200"/>
              <a:buFont typeface="Century Gothic"/>
              <a:buNone/>
            </a:pPr>
            <a:r>
              <a:rPr lang="en" sz="2600">
                <a:solidFill>
                  <a:schemeClr val="accent2"/>
                </a:solidFill>
                <a:latin typeface="Roboto"/>
                <a:ea typeface="Roboto"/>
                <a:cs typeface="Roboto"/>
                <a:sym typeface="Roboto"/>
              </a:rPr>
              <a:t>Please Download the Workshop files</a:t>
            </a:r>
            <a:endParaRPr sz="2600">
              <a:solidFill>
                <a:schemeClr val="accent2"/>
              </a:solidFill>
              <a:latin typeface="Roboto"/>
              <a:ea typeface="Roboto"/>
              <a:cs typeface="Roboto"/>
              <a:sym typeface="Roboto"/>
            </a:endParaRPr>
          </a:p>
        </p:txBody>
      </p:sp>
      <p:sp>
        <p:nvSpPr>
          <p:cNvPr id="67" name="Google Shape;67;p15"/>
          <p:cNvSpPr txBox="1"/>
          <p:nvPr/>
        </p:nvSpPr>
        <p:spPr>
          <a:xfrm>
            <a:off x="884475" y="1793400"/>
            <a:ext cx="8096400" cy="839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500"/>
              <a:buFont typeface="Arial"/>
              <a:buNone/>
            </a:pPr>
            <a:r>
              <a:rPr lang="en" sz="4500" b="1" i="0" u="none" strike="noStrike" cap="none">
                <a:solidFill>
                  <a:schemeClr val="dk1"/>
                </a:solidFill>
                <a:latin typeface="Comfortaa"/>
                <a:ea typeface="Comfortaa"/>
                <a:cs typeface="Comfortaa"/>
                <a:sym typeface="Comfortaa"/>
              </a:rPr>
              <a:t>bit.ly/PixelateWorkshop2</a:t>
            </a:r>
            <a:endParaRPr sz="4500" b="1" i="0" u="none" strike="noStrike" cap="none">
              <a:solidFill>
                <a:schemeClr val="dk1"/>
              </a:solidFill>
              <a:latin typeface="Comfortaa"/>
              <a:ea typeface="Comfortaa"/>
              <a:cs typeface="Comfortaa"/>
              <a:sym typeface="Comforta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3"/>
          <p:cNvSpPr txBox="1">
            <a:spLocks noGrp="1"/>
          </p:cNvSpPr>
          <p:nvPr>
            <p:ph type="body" idx="1"/>
          </p:nvPr>
        </p:nvSpPr>
        <p:spPr>
          <a:xfrm>
            <a:off x="693925" y="665700"/>
            <a:ext cx="8219700" cy="3812100"/>
          </a:xfrm>
          <a:prstGeom prst="rect">
            <a:avLst/>
          </a:prstGeom>
          <a:noFill/>
          <a:ln>
            <a:noFill/>
          </a:ln>
        </p:spPr>
        <p:txBody>
          <a:bodyPr spcFirstLastPara="1" wrap="square" lIns="68575" tIns="34275" rIns="68575" bIns="34275" anchor="t" anchorCtr="0">
            <a:noAutofit/>
          </a:bodyPr>
          <a:lstStyle/>
          <a:p>
            <a:pPr marL="254000" lvl="0" indent="-254000" algn="l" rtl="0">
              <a:lnSpc>
                <a:spcPct val="115000"/>
              </a:lnSpc>
              <a:spcBef>
                <a:spcPts val="0"/>
              </a:spcBef>
              <a:spcAft>
                <a:spcPts val="0"/>
              </a:spcAft>
              <a:buClr>
                <a:srgbClr val="FFFFFF"/>
              </a:buClr>
              <a:buSzPts val="2400"/>
              <a:buChar char="●"/>
            </a:pPr>
            <a:r>
              <a:rPr lang="en" sz="2400">
                <a:solidFill>
                  <a:srgbClr val="FFFFFF"/>
                </a:solidFill>
              </a:rPr>
              <a:t>Grayscale Image: a x b image of values from</a:t>
            </a:r>
            <a:r>
              <a:rPr lang="en" sz="2400" b="1">
                <a:solidFill>
                  <a:srgbClr val="FFFFFF"/>
                </a:solidFill>
              </a:rPr>
              <a:t> 0-255</a:t>
            </a:r>
            <a:endParaRPr sz="2400" b="1">
              <a:solidFill>
                <a:srgbClr val="FFFFFF"/>
              </a:solidFill>
            </a:endParaRPr>
          </a:p>
        </p:txBody>
      </p:sp>
      <p:pic>
        <p:nvPicPr>
          <p:cNvPr id="194" name="Google Shape;194;p33"/>
          <p:cNvPicPr preferRelativeResize="0"/>
          <p:nvPr/>
        </p:nvPicPr>
        <p:blipFill rotWithShape="1">
          <a:blip r:embed="rId3">
            <a:alphaModFix/>
          </a:blip>
          <a:srcRect/>
          <a:stretch/>
        </p:blipFill>
        <p:spPr>
          <a:xfrm>
            <a:off x="756062" y="1562824"/>
            <a:ext cx="7631870" cy="314381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458199" y="348325"/>
            <a:ext cx="7997700" cy="10503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lt2"/>
              </a:buClr>
              <a:buSzPts val="3200"/>
              <a:buFont typeface="Century Gothic"/>
              <a:buNone/>
            </a:pPr>
            <a:r>
              <a:rPr lang="en" sz="3200">
                <a:latin typeface="Roboto"/>
                <a:ea typeface="Roboto"/>
                <a:cs typeface="Roboto"/>
                <a:sym typeface="Roboto"/>
              </a:rPr>
              <a:t>Images in MATLAB &amp; the rest of the world:</a:t>
            </a:r>
            <a:endParaRPr sz="3200">
              <a:latin typeface="Roboto"/>
              <a:ea typeface="Roboto"/>
              <a:cs typeface="Roboto"/>
              <a:sym typeface="Roboto"/>
            </a:endParaRPr>
          </a:p>
        </p:txBody>
      </p:sp>
      <p:sp>
        <p:nvSpPr>
          <p:cNvPr id="200" name="Google Shape;200;p34"/>
          <p:cNvSpPr txBox="1">
            <a:spLocks noGrp="1"/>
          </p:cNvSpPr>
          <p:nvPr>
            <p:ph type="body" idx="1"/>
          </p:nvPr>
        </p:nvSpPr>
        <p:spPr>
          <a:xfrm>
            <a:off x="774730" y="968188"/>
            <a:ext cx="6709800" cy="3665400"/>
          </a:xfrm>
          <a:prstGeom prst="rect">
            <a:avLst/>
          </a:prstGeom>
          <a:noFill/>
          <a:ln>
            <a:noFill/>
          </a:ln>
        </p:spPr>
        <p:txBody>
          <a:bodyPr spcFirstLastPara="1" wrap="square" lIns="68575" tIns="34275" rIns="68575" bIns="34275" anchor="t" anchorCtr="0">
            <a:noAutofit/>
          </a:bodyPr>
          <a:lstStyle/>
          <a:p>
            <a:pPr marL="254000" lvl="0" indent="-254000" algn="l" rtl="0">
              <a:lnSpc>
                <a:spcPct val="115000"/>
              </a:lnSpc>
              <a:spcBef>
                <a:spcPts val="0"/>
              </a:spcBef>
              <a:spcAft>
                <a:spcPts val="0"/>
              </a:spcAft>
              <a:buSzPts val="2800"/>
              <a:buChar char="●"/>
            </a:pPr>
            <a:r>
              <a:rPr lang="en" sz="2800"/>
              <a:t>RGB Image:</a:t>
            </a:r>
            <a:endParaRPr sz="2800" i="1"/>
          </a:p>
          <a:p>
            <a:pPr marL="0" lvl="0" indent="0" algn="l" rtl="0">
              <a:lnSpc>
                <a:spcPct val="115000"/>
              </a:lnSpc>
              <a:spcBef>
                <a:spcPts val="800"/>
              </a:spcBef>
              <a:spcAft>
                <a:spcPts val="0"/>
              </a:spcAft>
              <a:buSzPts val="1400"/>
              <a:buNone/>
            </a:pPr>
            <a:endParaRPr sz="1800" i="1"/>
          </a:p>
        </p:txBody>
      </p:sp>
      <p:pic>
        <p:nvPicPr>
          <p:cNvPr id="201" name="Google Shape;201;p34"/>
          <p:cNvPicPr preferRelativeResize="0"/>
          <p:nvPr/>
        </p:nvPicPr>
        <p:blipFill rotWithShape="1">
          <a:blip r:embed="rId3">
            <a:alphaModFix/>
          </a:blip>
          <a:srcRect/>
          <a:stretch/>
        </p:blipFill>
        <p:spPr>
          <a:xfrm>
            <a:off x="1116250" y="1559350"/>
            <a:ext cx="7053600" cy="3268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5"/>
          <p:cNvSpPr txBox="1">
            <a:spLocks noGrp="1"/>
          </p:cNvSpPr>
          <p:nvPr>
            <p:ph type="title"/>
          </p:nvPr>
        </p:nvSpPr>
        <p:spPr>
          <a:xfrm>
            <a:off x="430931" y="307931"/>
            <a:ext cx="7053600" cy="10503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lt2"/>
              </a:buClr>
              <a:buSzPts val="3200"/>
              <a:buFont typeface="Century Gothic"/>
              <a:buNone/>
            </a:pPr>
            <a:r>
              <a:rPr lang="en" sz="3200">
                <a:latin typeface="Roboto"/>
                <a:ea typeface="Roboto"/>
                <a:cs typeface="Roboto"/>
                <a:sym typeface="Roboto"/>
              </a:rPr>
              <a:t>Images in OPENCV:</a:t>
            </a:r>
            <a:endParaRPr sz="3200">
              <a:latin typeface="Roboto"/>
              <a:ea typeface="Roboto"/>
              <a:cs typeface="Roboto"/>
              <a:sym typeface="Roboto"/>
            </a:endParaRPr>
          </a:p>
        </p:txBody>
      </p:sp>
      <p:sp>
        <p:nvSpPr>
          <p:cNvPr id="207" name="Google Shape;207;p35"/>
          <p:cNvSpPr txBox="1">
            <a:spLocks noGrp="1"/>
          </p:cNvSpPr>
          <p:nvPr>
            <p:ph type="body" idx="1"/>
          </p:nvPr>
        </p:nvSpPr>
        <p:spPr>
          <a:xfrm>
            <a:off x="774730" y="968188"/>
            <a:ext cx="6709800" cy="3665400"/>
          </a:xfrm>
          <a:prstGeom prst="rect">
            <a:avLst/>
          </a:prstGeom>
          <a:noFill/>
          <a:ln>
            <a:noFill/>
          </a:ln>
        </p:spPr>
        <p:txBody>
          <a:bodyPr spcFirstLastPara="1" wrap="square" lIns="68575" tIns="34275" rIns="68575" bIns="34275" anchor="t" anchorCtr="0">
            <a:noAutofit/>
          </a:bodyPr>
          <a:lstStyle/>
          <a:p>
            <a:pPr marL="254000" lvl="0" indent="-254000" algn="l" rtl="0">
              <a:lnSpc>
                <a:spcPct val="115000"/>
              </a:lnSpc>
              <a:spcBef>
                <a:spcPts val="0"/>
              </a:spcBef>
              <a:spcAft>
                <a:spcPts val="0"/>
              </a:spcAft>
              <a:buSzPts val="2800"/>
              <a:buChar char="●"/>
            </a:pPr>
            <a:r>
              <a:rPr lang="en" sz="2800"/>
              <a:t>BGR Image:   a x b x 3      (0-255)</a:t>
            </a:r>
            <a:endParaRPr sz="2800" i="1"/>
          </a:p>
          <a:p>
            <a:pPr marL="0" lvl="0" indent="0" algn="l" rtl="0">
              <a:lnSpc>
                <a:spcPct val="115000"/>
              </a:lnSpc>
              <a:spcBef>
                <a:spcPts val="800"/>
              </a:spcBef>
              <a:spcAft>
                <a:spcPts val="0"/>
              </a:spcAft>
              <a:buSzPts val="1400"/>
              <a:buNone/>
            </a:pPr>
            <a:endParaRPr sz="1800" i="1"/>
          </a:p>
        </p:txBody>
      </p:sp>
      <p:pic>
        <p:nvPicPr>
          <p:cNvPr id="208" name="Google Shape;208;p35"/>
          <p:cNvPicPr preferRelativeResize="0"/>
          <p:nvPr/>
        </p:nvPicPr>
        <p:blipFill rotWithShape="1">
          <a:blip r:embed="rId3">
            <a:alphaModFix/>
          </a:blip>
          <a:srcRect/>
          <a:stretch/>
        </p:blipFill>
        <p:spPr>
          <a:xfrm>
            <a:off x="1544788" y="1869738"/>
            <a:ext cx="4695675" cy="2924000"/>
          </a:xfrm>
          <a:prstGeom prst="rect">
            <a:avLst/>
          </a:prstGeom>
          <a:noFill/>
          <a:ln>
            <a:noFill/>
          </a:ln>
        </p:spPr>
      </p:pic>
      <p:pic>
        <p:nvPicPr>
          <p:cNvPr id="209" name="Google Shape;209;p35"/>
          <p:cNvPicPr preferRelativeResize="0"/>
          <p:nvPr/>
        </p:nvPicPr>
        <p:blipFill rotWithShape="1">
          <a:blip r:embed="rId4">
            <a:alphaModFix/>
          </a:blip>
          <a:srcRect/>
          <a:stretch/>
        </p:blipFill>
        <p:spPr>
          <a:xfrm>
            <a:off x="7125400" y="2537638"/>
            <a:ext cx="1249625" cy="1249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6"/>
          <p:cNvSpPr txBox="1">
            <a:spLocks noGrp="1"/>
          </p:cNvSpPr>
          <p:nvPr>
            <p:ph type="title"/>
          </p:nvPr>
        </p:nvSpPr>
        <p:spPr>
          <a:xfrm>
            <a:off x="484583" y="207654"/>
            <a:ext cx="7053600" cy="10503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lt2"/>
              </a:buClr>
              <a:buSzPts val="3200"/>
              <a:buFont typeface="Century Gothic"/>
              <a:buNone/>
            </a:pPr>
            <a:r>
              <a:rPr lang="en" sz="3000">
                <a:latin typeface="Roboto"/>
                <a:ea typeface="Roboto"/>
                <a:cs typeface="Roboto"/>
                <a:sym typeface="Roboto"/>
              </a:rPr>
              <a:t>Images in OpenCV:</a:t>
            </a:r>
            <a:endParaRPr sz="3000">
              <a:latin typeface="Roboto"/>
              <a:ea typeface="Roboto"/>
              <a:cs typeface="Roboto"/>
              <a:sym typeface="Roboto"/>
            </a:endParaRPr>
          </a:p>
        </p:txBody>
      </p:sp>
      <p:sp>
        <p:nvSpPr>
          <p:cNvPr id="215" name="Google Shape;215;p36"/>
          <p:cNvSpPr txBox="1">
            <a:spLocks noGrp="1"/>
          </p:cNvSpPr>
          <p:nvPr>
            <p:ph type="body" idx="1"/>
          </p:nvPr>
        </p:nvSpPr>
        <p:spPr>
          <a:xfrm>
            <a:off x="801099" y="1249550"/>
            <a:ext cx="7894800" cy="3665400"/>
          </a:xfrm>
          <a:prstGeom prst="rect">
            <a:avLst/>
          </a:prstGeom>
          <a:noFill/>
          <a:ln>
            <a:noFill/>
          </a:ln>
        </p:spPr>
        <p:txBody>
          <a:bodyPr spcFirstLastPara="1" wrap="square" lIns="68575" tIns="34275" rIns="68575" bIns="34275" anchor="t" anchorCtr="0">
            <a:noAutofit/>
          </a:bodyPr>
          <a:lstStyle/>
          <a:p>
            <a:pPr marL="254000" lvl="0" indent="-254000" algn="l" rtl="0">
              <a:lnSpc>
                <a:spcPct val="115000"/>
              </a:lnSpc>
              <a:spcBef>
                <a:spcPts val="0"/>
              </a:spcBef>
              <a:spcAft>
                <a:spcPts val="0"/>
              </a:spcAft>
              <a:buSzPts val="2200"/>
              <a:buFont typeface="Roboto"/>
              <a:buChar char="●"/>
            </a:pPr>
            <a:r>
              <a:rPr lang="en" sz="2200">
                <a:latin typeface="Roboto"/>
                <a:ea typeface="Roboto"/>
                <a:cs typeface="Roboto"/>
                <a:sym typeface="Roboto"/>
              </a:rPr>
              <a:t>Each image is seen as an array of size equal to the </a:t>
            </a:r>
            <a:r>
              <a:rPr lang="en" sz="2200" i="1" u="sng">
                <a:latin typeface="Roboto"/>
                <a:ea typeface="Roboto"/>
                <a:cs typeface="Roboto"/>
                <a:sym typeface="Roboto"/>
              </a:rPr>
              <a:t>number of pixel rows </a:t>
            </a:r>
            <a:r>
              <a:rPr lang="en" sz="2200" u="sng">
                <a:latin typeface="Roboto"/>
                <a:ea typeface="Roboto"/>
                <a:cs typeface="Roboto"/>
                <a:sym typeface="Roboto"/>
              </a:rPr>
              <a:t>x</a:t>
            </a:r>
            <a:r>
              <a:rPr lang="en" sz="2200" i="1" u="sng">
                <a:latin typeface="Roboto"/>
                <a:ea typeface="Roboto"/>
                <a:cs typeface="Roboto"/>
                <a:sym typeface="Roboto"/>
              </a:rPr>
              <a:t> number of pixel columns x number of channels.</a:t>
            </a:r>
            <a:endParaRPr sz="2200" i="1" u="sng">
              <a:latin typeface="Roboto"/>
              <a:ea typeface="Roboto"/>
              <a:cs typeface="Roboto"/>
              <a:sym typeface="Roboto"/>
            </a:endParaRPr>
          </a:p>
          <a:p>
            <a:pPr marL="254000" lvl="0" indent="-254000" algn="l" rtl="0">
              <a:lnSpc>
                <a:spcPct val="115000"/>
              </a:lnSpc>
              <a:spcBef>
                <a:spcPts val="0"/>
              </a:spcBef>
              <a:spcAft>
                <a:spcPts val="0"/>
              </a:spcAft>
              <a:buSzPts val="2200"/>
              <a:buFont typeface="Roboto"/>
              <a:buChar char="●"/>
            </a:pPr>
            <a:r>
              <a:rPr lang="en" sz="2200">
                <a:latin typeface="Roboto"/>
                <a:ea typeface="Roboto"/>
                <a:cs typeface="Roboto"/>
                <a:sym typeface="Roboto"/>
              </a:rPr>
              <a:t>The indexing in an image is</a:t>
            </a:r>
            <a:r>
              <a:rPr lang="en" sz="2200">
                <a:solidFill>
                  <a:srgbClr val="FFFFFF"/>
                </a:solidFill>
                <a:latin typeface="Roboto"/>
                <a:ea typeface="Roboto"/>
                <a:cs typeface="Roboto"/>
                <a:sym typeface="Roboto"/>
              </a:rPr>
              <a:t> (y,x) or (column, row)</a:t>
            </a:r>
            <a:endParaRPr sz="2200">
              <a:solidFill>
                <a:srgbClr val="FFFFFF"/>
              </a:solidFill>
              <a:latin typeface="Roboto"/>
              <a:ea typeface="Roboto"/>
              <a:cs typeface="Roboto"/>
              <a:sym typeface="Roboto"/>
            </a:endParaRPr>
          </a:p>
          <a:p>
            <a:pPr marL="254000" lvl="0" indent="-254000" algn="l" rtl="0">
              <a:lnSpc>
                <a:spcPct val="115000"/>
              </a:lnSpc>
              <a:spcBef>
                <a:spcPts val="800"/>
              </a:spcBef>
              <a:spcAft>
                <a:spcPts val="0"/>
              </a:spcAft>
              <a:buSzPts val="2200"/>
              <a:buFont typeface="Roboto"/>
              <a:buChar char="●"/>
            </a:pPr>
            <a:r>
              <a:rPr lang="en" sz="2200">
                <a:latin typeface="Roboto"/>
                <a:ea typeface="Roboto"/>
                <a:cs typeface="Roboto"/>
                <a:sym typeface="Roboto"/>
              </a:rPr>
              <a:t>Each pixel has a value of intensity.</a:t>
            </a:r>
            <a:endParaRPr sz="2200">
              <a:latin typeface="Roboto"/>
              <a:ea typeface="Roboto"/>
              <a:cs typeface="Roboto"/>
              <a:sym typeface="Roboto"/>
            </a:endParaRPr>
          </a:p>
          <a:p>
            <a:pPr marL="254000" lvl="0" indent="-254000" algn="l" rtl="0">
              <a:lnSpc>
                <a:spcPct val="115000"/>
              </a:lnSpc>
              <a:spcBef>
                <a:spcPts val="800"/>
              </a:spcBef>
              <a:spcAft>
                <a:spcPts val="0"/>
              </a:spcAft>
              <a:buSzPts val="2200"/>
              <a:buChar char="●"/>
            </a:pPr>
            <a:r>
              <a:rPr lang="en" sz="2200"/>
              <a:t>Each element of the matrix contains the value of this intensity at the corresponding to the pixel it represents.</a:t>
            </a:r>
            <a:endParaRPr sz="2200"/>
          </a:p>
          <a:p>
            <a:pPr marL="254000" lvl="0" indent="-165100" algn="l" rtl="0">
              <a:lnSpc>
                <a:spcPct val="115000"/>
              </a:lnSpc>
              <a:spcBef>
                <a:spcPts val="800"/>
              </a:spcBef>
              <a:spcAft>
                <a:spcPts val="0"/>
              </a:spcAft>
              <a:buSzPts val="1400"/>
              <a:buNone/>
            </a:pPr>
            <a:endParaRPr sz="1800" i="1"/>
          </a:p>
          <a:p>
            <a:pPr marL="254000" lvl="0" indent="-177800" algn="l" rtl="0">
              <a:lnSpc>
                <a:spcPct val="115000"/>
              </a:lnSpc>
              <a:spcBef>
                <a:spcPts val="800"/>
              </a:spcBef>
              <a:spcAft>
                <a:spcPts val="0"/>
              </a:spcAft>
              <a:buSzPts val="1200"/>
              <a:buNone/>
            </a:pPr>
            <a:endParaRPr sz="11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7"/>
          <p:cNvSpPr txBox="1">
            <a:spLocks noGrp="1"/>
          </p:cNvSpPr>
          <p:nvPr>
            <p:ph type="title"/>
          </p:nvPr>
        </p:nvSpPr>
        <p:spPr>
          <a:xfrm>
            <a:off x="484583" y="339539"/>
            <a:ext cx="7053600" cy="10503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cv2.imread() : Read the image</a:t>
            </a:r>
            <a:endParaRPr>
              <a:latin typeface="Roboto"/>
              <a:ea typeface="Roboto"/>
              <a:cs typeface="Roboto"/>
              <a:sym typeface="Roboto"/>
            </a:endParaRPr>
          </a:p>
        </p:txBody>
      </p:sp>
      <p:sp>
        <p:nvSpPr>
          <p:cNvPr id="221" name="Google Shape;221;p37"/>
          <p:cNvSpPr txBox="1">
            <a:spLocks noGrp="1"/>
          </p:cNvSpPr>
          <p:nvPr>
            <p:ph type="body" idx="1"/>
          </p:nvPr>
        </p:nvSpPr>
        <p:spPr>
          <a:xfrm>
            <a:off x="735300" y="1099025"/>
            <a:ext cx="7673400" cy="3564000"/>
          </a:xfrm>
          <a:prstGeom prst="rect">
            <a:avLst/>
          </a:prstGeom>
          <a:noFill/>
          <a:ln>
            <a:noFill/>
          </a:ln>
        </p:spPr>
        <p:txBody>
          <a:bodyPr spcFirstLastPara="1" wrap="square" lIns="68575" tIns="34275" rIns="68575" bIns="34275" anchor="t" anchorCtr="0">
            <a:noAutofit/>
          </a:bodyPr>
          <a:lstStyle/>
          <a:p>
            <a:pPr marL="254000" lvl="0" indent="-254000" algn="l" rtl="0">
              <a:lnSpc>
                <a:spcPct val="150000"/>
              </a:lnSpc>
              <a:spcBef>
                <a:spcPts val="0"/>
              </a:spcBef>
              <a:spcAft>
                <a:spcPts val="0"/>
              </a:spcAft>
              <a:buClr>
                <a:srgbClr val="000000"/>
              </a:buClr>
              <a:buSzPts val="2000"/>
              <a:buFont typeface="Roboto"/>
              <a:buChar char="●"/>
            </a:pPr>
            <a:r>
              <a:rPr lang="en" sz="2000">
                <a:solidFill>
                  <a:srgbClr val="000000"/>
                </a:solidFill>
                <a:highlight>
                  <a:srgbClr val="FFFFFF"/>
                </a:highlight>
                <a:latin typeface="Roboto"/>
                <a:ea typeface="Roboto"/>
                <a:cs typeface="Roboto"/>
                <a:sym typeface="Roboto"/>
              </a:rPr>
              <a:t>image = cv2.imread(r‘C:/mypath/myimage.png’)  </a:t>
            </a:r>
            <a:endParaRPr sz="2000">
              <a:solidFill>
                <a:srgbClr val="000000"/>
              </a:solidFill>
              <a:highlight>
                <a:srgbClr val="FFFFFF"/>
              </a:highlight>
              <a:latin typeface="Roboto"/>
              <a:ea typeface="Roboto"/>
              <a:cs typeface="Roboto"/>
              <a:sym typeface="Roboto"/>
            </a:endParaRPr>
          </a:p>
          <a:p>
            <a:pPr marL="254000" lvl="0" indent="-254000" algn="l" rtl="0">
              <a:lnSpc>
                <a:spcPct val="115000"/>
              </a:lnSpc>
              <a:spcBef>
                <a:spcPts val="0"/>
              </a:spcBef>
              <a:spcAft>
                <a:spcPts val="0"/>
              </a:spcAft>
              <a:buSzPts val="2000"/>
              <a:buFont typeface="Roboto"/>
              <a:buChar char="●"/>
            </a:pPr>
            <a:r>
              <a:rPr lang="en" sz="2000">
                <a:latin typeface="Roboto"/>
                <a:ea typeface="Roboto"/>
                <a:cs typeface="Roboto"/>
                <a:sym typeface="Roboto"/>
              </a:rPr>
              <a:t>First argument is the name of image. The full path of image should be given or relative path.</a:t>
            </a:r>
            <a:endParaRPr sz="2000">
              <a:latin typeface="Roboto"/>
              <a:ea typeface="Roboto"/>
              <a:cs typeface="Roboto"/>
              <a:sym typeface="Roboto"/>
            </a:endParaRPr>
          </a:p>
          <a:p>
            <a:pPr marL="254000" lvl="0" indent="-254000" algn="l" rtl="0">
              <a:lnSpc>
                <a:spcPct val="115000"/>
              </a:lnSpc>
              <a:spcBef>
                <a:spcPts val="0"/>
              </a:spcBef>
              <a:spcAft>
                <a:spcPts val="0"/>
              </a:spcAft>
              <a:buSzPts val="2000"/>
              <a:buFont typeface="Roboto"/>
              <a:buChar char="●"/>
            </a:pPr>
            <a:r>
              <a:rPr lang="en" sz="2000">
                <a:latin typeface="Roboto"/>
                <a:ea typeface="Roboto"/>
                <a:cs typeface="Roboto"/>
                <a:sym typeface="Roboto"/>
              </a:rPr>
              <a:t>Second argument is a flag which specifies the way image should be read.</a:t>
            </a:r>
            <a:endParaRPr sz="2000">
              <a:latin typeface="Roboto"/>
              <a:ea typeface="Roboto"/>
              <a:cs typeface="Roboto"/>
              <a:sym typeface="Roboto"/>
            </a:endParaRPr>
          </a:p>
          <a:p>
            <a:pPr marL="685800" lvl="0" indent="-355600" algn="l" rtl="0">
              <a:lnSpc>
                <a:spcPct val="163636"/>
              </a:lnSpc>
              <a:spcBef>
                <a:spcPts val="0"/>
              </a:spcBef>
              <a:spcAft>
                <a:spcPts val="0"/>
              </a:spcAft>
              <a:buClr>
                <a:schemeClr val="lt2"/>
              </a:buClr>
              <a:buSzPts val="2000"/>
              <a:buFont typeface="Roboto"/>
              <a:buChar char="●"/>
            </a:pPr>
            <a:r>
              <a:rPr lang="en" sz="2000">
                <a:latin typeface="Roboto"/>
                <a:ea typeface="Roboto"/>
                <a:cs typeface="Roboto"/>
                <a:sym typeface="Roboto"/>
              </a:rPr>
              <a:t>cv2.IMREAD_COLOR  					Flag : 1</a:t>
            </a:r>
            <a:endParaRPr sz="2000">
              <a:latin typeface="Roboto"/>
              <a:ea typeface="Roboto"/>
              <a:cs typeface="Roboto"/>
              <a:sym typeface="Roboto"/>
            </a:endParaRPr>
          </a:p>
          <a:p>
            <a:pPr marL="685800" lvl="0" indent="-355600" algn="l" rtl="0">
              <a:lnSpc>
                <a:spcPct val="163636"/>
              </a:lnSpc>
              <a:spcBef>
                <a:spcPts val="0"/>
              </a:spcBef>
              <a:spcAft>
                <a:spcPts val="0"/>
              </a:spcAft>
              <a:buClr>
                <a:schemeClr val="lt2"/>
              </a:buClr>
              <a:buSzPts val="2000"/>
              <a:buFont typeface="Roboto"/>
              <a:buChar char="●"/>
            </a:pPr>
            <a:r>
              <a:rPr lang="en" sz="2000">
                <a:latin typeface="Roboto"/>
                <a:ea typeface="Roboto"/>
                <a:cs typeface="Roboto"/>
                <a:sym typeface="Roboto"/>
              </a:rPr>
              <a:t>cv2.IMREAD_GRAYSCALE 				Flag : 0			</a:t>
            </a:r>
            <a:endParaRPr sz="2000">
              <a:latin typeface="Roboto"/>
              <a:ea typeface="Roboto"/>
              <a:cs typeface="Roboto"/>
              <a:sym typeface="Roboto"/>
            </a:endParaRPr>
          </a:p>
          <a:p>
            <a:pPr marL="685800" lvl="0" indent="-355600" algn="l" rtl="0">
              <a:lnSpc>
                <a:spcPct val="163636"/>
              </a:lnSpc>
              <a:spcBef>
                <a:spcPts val="0"/>
              </a:spcBef>
              <a:spcAft>
                <a:spcPts val="0"/>
              </a:spcAft>
              <a:buClr>
                <a:schemeClr val="lt2"/>
              </a:buClr>
              <a:buSzPts val="2000"/>
              <a:buFont typeface="Roboto"/>
              <a:buChar char="●"/>
            </a:pPr>
            <a:r>
              <a:rPr lang="en" sz="2000">
                <a:latin typeface="Roboto"/>
                <a:ea typeface="Roboto"/>
                <a:cs typeface="Roboto"/>
                <a:sym typeface="Roboto"/>
              </a:rPr>
              <a:t>cv2.IMREAD_UNCHANGED  			Flag : -1</a:t>
            </a:r>
            <a:endParaRPr sz="2000">
              <a:latin typeface="Roboto"/>
              <a:ea typeface="Roboto"/>
              <a:cs typeface="Roboto"/>
              <a:sym typeface="Roboto"/>
            </a:endParaRPr>
          </a:p>
          <a:p>
            <a:pPr marL="254000" lvl="0" indent="0" algn="l" rtl="0">
              <a:lnSpc>
                <a:spcPct val="115000"/>
              </a:lnSpc>
              <a:spcBef>
                <a:spcPts val="3600"/>
              </a:spcBef>
              <a:spcAft>
                <a:spcPts val="0"/>
              </a:spcAft>
              <a:buSzPts val="1100"/>
              <a:buNone/>
            </a:pPr>
            <a:endParaRPr sz="2000">
              <a:latin typeface="Roboto"/>
              <a:ea typeface="Roboto"/>
              <a:cs typeface="Roboto"/>
              <a:sym typeface="Roboto"/>
            </a:endParaRPr>
          </a:p>
          <a:p>
            <a:pPr marL="342900" lvl="1" indent="0" algn="l" rtl="0">
              <a:lnSpc>
                <a:spcPct val="115000"/>
              </a:lnSpc>
              <a:spcBef>
                <a:spcPts val="800"/>
              </a:spcBef>
              <a:spcAft>
                <a:spcPts val="0"/>
              </a:spcAft>
              <a:buSzPts val="1600"/>
              <a:buNone/>
            </a:pPr>
            <a:endParaRPr sz="20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8"/>
          <p:cNvSpPr txBox="1">
            <a:spLocks noGrp="1"/>
          </p:cNvSpPr>
          <p:nvPr>
            <p:ph type="title"/>
          </p:nvPr>
        </p:nvSpPr>
        <p:spPr>
          <a:xfrm>
            <a:off x="484583" y="339539"/>
            <a:ext cx="7053600" cy="10503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cv2.imwrite() : Saves the image</a:t>
            </a:r>
            <a:endParaRPr>
              <a:latin typeface="Roboto"/>
              <a:ea typeface="Roboto"/>
              <a:cs typeface="Roboto"/>
              <a:sym typeface="Roboto"/>
            </a:endParaRPr>
          </a:p>
        </p:txBody>
      </p:sp>
      <p:sp>
        <p:nvSpPr>
          <p:cNvPr id="227" name="Google Shape;227;p38"/>
          <p:cNvSpPr txBox="1">
            <a:spLocks noGrp="1"/>
          </p:cNvSpPr>
          <p:nvPr>
            <p:ph type="body" idx="1"/>
          </p:nvPr>
        </p:nvSpPr>
        <p:spPr>
          <a:xfrm>
            <a:off x="735300" y="1327925"/>
            <a:ext cx="7673400" cy="3564000"/>
          </a:xfrm>
          <a:prstGeom prst="rect">
            <a:avLst/>
          </a:prstGeom>
          <a:noFill/>
          <a:ln>
            <a:noFill/>
          </a:ln>
        </p:spPr>
        <p:txBody>
          <a:bodyPr spcFirstLastPara="1" wrap="square" lIns="68575" tIns="34275" rIns="68575" bIns="34275" anchor="t" anchorCtr="0">
            <a:noAutofit/>
          </a:bodyPr>
          <a:lstStyle/>
          <a:p>
            <a:pPr marL="254000" lvl="0" indent="-254000" algn="l" rtl="0">
              <a:lnSpc>
                <a:spcPct val="115000"/>
              </a:lnSpc>
              <a:spcBef>
                <a:spcPts val="800"/>
              </a:spcBef>
              <a:spcAft>
                <a:spcPts val="0"/>
              </a:spcAft>
              <a:buSzPts val="2000"/>
              <a:buFont typeface="Roboto"/>
              <a:buChar char="●"/>
            </a:pPr>
            <a:r>
              <a:rPr lang="en" sz="2000">
                <a:latin typeface="Roboto"/>
                <a:ea typeface="Roboto"/>
                <a:cs typeface="Roboto"/>
                <a:sym typeface="Roboto"/>
              </a:rPr>
              <a:t>First argument is file name which is a string.</a:t>
            </a:r>
            <a:endParaRPr sz="2000">
              <a:latin typeface="Roboto"/>
              <a:ea typeface="Roboto"/>
              <a:cs typeface="Roboto"/>
              <a:sym typeface="Roboto"/>
            </a:endParaRPr>
          </a:p>
          <a:p>
            <a:pPr marL="254000" lvl="0" indent="-254000" algn="l" rtl="0">
              <a:lnSpc>
                <a:spcPct val="115000"/>
              </a:lnSpc>
              <a:spcBef>
                <a:spcPts val="0"/>
              </a:spcBef>
              <a:spcAft>
                <a:spcPts val="0"/>
              </a:spcAft>
              <a:buSzPts val="1800"/>
              <a:buFont typeface="Roboto"/>
              <a:buChar char="●"/>
            </a:pPr>
            <a:r>
              <a:rPr lang="en" sz="2000">
                <a:latin typeface="Roboto"/>
                <a:ea typeface="Roboto"/>
                <a:cs typeface="Roboto"/>
                <a:sym typeface="Roboto"/>
              </a:rPr>
              <a:t>Second argument is the image you want to save.</a:t>
            </a:r>
            <a:endParaRPr sz="2000">
              <a:latin typeface="Roboto"/>
              <a:ea typeface="Roboto"/>
              <a:cs typeface="Roboto"/>
              <a:sym typeface="Roboto"/>
            </a:endParaRPr>
          </a:p>
          <a:p>
            <a:pPr marL="0" lvl="0" indent="0" algn="l" rtl="0">
              <a:lnSpc>
                <a:spcPct val="115000"/>
              </a:lnSpc>
              <a:spcBef>
                <a:spcPts val="800"/>
              </a:spcBef>
              <a:spcAft>
                <a:spcPts val="0"/>
              </a:spcAft>
              <a:buSzPts val="1100"/>
              <a:buNone/>
            </a:pPr>
            <a:endParaRPr sz="2000">
              <a:latin typeface="Roboto"/>
              <a:ea typeface="Roboto"/>
              <a:cs typeface="Roboto"/>
              <a:sym typeface="Roboto"/>
            </a:endParaRPr>
          </a:p>
          <a:p>
            <a:pPr marL="457200" marR="114300" lvl="0" indent="457200" algn="l" rtl="0">
              <a:lnSpc>
                <a:spcPct val="115000"/>
              </a:lnSpc>
              <a:spcBef>
                <a:spcPts val="0"/>
              </a:spcBef>
              <a:spcAft>
                <a:spcPts val="0"/>
              </a:spcAft>
              <a:buSzPts val="1100"/>
              <a:buNone/>
            </a:pPr>
            <a:r>
              <a:rPr lang="en" sz="2400">
                <a:solidFill>
                  <a:srgbClr val="404040"/>
                </a:solidFill>
                <a:highlight>
                  <a:srgbClr val="FCFCFC"/>
                </a:highlight>
                <a:latin typeface="Courier New"/>
                <a:ea typeface="Courier New"/>
                <a:cs typeface="Courier New"/>
                <a:sym typeface="Courier New"/>
              </a:rPr>
              <a:t>cv2.imwrite('image.png',img)</a:t>
            </a:r>
            <a:endParaRPr sz="2400">
              <a:solidFill>
                <a:srgbClr val="404040"/>
              </a:solidFill>
              <a:highlight>
                <a:srgbClr val="FCFCFC"/>
              </a:highlight>
              <a:latin typeface="Courier New"/>
              <a:ea typeface="Courier New"/>
              <a:cs typeface="Courier New"/>
              <a:sym typeface="Courier New"/>
            </a:endParaRPr>
          </a:p>
          <a:p>
            <a:pPr marL="114300" marR="114300" lvl="0" indent="0" algn="l" rtl="0">
              <a:lnSpc>
                <a:spcPct val="115000"/>
              </a:lnSpc>
              <a:spcBef>
                <a:spcPts val="0"/>
              </a:spcBef>
              <a:spcAft>
                <a:spcPts val="0"/>
              </a:spcAft>
              <a:buSzPts val="1100"/>
              <a:buNone/>
            </a:pPr>
            <a:endParaRPr sz="2400">
              <a:solidFill>
                <a:srgbClr val="404040"/>
              </a:solidFill>
              <a:highlight>
                <a:srgbClr val="FCFCFC"/>
              </a:highlight>
              <a:latin typeface="Courier New"/>
              <a:ea typeface="Courier New"/>
              <a:cs typeface="Courier New"/>
              <a:sym typeface="Courier New"/>
            </a:endParaRPr>
          </a:p>
          <a:p>
            <a:pPr marL="114300" marR="114300" lvl="0" indent="0" algn="l" rtl="0">
              <a:lnSpc>
                <a:spcPct val="115000"/>
              </a:lnSpc>
              <a:spcBef>
                <a:spcPts val="0"/>
              </a:spcBef>
              <a:spcAft>
                <a:spcPts val="0"/>
              </a:spcAft>
              <a:buClr>
                <a:srgbClr val="000000"/>
              </a:buClr>
              <a:buSzPts val="1100"/>
              <a:buFont typeface="Arial"/>
              <a:buNone/>
            </a:pPr>
            <a:r>
              <a:rPr lang="en" sz="2000">
                <a:latin typeface="Roboto"/>
                <a:ea typeface="Roboto"/>
                <a:cs typeface="Roboto"/>
                <a:sym typeface="Roboto"/>
              </a:rPr>
              <a:t>This will save the image in PNG format in the working directory.</a:t>
            </a:r>
            <a:endParaRPr sz="2000">
              <a:latin typeface="Roboto"/>
              <a:ea typeface="Roboto"/>
              <a:cs typeface="Roboto"/>
              <a:sym typeface="Roboto"/>
            </a:endParaRPr>
          </a:p>
          <a:p>
            <a:pPr marL="0" lvl="0" indent="0" algn="l" rtl="0">
              <a:lnSpc>
                <a:spcPct val="115000"/>
              </a:lnSpc>
              <a:spcBef>
                <a:spcPts val="800"/>
              </a:spcBef>
              <a:spcAft>
                <a:spcPts val="0"/>
              </a:spcAft>
              <a:buSzPts val="1100"/>
              <a:buNone/>
            </a:pPr>
            <a:endParaRPr sz="2000">
              <a:latin typeface="Roboto"/>
              <a:ea typeface="Roboto"/>
              <a:cs typeface="Roboto"/>
              <a:sym typeface="Roboto"/>
            </a:endParaRPr>
          </a:p>
          <a:p>
            <a:pPr marL="342900" lvl="1" indent="0" algn="l" rtl="0">
              <a:lnSpc>
                <a:spcPct val="115000"/>
              </a:lnSpc>
              <a:spcBef>
                <a:spcPts val="800"/>
              </a:spcBef>
              <a:spcAft>
                <a:spcPts val="0"/>
              </a:spcAft>
              <a:buSzPts val="1600"/>
              <a:buNone/>
            </a:pPr>
            <a:endParaRPr sz="24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9"/>
          <p:cNvSpPr txBox="1">
            <a:spLocks noGrp="1"/>
          </p:cNvSpPr>
          <p:nvPr>
            <p:ph type="title"/>
          </p:nvPr>
        </p:nvSpPr>
        <p:spPr>
          <a:xfrm>
            <a:off x="640858" y="391614"/>
            <a:ext cx="7053600" cy="10503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cv2.imshow() : Display the image</a:t>
            </a:r>
            <a:endParaRPr>
              <a:latin typeface="Roboto"/>
              <a:ea typeface="Roboto"/>
              <a:cs typeface="Roboto"/>
              <a:sym typeface="Roboto"/>
            </a:endParaRPr>
          </a:p>
        </p:txBody>
      </p:sp>
      <p:sp>
        <p:nvSpPr>
          <p:cNvPr id="233" name="Google Shape;233;p39"/>
          <p:cNvSpPr txBox="1">
            <a:spLocks noGrp="1"/>
          </p:cNvSpPr>
          <p:nvPr>
            <p:ph type="body" idx="1"/>
          </p:nvPr>
        </p:nvSpPr>
        <p:spPr>
          <a:xfrm>
            <a:off x="735300" y="1197725"/>
            <a:ext cx="7673400" cy="3564000"/>
          </a:xfrm>
          <a:prstGeom prst="rect">
            <a:avLst/>
          </a:prstGeom>
          <a:noFill/>
          <a:ln>
            <a:noFill/>
          </a:ln>
        </p:spPr>
        <p:txBody>
          <a:bodyPr spcFirstLastPara="1" wrap="square" lIns="68575" tIns="34275" rIns="68575" bIns="34275" anchor="t" anchorCtr="0">
            <a:noAutofit/>
          </a:bodyPr>
          <a:lstStyle/>
          <a:p>
            <a:pPr marL="254000" lvl="0" indent="-254000" algn="l" rtl="0">
              <a:lnSpc>
                <a:spcPct val="115000"/>
              </a:lnSpc>
              <a:spcBef>
                <a:spcPts val="800"/>
              </a:spcBef>
              <a:spcAft>
                <a:spcPts val="0"/>
              </a:spcAft>
              <a:buSzPts val="2000"/>
              <a:buFont typeface="Roboto"/>
              <a:buChar char="●"/>
            </a:pPr>
            <a:r>
              <a:rPr lang="en" sz="2000">
                <a:latin typeface="Roboto"/>
                <a:ea typeface="Roboto"/>
                <a:cs typeface="Roboto"/>
                <a:sym typeface="Roboto"/>
              </a:rPr>
              <a:t>First argument is a window name which is a string.</a:t>
            </a:r>
            <a:endParaRPr sz="2000">
              <a:latin typeface="Roboto"/>
              <a:ea typeface="Roboto"/>
              <a:cs typeface="Roboto"/>
              <a:sym typeface="Roboto"/>
            </a:endParaRPr>
          </a:p>
          <a:p>
            <a:pPr marL="254000" lvl="0" indent="-254000" algn="l" rtl="0">
              <a:lnSpc>
                <a:spcPct val="115000"/>
              </a:lnSpc>
              <a:spcBef>
                <a:spcPts val="0"/>
              </a:spcBef>
              <a:spcAft>
                <a:spcPts val="0"/>
              </a:spcAft>
              <a:buSzPts val="1800"/>
              <a:buFont typeface="Roboto"/>
              <a:buChar char="●"/>
            </a:pPr>
            <a:r>
              <a:rPr lang="en" sz="2000">
                <a:latin typeface="Roboto"/>
                <a:ea typeface="Roboto"/>
                <a:cs typeface="Roboto"/>
                <a:sym typeface="Roboto"/>
              </a:rPr>
              <a:t>Second argument is our image.</a:t>
            </a:r>
            <a:endParaRPr sz="2000">
              <a:latin typeface="Roboto"/>
              <a:ea typeface="Roboto"/>
              <a:cs typeface="Roboto"/>
              <a:sym typeface="Roboto"/>
            </a:endParaRPr>
          </a:p>
          <a:p>
            <a:pPr marL="342900" lvl="1" indent="0" algn="l" rtl="0">
              <a:lnSpc>
                <a:spcPct val="115000"/>
              </a:lnSpc>
              <a:spcBef>
                <a:spcPts val="800"/>
              </a:spcBef>
              <a:spcAft>
                <a:spcPts val="0"/>
              </a:spcAft>
              <a:buSzPts val="1600"/>
              <a:buNone/>
            </a:pPr>
            <a:endParaRPr sz="2400">
              <a:latin typeface="Roboto"/>
              <a:ea typeface="Roboto"/>
              <a:cs typeface="Roboto"/>
              <a:sym typeface="Roboto"/>
            </a:endParaRPr>
          </a:p>
        </p:txBody>
      </p:sp>
      <p:pic>
        <p:nvPicPr>
          <p:cNvPr id="234" name="Google Shape;234;p39"/>
          <p:cNvPicPr preferRelativeResize="0"/>
          <p:nvPr/>
        </p:nvPicPr>
        <p:blipFill rotWithShape="1">
          <a:blip r:embed="rId3">
            <a:alphaModFix/>
          </a:blip>
          <a:srcRect/>
          <a:stretch/>
        </p:blipFill>
        <p:spPr>
          <a:xfrm>
            <a:off x="1115529" y="2334850"/>
            <a:ext cx="4828651" cy="2557075"/>
          </a:xfrm>
          <a:prstGeom prst="rect">
            <a:avLst/>
          </a:prstGeom>
          <a:noFill/>
          <a:ln>
            <a:noFill/>
          </a:ln>
        </p:spPr>
      </p:pic>
      <p:sp>
        <p:nvSpPr>
          <p:cNvPr id="235" name="Google Shape;235;p39"/>
          <p:cNvSpPr txBox="1"/>
          <p:nvPr/>
        </p:nvSpPr>
        <p:spPr>
          <a:xfrm>
            <a:off x="6180300" y="1998325"/>
            <a:ext cx="2822100" cy="25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lt2"/>
                </a:solidFill>
                <a:latin typeface="Roboto"/>
                <a:ea typeface="Roboto"/>
                <a:cs typeface="Roboto"/>
                <a:sym typeface="Roboto"/>
              </a:rPr>
              <a:t>The cv2.</a:t>
            </a:r>
            <a:r>
              <a:rPr lang="en" sz="1600" b="1" i="0" u="none" strike="noStrike" cap="none">
                <a:solidFill>
                  <a:schemeClr val="lt2"/>
                </a:solidFill>
                <a:latin typeface="Roboto"/>
                <a:ea typeface="Roboto"/>
                <a:cs typeface="Roboto"/>
                <a:sym typeface="Roboto"/>
              </a:rPr>
              <a:t>waitKey</a:t>
            </a:r>
            <a:r>
              <a:rPr lang="en" sz="1600" b="0" i="0" u="none" strike="noStrike" cap="none">
                <a:solidFill>
                  <a:schemeClr val="lt2"/>
                </a:solidFill>
                <a:latin typeface="Roboto"/>
                <a:ea typeface="Roboto"/>
                <a:cs typeface="Roboto"/>
                <a:sym typeface="Roboto"/>
              </a:rPr>
              <a:t>(n) function in </a:t>
            </a:r>
            <a:r>
              <a:rPr lang="en" sz="1600" b="1" i="0" u="none" strike="noStrike" cap="none">
                <a:solidFill>
                  <a:schemeClr val="lt2"/>
                </a:solidFill>
                <a:latin typeface="Roboto"/>
                <a:ea typeface="Roboto"/>
                <a:cs typeface="Roboto"/>
                <a:sym typeface="Roboto"/>
              </a:rPr>
              <a:t>OpenCV</a:t>
            </a:r>
            <a:r>
              <a:rPr lang="en" sz="1600" b="0" i="0" u="none" strike="noStrike" cap="none">
                <a:solidFill>
                  <a:schemeClr val="lt2"/>
                </a:solidFill>
                <a:latin typeface="Roboto"/>
                <a:ea typeface="Roboto"/>
                <a:cs typeface="Roboto"/>
                <a:sym typeface="Roboto"/>
              </a:rPr>
              <a:t> is </a:t>
            </a:r>
            <a:r>
              <a:rPr lang="en" sz="1600" b="1" i="0" u="none" strike="noStrike" cap="none">
                <a:solidFill>
                  <a:schemeClr val="lt2"/>
                </a:solidFill>
                <a:latin typeface="Roboto"/>
                <a:ea typeface="Roboto"/>
                <a:cs typeface="Roboto"/>
                <a:sym typeface="Roboto"/>
              </a:rPr>
              <a:t>used</a:t>
            </a:r>
            <a:r>
              <a:rPr lang="en" sz="1600" b="0" i="0" u="none" strike="noStrike" cap="none">
                <a:solidFill>
                  <a:schemeClr val="lt2"/>
                </a:solidFill>
                <a:latin typeface="Roboto"/>
                <a:ea typeface="Roboto"/>
                <a:cs typeface="Roboto"/>
                <a:sym typeface="Roboto"/>
              </a:rPr>
              <a:t> to introduce a delay of n milliseconds while rendering images to windows. cv2.Waitkey(0) shows image until you close it.</a:t>
            </a:r>
            <a:endParaRPr sz="1600" b="0" i="0" u="none" strike="noStrike" cap="none">
              <a:solidFill>
                <a:schemeClr val="lt2"/>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Google Shape;240;p40"/>
          <p:cNvPicPr preferRelativeResize="0"/>
          <p:nvPr/>
        </p:nvPicPr>
        <p:blipFill rotWithShape="1">
          <a:blip r:embed="rId3">
            <a:alphaModFix/>
          </a:blip>
          <a:srcRect l="5629" t="6588" r="74380" b="55546"/>
          <a:stretch/>
        </p:blipFill>
        <p:spPr>
          <a:xfrm>
            <a:off x="572950" y="552400"/>
            <a:ext cx="3672075" cy="3655725"/>
          </a:xfrm>
          <a:prstGeom prst="rect">
            <a:avLst/>
          </a:prstGeom>
          <a:noFill/>
          <a:ln>
            <a:noFill/>
          </a:ln>
        </p:spPr>
      </p:pic>
      <p:sp>
        <p:nvSpPr>
          <p:cNvPr id="241" name="Google Shape;241;p40"/>
          <p:cNvSpPr txBox="1">
            <a:spLocks noGrp="1"/>
          </p:cNvSpPr>
          <p:nvPr>
            <p:ph type="body" idx="1"/>
          </p:nvPr>
        </p:nvSpPr>
        <p:spPr>
          <a:xfrm>
            <a:off x="4479400" y="1533450"/>
            <a:ext cx="4466400" cy="2162100"/>
          </a:xfrm>
          <a:prstGeom prst="rect">
            <a:avLst/>
          </a:prstGeom>
          <a:solidFill>
            <a:srgbClr val="FFFFFF"/>
          </a:solidFill>
          <a:ln>
            <a:noFill/>
          </a:ln>
        </p:spPr>
        <p:txBody>
          <a:bodyPr spcFirstLastPara="1" wrap="square" lIns="68575" tIns="34275" rIns="68575" bIns="34275" anchor="t" anchorCtr="0">
            <a:noAutofit/>
          </a:bodyPr>
          <a:lstStyle/>
          <a:p>
            <a:pPr marL="254000" lvl="0" indent="-177800" algn="l" rtl="0">
              <a:lnSpc>
                <a:spcPct val="115000"/>
              </a:lnSpc>
              <a:spcBef>
                <a:spcPts val="800"/>
              </a:spcBef>
              <a:spcAft>
                <a:spcPts val="0"/>
              </a:spcAft>
              <a:buSzPts val="1200"/>
              <a:buNone/>
            </a:pPr>
            <a:r>
              <a:rPr lang="en" sz="2400">
                <a:solidFill>
                  <a:srgbClr val="000000"/>
                </a:solidFill>
                <a:highlight>
                  <a:srgbClr val="FFFFFF"/>
                </a:highlight>
              </a:rPr>
              <a:t> img = cv2.imread (‘cube.png’)</a:t>
            </a:r>
            <a:endParaRPr sz="2400">
              <a:solidFill>
                <a:srgbClr val="000000"/>
              </a:solidFill>
              <a:highlight>
                <a:srgbClr val="FFFFFF"/>
              </a:highlight>
            </a:endParaRPr>
          </a:p>
          <a:p>
            <a:pPr marL="254000" lvl="0" indent="-177800" algn="l" rtl="0">
              <a:lnSpc>
                <a:spcPct val="115000"/>
              </a:lnSpc>
              <a:spcBef>
                <a:spcPts val="800"/>
              </a:spcBef>
              <a:spcAft>
                <a:spcPts val="0"/>
              </a:spcAft>
              <a:buSzPts val="1200"/>
              <a:buNone/>
            </a:pPr>
            <a:r>
              <a:rPr lang="en" sz="2400">
                <a:solidFill>
                  <a:srgbClr val="000000"/>
                </a:solidFill>
                <a:highlight>
                  <a:srgbClr val="FFFFFF"/>
                </a:highlight>
              </a:rPr>
              <a:t>layer = img[ : , : ,2]</a:t>
            </a:r>
            <a:endParaRPr sz="2400">
              <a:solidFill>
                <a:srgbClr val="000000"/>
              </a:solidFill>
              <a:highlight>
                <a:srgbClr val="FFFFFF"/>
              </a:highlight>
            </a:endParaRPr>
          </a:p>
          <a:p>
            <a:pPr marL="76200" lvl="0" indent="0" algn="l" rtl="0">
              <a:lnSpc>
                <a:spcPct val="115000"/>
              </a:lnSpc>
              <a:spcBef>
                <a:spcPts val="800"/>
              </a:spcBef>
              <a:spcAft>
                <a:spcPts val="0"/>
              </a:spcAft>
              <a:buSzPts val="1200"/>
              <a:buNone/>
            </a:pPr>
            <a:r>
              <a:rPr lang="en" sz="2400">
                <a:solidFill>
                  <a:srgbClr val="000000"/>
                </a:solidFill>
                <a:highlight>
                  <a:srgbClr val="FFFFFF"/>
                </a:highlight>
              </a:rPr>
              <a:t>cv2.imshow(‘mywindow’, layer)</a:t>
            </a:r>
            <a:endParaRPr sz="2400">
              <a:solidFill>
                <a:srgbClr val="000000"/>
              </a:solidFill>
              <a:highlight>
                <a:srgbClr val="FFFFFF"/>
              </a:highlight>
            </a:endParaRPr>
          </a:p>
          <a:p>
            <a:pPr marL="76200" lvl="0" indent="0" algn="l" rtl="0">
              <a:lnSpc>
                <a:spcPct val="115000"/>
              </a:lnSpc>
              <a:spcBef>
                <a:spcPts val="800"/>
              </a:spcBef>
              <a:spcAft>
                <a:spcPts val="0"/>
              </a:spcAft>
              <a:buSzPts val="1200"/>
              <a:buNone/>
            </a:pPr>
            <a:r>
              <a:rPr lang="en" sz="2400">
                <a:solidFill>
                  <a:srgbClr val="000000"/>
                </a:solidFill>
                <a:highlight>
                  <a:srgbClr val="FFFFFF"/>
                </a:highlight>
              </a:rPr>
              <a:t>cv2.waitKey(0)</a:t>
            </a:r>
            <a:endParaRPr sz="2400">
              <a:solidFill>
                <a:srgbClr val="000000"/>
              </a:solidFill>
              <a:highlight>
                <a:srgbClr val="FFFFFF"/>
              </a:highlight>
            </a:endParaRPr>
          </a:p>
          <a:p>
            <a:pPr marL="76200" lvl="0" indent="0" algn="l" rtl="0">
              <a:lnSpc>
                <a:spcPct val="115000"/>
              </a:lnSpc>
              <a:spcBef>
                <a:spcPts val="800"/>
              </a:spcBef>
              <a:spcAft>
                <a:spcPts val="0"/>
              </a:spcAft>
              <a:buSzPts val="1200"/>
              <a:buNone/>
            </a:pPr>
            <a:endParaRPr>
              <a:solidFill>
                <a:srgbClr val="000000"/>
              </a:solidFill>
              <a:highlight>
                <a:srgbClr val="FFFFFF"/>
              </a:highlight>
            </a:endParaRPr>
          </a:p>
          <a:p>
            <a:pPr marL="76200" lvl="0" indent="0" algn="l" rtl="0">
              <a:lnSpc>
                <a:spcPct val="115000"/>
              </a:lnSpc>
              <a:spcBef>
                <a:spcPts val="800"/>
              </a:spcBef>
              <a:spcAft>
                <a:spcPts val="0"/>
              </a:spcAft>
              <a:buSzPts val="1200"/>
              <a:buNone/>
            </a:pPr>
            <a:endParaRPr>
              <a:solidFill>
                <a:srgbClr val="000000"/>
              </a:solidFill>
              <a:highlight>
                <a:srgbClr val="FFFFFF"/>
              </a:highlight>
            </a:endParaRPr>
          </a:p>
          <a:p>
            <a:pPr marL="254000" lvl="0" indent="-177800" algn="l" rtl="0">
              <a:lnSpc>
                <a:spcPct val="115000"/>
              </a:lnSpc>
              <a:spcBef>
                <a:spcPts val="800"/>
              </a:spcBef>
              <a:spcAft>
                <a:spcPts val="0"/>
              </a:spcAft>
              <a:buSzPts val="1200"/>
              <a:buNone/>
            </a:pPr>
            <a:endParaRPr>
              <a:solidFill>
                <a:srgbClr val="000000"/>
              </a:solidFill>
              <a:highlight>
                <a:srgbClr val="FFFFFF"/>
              </a:highlight>
            </a:endParaRPr>
          </a:p>
          <a:p>
            <a:pPr marL="254000" lvl="0" indent="-177800" algn="l" rtl="0">
              <a:lnSpc>
                <a:spcPct val="115000"/>
              </a:lnSpc>
              <a:spcBef>
                <a:spcPts val="800"/>
              </a:spcBef>
              <a:spcAft>
                <a:spcPts val="0"/>
              </a:spcAft>
              <a:buSzPts val="1200"/>
              <a:buNone/>
            </a:pPr>
            <a:endParaRPr>
              <a:solidFill>
                <a:srgbClr val="000000"/>
              </a:solidFill>
              <a:highlight>
                <a:srgbClr val="FFFFFF"/>
              </a:highlight>
            </a:endParaRPr>
          </a:p>
        </p:txBody>
      </p:sp>
      <p:sp>
        <p:nvSpPr>
          <p:cNvPr id="242" name="Google Shape;242;p40"/>
          <p:cNvSpPr txBox="1"/>
          <p:nvPr/>
        </p:nvSpPr>
        <p:spPr>
          <a:xfrm>
            <a:off x="5104425" y="695625"/>
            <a:ext cx="3000000" cy="552300"/>
          </a:xfrm>
          <a:prstGeom prst="rect">
            <a:avLst/>
          </a:prstGeom>
          <a:noFill/>
          <a:ln>
            <a:noFill/>
          </a:ln>
        </p:spPr>
        <p:txBody>
          <a:bodyPr spcFirstLastPara="1" wrap="square" lIns="91425" tIns="91425" rIns="91425" bIns="91425" anchor="t" anchorCtr="0">
            <a:noAutofit/>
          </a:bodyPr>
          <a:lstStyle/>
          <a:p>
            <a:pPr marL="76200" marR="0" lvl="0" indent="0" algn="l" rtl="0">
              <a:lnSpc>
                <a:spcPct val="115000"/>
              </a:lnSpc>
              <a:spcBef>
                <a:spcPts val="800"/>
              </a:spcBef>
              <a:spcAft>
                <a:spcPts val="0"/>
              </a:spcAft>
              <a:buClr>
                <a:srgbClr val="000000"/>
              </a:buClr>
              <a:buSzPts val="1800"/>
              <a:buFont typeface="Arial"/>
              <a:buNone/>
            </a:pPr>
            <a:r>
              <a:rPr lang="en" sz="1800" b="1" i="0" u="none" strike="noStrike" cap="none">
                <a:solidFill>
                  <a:schemeClr val="accent2"/>
                </a:solidFill>
                <a:latin typeface="Arial"/>
                <a:ea typeface="Arial"/>
                <a:cs typeface="Arial"/>
                <a:sym typeface="Arial"/>
              </a:rPr>
              <a:t>What will be shown?</a:t>
            </a:r>
            <a:endParaRPr sz="1800" b="1" i="0" u="none" strike="noStrike" cap="none">
              <a:solidFill>
                <a:schemeClr val="accent2"/>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pic>
        <p:nvPicPr>
          <p:cNvPr id="247" name="Google Shape;247;p41"/>
          <p:cNvPicPr preferRelativeResize="0"/>
          <p:nvPr/>
        </p:nvPicPr>
        <p:blipFill rotWithShape="1">
          <a:blip r:embed="rId3">
            <a:alphaModFix/>
          </a:blip>
          <a:srcRect b="52235"/>
          <a:stretch/>
        </p:blipFill>
        <p:spPr>
          <a:xfrm>
            <a:off x="713625" y="1560525"/>
            <a:ext cx="8221475" cy="2291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2"/>
          <p:cNvSpPr txBox="1">
            <a:spLocks noGrp="1"/>
          </p:cNvSpPr>
          <p:nvPr>
            <p:ph type="title"/>
          </p:nvPr>
        </p:nvSpPr>
        <p:spPr>
          <a:xfrm>
            <a:off x="484583" y="339539"/>
            <a:ext cx="7053600" cy="10503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Resizing and Cropping</a:t>
            </a:r>
            <a:endParaRPr>
              <a:latin typeface="Roboto"/>
              <a:ea typeface="Roboto"/>
              <a:cs typeface="Roboto"/>
              <a:sym typeface="Roboto"/>
            </a:endParaRPr>
          </a:p>
        </p:txBody>
      </p:sp>
      <p:sp>
        <p:nvSpPr>
          <p:cNvPr id="253" name="Google Shape;253;p42"/>
          <p:cNvSpPr txBox="1">
            <a:spLocks noGrp="1"/>
          </p:cNvSpPr>
          <p:nvPr>
            <p:ph type="body" idx="1"/>
          </p:nvPr>
        </p:nvSpPr>
        <p:spPr>
          <a:xfrm>
            <a:off x="735300" y="924000"/>
            <a:ext cx="7673400" cy="3564000"/>
          </a:xfrm>
          <a:prstGeom prst="rect">
            <a:avLst/>
          </a:prstGeom>
          <a:noFill/>
          <a:ln>
            <a:noFill/>
          </a:ln>
        </p:spPr>
        <p:txBody>
          <a:bodyPr spcFirstLastPara="1" wrap="square" lIns="68575" tIns="34275" rIns="68575" bIns="34275" anchor="t" anchorCtr="0">
            <a:noAutofit/>
          </a:bodyPr>
          <a:lstStyle/>
          <a:p>
            <a:pPr marL="254000" lvl="0" indent="-254000" algn="l" rtl="0">
              <a:lnSpc>
                <a:spcPct val="115000"/>
              </a:lnSpc>
              <a:spcBef>
                <a:spcPts val="800"/>
              </a:spcBef>
              <a:spcAft>
                <a:spcPts val="0"/>
              </a:spcAft>
              <a:buSzPts val="2000"/>
              <a:buFont typeface="Roboto"/>
              <a:buChar char="●"/>
            </a:pPr>
            <a:r>
              <a:rPr lang="en" sz="2000" dirty="0">
                <a:latin typeface="Roboto"/>
                <a:ea typeface="Roboto"/>
                <a:cs typeface="Roboto"/>
                <a:sym typeface="Roboto"/>
              </a:rPr>
              <a:t>Resizing is done by cv2.imresize() function with arguments as image and shape of desired image.</a:t>
            </a:r>
            <a:endParaRPr sz="2400">
              <a:solidFill>
                <a:srgbClr val="404040"/>
              </a:solidFill>
              <a:highlight>
                <a:srgbClr val="FCFCFC"/>
              </a:highlight>
              <a:latin typeface="Courier New"/>
              <a:ea typeface="Courier New"/>
              <a:cs typeface="Courier New"/>
              <a:sym typeface="Courier New"/>
            </a:endParaRPr>
          </a:p>
          <a:p>
            <a:pPr marL="254000" lvl="0" indent="-254000" algn="l" rtl="0">
              <a:lnSpc>
                <a:spcPct val="150000"/>
              </a:lnSpc>
              <a:spcBef>
                <a:spcPts val="0"/>
              </a:spcBef>
              <a:spcAft>
                <a:spcPts val="0"/>
              </a:spcAft>
              <a:buSzPts val="2000"/>
              <a:buFont typeface="Roboto"/>
              <a:buChar char="●"/>
            </a:pPr>
            <a:r>
              <a:rPr lang="en" sz="2000" dirty="0">
                <a:solidFill>
                  <a:srgbClr val="000000"/>
                </a:solidFill>
                <a:highlight>
                  <a:srgbClr val="FFFFFF"/>
                </a:highlight>
                <a:latin typeface="Roboto"/>
                <a:ea typeface="Roboto"/>
                <a:cs typeface="Roboto"/>
                <a:sym typeface="Roboto"/>
              </a:rPr>
              <a:t>new_img=cv2.resize(old_img,(new_y,new_x) )  </a:t>
            </a:r>
            <a:r>
              <a:rPr lang="en" sz="2000" dirty="0">
                <a:latin typeface="Roboto"/>
                <a:ea typeface="Roboto"/>
                <a:cs typeface="Roboto"/>
                <a:sym typeface="Roboto"/>
              </a:rPr>
              <a:t> #to a given size</a:t>
            </a:r>
            <a:endParaRPr sz="2000">
              <a:latin typeface="Roboto"/>
              <a:ea typeface="Roboto"/>
              <a:cs typeface="Roboto"/>
              <a:sym typeface="Roboto"/>
            </a:endParaRPr>
          </a:p>
          <a:p>
            <a:pPr marL="254000" lvl="0" indent="-254000" algn="l" rtl="0">
              <a:lnSpc>
                <a:spcPct val="150000"/>
              </a:lnSpc>
              <a:spcBef>
                <a:spcPts val="0"/>
              </a:spcBef>
              <a:spcAft>
                <a:spcPts val="0"/>
              </a:spcAft>
              <a:buSzPts val="2000"/>
              <a:buFont typeface="Roboto"/>
              <a:buChar char="●"/>
            </a:pPr>
            <a:r>
              <a:rPr lang="en" sz="2000" dirty="0">
                <a:solidFill>
                  <a:srgbClr val="000000"/>
                </a:solidFill>
                <a:highlight>
                  <a:srgbClr val="FFFFFF"/>
                </a:highlight>
                <a:latin typeface="Roboto"/>
                <a:ea typeface="Roboto"/>
                <a:cs typeface="Roboto"/>
                <a:sym typeface="Roboto"/>
              </a:rPr>
              <a:t>new_img=cv2.resize(old_img, (0,0), fx=0.5, fy=0.5) </a:t>
            </a:r>
            <a:r>
              <a:rPr lang="en" sz="2000" dirty="0">
                <a:latin typeface="Roboto"/>
                <a:ea typeface="Roboto"/>
                <a:cs typeface="Roboto"/>
                <a:sym typeface="Roboto"/>
              </a:rPr>
              <a:t>#to half size </a:t>
            </a:r>
            <a:endParaRPr sz="2000">
              <a:latin typeface="Roboto"/>
              <a:ea typeface="Roboto"/>
              <a:cs typeface="Roboto"/>
              <a:sym typeface="Roboto"/>
            </a:endParaRPr>
          </a:p>
          <a:p>
            <a:pPr marL="1549400" lvl="0" indent="0" algn="l" rtl="0">
              <a:lnSpc>
                <a:spcPct val="150000"/>
              </a:lnSpc>
              <a:spcBef>
                <a:spcPts val="800"/>
              </a:spcBef>
              <a:spcAft>
                <a:spcPts val="0"/>
              </a:spcAft>
              <a:buSzPts val="1100"/>
              <a:buNone/>
            </a:pPr>
            <a:r>
              <a:rPr lang="en" sz="2000" dirty="0">
                <a:latin typeface="Roboto"/>
                <a:ea typeface="Roboto"/>
                <a:cs typeface="Roboto"/>
                <a:sym typeface="Roboto"/>
              </a:rPr>
              <a:t>					 </a:t>
            </a:r>
            <a:r>
              <a:rPr lang="en" sz="2300" b="1" dirty="0">
                <a:solidFill>
                  <a:srgbClr val="FFFFFF"/>
                </a:solidFill>
              </a:rPr>
              <a:t>⬆️</a:t>
            </a:r>
            <a:r>
              <a:rPr lang="en" sz="2000" dirty="0">
                <a:latin typeface="Roboto"/>
                <a:ea typeface="Roboto"/>
                <a:cs typeface="Roboto"/>
                <a:sym typeface="Roboto"/>
              </a:rPr>
              <a:t>----- it's a placeholder</a:t>
            </a:r>
            <a:endParaRPr sz="2400">
              <a:solidFill>
                <a:srgbClr val="404040"/>
              </a:solidFill>
              <a:highlight>
                <a:srgbClr val="FCFCFC"/>
              </a:highlight>
              <a:latin typeface="Courier New"/>
              <a:ea typeface="Courier New"/>
              <a:cs typeface="Courier New"/>
              <a:sym typeface="Courier New"/>
            </a:endParaRPr>
          </a:p>
          <a:p>
            <a:pPr marL="457200" marR="114300" lvl="0" indent="-355600" algn="l" rtl="0">
              <a:lnSpc>
                <a:spcPct val="115000"/>
              </a:lnSpc>
              <a:spcBef>
                <a:spcPts val="0"/>
              </a:spcBef>
              <a:spcAft>
                <a:spcPts val="0"/>
              </a:spcAft>
              <a:buSzPts val="2000"/>
              <a:buFont typeface="Roboto"/>
              <a:buChar char="●"/>
            </a:pPr>
            <a:r>
              <a:rPr lang="en" sz="2000" dirty="0">
                <a:latin typeface="Roboto"/>
                <a:ea typeface="Roboto"/>
                <a:cs typeface="Roboto"/>
                <a:sym typeface="Roboto"/>
              </a:rPr>
              <a:t>Cropping is done using NumPy slicing.</a:t>
            </a:r>
            <a:endParaRPr sz="2000">
              <a:latin typeface="Roboto"/>
              <a:ea typeface="Roboto"/>
              <a:cs typeface="Roboto"/>
              <a:sym typeface="Roboto"/>
            </a:endParaRPr>
          </a:p>
          <a:p>
            <a:pPr marL="457200" marR="114300" lvl="0" indent="0" algn="l" rtl="0">
              <a:lnSpc>
                <a:spcPct val="115000"/>
              </a:lnSpc>
              <a:spcBef>
                <a:spcPts val="0"/>
              </a:spcBef>
              <a:spcAft>
                <a:spcPts val="0"/>
              </a:spcAft>
              <a:buSzPts val="1100"/>
              <a:buNone/>
            </a:pPr>
            <a:r>
              <a:rPr lang="en" sz="2000" dirty="0">
                <a:latin typeface="Roboto"/>
                <a:ea typeface="Roboto"/>
                <a:cs typeface="Roboto"/>
                <a:sym typeface="Roboto"/>
              </a:rPr>
              <a:t>	</a:t>
            </a:r>
            <a:r>
              <a:rPr lang="en" sz="2400" dirty="0">
                <a:solidFill>
                  <a:srgbClr val="404040"/>
                </a:solidFill>
                <a:highlight>
                  <a:srgbClr val="FCFCFC"/>
                </a:highlight>
                <a:latin typeface="Courier New"/>
                <a:ea typeface="Courier New"/>
                <a:cs typeface="Courier New"/>
                <a:sym typeface="Courier New"/>
              </a:rPr>
              <a:t>crop_part = img[10:900, 120:700]</a:t>
            </a:r>
            <a:endParaRPr sz="2000">
              <a:latin typeface="Roboto"/>
              <a:ea typeface="Roboto"/>
              <a:cs typeface="Roboto"/>
              <a:sym typeface="Roboto"/>
            </a:endParaRPr>
          </a:p>
          <a:p>
            <a:pPr marL="914400" marR="114300" lvl="0" indent="0" algn="l" rtl="0">
              <a:lnSpc>
                <a:spcPct val="115000"/>
              </a:lnSpc>
              <a:spcBef>
                <a:spcPts val="0"/>
              </a:spcBef>
              <a:spcAft>
                <a:spcPts val="0"/>
              </a:spcAft>
              <a:buSzPts val="1100"/>
              <a:buNone/>
            </a:pPr>
            <a:endParaRPr sz="2000">
              <a:latin typeface="Roboto"/>
              <a:ea typeface="Roboto"/>
              <a:cs typeface="Roboto"/>
              <a:sym typeface="Roboto"/>
            </a:endParaRPr>
          </a:p>
          <a:p>
            <a:pPr marL="0" lvl="0" indent="0" algn="l" rtl="0">
              <a:lnSpc>
                <a:spcPct val="115000"/>
              </a:lnSpc>
              <a:spcBef>
                <a:spcPts val="800"/>
              </a:spcBef>
              <a:spcAft>
                <a:spcPts val="0"/>
              </a:spcAft>
              <a:buSzPts val="1100"/>
              <a:buNone/>
            </a:pPr>
            <a:endParaRPr sz="2000">
              <a:latin typeface="Roboto"/>
              <a:ea typeface="Roboto"/>
              <a:cs typeface="Roboto"/>
              <a:sym typeface="Roboto"/>
            </a:endParaRPr>
          </a:p>
          <a:p>
            <a:pPr marL="342900" lvl="1" indent="0" algn="l" rtl="0">
              <a:lnSpc>
                <a:spcPct val="115000"/>
              </a:lnSpc>
              <a:spcBef>
                <a:spcPts val="800"/>
              </a:spcBef>
              <a:spcAft>
                <a:spcPts val="0"/>
              </a:spcAft>
              <a:buSzPts val="1600"/>
              <a:buNone/>
            </a:pPr>
            <a:endParaRPr sz="24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365283" y="1923589"/>
            <a:ext cx="7053600" cy="10503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lt2"/>
              </a:buClr>
              <a:buSzPts val="3200"/>
              <a:buFont typeface="Century Gothic"/>
              <a:buNone/>
            </a:pPr>
            <a:r>
              <a:rPr lang="en" sz="4800" b="1">
                <a:solidFill>
                  <a:schemeClr val="accent2"/>
                </a:solidFill>
                <a:latin typeface="Comfortaa"/>
                <a:ea typeface="Comfortaa"/>
                <a:cs typeface="Comfortaa"/>
                <a:sym typeface="Comfortaa"/>
              </a:rPr>
              <a:t>Quiz</a:t>
            </a:r>
            <a:r>
              <a:rPr lang="en" sz="3600" b="1">
                <a:solidFill>
                  <a:schemeClr val="accent2"/>
                </a:solidFill>
                <a:latin typeface="Comfortaa"/>
                <a:ea typeface="Comfortaa"/>
                <a:cs typeface="Comfortaa"/>
                <a:sym typeface="Comfortaa"/>
              </a:rPr>
              <a:t> </a:t>
            </a:r>
            <a:endParaRPr sz="3600" b="1">
              <a:solidFill>
                <a:schemeClr val="accent2"/>
              </a:solidFill>
              <a:latin typeface="Comfortaa"/>
              <a:ea typeface="Comfortaa"/>
              <a:cs typeface="Comfortaa"/>
              <a:sym typeface="Comfortaa"/>
            </a:endParaRPr>
          </a:p>
          <a:p>
            <a:pPr marL="0" lvl="0" indent="0" algn="l" rtl="0">
              <a:lnSpc>
                <a:spcPct val="100000"/>
              </a:lnSpc>
              <a:spcBef>
                <a:spcPts val="0"/>
              </a:spcBef>
              <a:spcAft>
                <a:spcPts val="0"/>
              </a:spcAft>
              <a:buClr>
                <a:schemeClr val="lt2"/>
              </a:buClr>
              <a:buSzPts val="3200"/>
              <a:buFont typeface="Century Gothic"/>
              <a:buNone/>
            </a:pPr>
            <a:endParaRPr sz="3600">
              <a:solidFill>
                <a:schemeClr val="accent2"/>
              </a:solidFill>
              <a:latin typeface="Roboto"/>
              <a:ea typeface="Roboto"/>
              <a:cs typeface="Roboto"/>
              <a:sym typeface="Roboto"/>
            </a:endParaRPr>
          </a:p>
          <a:p>
            <a:pPr marL="0" lvl="0" indent="0" algn="l" rtl="0">
              <a:lnSpc>
                <a:spcPct val="100000"/>
              </a:lnSpc>
              <a:spcBef>
                <a:spcPts val="0"/>
              </a:spcBef>
              <a:spcAft>
                <a:spcPts val="0"/>
              </a:spcAft>
              <a:buClr>
                <a:schemeClr val="lt2"/>
              </a:buClr>
              <a:buSzPts val="3200"/>
              <a:buFont typeface="Century Gothic"/>
              <a:buNone/>
            </a:pPr>
            <a:endParaRPr sz="3600">
              <a:solidFill>
                <a:schemeClr val="accent2"/>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3"/>
          <p:cNvSpPr txBox="1">
            <a:spLocks noGrp="1"/>
          </p:cNvSpPr>
          <p:nvPr>
            <p:ph type="title"/>
          </p:nvPr>
        </p:nvSpPr>
        <p:spPr>
          <a:xfrm>
            <a:off x="484583" y="339539"/>
            <a:ext cx="7053600" cy="10503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Changing Colorspaces</a:t>
            </a:r>
            <a:endParaRPr>
              <a:latin typeface="Roboto"/>
              <a:ea typeface="Roboto"/>
              <a:cs typeface="Roboto"/>
              <a:sym typeface="Roboto"/>
            </a:endParaRPr>
          </a:p>
        </p:txBody>
      </p:sp>
      <p:sp>
        <p:nvSpPr>
          <p:cNvPr id="259" name="Google Shape;259;p43"/>
          <p:cNvSpPr txBox="1">
            <a:spLocks noGrp="1"/>
          </p:cNvSpPr>
          <p:nvPr>
            <p:ph type="body" idx="1"/>
          </p:nvPr>
        </p:nvSpPr>
        <p:spPr>
          <a:xfrm>
            <a:off x="735300" y="1327925"/>
            <a:ext cx="7673400" cy="3564000"/>
          </a:xfrm>
          <a:prstGeom prst="rect">
            <a:avLst/>
          </a:prstGeom>
          <a:noFill/>
          <a:ln>
            <a:noFill/>
          </a:ln>
        </p:spPr>
        <p:txBody>
          <a:bodyPr spcFirstLastPara="1" wrap="square" lIns="68575" tIns="34275" rIns="68575" bIns="34275" anchor="t" anchorCtr="0">
            <a:noAutofit/>
          </a:bodyPr>
          <a:lstStyle/>
          <a:p>
            <a:pPr marL="457200" lvl="0" indent="-355600" algn="l" rtl="0">
              <a:lnSpc>
                <a:spcPct val="115000"/>
              </a:lnSpc>
              <a:spcBef>
                <a:spcPts val="800"/>
              </a:spcBef>
              <a:spcAft>
                <a:spcPts val="0"/>
              </a:spcAft>
              <a:buSzPts val="2000"/>
              <a:buFont typeface="Roboto"/>
              <a:buChar char="●"/>
            </a:pPr>
            <a:r>
              <a:rPr lang="en" sz="2000">
                <a:solidFill>
                  <a:srgbClr val="000000"/>
                </a:solidFill>
                <a:highlight>
                  <a:srgbClr val="FFFFFF"/>
                </a:highlight>
                <a:latin typeface="Roboto"/>
                <a:ea typeface="Roboto"/>
                <a:cs typeface="Roboto"/>
                <a:sym typeface="Roboto"/>
              </a:rPr>
              <a:t>newimg=cv2.cvtColor( img, FLAG )  </a:t>
            </a:r>
            <a:r>
              <a:rPr lang="en" sz="2000">
                <a:latin typeface="Roboto"/>
                <a:ea typeface="Roboto"/>
                <a:cs typeface="Roboto"/>
                <a:sym typeface="Roboto"/>
              </a:rPr>
              <a:t>is used to convert image from one color space to other .</a:t>
            </a:r>
            <a:endParaRPr sz="2000">
              <a:latin typeface="Roboto"/>
              <a:ea typeface="Roboto"/>
              <a:cs typeface="Roboto"/>
              <a:sym typeface="Roboto"/>
            </a:endParaRPr>
          </a:p>
          <a:p>
            <a:pPr marL="457200" lvl="0" indent="0" algn="l" rtl="0">
              <a:lnSpc>
                <a:spcPct val="115000"/>
              </a:lnSpc>
              <a:spcBef>
                <a:spcPts val="800"/>
              </a:spcBef>
              <a:spcAft>
                <a:spcPts val="0"/>
              </a:spcAft>
              <a:buSzPts val="1100"/>
              <a:buNone/>
            </a:pPr>
            <a:endParaRPr sz="2000">
              <a:latin typeface="Roboto"/>
              <a:ea typeface="Roboto"/>
              <a:cs typeface="Roboto"/>
              <a:sym typeface="Roboto"/>
            </a:endParaRPr>
          </a:p>
          <a:p>
            <a:pPr marL="457200" lvl="0" indent="-355600" algn="l" rtl="0">
              <a:lnSpc>
                <a:spcPct val="115000"/>
              </a:lnSpc>
              <a:spcBef>
                <a:spcPts val="800"/>
              </a:spcBef>
              <a:spcAft>
                <a:spcPts val="0"/>
              </a:spcAft>
              <a:buSzPts val="2000"/>
              <a:buFont typeface="Roboto"/>
              <a:buChar char="●"/>
            </a:pPr>
            <a:r>
              <a:rPr lang="en" sz="2000">
                <a:latin typeface="Roboto"/>
                <a:ea typeface="Roboto"/>
                <a:cs typeface="Roboto"/>
                <a:sym typeface="Roboto"/>
              </a:rPr>
              <a:t>For Ex ,flag:</a:t>
            </a:r>
            <a:endParaRPr sz="2000">
              <a:latin typeface="Roboto"/>
              <a:ea typeface="Roboto"/>
              <a:cs typeface="Roboto"/>
              <a:sym typeface="Roboto"/>
            </a:endParaRPr>
          </a:p>
          <a:p>
            <a:pPr marL="914400" lvl="1" indent="-355600" algn="l" rtl="0">
              <a:lnSpc>
                <a:spcPct val="115000"/>
              </a:lnSpc>
              <a:spcBef>
                <a:spcPts val="0"/>
              </a:spcBef>
              <a:spcAft>
                <a:spcPts val="0"/>
              </a:spcAft>
              <a:buSzPts val="2000"/>
              <a:buFont typeface="Roboto"/>
              <a:buChar char="○"/>
            </a:pPr>
            <a:r>
              <a:rPr lang="en" sz="2000">
                <a:latin typeface="Roboto"/>
                <a:ea typeface="Roboto"/>
                <a:cs typeface="Roboto"/>
                <a:sym typeface="Roboto"/>
              </a:rPr>
              <a:t>cv2.COLOR_BGR2GRAY converts BGR image to Grayscale.</a:t>
            </a:r>
            <a:endParaRPr sz="2000">
              <a:latin typeface="Roboto"/>
              <a:ea typeface="Roboto"/>
              <a:cs typeface="Roboto"/>
              <a:sym typeface="Roboto"/>
            </a:endParaRPr>
          </a:p>
          <a:p>
            <a:pPr marL="914400" lvl="1" indent="-355600" algn="l" rtl="0">
              <a:lnSpc>
                <a:spcPct val="115000"/>
              </a:lnSpc>
              <a:spcBef>
                <a:spcPts val="0"/>
              </a:spcBef>
              <a:spcAft>
                <a:spcPts val="0"/>
              </a:spcAft>
              <a:buSzPts val="2000"/>
              <a:buFont typeface="Roboto"/>
              <a:buChar char="○"/>
            </a:pPr>
            <a:r>
              <a:rPr lang="en" sz="2000">
                <a:latin typeface="Roboto"/>
                <a:ea typeface="Roboto"/>
                <a:cs typeface="Roboto"/>
                <a:sym typeface="Roboto"/>
              </a:rPr>
              <a:t>cv2.COLOR_GRAY2BGR converts Grayscale to RGB image.</a:t>
            </a:r>
            <a:endParaRPr sz="2000">
              <a:latin typeface="Roboto"/>
              <a:ea typeface="Roboto"/>
              <a:cs typeface="Roboto"/>
              <a:sym typeface="Roboto"/>
            </a:endParaRPr>
          </a:p>
          <a:p>
            <a:pPr marL="914400" lvl="1" indent="-355600" algn="l" rtl="0">
              <a:lnSpc>
                <a:spcPct val="115000"/>
              </a:lnSpc>
              <a:spcBef>
                <a:spcPts val="0"/>
              </a:spcBef>
              <a:spcAft>
                <a:spcPts val="0"/>
              </a:spcAft>
              <a:buSzPts val="2000"/>
              <a:buFont typeface="Roboto"/>
              <a:buChar char="○"/>
            </a:pPr>
            <a:r>
              <a:rPr lang="en" sz="2000">
                <a:latin typeface="Roboto"/>
                <a:ea typeface="Roboto"/>
                <a:cs typeface="Roboto"/>
                <a:sym typeface="Roboto"/>
              </a:rPr>
              <a:t>cv2.COLOR_BGR2RGB converts BGR to RGB image.</a:t>
            </a:r>
            <a:endParaRPr sz="2000">
              <a:latin typeface="Roboto"/>
              <a:ea typeface="Roboto"/>
              <a:cs typeface="Roboto"/>
              <a:sym typeface="Roboto"/>
            </a:endParaRPr>
          </a:p>
          <a:p>
            <a:pPr marL="914400" lvl="1" indent="-355600" algn="l" rtl="0">
              <a:lnSpc>
                <a:spcPct val="115000"/>
              </a:lnSpc>
              <a:spcBef>
                <a:spcPts val="0"/>
              </a:spcBef>
              <a:spcAft>
                <a:spcPts val="0"/>
              </a:spcAft>
              <a:buSzPts val="2000"/>
              <a:buFont typeface="Roboto"/>
              <a:buChar char="○"/>
            </a:pPr>
            <a:r>
              <a:rPr lang="en" sz="2000">
                <a:latin typeface="Roboto"/>
                <a:ea typeface="Roboto"/>
                <a:cs typeface="Roboto"/>
                <a:sym typeface="Roboto"/>
              </a:rPr>
              <a:t>cv2.COLOR_BGR2HSV converts BGR to HSV. </a:t>
            </a:r>
            <a:endParaRPr sz="200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pic>
        <p:nvPicPr>
          <p:cNvPr id="264" name="Google Shape;264;p44"/>
          <p:cNvPicPr preferRelativeResize="0"/>
          <p:nvPr/>
        </p:nvPicPr>
        <p:blipFill rotWithShape="1">
          <a:blip r:embed="rId3">
            <a:alphaModFix/>
          </a:blip>
          <a:srcRect/>
          <a:stretch/>
        </p:blipFill>
        <p:spPr>
          <a:xfrm>
            <a:off x="1121850" y="1346638"/>
            <a:ext cx="3048000" cy="2286000"/>
          </a:xfrm>
          <a:prstGeom prst="rect">
            <a:avLst/>
          </a:prstGeom>
          <a:noFill/>
          <a:ln>
            <a:noFill/>
          </a:ln>
        </p:spPr>
      </p:pic>
      <p:pic>
        <p:nvPicPr>
          <p:cNvPr id="265" name="Google Shape;265;p44"/>
          <p:cNvPicPr preferRelativeResize="0"/>
          <p:nvPr/>
        </p:nvPicPr>
        <p:blipFill rotWithShape="1">
          <a:blip r:embed="rId4">
            <a:alphaModFix/>
          </a:blip>
          <a:srcRect/>
          <a:stretch/>
        </p:blipFill>
        <p:spPr>
          <a:xfrm>
            <a:off x="5493700" y="1418075"/>
            <a:ext cx="2857500" cy="2143125"/>
          </a:xfrm>
          <a:prstGeom prst="rect">
            <a:avLst/>
          </a:prstGeom>
          <a:noFill/>
          <a:ln>
            <a:noFill/>
          </a:ln>
        </p:spPr>
      </p:pic>
      <p:sp>
        <p:nvSpPr>
          <p:cNvPr id="266" name="Google Shape;266;p44"/>
          <p:cNvSpPr txBox="1"/>
          <p:nvPr/>
        </p:nvSpPr>
        <p:spPr>
          <a:xfrm>
            <a:off x="1831175" y="3756675"/>
            <a:ext cx="3000000" cy="3000000"/>
          </a:xfrm>
          <a:prstGeom prst="rect">
            <a:avLst/>
          </a:prstGeom>
          <a:noFill/>
          <a:ln>
            <a:noFill/>
          </a:ln>
        </p:spPr>
        <p:txBody>
          <a:bodyPr spcFirstLastPara="1" wrap="square" lIns="91425" tIns="91425" rIns="91425" bIns="91425" anchor="t" anchorCtr="0">
            <a:noAutofit/>
          </a:bodyPr>
          <a:lstStyle/>
          <a:p>
            <a:pPr marL="457200" marR="0" lvl="0" indent="0" algn="l" rtl="0">
              <a:lnSpc>
                <a:spcPct val="115000"/>
              </a:lnSpc>
              <a:spcBef>
                <a:spcPts val="800"/>
              </a:spcBef>
              <a:spcAft>
                <a:spcPts val="0"/>
              </a:spcAft>
              <a:buClr>
                <a:srgbClr val="000000"/>
              </a:buClr>
              <a:buSzPts val="2000"/>
              <a:buFont typeface="Arial"/>
              <a:buNone/>
            </a:pPr>
            <a:r>
              <a:rPr lang="en" sz="2000" b="0" i="0" u="none" strike="noStrike" cap="none">
                <a:solidFill>
                  <a:srgbClr val="000000"/>
                </a:solidFill>
                <a:highlight>
                  <a:srgbClr val="FFFFFF"/>
                </a:highlight>
                <a:latin typeface="Roboto"/>
                <a:ea typeface="Roboto"/>
                <a:cs typeface="Roboto"/>
                <a:sym typeface="Roboto"/>
              </a:rPr>
              <a:t>HSV</a:t>
            </a:r>
            <a:endParaRPr sz="1400" b="0" i="0" u="none" strike="noStrike" cap="none">
              <a:solidFill>
                <a:srgbClr val="000000"/>
              </a:solidFill>
              <a:latin typeface="Arial"/>
              <a:ea typeface="Arial"/>
              <a:cs typeface="Arial"/>
              <a:sym typeface="Arial"/>
            </a:endParaRPr>
          </a:p>
        </p:txBody>
      </p:sp>
      <p:sp>
        <p:nvSpPr>
          <p:cNvPr id="267" name="Google Shape;267;p44"/>
          <p:cNvSpPr txBox="1"/>
          <p:nvPr/>
        </p:nvSpPr>
        <p:spPr>
          <a:xfrm>
            <a:off x="6251875" y="3632650"/>
            <a:ext cx="3000000" cy="3000000"/>
          </a:xfrm>
          <a:prstGeom prst="rect">
            <a:avLst/>
          </a:prstGeom>
          <a:noFill/>
          <a:ln>
            <a:noFill/>
          </a:ln>
        </p:spPr>
        <p:txBody>
          <a:bodyPr spcFirstLastPara="1" wrap="square" lIns="91425" tIns="91425" rIns="91425" bIns="91425" anchor="t" anchorCtr="0">
            <a:noAutofit/>
          </a:bodyPr>
          <a:lstStyle/>
          <a:p>
            <a:pPr marL="457200" marR="0" lvl="0" indent="0" algn="l" rtl="0">
              <a:lnSpc>
                <a:spcPct val="115000"/>
              </a:lnSpc>
              <a:spcBef>
                <a:spcPts val="800"/>
              </a:spcBef>
              <a:spcAft>
                <a:spcPts val="0"/>
              </a:spcAft>
              <a:buClr>
                <a:srgbClr val="000000"/>
              </a:buClr>
              <a:buSzPts val="2000"/>
              <a:buFont typeface="Arial"/>
              <a:buNone/>
            </a:pPr>
            <a:r>
              <a:rPr lang="en" sz="2000" b="0" i="0" u="none" strike="noStrike" cap="none">
                <a:solidFill>
                  <a:srgbClr val="000000"/>
                </a:solidFill>
                <a:highlight>
                  <a:srgbClr val="FFFFFF"/>
                </a:highlight>
                <a:latin typeface="Roboto"/>
                <a:ea typeface="Roboto"/>
                <a:cs typeface="Roboto"/>
                <a:sym typeface="Roboto"/>
              </a:rPr>
              <a:t>RGB</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5"/>
          <p:cNvSpPr txBox="1">
            <a:spLocks noGrp="1"/>
          </p:cNvSpPr>
          <p:nvPr>
            <p:ph type="title"/>
          </p:nvPr>
        </p:nvSpPr>
        <p:spPr>
          <a:xfrm>
            <a:off x="428258" y="730014"/>
            <a:ext cx="7053600" cy="10503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SzPts val="1400"/>
              <a:buNone/>
            </a:pPr>
            <a:r>
              <a:rPr lang="en">
                <a:latin typeface="Roboto"/>
                <a:ea typeface="Roboto"/>
                <a:cs typeface="Roboto"/>
                <a:sym typeface="Roboto"/>
              </a:rPr>
              <a:t>Analysis and Processing</a:t>
            </a:r>
            <a:endParaRPr>
              <a:latin typeface="Roboto"/>
              <a:ea typeface="Roboto"/>
              <a:cs typeface="Roboto"/>
              <a:sym typeface="Roboto"/>
            </a:endParaRPr>
          </a:p>
        </p:txBody>
      </p:sp>
      <p:sp>
        <p:nvSpPr>
          <p:cNvPr id="273" name="Google Shape;273;p45"/>
          <p:cNvSpPr txBox="1"/>
          <p:nvPr/>
        </p:nvSpPr>
        <p:spPr>
          <a:xfrm>
            <a:off x="428249" y="2051826"/>
            <a:ext cx="8287500" cy="38190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115000"/>
              </a:lnSpc>
              <a:spcBef>
                <a:spcPts val="0"/>
              </a:spcBef>
              <a:spcAft>
                <a:spcPts val="0"/>
              </a:spcAft>
              <a:buClr>
                <a:schemeClr val="lt2"/>
              </a:buClr>
              <a:buSzPts val="2400"/>
              <a:buFont typeface="Roboto"/>
              <a:buChar char="●"/>
            </a:pPr>
            <a:r>
              <a:rPr lang="en" sz="2400" b="0" i="0" u="none" strike="noStrike" cap="none">
                <a:solidFill>
                  <a:schemeClr val="lt2"/>
                </a:solidFill>
                <a:latin typeface="Roboto"/>
                <a:ea typeface="Roboto"/>
                <a:cs typeface="Roboto"/>
                <a:sym typeface="Roboto"/>
              </a:rPr>
              <a:t>Conversion to Binary(Basics):</a:t>
            </a:r>
            <a:endParaRPr sz="2000" b="0" i="0" u="none" strike="noStrike" cap="none">
              <a:solidFill>
                <a:schemeClr val="lt2"/>
              </a:solidFill>
              <a:latin typeface="Roboto"/>
              <a:ea typeface="Roboto"/>
              <a:cs typeface="Roboto"/>
              <a:sym typeface="Roboto"/>
            </a:endParaRPr>
          </a:p>
          <a:p>
            <a:pPr marL="914400" marR="0" lvl="1" indent="-381000" algn="l" rtl="0">
              <a:lnSpc>
                <a:spcPct val="115000"/>
              </a:lnSpc>
              <a:spcBef>
                <a:spcPts val="0"/>
              </a:spcBef>
              <a:spcAft>
                <a:spcPts val="0"/>
              </a:spcAft>
              <a:buClr>
                <a:schemeClr val="lt2"/>
              </a:buClr>
              <a:buSzPts val="2400"/>
              <a:buFont typeface="Roboto"/>
              <a:buChar char="○"/>
            </a:pPr>
            <a:r>
              <a:rPr lang="en" sz="2400" b="0" i="0" u="none" strike="noStrike" cap="none">
                <a:solidFill>
                  <a:schemeClr val="lt2"/>
                </a:solidFill>
                <a:latin typeface="Roboto"/>
                <a:ea typeface="Roboto"/>
                <a:cs typeface="Roboto"/>
                <a:sym typeface="Roboto"/>
              </a:rPr>
              <a:t>Less information in binary =&gt; Computational Ease</a:t>
            </a:r>
            <a:endParaRPr sz="1800" b="0" i="0" u="none" strike="noStrike" cap="none">
              <a:solidFill>
                <a:schemeClr val="lt2"/>
              </a:solidFill>
              <a:latin typeface="Roboto"/>
              <a:ea typeface="Roboto"/>
              <a:cs typeface="Roboto"/>
              <a:sym typeface="Roboto"/>
            </a:endParaRPr>
          </a:p>
          <a:p>
            <a:pPr marL="914400" marR="0" lvl="1" indent="-381000" algn="l" rtl="0">
              <a:lnSpc>
                <a:spcPct val="115000"/>
              </a:lnSpc>
              <a:spcBef>
                <a:spcPts val="0"/>
              </a:spcBef>
              <a:spcAft>
                <a:spcPts val="0"/>
              </a:spcAft>
              <a:buClr>
                <a:schemeClr val="lt2"/>
              </a:buClr>
              <a:buSzPts val="2400"/>
              <a:buFont typeface="Roboto"/>
              <a:buChar char="○"/>
            </a:pPr>
            <a:r>
              <a:rPr lang="en" sz="2400" b="0" i="0" u="none" strike="noStrike" cap="none">
                <a:solidFill>
                  <a:schemeClr val="lt2"/>
                </a:solidFill>
                <a:latin typeface="Roboto"/>
                <a:ea typeface="Roboto"/>
                <a:cs typeface="Roboto"/>
                <a:sym typeface="Roboto"/>
              </a:rPr>
              <a:t>Can focus on only the area of interest</a:t>
            </a:r>
            <a:endParaRPr sz="1800" b="0" i="0" u="none" strike="noStrike" cap="none">
              <a:solidFill>
                <a:schemeClr val="lt2"/>
              </a:solidFill>
              <a:latin typeface="Roboto"/>
              <a:ea typeface="Roboto"/>
              <a:cs typeface="Roboto"/>
              <a:sym typeface="Roboto"/>
            </a:endParaRPr>
          </a:p>
          <a:p>
            <a:pPr marL="914400" marR="0" lvl="1" indent="-381000" algn="l" rtl="0">
              <a:lnSpc>
                <a:spcPct val="115000"/>
              </a:lnSpc>
              <a:spcBef>
                <a:spcPts val="0"/>
              </a:spcBef>
              <a:spcAft>
                <a:spcPts val="0"/>
              </a:spcAft>
              <a:buClr>
                <a:schemeClr val="lt2"/>
              </a:buClr>
              <a:buSzPts val="2400"/>
              <a:buFont typeface="Roboto"/>
              <a:buChar char="○"/>
            </a:pPr>
            <a:r>
              <a:rPr lang="en" sz="2400" b="0" i="0" u="none" strike="noStrike" cap="none">
                <a:solidFill>
                  <a:schemeClr val="lt2"/>
                </a:solidFill>
                <a:latin typeface="Roboto"/>
                <a:ea typeface="Roboto"/>
                <a:cs typeface="Roboto"/>
                <a:sym typeface="Roboto"/>
              </a:rPr>
              <a:t>Most of the analysis can be done on Binary only.</a:t>
            </a:r>
            <a:endParaRPr sz="2200" b="0" i="0" u="none" strike="noStrike" cap="none">
              <a:solidFill>
                <a:schemeClr val="lt2"/>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6"/>
          <p:cNvSpPr txBox="1">
            <a:spLocks noGrp="1"/>
          </p:cNvSpPr>
          <p:nvPr>
            <p:ph type="title"/>
          </p:nvPr>
        </p:nvSpPr>
        <p:spPr>
          <a:xfrm>
            <a:off x="484583" y="339539"/>
            <a:ext cx="7053542" cy="1050398"/>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Thresholding:</a:t>
            </a:r>
            <a:endParaRPr>
              <a:latin typeface="Roboto"/>
              <a:ea typeface="Roboto"/>
              <a:cs typeface="Roboto"/>
              <a:sym typeface="Roboto"/>
            </a:endParaRPr>
          </a:p>
        </p:txBody>
      </p:sp>
      <p:sp>
        <p:nvSpPr>
          <p:cNvPr id="279" name="Google Shape;279;p46"/>
          <p:cNvSpPr txBox="1">
            <a:spLocks noGrp="1"/>
          </p:cNvSpPr>
          <p:nvPr>
            <p:ph type="body" idx="1"/>
          </p:nvPr>
        </p:nvSpPr>
        <p:spPr>
          <a:xfrm>
            <a:off x="873500" y="1073850"/>
            <a:ext cx="7865100" cy="3146700"/>
          </a:xfrm>
          <a:prstGeom prst="rect">
            <a:avLst/>
          </a:prstGeom>
          <a:noFill/>
          <a:ln>
            <a:noFill/>
          </a:ln>
        </p:spPr>
        <p:txBody>
          <a:bodyPr spcFirstLastPara="1" wrap="square" lIns="68575" tIns="34275" rIns="68575" bIns="34275" anchor="t" anchorCtr="0">
            <a:noAutofit/>
          </a:bodyPr>
          <a:lstStyle/>
          <a:p>
            <a:pPr marL="254000" lvl="0" indent="-254000" algn="l" rtl="0">
              <a:lnSpc>
                <a:spcPct val="115000"/>
              </a:lnSpc>
              <a:spcBef>
                <a:spcPts val="0"/>
              </a:spcBef>
              <a:spcAft>
                <a:spcPts val="0"/>
              </a:spcAft>
              <a:buSzPts val="2200"/>
              <a:buFont typeface="Roboto"/>
              <a:buChar char="●"/>
            </a:pPr>
            <a:r>
              <a:rPr lang="en" sz="2200">
                <a:latin typeface="Roboto"/>
                <a:ea typeface="Roboto"/>
                <a:cs typeface="Roboto"/>
                <a:sym typeface="Roboto"/>
              </a:rPr>
              <a:t>Thresholding is the simplest segmentation method.</a:t>
            </a:r>
            <a:endParaRPr sz="2200">
              <a:latin typeface="Roboto"/>
              <a:ea typeface="Roboto"/>
              <a:cs typeface="Roboto"/>
              <a:sym typeface="Roboto"/>
            </a:endParaRPr>
          </a:p>
          <a:p>
            <a:pPr marL="254000" lvl="0" indent="-254000" algn="l" rtl="0">
              <a:lnSpc>
                <a:spcPct val="115000"/>
              </a:lnSpc>
              <a:spcBef>
                <a:spcPts val="800"/>
              </a:spcBef>
              <a:spcAft>
                <a:spcPts val="0"/>
              </a:spcAft>
              <a:buSzPts val="2200"/>
              <a:buFont typeface="Roboto"/>
              <a:buChar char="●"/>
            </a:pPr>
            <a:r>
              <a:rPr lang="en" sz="2200">
                <a:latin typeface="Roboto"/>
                <a:ea typeface="Roboto"/>
                <a:cs typeface="Roboto"/>
                <a:sym typeface="Roboto"/>
              </a:rPr>
              <a:t>The pixels are partitioned depending on their BGR values.</a:t>
            </a:r>
            <a:endParaRPr sz="2200">
              <a:latin typeface="Roboto"/>
              <a:ea typeface="Roboto"/>
              <a:cs typeface="Roboto"/>
              <a:sym typeface="Roboto"/>
            </a:endParaRPr>
          </a:p>
          <a:p>
            <a:pPr marL="254000" lvl="0" indent="-254000" algn="l" rtl="0">
              <a:lnSpc>
                <a:spcPct val="115000"/>
              </a:lnSpc>
              <a:spcBef>
                <a:spcPts val="800"/>
              </a:spcBef>
              <a:spcAft>
                <a:spcPts val="0"/>
              </a:spcAft>
              <a:buSzPts val="2200"/>
              <a:buFont typeface="Roboto"/>
              <a:buChar char="●"/>
            </a:pPr>
            <a:r>
              <a:rPr lang="en" sz="2200">
                <a:latin typeface="Roboto"/>
                <a:ea typeface="Roboto"/>
                <a:cs typeface="Roboto"/>
                <a:sym typeface="Roboto"/>
              </a:rPr>
              <a:t>Global thresholding, using an appropriate threshold T:</a:t>
            </a:r>
            <a:endParaRPr sz="2200">
              <a:latin typeface="Roboto"/>
              <a:ea typeface="Roboto"/>
              <a:cs typeface="Roboto"/>
              <a:sym typeface="Roboto"/>
            </a:endParaRPr>
          </a:p>
          <a:p>
            <a:pPr marL="0" lvl="0" indent="0" algn="l" rtl="0">
              <a:lnSpc>
                <a:spcPct val="115000"/>
              </a:lnSpc>
              <a:spcBef>
                <a:spcPts val="800"/>
              </a:spcBef>
              <a:spcAft>
                <a:spcPts val="0"/>
              </a:spcAft>
              <a:buSzPts val="1400"/>
              <a:buNone/>
            </a:pPr>
            <a:r>
              <a:rPr lang="en" sz="2200">
                <a:latin typeface="Roboto"/>
                <a:ea typeface="Roboto"/>
                <a:cs typeface="Roboto"/>
                <a:sym typeface="Roboto"/>
              </a:rPr>
              <a:t>                          True or 1,			if  f(x,y) &gt; T</a:t>
            </a:r>
            <a:endParaRPr sz="2200">
              <a:latin typeface="Roboto"/>
              <a:ea typeface="Roboto"/>
              <a:cs typeface="Roboto"/>
              <a:sym typeface="Roboto"/>
            </a:endParaRPr>
          </a:p>
          <a:p>
            <a:pPr marL="0" lvl="0" indent="0" algn="l" rtl="0">
              <a:lnSpc>
                <a:spcPct val="115000"/>
              </a:lnSpc>
              <a:spcBef>
                <a:spcPts val="800"/>
              </a:spcBef>
              <a:spcAft>
                <a:spcPts val="0"/>
              </a:spcAft>
              <a:buSzPts val="1400"/>
              <a:buNone/>
            </a:pPr>
            <a:r>
              <a:rPr lang="en" sz="2200">
                <a:latin typeface="Roboto"/>
                <a:ea typeface="Roboto"/>
                <a:cs typeface="Roboto"/>
                <a:sym typeface="Roboto"/>
              </a:rPr>
              <a:t>     g(x, y) =        </a:t>
            </a:r>
            <a:endParaRPr sz="2200">
              <a:latin typeface="Roboto"/>
              <a:ea typeface="Roboto"/>
              <a:cs typeface="Roboto"/>
              <a:sym typeface="Roboto"/>
            </a:endParaRPr>
          </a:p>
          <a:p>
            <a:pPr marL="0" lvl="0" indent="0" algn="l" rtl="0">
              <a:lnSpc>
                <a:spcPct val="115000"/>
              </a:lnSpc>
              <a:spcBef>
                <a:spcPts val="800"/>
              </a:spcBef>
              <a:spcAft>
                <a:spcPts val="0"/>
              </a:spcAft>
              <a:buSzPts val="1400"/>
              <a:buNone/>
            </a:pPr>
            <a:r>
              <a:rPr lang="en" sz="2200">
                <a:latin typeface="Roboto"/>
                <a:ea typeface="Roboto"/>
                <a:cs typeface="Roboto"/>
                <a:sym typeface="Roboto"/>
              </a:rPr>
              <a:t>                          False or 0,			if  f(x,y)&lt;= T</a:t>
            </a:r>
            <a:endParaRPr sz="2200">
              <a:latin typeface="Roboto"/>
              <a:ea typeface="Roboto"/>
              <a:cs typeface="Roboto"/>
              <a:sym typeface="Roboto"/>
            </a:endParaRPr>
          </a:p>
        </p:txBody>
      </p:sp>
      <p:sp>
        <p:nvSpPr>
          <p:cNvPr id="280" name="Google Shape;280;p46"/>
          <p:cNvSpPr/>
          <p:nvPr/>
        </p:nvSpPr>
        <p:spPr>
          <a:xfrm>
            <a:off x="2379776" y="2611525"/>
            <a:ext cx="243900" cy="1169400"/>
          </a:xfrm>
          <a:prstGeom prst="leftBrace">
            <a:avLst>
              <a:gd name="adj1" fmla="val 8333"/>
              <a:gd name="adj2" fmla="val 50000"/>
            </a:avLst>
          </a:prstGeom>
          <a:noFill/>
          <a:ln w="9525" cap="rnd" cmpd="sng">
            <a:solidFill>
              <a:schemeClr val="lt2"/>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2"/>
              </a:solidFill>
              <a:latin typeface="Century Gothic"/>
              <a:ea typeface="Century Gothic"/>
              <a:cs typeface="Century Gothic"/>
              <a:sym typeface="Century Gothic"/>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285" name="Google Shape;285;p47"/>
          <p:cNvPicPr preferRelativeResize="0"/>
          <p:nvPr/>
        </p:nvPicPr>
        <p:blipFill rotWithShape="1">
          <a:blip r:embed="rId3">
            <a:alphaModFix/>
          </a:blip>
          <a:srcRect r="50294" b="49228"/>
          <a:stretch/>
        </p:blipFill>
        <p:spPr>
          <a:xfrm>
            <a:off x="4277938" y="1391150"/>
            <a:ext cx="2850175" cy="3092575"/>
          </a:xfrm>
          <a:prstGeom prst="rect">
            <a:avLst/>
          </a:prstGeom>
          <a:noFill/>
          <a:ln>
            <a:noFill/>
          </a:ln>
        </p:spPr>
      </p:pic>
      <p:sp>
        <p:nvSpPr>
          <p:cNvPr id="286" name="Google Shape;286;p47"/>
          <p:cNvSpPr txBox="1">
            <a:spLocks noGrp="1"/>
          </p:cNvSpPr>
          <p:nvPr>
            <p:ph type="body" idx="1"/>
          </p:nvPr>
        </p:nvSpPr>
        <p:spPr>
          <a:xfrm>
            <a:off x="1371700" y="491450"/>
            <a:ext cx="7865100" cy="633000"/>
          </a:xfrm>
          <a:prstGeom prst="rect">
            <a:avLst/>
          </a:prstGeom>
          <a:noFill/>
          <a:ln>
            <a:noFill/>
          </a:ln>
        </p:spPr>
        <p:txBody>
          <a:bodyPr spcFirstLastPara="1" wrap="square" lIns="68575" tIns="34275" rIns="68575" bIns="34275" anchor="t" anchorCtr="0">
            <a:noAutofit/>
          </a:bodyPr>
          <a:lstStyle/>
          <a:p>
            <a:pPr marL="254000" lvl="0" indent="0" algn="l" rtl="0">
              <a:lnSpc>
                <a:spcPct val="115000"/>
              </a:lnSpc>
              <a:spcBef>
                <a:spcPts val="0"/>
              </a:spcBef>
              <a:spcAft>
                <a:spcPts val="0"/>
              </a:spcAft>
              <a:buSzPts val="1100"/>
              <a:buNone/>
            </a:pPr>
            <a:r>
              <a:rPr lang="en" sz="2200">
                <a:solidFill>
                  <a:srgbClr val="000000"/>
                </a:solidFill>
                <a:highlight>
                  <a:srgbClr val="FFFFFF"/>
                </a:highlight>
                <a:latin typeface="Roboto"/>
                <a:ea typeface="Roboto"/>
                <a:cs typeface="Roboto"/>
                <a:sym typeface="Roboto"/>
              </a:rPr>
              <a:t>  global_thresh      =    orig_imag  &gt; 127   </a:t>
            </a:r>
            <a:endParaRPr sz="2200">
              <a:solidFill>
                <a:srgbClr val="000000"/>
              </a:solidFill>
              <a:highlight>
                <a:srgbClr val="FFFFFF"/>
              </a:highlight>
              <a:latin typeface="Roboto"/>
              <a:ea typeface="Roboto"/>
              <a:cs typeface="Roboto"/>
              <a:sym typeface="Roboto"/>
            </a:endParaRPr>
          </a:p>
          <a:p>
            <a:pPr marL="254000" lvl="0" indent="0" algn="l" rtl="0">
              <a:lnSpc>
                <a:spcPct val="115000"/>
              </a:lnSpc>
              <a:spcBef>
                <a:spcPts val="0"/>
              </a:spcBef>
              <a:spcAft>
                <a:spcPts val="0"/>
              </a:spcAft>
              <a:buSzPts val="1100"/>
              <a:buNone/>
            </a:pPr>
            <a:r>
              <a:rPr lang="en" sz="2200">
                <a:latin typeface="Roboto"/>
                <a:ea typeface="Roboto"/>
                <a:cs typeface="Roboto"/>
                <a:sym typeface="Roboto"/>
              </a:rPr>
              <a:t>Black and White           Grayscale</a:t>
            </a:r>
            <a:endParaRPr sz="2200">
              <a:latin typeface="Roboto"/>
              <a:ea typeface="Roboto"/>
              <a:cs typeface="Roboto"/>
              <a:sym typeface="Roboto"/>
            </a:endParaRPr>
          </a:p>
        </p:txBody>
      </p:sp>
      <p:pic>
        <p:nvPicPr>
          <p:cNvPr id="287" name="Google Shape;287;p47"/>
          <p:cNvPicPr preferRelativeResize="0"/>
          <p:nvPr/>
        </p:nvPicPr>
        <p:blipFill rotWithShape="1">
          <a:blip r:embed="rId3">
            <a:alphaModFix/>
          </a:blip>
          <a:srcRect l="50293" b="49228"/>
          <a:stretch/>
        </p:blipFill>
        <p:spPr>
          <a:xfrm>
            <a:off x="1519325" y="1391150"/>
            <a:ext cx="2850175" cy="30925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p48"/>
          <p:cNvPicPr preferRelativeResize="0"/>
          <p:nvPr/>
        </p:nvPicPr>
        <p:blipFill rotWithShape="1">
          <a:blip r:embed="rId3">
            <a:alphaModFix/>
          </a:blip>
          <a:srcRect t="50743"/>
          <a:stretch/>
        </p:blipFill>
        <p:spPr>
          <a:xfrm>
            <a:off x="1009825" y="1098163"/>
            <a:ext cx="6610750" cy="3458775"/>
          </a:xfrm>
          <a:prstGeom prst="rect">
            <a:avLst/>
          </a:prstGeom>
          <a:noFill/>
          <a:ln>
            <a:noFill/>
          </a:ln>
        </p:spPr>
      </p:pic>
      <p:sp>
        <p:nvSpPr>
          <p:cNvPr id="293" name="Google Shape;293;p48"/>
          <p:cNvSpPr txBox="1">
            <a:spLocks noGrp="1"/>
          </p:cNvSpPr>
          <p:nvPr>
            <p:ph type="title"/>
          </p:nvPr>
        </p:nvSpPr>
        <p:spPr>
          <a:xfrm>
            <a:off x="403799" y="290250"/>
            <a:ext cx="7998000" cy="10503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Other Type of Thresholding: use cv2.threshold</a:t>
            </a:r>
            <a:endParaRPr>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9"/>
          <p:cNvSpPr txBox="1">
            <a:spLocks noGrp="1"/>
          </p:cNvSpPr>
          <p:nvPr>
            <p:ph type="title"/>
          </p:nvPr>
        </p:nvSpPr>
        <p:spPr>
          <a:xfrm>
            <a:off x="484574" y="339550"/>
            <a:ext cx="7924200" cy="10503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cv2.inrange(image, lower_range,upper_range ) </a:t>
            </a:r>
            <a:endParaRPr>
              <a:latin typeface="Roboto"/>
              <a:ea typeface="Roboto"/>
              <a:cs typeface="Roboto"/>
              <a:sym typeface="Roboto"/>
            </a:endParaRPr>
          </a:p>
        </p:txBody>
      </p:sp>
      <p:sp>
        <p:nvSpPr>
          <p:cNvPr id="299" name="Google Shape;299;p49"/>
          <p:cNvSpPr txBox="1">
            <a:spLocks noGrp="1"/>
          </p:cNvSpPr>
          <p:nvPr>
            <p:ph type="body" idx="1"/>
          </p:nvPr>
        </p:nvSpPr>
        <p:spPr>
          <a:xfrm>
            <a:off x="361175" y="1046925"/>
            <a:ext cx="9009600" cy="3564000"/>
          </a:xfrm>
          <a:prstGeom prst="rect">
            <a:avLst/>
          </a:prstGeom>
          <a:noFill/>
          <a:ln>
            <a:noFill/>
          </a:ln>
        </p:spPr>
        <p:txBody>
          <a:bodyPr spcFirstLastPara="1" wrap="square" lIns="68575" tIns="34275" rIns="68575" bIns="34275" anchor="t" anchorCtr="0">
            <a:noAutofit/>
          </a:bodyPr>
          <a:lstStyle/>
          <a:p>
            <a:pPr marL="457200" marR="114300" lvl="0" indent="-355600" algn="l" rtl="0">
              <a:lnSpc>
                <a:spcPct val="115000"/>
              </a:lnSpc>
              <a:spcBef>
                <a:spcPts val="0"/>
              </a:spcBef>
              <a:spcAft>
                <a:spcPts val="0"/>
              </a:spcAft>
              <a:buSzPts val="2000"/>
              <a:buFont typeface="Roboto"/>
              <a:buChar char="●"/>
            </a:pPr>
            <a:r>
              <a:rPr lang="en" sz="2000" dirty="0">
                <a:latin typeface="Roboto"/>
                <a:ea typeface="Roboto"/>
                <a:cs typeface="Roboto"/>
                <a:sym typeface="Roboto"/>
              </a:rPr>
              <a:t>Lower range defines the array of lower values of required color.</a:t>
            </a:r>
            <a:endParaRPr sz="2000">
              <a:latin typeface="Roboto"/>
              <a:ea typeface="Roboto"/>
              <a:cs typeface="Roboto"/>
              <a:sym typeface="Roboto"/>
            </a:endParaRPr>
          </a:p>
          <a:p>
            <a:pPr marL="457200" marR="114300" lvl="0" indent="-355600" algn="l" rtl="0">
              <a:lnSpc>
                <a:spcPct val="115000"/>
              </a:lnSpc>
              <a:spcBef>
                <a:spcPts val="0"/>
              </a:spcBef>
              <a:spcAft>
                <a:spcPts val="0"/>
              </a:spcAft>
              <a:buSzPts val="2000"/>
              <a:buFont typeface="Roboto"/>
              <a:buChar char="●"/>
            </a:pPr>
            <a:r>
              <a:rPr lang="en" sz="2000" dirty="0">
                <a:latin typeface="Roboto"/>
                <a:ea typeface="Roboto"/>
                <a:cs typeface="Roboto"/>
                <a:sym typeface="Roboto"/>
              </a:rPr>
              <a:t>Upper range defines the array of upper values of required color.</a:t>
            </a:r>
            <a:endParaRPr sz="2000">
              <a:latin typeface="Roboto"/>
              <a:ea typeface="Roboto"/>
              <a:cs typeface="Roboto"/>
              <a:sym typeface="Roboto"/>
            </a:endParaRPr>
          </a:p>
          <a:p>
            <a:pPr marL="457200" marR="114300" lvl="0" indent="0" algn="l" rtl="0">
              <a:lnSpc>
                <a:spcPct val="115000"/>
              </a:lnSpc>
              <a:spcBef>
                <a:spcPts val="0"/>
              </a:spcBef>
              <a:spcAft>
                <a:spcPts val="0"/>
              </a:spcAft>
              <a:buSzPts val="1100"/>
              <a:buNone/>
            </a:pPr>
            <a:endParaRPr sz="2000">
              <a:latin typeface="Roboto"/>
              <a:ea typeface="Roboto"/>
              <a:cs typeface="Roboto"/>
              <a:sym typeface="Roboto"/>
            </a:endParaRPr>
          </a:p>
          <a:p>
            <a:pPr marL="0" marR="114300" lvl="0" indent="457200" algn="l" rtl="0">
              <a:lnSpc>
                <a:spcPct val="115000"/>
              </a:lnSpc>
              <a:spcBef>
                <a:spcPts val="0"/>
              </a:spcBef>
              <a:spcAft>
                <a:spcPts val="0"/>
              </a:spcAft>
              <a:buSzPts val="1100"/>
              <a:buNone/>
            </a:pPr>
            <a:r>
              <a:rPr lang="en" sz="2200" dirty="0">
                <a:solidFill>
                  <a:srgbClr val="404040"/>
                </a:solidFill>
                <a:highlight>
                  <a:srgbClr val="FCFCFC"/>
                </a:highlight>
                <a:latin typeface="Courier New"/>
                <a:ea typeface="Courier New"/>
                <a:cs typeface="Courier New"/>
                <a:sym typeface="Courier New"/>
              </a:rPr>
              <a:t>									</a:t>
            </a:r>
            <a:r>
              <a:rPr lang="en" sz="2200" smtClean="0">
                <a:solidFill>
                  <a:srgbClr val="404040"/>
                </a:solidFill>
                <a:highlight>
                  <a:srgbClr val="FCFCFC"/>
                </a:highlight>
                <a:latin typeface="Courier New"/>
                <a:ea typeface="Courier New"/>
                <a:cs typeface="Courier New"/>
                <a:sym typeface="Courier New"/>
              </a:rPr>
              <a:t>					B   </a:t>
            </a:r>
            <a:r>
              <a:rPr lang="en" sz="2200" dirty="0" smtClean="0">
                <a:solidFill>
                  <a:srgbClr val="404040"/>
                </a:solidFill>
                <a:highlight>
                  <a:srgbClr val="FCFCFC"/>
                </a:highlight>
                <a:latin typeface="Courier New"/>
                <a:ea typeface="Courier New"/>
                <a:cs typeface="Courier New"/>
                <a:sym typeface="Courier New"/>
              </a:rPr>
              <a:t>G </a:t>
            </a:r>
            <a:r>
              <a:rPr lang="en" sz="2200" dirty="0">
                <a:solidFill>
                  <a:srgbClr val="404040"/>
                </a:solidFill>
                <a:highlight>
                  <a:srgbClr val="FCFCFC"/>
                </a:highlight>
                <a:latin typeface="Courier New"/>
                <a:ea typeface="Courier New"/>
                <a:cs typeface="Courier New"/>
                <a:sym typeface="Courier New"/>
              </a:rPr>
              <a:t>R   </a:t>
            </a:r>
            <a:endParaRPr sz="2200">
              <a:solidFill>
                <a:srgbClr val="404040"/>
              </a:solidFill>
              <a:highlight>
                <a:srgbClr val="FCFCFC"/>
              </a:highlight>
              <a:latin typeface="Courier New"/>
              <a:ea typeface="Courier New"/>
              <a:cs typeface="Courier New"/>
              <a:sym typeface="Courier New"/>
            </a:endParaRPr>
          </a:p>
          <a:p>
            <a:pPr marL="0" marR="114300" lvl="0" indent="457200" algn="l" rtl="0">
              <a:lnSpc>
                <a:spcPct val="115000"/>
              </a:lnSpc>
              <a:spcBef>
                <a:spcPts val="0"/>
              </a:spcBef>
              <a:spcAft>
                <a:spcPts val="0"/>
              </a:spcAft>
              <a:buSzPts val="1100"/>
              <a:buNone/>
            </a:pPr>
            <a:r>
              <a:rPr lang="en" sz="2200" dirty="0">
                <a:solidFill>
                  <a:srgbClr val="404040"/>
                </a:solidFill>
                <a:highlight>
                  <a:srgbClr val="FCFCFC"/>
                </a:highlight>
                <a:latin typeface="Courier New"/>
                <a:ea typeface="Courier New"/>
                <a:cs typeface="Courier New"/>
                <a:sym typeface="Courier New"/>
              </a:rPr>
              <a:t>lower_blue = np.array([100,200,0])</a:t>
            </a:r>
            <a:endParaRPr sz="2200">
              <a:solidFill>
                <a:srgbClr val="404040"/>
              </a:solidFill>
              <a:highlight>
                <a:srgbClr val="FCFCFC"/>
              </a:highlight>
              <a:latin typeface="Courier New"/>
              <a:ea typeface="Courier New"/>
              <a:cs typeface="Courier New"/>
              <a:sym typeface="Courier New"/>
            </a:endParaRPr>
          </a:p>
          <a:p>
            <a:pPr marL="571500" marR="114300" lvl="0" indent="342900" algn="l" rtl="0">
              <a:lnSpc>
                <a:spcPct val="115000"/>
              </a:lnSpc>
              <a:spcBef>
                <a:spcPts val="0"/>
              </a:spcBef>
              <a:spcAft>
                <a:spcPts val="0"/>
              </a:spcAft>
              <a:buSzPts val="1100"/>
              <a:buNone/>
            </a:pPr>
            <a:endParaRPr sz="2200">
              <a:solidFill>
                <a:srgbClr val="404040"/>
              </a:solidFill>
              <a:highlight>
                <a:srgbClr val="FCFCFC"/>
              </a:highlight>
              <a:latin typeface="Courier New"/>
              <a:ea typeface="Courier New"/>
              <a:cs typeface="Courier New"/>
              <a:sym typeface="Courier New"/>
            </a:endParaRPr>
          </a:p>
          <a:p>
            <a:pPr marL="0" marR="114300" lvl="0" indent="457200" algn="l" rtl="0">
              <a:lnSpc>
                <a:spcPct val="115000"/>
              </a:lnSpc>
              <a:spcBef>
                <a:spcPts val="0"/>
              </a:spcBef>
              <a:spcAft>
                <a:spcPts val="0"/>
              </a:spcAft>
              <a:buSzPts val="1100"/>
              <a:buNone/>
            </a:pPr>
            <a:r>
              <a:rPr lang="en" sz="2200" dirty="0">
                <a:solidFill>
                  <a:srgbClr val="404040"/>
                </a:solidFill>
                <a:highlight>
                  <a:srgbClr val="FCFCFC"/>
                </a:highlight>
                <a:latin typeface="Courier New"/>
                <a:ea typeface="Courier New"/>
                <a:cs typeface="Courier New"/>
                <a:sym typeface="Courier New"/>
              </a:rPr>
              <a:t>upper_blue = np.array([200,255,55])</a:t>
            </a:r>
            <a:endParaRPr sz="2200">
              <a:solidFill>
                <a:srgbClr val="404040"/>
              </a:solidFill>
              <a:highlight>
                <a:srgbClr val="FCFCFC"/>
              </a:highlight>
              <a:latin typeface="Courier New"/>
              <a:ea typeface="Courier New"/>
              <a:cs typeface="Courier New"/>
              <a:sym typeface="Courier New"/>
            </a:endParaRPr>
          </a:p>
          <a:p>
            <a:pPr marL="571500" marR="114300" lvl="0" indent="342900" algn="l" rtl="0">
              <a:lnSpc>
                <a:spcPct val="115000"/>
              </a:lnSpc>
              <a:spcBef>
                <a:spcPts val="0"/>
              </a:spcBef>
              <a:spcAft>
                <a:spcPts val="0"/>
              </a:spcAft>
              <a:buSzPts val="1100"/>
              <a:buNone/>
            </a:pPr>
            <a:endParaRPr sz="2200">
              <a:solidFill>
                <a:srgbClr val="404040"/>
              </a:solidFill>
              <a:highlight>
                <a:srgbClr val="FCFCFC"/>
              </a:highlight>
              <a:latin typeface="Courier New"/>
              <a:ea typeface="Courier New"/>
              <a:cs typeface="Courier New"/>
              <a:sym typeface="Courier New"/>
            </a:endParaRPr>
          </a:p>
          <a:p>
            <a:pPr marL="0" marR="114300" lvl="0" indent="457200" algn="l" rtl="0">
              <a:lnSpc>
                <a:spcPct val="115000"/>
              </a:lnSpc>
              <a:spcBef>
                <a:spcPts val="0"/>
              </a:spcBef>
              <a:spcAft>
                <a:spcPts val="0"/>
              </a:spcAft>
              <a:buSzPts val="1100"/>
              <a:buNone/>
            </a:pPr>
            <a:r>
              <a:rPr lang="en" sz="2200" dirty="0">
                <a:solidFill>
                  <a:srgbClr val="404040"/>
                </a:solidFill>
                <a:highlight>
                  <a:srgbClr val="FCFCFC"/>
                </a:highlight>
                <a:latin typeface="Courier New"/>
                <a:ea typeface="Courier New"/>
                <a:cs typeface="Courier New"/>
                <a:sym typeface="Courier New"/>
              </a:rPr>
              <a:t>newblue =cv2.inRange(new,lower_blue,upper_blue)</a:t>
            </a:r>
            <a:endParaRPr sz="2200">
              <a:solidFill>
                <a:srgbClr val="404040"/>
              </a:solidFill>
              <a:highlight>
                <a:srgbClr val="FCFCFC"/>
              </a:highlight>
              <a:latin typeface="Courier New"/>
              <a:ea typeface="Courier New"/>
              <a:cs typeface="Courier New"/>
              <a:sym typeface="Courier New"/>
            </a:endParaRPr>
          </a:p>
          <a:p>
            <a:pPr marL="571500" marR="114300" lvl="0" indent="342900" algn="l" rtl="0">
              <a:lnSpc>
                <a:spcPct val="115000"/>
              </a:lnSpc>
              <a:spcBef>
                <a:spcPts val="0"/>
              </a:spcBef>
              <a:spcAft>
                <a:spcPts val="0"/>
              </a:spcAft>
              <a:buClr>
                <a:srgbClr val="000000"/>
              </a:buClr>
              <a:buSzPts val="1100"/>
              <a:buFont typeface="Arial"/>
              <a:buNone/>
            </a:pPr>
            <a:endParaRPr sz="2400">
              <a:solidFill>
                <a:srgbClr val="404040"/>
              </a:solidFill>
              <a:highlight>
                <a:srgbClr val="FCFCFC"/>
              </a:highlight>
              <a:latin typeface="Courier New"/>
              <a:ea typeface="Courier New"/>
              <a:cs typeface="Courier New"/>
              <a:sym typeface="Courier New"/>
            </a:endParaRPr>
          </a:p>
          <a:p>
            <a:pPr marL="914400" marR="114300" lvl="0" indent="0" algn="l" rtl="0">
              <a:lnSpc>
                <a:spcPct val="115000"/>
              </a:lnSpc>
              <a:spcBef>
                <a:spcPts val="0"/>
              </a:spcBef>
              <a:spcAft>
                <a:spcPts val="0"/>
              </a:spcAft>
              <a:buSzPts val="1100"/>
              <a:buNone/>
            </a:pPr>
            <a:endParaRPr sz="2000">
              <a:latin typeface="Roboto"/>
              <a:ea typeface="Roboto"/>
              <a:cs typeface="Roboto"/>
              <a:sym typeface="Roboto"/>
            </a:endParaRPr>
          </a:p>
          <a:p>
            <a:pPr marL="0" lvl="0" indent="0" algn="l" rtl="0">
              <a:lnSpc>
                <a:spcPct val="115000"/>
              </a:lnSpc>
              <a:spcBef>
                <a:spcPts val="800"/>
              </a:spcBef>
              <a:spcAft>
                <a:spcPts val="0"/>
              </a:spcAft>
              <a:buSzPts val="1100"/>
              <a:buNone/>
            </a:pPr>
            <a:r>
              <a:rPr lang="en" sz="2000" dirty="0">
                <a:latin typeface="Roboto"/>
                <a:ea typeface="Roboto"/>
                <a:cs typeface="Roboto"/>
                <a:sym typeface="Roboto"/>
              </a:rPr>
              <a:t>	</a:t>
            </a:r>
            <a:endParaRPr sz="2400">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pic>
        <p:nvPicPr>
          <p:cNvPr id="304" name="Google Shape;304;p50"/>
          <p:cNvPicPr preferRelativeResize="0"/>
          <p:nvPr/>
        </p:nvPicPr>
        <p:blipFill rotWithShape="1">
          <a:blip r:embed="rId3">
            <a:alphaModFix/>
          </a:blip>
          <a:srcRect/>
          <a:stretch/>
        </p:blipFill>
        <p:spPr>
          <a:xfrm>
            <a:off x="282750" y="948400"/>
            <a:ext cx="4169750" cy="3127300"/>
          </a:xfrm>
          <a:prstGeom prst="rect">
            <a:avLst/>
          </a:prstGeom>
          <a:noFill/>
          <a:ln>
            <a:noFill/>
          </a:ln>
        </p:spPr>
      </p:pic>
      <p:pic>
        <p:nvPicPr>
          <p:cNvPr id="305" name="Google Shape;305;p50"/>
          <p:cNvPicPr preferRelativeResize="0"/>
          <p:nvPr/>
        </p:nvPicPr>
        <p:blipFill rotWithShape="1">
          <a:blip r:embed="rId4">
            <a:alphaModFix/>
          </a:blip>
          <a:srcRect/>
          <a:stretch/>
        </p:blipFill>
        <p:spPr>
          <a:xfrm>
            <a:off x="4851550" y="924188"/>
            <a:ext cx="4234299" cy="3175725"/>
          </a:xfrm>
          <a:prstGeom prst="rect">
            <a:avLst/>
          </a:prstGeom>
          <a:noFill/>
          <a:ln>
            <a:noFill/>
          </a:ln>
        </p:spPr>
      </p:pic>
      <p:sp>
        <p:nvSpPr>
          <p:cNvPr id="306" name="Google Shape;306;p50"/>
          <p:cNvSpPr/>
          <p:nvPr/>
        </p:nvSpPr>
        <p:spPr>
          <a:xfrm rot="-3853353">
            <a:off x="594184" y="3747591"/>
            <a:ext cx="722273" cy="282575"/>
          </a:xfrm>
          <a:prstGeom prst="rightArrow">
            <a:avLst>
              <a:gd name="adj1" fmla="val 53256"/>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50"/>
          <p:cNvSpPr txBox="1">
            <a:spLocks noGrp="1"/>
          </p:cNvSpPr>
          <p:nvPr>
            <p:ph type="title"/>
          </p:nvPr>
        </p:nvSpPr>
        <p:spPr>
          <a:xfrm>
            <a:off x="435149" y="4275575"/>
            <a:ext cx="7998000" cy="10503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We chose this color</a:t>
            </a:r>
            <a:endParaRPr>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1"/>
          <p:cNvSpPr txBox="1">
            <a:spLocks noGrp="1"/>
          </p:cNvSpPr>
          <p:nvPr>
            <p:ph type="title"/>
          </p:nvPr>
        </p:nvSpPr>
        <p:spPr>
          <a:xfrm>
            <a:off x="484583" y="339539"/>
            <a:ext cx="7053600" cy="10503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Morphological Operations</a:t>
            </a:r>
            <a:endParaRPr>
              <a:latin typeface="Roboto"/>
              <a:ea typeface="Roboto"/>
              <a:cs typeface="Roboto"/>
              <a:sym typeface="Roboto"/>
            </a:endParaRPr>
          </a:p>
        </p:txBody>
      </p:sp>
      <p:sp>
        <p:nvSpPr>
          <p:cNvPr id="313" name="Google Shape;313;p51"/>
          <p:cNvSpPr txBox="1">
            <a:spLocks noGrp="1"/>
          </p:cNvSpPr>
          <p:nvPr>
            <p:ph type="body" idx="1"/>
          </p:nvPr>
        </p:nvSpPr>
        <p:spPr>
          <a:xfrm>
            <a:off x="484575" y="1389850"/>
            <a:ext cx="7865100" cy="3146700"/>
          </a:xfrm>
          <a:prstGeom prst="rect">
            <a:avLst/>
          </a:prstGeom>
          <a:noFill/>
          <a:ln>
            <a:noFill/>
          </a:ln>
        </p:spPr>
        <p:txBody>
          <a:bodyPr spcFirstLastPara="1" wrap="square" lIns="68575" tIns="34275" rIns="68575" bIns="34275" anchor="t" anchorCtr="0">
            <a:noAutofit/>
          </a:bodyPr>
          <a:lstStyle/>
          <a:p>
            <a:pPr marL="254000" marR="0" lvl="0" indent="-254000" algn="l" rtl="0">
              <a:lnSpc>
                <a:spcPct val="150000"/>
              </a:lnSpc>
              <a:spcBef>
                <a:spcPts val="800"/>
              </a:spcBef>
              <a:spcAft>
                <a:spcPts val="0"/>
              </a:spcAft>
              <a:buSzPts val="2000"/>
              <a:buFont typeface="Roboto"/>
              <a:buChar char="●"/>
            </a:pPr>
            <a:r>
              <a:rPr lang="en" sz="2000">
                <a:latin typeface="Roboto"/>
                <a:ea typeface="Roboto"/>
                <a:cs typeface="Roboto"/>
                <a:sym typeface="Roboto"/>
              </a:rPr>
              <a:t>Erosion:</a:t>
            </a:r>
            <a:endParaRPr sz="2000">
              <a:latin typeface="Roboto"/>
              <a:ea typeface="Roboto"/>
              <a:cs typeface="Roboto"/>
              <a:sym typeface="Roboto"/>
            </a:endParaRPr>
          </a:p>
          <a:p>
            <a:pPr marL="558800" marR="0" lvl="1" indent="-279400" algn="l" rtl="0">
              <a:lnSpc>
                <a:spcPct val="150000"/>
              </a:lnSpc>
              <a:spcBef>
                <a:spcPts val="800"/>
              </a:spcBef>
              <a:spcAft>
                <a:spcPts val="0"/>
              </a:spcAft>
              <a:buSzPts val="2000"/>
              <a:buFont typeface="Roboto"/>
              <a:buChar char="○"/>
            </a:pPr>
            <a:r>
              <a:rPr lang="en" sz="2000">
                <a:latin typeface="Roboto"/>
                <a:ea typeface="Roboto"/>
                <a:cs typeface="Roboto"/>
                <a:sym typeface="Roboto"/>
              </a:rPr>
              <a:t>All the pixels near boundary will be discarded depending upon the size of kernel.</a:t>
            </a:r>
            <a:endParaRPr sz="2000">
              <a:latin typeface="Roboto"/>
              <a:ea typeface="Roboto"/>
              <a:cs typeface="Roboto"/>
              <a:sym typeface="Roboto"/>
            </a:endParaRPr>
          </a:p>
          <a:p>
            <a:pPr marL="558800" marR="0" lvl="0" indent="0" algn="l" rtl="0">
              <a:lnSpc>
                <a:spcPct val="150000"/>
              </a:lnSpc>
              <a:spcBef>
                <a:spcPts val="800"/>
              </a:spcBef>
              <a:spcAft>
                <a:spcPts val="0"/>
              </a:spcAft>
              <a:buSzPts val="1100"/>
              <a:buNone/>
            </a:pPr>
            <a:endParaRPr sz="2000">
              <a:latin typeface="Roboto"/>
              <a:ea typeface="Roboto"/>
              <a:cs typeface="Roboto"/>
              <a:sym typeface="Roboto"/>
            </a:endParaRPr>
          </a:p>
          <a:p>
            <a:pPr marL="558800" marR="63500" lvl="0" indent="0" algn="l" rtl="0">
              <a:lnSpc>
                <a:spcPct val="117000"/>
              </a:lnSpc>
              <a:spcBef>
                <a:spcPts val="0"/>
              </a:spcBef>
              <a:spcAft>
                <a:spcPts val="0"/>
              </a:spcAft>
              <a:buSzPts val="1100"/>
              <a:buNone/>
            </a:pPr>
            <a:r>
              <a:rPr lang="en" sz="2000">
                <a:solidFill>
                  <a:srgbClr val="000000"/>
                </a:solidFill>
                <a:highlight>
                  <a:srgbClr val="F8F8F8"/>
                </a:highlight>
                <a:latin typeface="Courier New"/>
                <a:ea typeface="Courier New"/>
                <a:cs typeface="Courier New"/>
                <a:sym typeface="Courier New"/>
              </a:rPr>
              <a:t>kernel </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 np</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ones((</a:t>
            </a:r>
            <a:r>
              <a:rPr lang="en" sz="2000">
                <a:solidFill>
                  <a:srgbClr val="208050"/>
                </a:solidFill>
                <a:highlight>
                  <a:srgbClr val="F8F8F8"/>
                </a:highlight>
                <a:latin typeface="Courier New"/>
                <a:ea typeface="Courier New"/>
                <a:cs typeface="Courier New"/>
                <a:sym typeface="Courier New"/>
              </a:rPr>
              <a:t>5</a:t>
            </a:r>
            <a:r>
              <a:rPr lang="en" sz="2000">
                <a:solidFill>
                  <a:srgbClr val="000000"/>
                </a:solidFill>
                <a:highlight>
                  <a:srgbClr val="F8F8F8"/>
                </a:highlight>
                <a:latin typeface="Courier New"/>
                <a:ea typeface="Courier New"/>
                <a:cs typeface="Courier New"/>
                <a:sym typeface="Courier New"/>
              </a:rPr>
              <a:t>,</a:t>
            </a:r>
            <a:r>
              <a:rPr lang="en" sz="2000">
                <a:solidFill>
                  <a:srgbClr val="208050"/>
                </a:solidFill>
                <a:highlight>
                  <a:srgbClr val="F8F8F8"/>
                </a:highlight>
                <a:latin typeface="Courier New"/>
                <a:ea typeface="Courier New"/>
                <a:cs typeface="Courier New"/>
                <a:sym typeface="Courier New"/>
              </a:rPr>
              <a:t>5</a:t>
            </a:r>
            <a:r>
              <a:rPr lang="en" sz="2000">
                <a:solidFill>
                  <a:srgbClr val="000000"/>
                </a:solidFill>
                <a:highlight>
                  <a:srgbClr val="F8F8F8"/>
                </a:highlight>
                <a:latin typeface="Courier New"/>
                <a:ea typeface="Courier New"/>
                <a:cs typeface="Courier New"/>
                <a:sym typeface="Courier New"/>
              </a:rPr>
              <a:t>),np</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uint8)</a:t>
            </a:r>
            <a:br>
              <a:rPr lang="en" sz="2000">
                <a:solidFill>
                  <a:srgbClr val="000000"/>
                </a:solidFill>
                <a:highlight>
                  <a:srgbClr val="F8F8F8"/>
                </a:highlight>
                <a:latin typeface="Courier New"/>
                <a:ea typeface="Courier New"/>
                <a:cs typeface="Courier New"/>
                <a:sym typeface="Courier New"/>
              </a:rPr>
            </a:br>
            <a:r>
              <a:rPr lang="en" sz="2000">
                <a:solidFill>
                  <a:srgbClr val="000000"/>
                </a:solidFill>
                <a:highlight>
                  <a:srgbClr val="F8F8F8"/>
                </a:highlight>
                <a:latin typeface="Courier New"/>
                <a:ea typeface="Courier New"/>
                <a:cs typeface="Courier New"/>
                <a:sym typeface="Courier New"/>
              </a:rPr>
              <a:t>erosion </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 cv2</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erode(img,kernel,iterations </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 </a:t>
            </a:r>
            <a:r>
              <a:rPr lang="en" sz="2000">
                <a:solidFill>
                  <a:srgbClr val="208050"/>
                </a:solidFill>
                <a:highlight>
                  <a:srgbClr val="F8F8F8"/>
                </a:highlight>
                <a:latin typeface="Courier New"/>
                <a:ea typeface="Courier New"/>
                <a:cs typeface="Courier New"/>
                <a:sym typeface="Courier New"/>
              </a:rPr>
              <a:t>1</a:t>
            </a:r>
            <a:r>
              <a:rPr lang="en" sz="2000">
                <a:solidFill>
                  <a:srgbClr val="000000"/>
                </a:solidFill>
                <a:highlight>
                  <a:srgbClr val="F8F8F8"/>
                </a:highlight>
                <a:latin typeface="Courier New"/>
                <a:ea typeface="Courier New"/>
                <a:cs typeface="Courier New"/>
                <a:sym typeface="Courier New"/>
              </a:rPr>
              <a:t>)</a:t>
            </a:r>
            <a:endParaRPr sz="2000">
              <a:solidFill>
                <a:srgbClr val="000000"/>
              </a:solidFill>
              <a:highlight>
                <a:srgbClr val="F8F8F8"/>
              </a:highlight>
              <a:latin typeface="Courier New"/>
              <a:ea typeface="Courier New"/>
              <a:cs typeface="Courier New"/>
              <a:sym typeface="Courier New"/>
            </a:endParaRPr>
          </a:p>
          <a:p>
            <a:pPr marL="558800" marR="0" lvl="0" indent="0" algn="l" rtl="0">
              <a:lnSpc>
                <a:spcPct val="150000"/>
              </a:lnSpc>
              <a:spcBef>
                <a:spcPts val="800"/>
              </a:spcBef>
              <a:spcAft>
                <a:spcPts val="0"/>
              </a:spcAft>
              <a:buSzPts val="1100"/>
              <a:buNone/>
            </a:pPr>
            <a:endParaRPr sz="2000">
              <a:latin typeface="Roboto"/>
              <a:ea typeface="Roboto"/>
              <a:cs typeface="Roboto"/>
              <a:sym typeface="Roboto"/>
            </a:endParaRPr>
          </a:p>
        </p:txBody>
      </p:sp>
      <p:sp>
        <p:nvSpPr>
          <p:cNvPr id="314" name="Google Shape;314;p51"/>
          <p:cNvSpPr/>
          <p:nvPr/>
        </p:nvSpPr>
        <p:spPr>
          <a:xfrm>
            <a:off x="6178800" y="579100"/>
            <a:ext cx="2235900" cy="1167600"/>
          </a:xfrm>
          <a:prstGeom prst="wedgeRoundRectCallout">
            <a:avLst>
              <a:gd name="adj1" fmla="val -20833"/>
              <a:gd name="adj2" fmla="val 6250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What is Kernel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2"/>
          <p:cNvSpPr txBox="1">
            <a:spLocks noGrp="1"/>
          </p:cNvSpPr>
          <p:nvPr>
            <p:ph type="title"/>
          </p:nvPr>
        </p:nvSpPr>
        <p:spPr>
          <a:xfrm>
            <a:off x="484583" y="339539"/>
            <a:ext cx="7053600" cy="10503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Morphological Operations</a:t>
            </a:r>
            <a:endParaRPr>
              <a:latin typeface="Roboto"/>
              <a:ea typeface="Roboto"/>
              <a:cs typeface="Roboto"/>
              <a:sym typeface="Roboto"/>
            </a:endParaRPr>
          </a:p>
        </p:txBody>
      </p:sp>
      <p:sp>
        <p:nvSpPr>
          <p:cNvPr id="320" name="Google Shape;320;p52"/>
          <p:cNvSpPr txBox="1">
            <a:spLocks noGrp="1"/>
          </p:cNvSpPr>
          <p:nvPr>
            <p:ph type="body" idx="1"/>
          </p:nvPr>
        </p:nvSpPr>
        <p:spPr>
          <a:xfrm>
            <a:off x="210950" y="1389850"/>
            <a:ext cx="8138700" cy="3146700"/>
          </a:xfrm>
          <a:prstGeom prst="rect">
            <a:avLst/>
          </a:prstGeom>
          <a:noFill/>
          <a:ln>
            <a:noFill/>
          </a:ln>
        </p:spPr>
        <p:txBody>
          <a:bodyPr spcFirstLastPara="1" wrap="square" lIns="68575" tIns="34275" rIns="68575" bIns="34275" anchor="t" anchorCtr="0">
            <a:noAutofit/>
          </a:bodyPr>
          <a:lstStyle/>
          <a:p>
            <a:pPr marL="254000" marR="0" lvl="0" indent="-254000" algn="l" rtl="0">
              <a:lnSpc>
                <a:spcPct val="150000"/>
              </a:lnSpc>
              <a:spcBef>
                <a:spcPts val="800"/>
              </a:spcBef>
              <a:spcAft>
                <a:spcPts val="0"/>
              </a:spcAft>
              <a:buSzPts val="2000"/>
              <a:buFont typeface="Roboto"/>
              <a:buChar char="●"/>
            </a:pPr>
            <a:r>
              <a:rPr lang="en" sz="2000">
                <a:latin typeface="Roboto"/>
                <a:ea typeface="Roboto"/>
                <a:cs typeface="Roboto"/>
                <a:sym typeface="Roboto"/>
              </a:rPr>
              <a:t>Dilation:</a:t>
            </a:r>
            <a:endParaRPr sz="2000">
              <a:latin typeface="Roboto"/>
              <a:ea typeface="Roboto"/>
              <a:cs typeface="Roboto"/>
              <a:sym typeface="Roboto"/>
            </a:endParaRPr>
          </a:p>
          <a:p>
            <a:pPr marL="558800" marR="0" lvl="1" indent="-279400" algn="l" rtl="0">
              <a:lnSpc>
                <a:spcPct val="150000"/>
              </a:lnSpc>
              <a:spcBef>
                <a:spcPts val="800"/>
              </a:spcBef>
              <a:spcAft>
                <a:spcPts val="0"/>
              </a:spcAft>
              <a:buSzPts val="2000"/>
              <a:buFont typeface="Roboto"/>
              <a:buChar char="○"/>
            </a:pPr>
            <a:r>
              <a:rPr lang="en" sz="2000">
                <a:latin typeface="Roboto"/>
                <a:ea typeface="Roboto"/>
                <a:cs typeface="Roboto"/>
                <a:sym typeface="Roboto"/>
              </a:rPr>
              <a:t>Just opposite of erosion i.e. increases white area.</a:t>
            </a:r>
            <a:endParaRPr sz="2000">
              <a:latin typeface="Roboto"/>
              <a:ea typeface="Roboto"/>
              <a:cs typeface="Roboto"/>
              <a:sym typeface="Roboto"/>
            </a:endParaRPr>
          </a:p>
          <a:p>
            <a:pPr marL="558800" marR="0" lvl="0" indent="0" algn="l" rtl="0">
              <a:lnSpc>
                <a:spcPct val="150000"/>
              </a:lnSpc>
              <a:spcBef>
                <a:spcPts val="800"/>
              </a:spcBef>
              <a:spcAft>
                <a:spcPts val="0"/>
              </a:spcAft>
              <a:buSzPts val="1100"/>
              <a:buNone/>
            </a:pPr>
            <a:endParaRPr sz="2000">
              <a:latin typeface="Roboto"/>
              <a:ea typeface="Roboto"/>
              <a:cs typeface="Roboto"/>
              <a:sym typeface="Roboto"/>
            </a:endParaRPr>
          </a:p>
          <a:p>
            <a:pPr marL="558800" marR="63500" lvl="0" indent="0" algn="l" rtl="0">
              <a:lnSpc>
                <a:spcPct val="117000"/>
              </a:lnSpc>
              <a:spcBef>
                <a:spcPts val="0"/>
              </a:spcBef>
              <a:spcAft>
                <a:spcPts val="0"/>
              </a:spcAft>
              <a:buSzPts val="1100"/>
              <a:buNone/>
            </a:pPr>
            <a:r>
              <a:rPr lang="en" sz="2000">
                <a:solidFill>
                  <a:srgbClr val="000000"/>
                </a:solidFill>
                <a:highlight>
                  <a:srgbClr val="F8F8F8"/>
                </a:highlight>
                <a:latin typeface="Courier New"/>
                <a:ea typeface="Courier New"/>
                <a:cs typeface="Courier New"/>
                <a:sym typeface="Courier New"/>
              </a:rPr>
              <a:t>kernel </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 np</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ones((</a:t>
            </a:r>
            <a:r>
              <a:rPr lang="en" sz="2000">
                <a:solidFill>
                  <a:srgbClr val="208050"/>
                </a:solidFill>
                <a:highlight>
                  <a:srgbClr val="F8F8F8"/>
                </a:highlight>
                <a:latin typeface="Courier New"/>
                <a:ea typeface="Courier New"/>
                <a:cs typeface="Courier New"/>
                <a:sym typeface="Courier New"/>
              </a:rPr>
              <a:t>5</a:t>
            </a:r>
            <a:r>
              <a:rPr lang="en" sz="2000">
                <a:solidFill>
                  <a:srgbClr val="000000"/>
                </a:solidFill>
                <a:highlight>
                  <a:srgbClr val="F8F8F8"/>
                </a:highlight>
                <a:latin typeface="Courier New"/>
                <a:ea typeface="Courier New"/>
                <a:cs typeface="Courier New"/>
                <a:sym typeface="Courier New"/>
              </a:rPr>
              <a:t>,</a:t>
            </a:r>
            <a:r>
              <a:rPr lang="en" sz="2000">
                <a:solidFill>
                  <a:srgbClr val="208050"/>
                </a:solidFill>
                <a:highlight>
                  <a:srgbClr val="F8F8F8"/>
                </a:highlight>
                <a:latin typeface="Courier New"/>
                <a:ea typeface="Courier New"/>
                <a:cs typeface="Courier New"/>
                <a:sym typeface="Courier New"/>
              </a:rPr>
              <a:t>5</a:t>
            </a:r>
            <a:r>
              <a:rPr lang="en" sz="2000">
                <a:solidFill>
                  <a:srgbClr val="000000"/>
                </a:solidFill>
                <a:highlight>
                  <a:srgbClr val="F8F8F8"/>
                </a:highlight>
                <a:latin typeface="Courier New"/>
                <a:ea typeface="Courier New"/>
                <a:cs typeface="Courier New"/>
                <a:sym typeface="Courier New"/>
              </a:rPr>
              <a:t>),np</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uint8)</a:t>
            </a:r>
            <a:br>
              <a:rPr lang="en" sz="2000">
                <a:solidFill>
                  <a:srgbClr val="000000"/>
                </a:solidFill>
                <a:highlight>
                  <a:srgbClr val="F8F8F8"/>
                </a:highlight>
                <a:latin typeface="Courier New"/>
                <a:ea typeface="Courier New"/>
                <a:cs typeface="Courier New"/>
                <a:sym typeface="Courier New"/>
              </a:rPr>
            </a:br>
            <a:r>
              <a:rPr lang="en" sz="2000">
                <a:solidFill>
                  <a:srgbClr val="000000"/>
                </a:solidFill>
                <a:highlight>
                  <a:srgbClr val="F8F8F8"/>
                </a:highlight>
                <a:latin typeface="Courier New"/>
                <a:ea typeface="Courier New"/>
                <a:cs typeface="Courier New"/>
                <a:sym typeface="Courier New"/>
              </a:rPr>
              <a:t>dilation </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 cv2</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dilate(img,kernel,iterations </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 </a:t>
            </a:r>
            <a:r>
              <a:rPr lang="en" sz="2000">
                <a:solidFill>
                  <a:srgbClr val="208050"/>
                </a:solidFill>
                <a:highlight>
                  <a:srgbClr val="F8F8F8"/>
                </a:highlight>
                <a:latin typeface="Courier New"/>
                <a:ea typeface="Courier New"/>
                <a:cs typeface="Courier New"/>
                <a:sym typeface="Courier New"/>
              </a:rPr>
              <a:t>1</a:t>
            </a:r>
            <a:r>
              <a:rPr lang="en" sz="2000">
                <a:solidFill>
                  <a:srgbClr val="000000"/>
                </a:solidFill>
                <a:highlight>
                  <a:srgbClr val="F8F8F8"/>
                </a:highlight>
                <a:latin typeface="Courier New"/>
                <a:ea typeface="Courier New"/>
                <a:cs typeface="Courier New"/>
                <a:sym typeface="Courier New"/>
              </a:rPr>
              <a:t>)</a:t>
            </a:r>
            <a:endParaRPr sz="2000">
              <a:solidFill>
                <a:srgbClr val="000000"/>
              </a:solidFill>
              <a:highlight>
                <a:srgbClr val="F8F8F8"/>
              </a:highlight>
              <a:latin typeface="Courier New"/>
              <a:ea typeface="Courier New"/>
              <a:cs typeface="Courier New"/>
              <a:sym typeface="Courier New"/>
            </a:endParaRPr>
          </a:p>
          <a:p>
            <a:pPr marL="558800" marR="0" lvl="0" indent="0" algn="l" rtl="0">
              <a:lnSpc>
                <a:spcPct val="150000"/>
              </a:lnSpc>
              <a:spcBef>
                <a:spcPts val="800"/>
              </a:spcBef>
              <a:spcAft>
                <a:spcPts val="0"/>
              </a:spcAft>
              <a:buSzPts val="1100"/>
              <a:buNone/>
            </a:pPr>
            <a:endParaRPr sz="20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484583" y="339539"/>
            <a:ext cx="7053600" cy="10503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SzPts val="1400"/>
              <a:buNone/>
            </a:pPr>
            <a:r>
              <a:rPr lang="en"/>
              <a:t>Q1: What is the difference between</a:t>
            </a:r>
            <a:endParaRPr/>
          </a:p>
        </p:txBody>
      </p:sp>
      <p:sp>
        <p:nvSpPr>
          <p:cNvPr id="78" name="Google Shape;78;p17"/>
          <p:cNvSpPr txBox="1">
            <a:spLocks noGrp="1"/>
          </p:cNvSpPr>
          <p:nvPr>
            <p:ph type="body" idx="1"/>
          </p:nvPr>
        </p:nvSpPr>
        <p:spPr>
          <a:xfrm>
            <a:off x="555475" y="1389850"/>
            <a:ext cx="7726800" cy="2615700"/>
          </a:xfrm>
          <a:prstGeom prst="rect">
            <a:avLst/>
          </a:prstGeom>
          <a:solidFill>
            <a:srgbClr val="FFFFFF"/>
          </a:solidFill>
          <a:ln>
            <a:noFill/>
          </a:ln>
        </p:spPr>
        <p:txBody>
          <a:bodyPr spcFirstLastPara="1" wrap="square" lIns="68575" tIns="34275" rIns="68575" bIns="34275" anchor="t" anchorCtr="0">
            <a:noAutofit/>
          </a:bodyPr>
          <a:lstStyle/>
          <a:p>
            <a:pPr marL="0" lvl="0" indent="0" algn="l" rtl="0">
              <a:lnSpc>
                <a:spcPct val="100000"/>
              </a:lnSpc>
              <a:spcBef>
                <a:spcPts val="800"/>
              </a:spcBef>
              <a:spcAft>
                <a:spcPts val="0"/>
              </a:spcAft>
              <a:buSzPts val="1100"/>
              <a:buNone/>
            </a:pPr>
            <a:r>
              <a:rPr lang="en" sz="2400">
                <a:solidFill>
                  <a:srgbClr val="000000"/>
                </a:solidFill>
                <a:latin typeface="Roboto"/>
                <a:ea typeface="Roboto"/>
                <a:cs typeface="Roboto"/>
                <a:sym typeface="Roboto"/>
              </a:rPr>
              <a:t>a = 42</a:t>
            </a: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r>
              <a:rPr lang="en" sz="2400">
                <a:solidFill>
                  <a:srgbClr val="000000"/>
                </a:solidFill>
                <a:latin typeface="Roboto"/>
                <a:ea typeface="Roboto"/>
                <a:cs typeface="Roboto"/>
                <a:sym typeface="Roboto"/>
              </a:rPr>
              <a:t>print (a/14)</a:t>
            </a: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r>
              <a:rPr lang="en" sz="2400">
                <a:solidFill>
                  <a:srgbClr val="000000"/>
                </a:solidFill>
                <a:latin typeface="Roboto"/>
                <a:ea typeface="Roboto"/>
                <a:cs typeface="Roboto"/>
                <a:sym typeface="Roboto"/>
              </a:rPr>
              <a:t>print (a//14)</a:t>
            </a:r>
            <a:endParaRPr sz="2400">
              <a:solidFill>
                <a:srgbClr val="000000"/>
              </a:solidFill>
              <a:latin typeface="Roboto"/>
              <a:ea typeface="Roboto"/>
              <a:cs typeface="Roboto"/>
              <a:sym typeface="Roboto"/>
            </a:endParaRPr>
          </a:p>
          <a:p>
            <a:pPr marL="914400" lvl="0" indent="0" algn="l" rtl="0">
              <a:lnSpc>
                <a:spcPct val="100000"/>
              </a:lnSpc>
              <a:spcBef>
                <a:spcPts val="800"/>
              </a:spcBef>
              <a:spcAft>
                <a:spcPts val="0"/>
              </a:spcAft>
              <a:buSzPts val="1100"/>
              <a:buNone/>
            </a:pPr>
            <a:endParaRPr sz="2400">
              <a:solidFill>
                <a:srgbClr val="000000"/>
              </a:solidFill>
              <a:highlight>
                <a:srgbClr val="FFFFFF"/>
              </a:highlight>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pic>
        <p:nvPicPr>
          <p:cNvPr id="325" name="Google Shape;325;p53"/>
          <p:cNvPicPr preferRelativeResize="0"/>
          <p:nvPr/>
        </p:nvPicPr>
        <p:blipFill rotWithShape="1">
          <a:blip r:embed="rId3">
            <a:alphaModFix/>
          </a:blip>
          <a:srcRect r="40726"/>
          <a:stretch/>
        </p:blipFill>
        <p:spPr>
          <a:xfrm>
            <a:off x="781225" y="877975"/>
            <a:ext cx="7250976" cy="31086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4"/>
          <p:cNvSpPr txBox="1">
            <a:spLocks noGrp="1"/>
          </p:cNvSpPr>
          <p:nvPr>
            <p:ph type="title"/>
          </p:nvPr>
        </p:nvSpPr>
        <p:spPr>
          <a:xfrm>
            <a:off x="331212" y="319129"/>
            <a:ext cx="5290200" cy="7878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lt2"/>
              </a:buClr>
              <a:buSzPts val="3200"/>
              <a:buFont typeface="Century Gothic"/>
              <a:buNone/>
            </a:pPr>
            <a:r>
              <a:rPr lang="en" sz="3000">
                <a:latin typeface="Roboto"/>
                <a:ea typeface="Roboto"/>
                <a:cs typeface="Roboto"/>
                <a:sym typeface="Roboto"/>
              </a:rPr>
              <a:t>Shape detection:</a:t>
            </a:r>
            <a:endParaRPr sz="3000">
              <a:latin typeface="Roboto"/>
              <a:ea typeface="Roboto"/>
              <a:cs typeface="Roboto"/>
              <a:sym typeface="Roboto"/>
            </a:endParaRPr>
          </a:p>
        </p:txBody>
      </p:sp>
      <p:sp>
        <p:nvSpPr>
          <p:cNvPr id="331" name="Google Shape;331;p54"/>
          <p:cNvSpPr txBox="1">
            <a:spLocks noGrp="1"/>
          </p:cNvSpPr>
          <p:nvPr>
            <p:ph type="body" idx="1"/>
          </p:nvPr>
        </p:nvSpPr>
        <p:spPr>
          <a:xfrm>
            <a:off x="898075" y="1427500"/>
            <a:ext cx="3605700" cy="3146700"/>
          </a:xfrm>
          <a:prstGeom prst="rect">
            <a:avLst/>
          </a:prstGeom>
          <a:noFill/>
          <a:ln>
            <a:noFill/>
          </a:ln>
        </p:spPr>
        <p:txBody>
          <a:bodyPr spcFirstLastPara="1" wrap="square" lIns="68575" tIns="34275" rIns="68575" bIns="34275" anchor="t" anchorCtr="0">
            <a:noAutofit/>
          </a:bodyPr>
          <a:lstStyle/>
          <a:p>
            <a:pPr marL="254000" lvl="0" indent="-254000" algn="l" rtl="0">
              <a:lnSpc>
                <a:spcPct val="115000"/>
              </a:lnSpc>
              <a:spcBef>
                <a:spcPts val="800"/>
              </a:spcBef>
              <a:spcAft>
                <a:spcPts val="0"/>
              </a:spcAft>
              <a:buSzPts val="2000"/>
              <a:buFont typeface="Roboto"/>
              <a:buChar char="●"/>
            </a:pPr>
            <a:r>
              <a:rPr lang="en" sz="2000">
                <a:latin typeface="Roboto"/>
                <a:ea typeface="Roboto"/>
                <a:cs typeface="Roboto"/>
                <a:sym typeface="Roboto"/>
              </a:rPr>
              <a:t>Shape detection is one of the basic tools in image processing.</a:t>
            </a:r>
            <a:endParaRPr sz="2000">
              <a:latin typeface="Roboto"/>
              <a:ea typeface="Roboto"/>
              <a:cs typeface="Roboto"/>
              <a:sym typeface="Roboto"/>
            </a:endParaRPr>
          </a:p>
          <a:p>
            <a:pPr marL="254000" lvl="0" indent="-254000" algn="l" rtl="0">
              <a:lnSpc>
                <a:spcPct val="115000"/>
              </a:lnSpc>
              <a:spcBef>
                <a:spcPts val="800"/>
              </a:spcBef>
              <a:spcAft>
                <a:spcPts val="0"/>
              </a:spcAft>
              <a:buSzPts val="2000"/>
              <a:buFont typeface="Roboto"/>
              <a:buChar char="●"/>
            </a:pPr>
            <a:r>
              <a:rPr lang="en" sz="2000">
                <a:latin typeface="Roboto"/>
                <a:ea typeface="Roboto"/>
                <a:cs typeface="Roboto"/>
                <a:sym typeface="Roboto"/>
              </a:rPr>
              <a:t>We will leverage contour properties to actually label and identify some simple shapes in an image.</a:t>
            </a:r>
            <a:endParaRPr sz="2000">
              <a:latin typeface="Roboto"/>
              <a:ea typeface="Roboto"/>
              <a:cs typeface="Roboto"/>
              <a:sym typeface="Roboto"/>
            </a:endParaRPr>
          </a:p>
        </p:txBody>
      </p:sp>
      <p:pic>
        <p:nvPicPr>
          <p:cNvPr id="332" name="Google Shape;332;p54"/>
          <p:cNvPicPr preferRelativeResize="0"/>
          <p:nvPr/>
        </p:nvPicPr>
        <p:blipFill rotWithShape="1">
          <a:blip r:embed="rId3">
            <a:alphaModFix/>
          </a:blip>
          <a:srcRect b="8465"/>
          <a:stretch/>
        </p:blipFill>
        <p:spPr>
          <a:xfrm>
            <a:off x="4381500" y="319125"/>
            <a:ext cx="4762500" cy="470807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5"/>
          <p:cNvSpPr txBox="1">
            <a:spLocks noGrp="1"/>
          </p:cNvSpPr>
          <p:nvPr>
            <p:ph type="title"/>
          </p:nvPr>
        </p:nvSpPr>
        <p:spPr>
          <a:xfrm>
            <a:off x="484583" y="339539"/>
            <a:ext cx="7053600" cy="10503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Contours:</a:t>
            </a:r>
            <a:endParaRPr>
              <a:latin typeface="Roboto"/>
              <a:ea typeface="Roboto"/>
              <a:cs typeface="Roboto"/>
              <a:sym typeface="Roboto"/>
            </a:endParaRPr>
          </a:p>
        </p:txBody>
      </p:sp>
      <p:sp>
        <p:nvSpPr>
          <p:cNvPr id="338" name="Google Shape;338;p55"/>
          <p:cNvSpPr txBox="1">
            <a:spLocks noGrp="1"/>
          </p:cNvSpPr>
          <p:nvPr>
            <p:ph type="body" idx="1"/>
          </p:nvPr>
        </p:nvSpPr>
        <p:spPr>
          <a:xfrm>
            <a:off x="873500" y="1073850"/>
            <a:ext cx="7865100" cy="3146700"/>
          </a:xfrm>
          <a:prstGeom prst="rect">
            <a:avLst/>
          </a:prstGeom>
          <a:noFill/>
          <a:ln>
            <a:noFill/>
          </a:ln>
        </p:spPr>
        <p:txBody>
          <a:bodyPr spcFirstLastPara="1" wrap="square" lIns="68575" tIns="34275" rIns="68575" bIns="34275" anchor="t" anchorCtr="0">
            <a:noAutofit/>
          </a:bodyPr>
          <a:lstStyle/>
          <a:p>
            <a:pPr marL="254000" lvl="0" indent="-254000" algn="l" rtl="0">
              <a:lnSpc>
                <a:spcPct val="115000"/>
              </a:lnSpc>
              <a:spcBef>
                <a:spcPts val="800"/>
              </a:spcBef>
              <a:spcAft>
                <a:spcPts val="0"/>
              </a:spcAft>
              <a:buSzPts val="2000"/>
              <a:buFont typeface="Roboto"/>
              <a:buChar char="●"/>
            </a:pPr>
            <a:r>
              <a:rPr lang="en" sz="2000">
                <a:latin typeface="Roboto"/>
                <a:ea typeface="Roboto"/>
                <a:cs typeface="Roboto"/>
                <a:sym typeface="Roboto"/>
              </a:rPr>
              <a:t>Contours can be explained simply as a curve joining all the continuous points (along the boundary), having same color or intensity. </a:t>
            </a:r>
            <a:endParaRPr sz="2000">
              <a:latin typeface="Roboto"/>
              <a:ea typeface="Roboto"/>
              <a:cs typeface="Roboto"/>
              <a:sym typeface="Roboto"/>
            </a:endParaRPr>
          </a:p>
          <a:p>
            <a:pPr marL="254000" lvl="0" indent="-254000" algn="l" rtl="0">
              <a:lnSpc>
                <a:spcPct val="115000"/>
              </a:lnSpc>
              <a:spcBef>
                <a:spcPts val="800"/>
              </a:spcBef>
              <a:spcAft>
                <a:spcPts val="0"/>
              </a:spcAft>
              <a:buSzPts val="2000"/>
              <a:buFont typeface="Roboto"/>
              <a:buChar char="●"/>
            </a:pPr>
            <a:r>
              <a:rPr lang="en" sz="2000">
                <a:latin typeface="Roboto"/>
                <a:ea typeface="Roboto"/>
                <a:cs typeface="Roboto"/>
                <a:sym typeface="Roboto"/>
              </a:rPr>
              <a:t>The contours are a useful tool for shape analysis and object detection and recognition.</a:t>
            </a:r>
            <a:endParaRPr sz="2000">
              <a:latin typeface="Roboto"/>
              <a:ea typeface="Roboto"/>
              <a:cs typeface="Roboto"/>
              <a:sym typeface="Roboto"/>
            </a:endParaRPr>
          </a:p>
          <a:p>
            <a:pPr marL="254000" lvl="0" indent="-254000" algn="l" rtl="0">
              <a:lnSpc>
                <a:spcPct val="115000"/>
              </a:lnSpc>
              <a:spcBef>
                <a:spcPts val="800"/>
              </a:spcBef>
              <a:spcAft>
                <a:spcPts val="0"/>
              </a:spcAft>
              <a:buSzPts val="2000"/>
              <a:buFont typeface="Roboto"/>
              <a:buChar char="●"/>
            </a:pPr>
            <a:r>
              <a:rPr lang="en" sz="2000">
                <a:latin typeface="Roboto"/>
                <a:ea typeface="Roboto"/>
                <a:cs typeface="Roboto"/>
                <a:sym typeface="Roboto"/>
              </a:rPr>
              <a:t>For better accuracy, use binary images.</a:t>
            </a:r>
            <a:endParaRPr sz="2000">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6"/>
          <p:cNvSpPr txBox="1">
            <a:spLocks noGrp="1"/>
          </p:cNvSpPr>
          <p:nvPr>
            <p:ph type="title"/>
          </p:nvPr>
        </p:nvSpPr>
        <p:spPr>
          <a:xfrm>
            <a:off x="462549" y="262450"/>
            <a:ext cx="7924200" cy="10503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800"/>
              </a:spcBef>
              <a:spcAft>
                <a:spcPts val="0"/>
              </a:spcAft>
              <a:buClr>
                <a:srgbClr val="000000"/>
              </a:buClr>
              <a:buSzPts val="1100"/>
              <a:buFont typeface="Arial"/>
              <a:buNone/>
            </a:pPr>
            <a:r>
              <a:rPr lang="en" sz="1800">
                <a:solidFill>
                  <a:schemeClr val="lt1"/>
                </a:solidFill>
                <a:highlight>
                  <a:schemeClr val="dk1"/>
                </a:highlight>
                <a:latin typeface="Courier New"/>
                <a:ea typeface="Courier New"/>
                <a:cs typeface="Courier New"/>
                <a:sym typeface="Courier New"/>
              </a:rPr>
              <a:t>img,contours,hierarchy_ = cv2.findContours(blue,cv2.RETR_TREE,cv2.CHAIN_APPROX_SIMPLE)</a:t>
            </a:r>
            <a:endParaRPr sz="1800">
              <a:latin typeface="Roboto"/>
              <a:ea typeface="Roboto"/>
              <a:cs typeface="Roboto"/>
              <a:sym typeface="Roboto"/>
            </a:endParaRPr>
          </a:p>
          <a:p>
            <a:pPr marL="0" lvl="0" indent="0" algn="l" rtl="0">
              <a:lnSpc>
                <a:spcPct val="100000"/>
              </a:lnSpc>
              <a:spcBef>
                <a:spcPts val="0"/>
              </a:spcBef>
              <a:spcAft>
                <a:spcPts val="0"/>
              </a:spcAft>
              <a:buClr>
                <a:schemeClr val="lt2"/>
              </a:buClr>
              <a:buSzPts val="3200"/>
              <a:buFont typeface="Century Gothic"/>
              <a:buNone/>
            </a:pPr>
            <a:endParaRPr sz="1800">
              <a:latin typeface="Roboto"/>
              <a:ea typeface="Roboto"/>
              <a:cs typeface="Roboto"/>
              <a:sym typeface="Roboto"/>
            </a:endParaRPr>
          </a:p>
          <a:p>
            <a:pPr marL="0" lvl="0" indent="0" algn="l" rtl="0">
              <a:lnSpc>
                <a:spcPct val="100000"/>
              </a:lnSpc>
              <a:spcBef>
                <a:spcPts val="0"/>
              </a:spcBef>
              <a:spcAft>
                <a:spcPts val="0"/>
              </a:spcAft>
              <a:buClr>
                <a:schemeClr val="lt2"/>
              </a:buClr>
              <a:buSzPts val="3200"/>
              <a:buFont typeface="Century Gothic"/>
              <a:buNone/>
            </a:pPr>
            <a:r>
              <a:rPr lang="en" sz="1800">
                <a:latin typeface="Roboto"/>
                <a:ea typeface="Roboto"/>
                <a:cs typeface="Roboto"/>
                <a:sym typeface="Roboto"/>
              </a:rPr>
              <a:t> </a:t>
            </a:r>
            <a:endParaRPr sz="1800">
              <a:latin typeface="Roboto"/>
              <a:ea typeface="Roboto"/>
              <a:cs typeface="Roboto"/>
              <a:sym typeface="Roboto"/>
            </a:endParaRPr>
          </a:p>
        </p:txBody>
      </p:sp>
      <p:sp>
        <p:nvSpPr>
          <p:cNvPr id="344" name="Google Shape;344;p56"/>
          <p:cNvSpPr txBox="1">
            <a:spLocks noGrp="1"/>
          </p:cNvSpPr>
          <p:nvPr>
            <p:ph type="body" idx="1"/>
          </p:nvPr>
        </p:nvSpPr>
        <p:spPr>
          <a:xfrm>
            <a:off x="134400" y="1389850"/>
            <a:ext cx="9009600" cy="3564000"/>
          </a:xfrm>
          <a:prstGeom prst="rect">
            <a:avLst/>
          </a:prstGeom>
          <a:noFill/>
          <a:ln>
            <a:noFill/>
          </a:ln>
        </p:spPr>
        <p:txBody>
          <a:bodyPr spcFirstLastPara="1" wrap="square" lIns="68575" tIns="34275" rIns="68575" bIns="34275" anchor="t" anchorCtr="0">
            <a:noAutofit/>
          </a:bodyPr>
          <a:lstStyle/>
          <a:p>
            <a:pPr marL="457200" lvl="0" indent="-355600" algn="l" rtl="0">
              <a:lnSpc>
                <a:spcPct val="150000"/>
              </a:lnSpc>
              <a:spcBef>
                <a:spcPts val="800"/>
              </a:spcBef>
              <a:spcAft>
                <a:spcPts val="0"/>
              </a:spcAft>
              <a:buSzPts val="2000"/>
              <a:buFont typeface="Roboto"/>
              <a:buChar char="●"/>
            </a:pPr>
            <a:r>
              <a:rPr lang="en" sz="2000">
                <a:latin typeface="Roboto"/>
                <a:ea typeface="Roboto"/>
                <a:cs typeface="Roboto"/>
                <a:sym typeface="Roboto"/>
              </a:rPr>
              <a:t>Arguments:</a:t>
            </a:r>
            <a:endParaRPr sz="2000">
              <a:latin typeface="Roboto"/>
              <a:ea typeface="Roboto"/>
              <a:cs typeface="Roboto"/>
              <a:sym typeface="Roboto"/>
            </a:endParaRPr>
          </a:p>
          <a:p>
            <a:pPr marL="914400" lvl="1" indent="-355600" algn="l" rtl="0">
              <a:lnSpc>
                <a:spcPct val="115000"/>
              </a:lnSpc>
              <a:spcBef>
                <a:spcPts val="0"/>
              </a:spcBef>
              <a:spcAft>
                <a:spcPts val="0"/>
              </a:spcAft>
              <a:buSzPts val="2000"/>
              <a:buFont typeface="Roboto"/>
              <a:buChar char="○"/>
            </a:pPr>
            <a:r>
              <a:rPr lang="en" sz="2000">
                <a:latin typeface="Roboto"/>
                <a:ea typeface="Roboto"/>
                <a:cs typeface="Roboto"/>
                <a:sym typeface="Roboto"/>
              </a:rPr>
              <a:t>First one is source image.</a:t>
            </a:r>
            <a:endParaRPr sz="2000">
              <a:latin typeface="Roboto"/>
              <a:ea typeface="Roboto"/>
              <a:cs typeface="Roboto"/>
              <a:sym typeface="Roboto"/>
            </a:endParaRPr>
          </a:p>
          <a:p>
            <a:pPr marL="914400" lvl="1" indent="-355600" algn="l" rtl="0">
              <a:lnSpc>
                <a:spcPct val="115000"/>
              </a:lnSpc>
              <a:spcBef>
                <a:spcPts val="0"/>
              </a:spcBef>
              <a:spcAft>
                <a:spcPts val="0"/>
              </a:spcAft>
              <a:buSzPts val="2000"/>
              <a:buFont typeface="Roboto"/>
              <a:buChar char="○"/>
            </a:pPr>
            <a:r>
              <a:rPr lang="en" sz="2000">
                <a:latin typeface="Roboto"/>
                <a:ea typeface="Roboto"/>
                <a:cs typeface="Roboto"/>
                <a:sym typeface="Roboto"/>
              </a:rPr>
              <a:t>Second is contour retrieval mode.</a:t>
            </a:r>
            <a:endParaRPr sz="2000">
              <a:latin typeface="Roboto"/>
              <a:ea typeface="Roboto"/>
              <a:cs typeface="Roboto"/>
              <a:sym typeface="Roboto"/>
            </a:endParaRPr>
          </a:p>
          <a:p>
            <a:pPr marL="914400" lvl="1" indent="-355600" algn="l" rtl="0">
              <a:lnSpc>
                <a:spcPct val="115000"/>
              </a:lnSpc>
              <a:spcBef>
                <a:spcPts val="0"/>
              </a:spcBef>
              <a:spcAft>
                <a:spcPts val="0"/>
              </a:spcAft>
              <a:buSzPts val="2000"/>
              <a:buFont typeface="Roboto"/>
              <a:buChar char="○"/>
            </a:pPr>
            <a:r>
              <a:rPr lang="en" sz="2000">
                <a:latin typeface="Roboto"/>
                <a:ea typeface="Roboto"/>
                <a:cs typeface="Roboto"/>
                <a:sym typeface="Roboto"/>
              </a:rPr>
              <a:t>Third is contour approximation method.’</a:t>
            </a:r>
            <a:endParaRPr sz="2000">
              <a:latin typeface="Roboto"/>
              <a:ea typeface="Roboto"/>
              <a:cs typeface="Roboto"/>
              <a:sym typeface="Roboto"/>
            </a:endParaRPr>
          </a:p>
          <a:p>
            <a:pPr marL="457200" lvl="0" indent="-355600" algn="l" rtl="0">
              <a:lnSpc>
                <a:spcPct val="100000"/>
              </a:lnSpc>
              <a:spcBef>
                <a:spcPts val="0"/>
              </a:spcBef>
              <a:spcAft>
                <a:spcPts val="0"/>
              </a:spcAft>
              <a:buSzPts val="2000"/>
              <a:buFont typeface="Roboto"/>
              <a:buChar char="●"/>
            </a:pPr>
            <a:r>
              <a:rPr lang="en" sz="2000">
                <a:latin typeface="Roboto"/>
                <a:ea typeface="Roboto"/>
                <a:cs typeface="Roboto"/>
                <a:sym typeface="Roboto"/>
              </a:rPr>
              <a:t>Outputs:</a:t>
            </a:r>
            <a:endParaRPr sz="2000">
              <a:latin typeface="Roboto"/>
              <a:ea typeface="Roboto"/>
              <a:cs typeface="Roboto"/>
              <a:sym typeface="Roboto"/>
            </a:endParaRPr>
          </a:p>
          <a:p>
            <a:pPr marL="914400" lvl="1" indent="-355600" algn="l" rtl="0">
              <a:lnSpc>
                <a:spcPct val="100000"/>
              </a:lnSpc>
              <a:spcBef>
                <a:spcPts val="0"/>
              </a:spcBef>
              <a:spcAft>
                <a:spcPts val="0"/>
              </a:spcAft>
              <a:buSzPts val="2000"/>
              <a:buFont typeface="Roboto"/>
              <a:buChar char="○"/>
            </a:pPr>
            <a:r>
              <a:rPr lang="en" sz="2000" b="1">
                <a:latin typeface="Roboto"/>
                <a:ea typeface="Roboto"/>
                <a:cs typeface="Roboto"/>
                <a:sym typeface="Roboto"/>
              </a:rPr>
              <a:t>Image </a:t>
            </a:r>
            <a:r>
              <a:rPr lang="en" sz="2000">
                <a:latin typeface="Roboto"/>
                <a:ea typeface="Roboto"/>
                <a:cs typeface="Roboto"/>
                <a:sym typeface="Roboto"/>
              </a:rPr>
              <a:t>: Source, an 8-bit single-channel image</a:t>
            </a:r>
            <a:endParaRPr sz="2000">
              <a:latin typeface="Roboto"/>
              <a:ea typeface="Roboto"/>
              <a:cs typeface="Roboto"/>
              <a:sym typeface="Roboto"/>
            </a:endParaRPr>
          </a:p>
          <a:p>
            <a:pPr marL="914400" lvl="1" indent="-355600" algn="l" rtl="0">
              <a:lnSpc>
                <a:spcPct val="100000"/>
              </a:lnSpc>
              <a:spcBef>
                <a:spcPts val="0"/>
              </a:spcBef>
              <a:spcAft>
                <a:spcPts val="0"/>
              </a:spcAft>
              <a:buSzPts val="2000"/>
              <a:buFont typeface="Roboto"/>
              <a:buChar char="○"/>
            </a:pPr>
            <a:r>
              <a:rPr lang="en" sz="2000" b="1">
                <a:latin typeface="Roboto"/>
                <a:ea typeface="Roboto"/>
                <a:cs typeface="Roboto"/>
                <a:sym typeface="Roboto"/>
              </a:rPr>
              <a:t>Contours : </a:t>
            </a:r>
            <a:r>
              <a:rPr lang="en" sz="2000">
                <a:latin typeface="Roboto"/>
                <a:ea typeface="Roboto"/>
                <a:cs typeface="Roboto"/>
                <a:sym typeface="Roboto"/>
              </a:rPr>
              <a:t>Detected contours. Each contour is stored as a vector of points.</a:t>
            </a:r>
            <a:endParaRPr sz="2000">
              <a:latin typeface="Roboto"/>
              <a:ea typeface="Roboto"/>
              <a:cs typeface="Roboto"/>
              <a:sym typeface="Roboto"/>
            </a:endParaRPr>
          </a:p>
          <a:p>
            <a:pPr marL="914400" lvl="1" indent="-355600" algn="l" rtl="0">
              <a:lnSpc>
                <a:spcPct val="100000"/>
              </a:lnSpc>
              <a:spcBef>
                <a:spcPts val="0"/>
              </a:spcBef>
              <a:spcAft>
                <a:spcPts val="0"/>
              </a:spcAft>
              <a:buSzPts val="2000"/>
              <a:buFont typeface="Roboto"/>
              <a:buChar char="○"/>
            </a:pPr>
            <a:r>
              <a:rPr lang="en" sz="2000" b="1">
                <a:latin typeface="Roboto"/>
                <a:ea typeface="Roboto"/>
                <a:cs typeface="Roboto"/>
                <a:sym typeface="Roboto"/>
              </a:rPr>
              <a:t>Hierarchy : </a:t>
            </a:r>
            <a:r>
              <a:rPr lang="en" sz="2000">
                <a:latin typeface="Roboto"/>
                <a:ea typeface="Roboto"/>
                <a:cs typeface="Roboto"/>
                <a:sym typeface="Roboto"/>
              </a:rPr>
              <a:t>Optional output vector, containing information about the image topology.</a:t>
            </a:r>
            <a:endParaRPr sz="2000">
              <a:latin typeface="Roboto"/>
              <a:ea typeface="Roboto"/>
              <a:cs typeface="Roboto"/>
              <a:sym typeface="Roboto"/>
            </a:endParaRPr>
          </a:p>
          <a:p>
            <a:pPr marL="457200" lvl="0" indent="0" algn="l" rtl="0">
              <a:lnSpc>
                <a:spcPct val="150000"/>
              </a:lnSpc>
              <a:spcBef>
                <a:spcPts val="800"/>
              </a:spcBef>
              <a:spcAft>
                <a:spcPts val="0"/>
              </a:spcAft>
              <a:buSzPts val="1100"/>
              <a:buNone/>
            </a:pPr>
            <a:endParaRPr sz="2000">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7"/>
          <p:cNvSpPr txBox="1">
            <a:spLocks noGrp="1"/>
          </p:cNvSpPr>
          <p:nvPr>
            <p:ph type="title"/>
          </p:nvPr>
        </p:nvSpPr>
        <p:spPr>
          <a:xfrm>
            <a:off x="484583" y="339539"/>
            <a:ext cx="7053600" cy="10503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Contour Features</a:t>
            </a:r>
            <a:endParaRPr>
              <a:latin typeface="Roboto"/>
              <a:ea typeface="Roboto"/>
              <a:cs typeface="Roboto"/>
              <a:sym typeface="Roboto"/>
            </a:endParaRPr>
          </a:p>
        </p:txBody>
      </p:sp>
      <p:sp>
        <p:nvSpPr>
          <p:cNvPr id="350" name="Google Shape;350;p57"/>
          <p:cNvSpPr txBox="1">
            <a:spLocks noGrp="1"/>
          </p:cNvSpPr>
          <p:nvPr>
            <p:ph type="body" idx="1"/>
          </p:nvPr>
        </p:nvSpPr>
        <p:spPr>
          <a:xfrm>
            <a:off x="484575" y="1073850"/>
            <a:ext cx="7865100" cy="3146700"/>
          </a:xfrm>
          <a:prstGeom prst="rect">
            <a:avLst/>
          </a:prstGeom>
          <a:noFill/>
          <a:ln>
            <a:noFill/>
          </a:ln>
        </p:spPr>
        <p:txBody>
          <a:bodyPr spcFirstLastPara="1" wrap="square" lIns="68575" tIns="34275" rIns="68575" bIns="34275" anchor="t" anchorCtr="0">
            <a:noAutofit/>
          </a:bodyPr>
          <a:lstStyle/>
          <a:p>
            <a:pPr marL="254000" lvl="0" indent="-254000" algn="l" rtl="0">
              <a:lnSpc>
                <a:spcPct val="115000"/>
              </a:lnSpc>
              <a:spcBef>
                <a:spcPts val="800"/>
              </a:spcBef>
              <a:spcAft>
                <a:spcPts val="0"/>
              </a:spcAft>
              <a:buSzPts val="2000"/>
              <a:buFont typeface="Roboto"/>
              <a:buChar char="●"/>
            </a:pPr>
            <a:r>
              <a:rPr lang="en" sz="2000">
                <a:latin typeface="Roboto"/>
                <a:ea typeface="Roboto"/>
                <a:cs typeface="Roboto"/>
                <a:sym typeface="Roboto"/>
              </a:rPr>
              <a:t>Moments:</a:t>
            </a:r>
            <a:endParaRPr sz="2000">
              <a:latin typeface="Roboto"/>
              <a:ea typeface="Roboto"/>
              <a:cs typeface="Roboto"/>
              <a:sym typeface="Roboto"/>
            </a:endParaRPr>
          </a:p>
          <a:p>
            <a:pPr marL="558800" lvl="1" indent="-279400" algn="l" rtl="0">
              <a:lnSpc>
                <a:spcPct val="115000"/>
              </a:lnSpc>
              <a:spcBef>
                <a:spcPts val="800"/>
              </a:spcBef>
              <a:spcAft>
                <a:spcPts val="0"/>
              </a:spcAft>
              <a:buSzPts val="2000"/>
              <a:buFont typeface="Roboto"/>
              <a:buChar char="○"/>
            </a:pPr>
            <a:r>
              <a:rPr lang="en" sz="2000">
                <a:latin typeface="Roboto"/>
                <a:ea typeface="Roboto"/>
                <a:cs typeface="Roboto"/>
                <a:sym typeface="Roboto"/>
              </a:rPr>
              <a:t>The function </a:t>
            </a:r>
            <a:r>
              <a:rPr lang="en" sz="2000" b="1">
                <a:latin typeface="Roboto"/>
                <a:ea typeface="Roboto"/>
                <a:cs typeface="Roboto"/>
                <a:sym typeface="Roboto"/>
              </a:rPr>
              <a:t>cv2.moments()</a:t>
            </a:r>
            <a:r>
              <a:rPr lang="en" sz="2000">
                <a:latin typeface="Roboto"/>
                <a:ea typeface="Roboto"/>
                <a:cs typeface="Roboto"/>
                <a:sym typeface="Roboto"/>
              </a:rPr>
              <a:t> gives a dictionary of all </a:t>
            </a:r>
            <a:r>
              <a:rPr lang="en" sz="2000" u="sng">
                <a:solidFill>
                  <a:schemeClr val="hlink"/>
                </a:solidFill>
                <a:latin typeface="Roboto"/>
                <a:ea typeface="Roboto"/>
                <a:cs typeface="Roboto"/>
                <a:sym typeface="Roboto"/>
                <a:hlinkClick r:id="rId3"/>
              </a:rPr>
              <a:t>moment </a:t>
            </a:r>
            <a:r>
              <a:rPr lang="en" sz="2000">
                <a:latin typeface="Roboto"/>
                <a:ea typeface="Roboto"/>
                <a:cs typeface="Roboto"/>
                <a:sym typeface="Roboto"/>
              </a:rPr>
              <a:t>values calculated.</a:t>
            </a:r>
            <a:endParaRPr sz="2000">
              <a:latin typeface="Roboto"/>
              <a:ea typeface="Roboto"/>
              <a:cs typeface="Roboto"/>
              <a:sym typeface="Roboto"/>
            </a:endParaRPr>
          </a:p>
          <a:p>
            <a:pPr marL="558800" lvl="1" indent="-279400" algn="l" rtl="0">
              <a:lnSpc>
                <a:spcPct val="115000"/>
              </a:lnSpc>
              <a:spcBef>
                <a:spcPts val="800"/>
              </a:spcBef>
              <a:spcAft>
                <a:spcPts val="0"/>
              </a:spcAft>
              <a:buSzPts val="2000"/>
              <a:buFont typeface="Roboto"/>
              <a:buChar char="○"/>
            </a:pPr>
            <a:r>
              <a:rPr lang="en" sz="2000">
                <a:latin typeface="Roboto"/>
                <a:ea typeface="Roboto"/>
                <a:cs typeface="Roboto"/>
                <a:sym typeface="Roboto"/>
              </a:rPr>
              <a:t>From this moments, you can extract useful data like area, centroid etc.</a:t>
            </a:r>
            <a:endParaRPr sz="2000">
              <a:latin typeface="Roboto"/>
              <a:ea typeface="Roboto"/>
              <a:cs typeface="Roboto"/>
              <a:sym typeface="Roboto"/>
            </a:endParaRPr>
          </a:p>
          <a:p>
            <a:pPr marL="558800" lvl="1" indent="-279400" algn="l" rtl="0">
              <a:lnSpc>
                <a:spcPct val="115000"/>
              </a:lnSpc>
              <a:spcBef>
                <a:spcPts val="800"/>
              </a:spcBef>
              <a:spcAft>
                <a:spcPts val="0"/>
              </a:spcAft>
              <a:buSzPts val="2000"/>
              <a:buFont typeface="Roboto"/>
              <a:buChar char="○"/>
            </a:pPr>
            <a:r>
              <a:rPr lang="en" sz="2000">
                <a:latin typeface="Roboto"/>
                <a:ea typeface="Roboto"/>
                <a:cs typeface="Roboto"/>
                <a:sym typeface="Roboto"/>
              </a:rPr>
              <a:t>Centroid :</a:t>
            </a:r>
            <a:endParaRPr sz="2000">
              <a:latin typeface="Roboto"/>
              <a:ea typeface="Roboto"/>
              <a:cs typeface="Roboto"/>
              <a:sym typeface="Roboto"/>
            </a:endParaRPr>
          </a:p>
          <a:p>
            <a:pPr marL="863600" marR="63500" lvl="2" indent="-241300" algn="l" rtl="0">
              <a:lnSpc>
                <a:spcPct val="117000"/>
              </a:lnSpc>
              <a:spcBef>
                <a:spcPts val="0"/>
              </a:spcBef>
              <a:spcAft>
                <a:spcPts val="0"/>
              </a:spcAft>
              <a:buSzPts val="2000"/>
              <a:buFont typeface="Roboto"/>
              <a:buChar char="■"/>
            </a:pPr>
            <a:r>
              <a:rPr lang="en" sz="2000">
                <a:solidFill>
                  <a:srgbClr val="000000"/>
                </a:solidFill>
                <a:highlight>
                  <a:srgbClr val="F8F8F8"/>
                </a:highlight>
                <a:latin typeface="Courier New"/>
                <a:ea typeface="Courier New"/>
                <a:cs typeface="Courier New"/>
                <a:sym typeface="Courier New"/>
              </a:rPr>
              <a:t>cx </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 </a:t>
            </a:r>
            <a:r>
              <a:rPr lang="en" sz="2000">
                <a:solidFill>
                  <a:srgbClr val="007020"/>
                </a:solidFill>
                <a:highlight>
                  <a:srgbClr val="F8F8F8"/>
                </a:highlight>
                <a:latin typeface="Courier New"/>
                <a:ea typeface="Courier New"/>
                <a:cs typeface="Courier New"/>
                <a:sym typeface="Courier New"/>
              </a:rPr>
              <a:t>int</a:t>
            </a:r>
            <a:r>
              <a:rPr lang="en" sz="2000">
                <a:solidFill>
                  <a:srgbClr val="000000"/>
                </a:solidFill>
                <a:highlight>
                  <a:srgbClr val="F8F8F8"/>
                </a:highlight>
                <a:latin typeface="Courier New"/>
                <a:ea typeface="Courier New"/>
                <a:cs typeface="Courier New"/>
                <a:sym typeface="Courier New"/>
              </a:rPr>
              <a:t>(M[</a:t>
            </a:r>
            <a:r>
              <a:rPr lang="en" sz="2000">
                <a:solidFill>
                  <a:srgbClr val="4070A0"/>
                </a:solidFill>
                <a:highlight>
                  <a:srgbClr val="F8F8F8"/>
                </a:highlight>
                <a:latin typeface="Courier New"/>
                <a:ea typeface="Courier New"/>
                <a:cs typeface="Courier New"/>
                <a:sym typeface="Courier New"/>
              </a:rPr>
              <a:t>'m10'</a:t>
            </a:r>
            <a:r>
              <a:rPr lang="en" sz="2000">
                <a:solidFill>
                  <a:srgbClr val="000000"/>
                </a:solidFill>
                <a:highlight>
                  <a:srgbClr val="F8F8F8"/>
                </a:highlight>
                <a:latin typeface="Courier New"/>
                <a:ea typeface="Courier New"/>
                <a:cs typeface="Courier New"/>
                <a:sym typeface="Courier New"/>
              </a:rPr>
              <a:t>]</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M[</a:t>
            </a:r>
            <a:r>
              <a:rPr lang="en" sz="2000">
                <a:solidFill>
                  <a:srgbClr val="4070A0"/>
                </a:solidFill>
                <a:highlight>
                  <a:srgbClr val="F8F8F8"/>
                </a:highlight>
                <a:latin typeface="Courier New"/>
                <a:ea typeface="Courier New"/>
                <a:cs typeface="Courier New"/>
                <a:sym typeface="Courier New"/>
              </a:rPr>
              <a:t>'m00'</a:t>
            </a:r>
            <a:r>
              <a:rPr lang="en" sz="2000">
                <a:solidFill>
                  <a:srgbClr val="000000"/>
                </a:solidFill>
                <a:highlight>
                  <a:srgbClr val="F8F8F8"/>
                </a:highlight>
                <a:latin typeface="Courier New"/>
                <a:ea typeface="Courier New"/>
                <a:cs typeface="Courier New"/>
                <a:sym typeface="Courier New"/>
              </a:rPr>
              <a:t>])</a:t>
            </a:r>
            <a:endParaRPr sz="2000">
              <a:solidFill>
                <a:srgbClr val="000000"/>
              </a:solidFill>
              <a:highlight>
                <a:srgbClr val="F8F8F8"/>
              </a:highlight>
              <a:latin typeface="Courier New"/>
              <a:ea typeface="Courier New"/>
              <a:cs typeface="Courier New"/>
              <a:sym typeface="Courier New"/>
            </a:endParaRPr>
          </a:p>
          <a:p>
            <a:pPr marL="863600" marR="63500" lvl="2" indent="-241300" algn="l" rtl="0">
              <a:lnSpc>
                <a:spcPct val="117000"/>
              </a:lnSpc>
              <a:spcBef>
                <a:spcPts val="0"/>
              </a:spcBef>
              <a:spcAft>
                <a:spcPts val="0"/>
              </a:spcAft>
              <a:buSzPts val="2000"/>
              <a:buFont typeface="Roboto"/>
              <a:buChar char="■"/>
            </a:pPr>
            <a:r>
              <a:rPr lang="en" sz="2000">
                <a:solidFill>
                  <a:srgbClr val="000000"/>
                </a:solidFill>
                <a:highlight>
                  <a:srgbClr val="F8F8F8"/>
                </a:highlight>
                <a:latin typeface="Courier New"/>
                <a:ea typeface="Courier New"/>
                <a:cs typeface="Courier New"/>
                <a:sym typeface="Courier New"/>
              </a:rPr>
              <a:t>cy </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 </a:t>
            </a:r>
            <a:r>
              <a:rPr lang="en" sz="2000">
                <a:solidFill>
                  <a:srgbClr val="007020"/>
                </a:solidFill>
                <a:highlight>
                  <a:srgbClr val="F8F8F8"/>
                </a:highlight>
                <a:latin typeface="Courier New"/>
                <a:ea typeface="Courier New"/>
                <a:cs typeface="Courier New"/>
                <a:sym typeface="Courier New"/>
              </a:rPr>
              <a:t>int</a:t>
            </a:r>
            <a:r>
              <a:rPr lang="en" sz="2000">
                <a:solidFill>
                  <a:srgbClr val="000000"/>
                </a:solidFill>
                <a:highlight>
                  <a:srgbClr val="F8F8F8"/>
                </a:highlight>
                <a:latin typeface="Courier New"/>
                <a:ea typeface="Courier New"/>
                <a:cs typeface="Courier New"/>
                <a:sym typeface="Courier New"/>
              </a:rPr>
              <a:t>(M[</a:t>
            </a:r>
            <a:r>
              <a:rPr lang="en" sz="2000">
                <a:solidFill>
                  <a:srgbClr val="4070A0"/>
                </a:solidFill>
                <a:highlight>
                  <a:srgbClr val="F8F8F8"/>
                </a:highlight>
                <a:latin typeface="Courier New"/>
                <a:ea typeface="Courier New"/>
                <a:cs typeface="Courier New"/>
                <a:sym typeface="Courier New"/>
              </a:rPr>
              <a:t>'m01'</a:t>
            </a:r>
            <a:r>
              <a:rPr lang="en" sz="2000">
                <a:solidFill>
                  <a:srgbClr val="000000"/>
                </a:solidFill>
                <a:highlight>
                  <a:srgbClr val="F8F8F8"/>
                </a:highlight>
                <a:latin typeface="Courier New"/>
                <a:ea typeface="Courier New"/>
                <a:cs typeface="Courier New"/>
                <a:sym typeface="Courier New"/>
              </a:rPr>
              <a:t>]</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M[</a:t>
            </a:r>
            <a:r>
              <a:rPr lang="en" sz="2000">
                <a:solidFill>
                  <a:srgbClr val="4070A0"/>
                </a:solidFill>
                <a:highlight>
                  <a:srgbClr val="F8F8F8"/>
                </a:highlight>
                <a:latin typeface="Courier New"/>
                <a:ea typeface="Courier New"/>
                <a:cs typeface="Courier New"/>
                <a:sym typeface="Courier New"/>
              </a:rPr>
              <a:t>'m00'</a:t>
            </a:r>
            <a:r>
              <a:rPr lang="en" sz="2000">
                <a:solidFill>
                  <a:srgbClr val="000000"/>
                </a:solidFill>
                <a:highlight>
                  <a:srgbClr val="F8F8F8"/>
                </a:highlight>
                <a:latin typeface="Courier New"/>
                <a:ea typeface="Courier New"/>
                <a:cs typeface="Courier New"/>
                <a:sym typeface="Courier New"/>
              </a:rPr>
              <a:t>])</a:t>
            </a:r>
            <a:endParaRPr sz="2000">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8"/>
          <p:cNvSpPr txBox="1">
            <a:spLocks noGrp="1"/>
          </p:cNvSpPr>
          <p:nvPr>
            <p:ph type="title"/>
          </p:nvPr>
        </p:nvSpPr>
        <p:spPr>
          <a:xfrm>
            <a:off x="484583" y="339539"/>
            <a:ext cx="7053600" cy="10503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Contour Features</a:t>
            </a:r>
            <a:endParaRPr>
              <a:latin typeface="Roboto"/>
              <a:ea typeface="Roboto"/>
              <a:cs typeface="Roboto"/>
              <a:sym typeface="Roboto"/>
            </a:endParaRPr>
          </a:p>
        </p:txBody>
      </p:sp>
      <p:sp>
        <p:nvSpPr>
          <p:cNvPr id="356" name="Google Shape;356;p58"/>
          <p:cNvSpPr txBox="1">
            <a:spLocks noGrp="1"/>
          </p:cNvSpPr>
          <p:nvPr>
            <p:ph type="body" idx="1"/>
          </p:nvPr>
        </p:nvSpPr>
        <p:spPr>
          <a:xfrm>
            <a:off x="484575" y="1073850"/>
            <a:ext cx="7865100" cy="926400"/>
          </a:xfrm>
          <a:prstGeom prst="rect">
            <a:avLst/>
          </a:prstGeom>
          <a:noFill/>
          <a:ln>
            <a:noFill/>
          </a:ln>
        </p:spPr>
        <p:txBody>
          <a:bodyPr spcFirstLastPara="1" wrap="square" lIns="68575" tIns="34275" rIns="68575" bIns="34275" anchor="t" anchorCtr="0">
            <a:noAutofit/>
          </a:bodyPr>
          <a:lstStyle/>
          <a:p>
            <a:pPr marL="254000" marR="0" lvl="0" indent="-254000" algn="l" rtl="0">
              <a:lnSpc>
                <a:spcPct val="150000"/>
              </a:lnSpc>
              <a:spcBef>
                <a:spcPts val="800"/>
              </a:spcBef>
              <a:spcAft>
                <a:spcPts val="0"/>
              </a:spcAft>
              <a:buClr>
                <a:schemeClr val="lt2"/>
              </a:buClr>
              <a:buSzPts val="2000"/>
              <a:buFont typeface="Roboto"/>
              <a:buChar char="●"/>
            </a:pPr>
            <a:r>
              <a:rPr lang="en" sz="2000">
                <a:latin typeface="Roboto"/>
                <a:ea typeface="Roboto"/>
                <a:cs typeface="Roboto"/>
                <a:sym typeface="Roboto"/>
              </a:rPr>
              <a:t>Area : Contour area is given by the function cv2.contourArea() or from moments, M[‘m00’].</a:t>
            </a:r>
            <a:endParaRPr sz="2000">
              <a:latin typeface="Roboto"/>
              <a:ea typeface="Roboto"/>
              <a:cs typeface="Roboto"/>
              <a:sym typeface="Roboto"/>
            </a:endParaRPr>
          </a:p>
        </p:txBody>
      </p:sp>
      <p:sp>
        <p:nvSpPr>
          <p:cNvPr id="357" name="Google Shape;357;p58"/>
          <p:cNvSpPr txBox="1"/>
          <p:nvPr/>
        </p:nvSpPr>
        <p:spPr>
          <a:xfrm>
            <a:off x="1428750" y="2000250"/>
            <a:ext cx="6164100" cy="558000"/>
          </a:xfrm>
          <a:prstGeom prst="rect">
            <a:avLst/>
          </a:prstGeom>
          <a:noFill/>
          <a:ln>
            <a:noFill/>
          </a:ln>
        </p:spPr>
        <p:txBody>
          <a:bodyPr spcFirstLastPara="1" wrap="square" lIns="91425" tIns="91425" rIns="91425" bIns="91425" anchor="t" anchorCtr="0">
            <a:noAutofit/>
          </a:bodyPr>
          <a:lstStyle/>
          <a:p>
            <a:pPr marL="457200" marR="0" lvl="0" indent="0" algn="l" rtl="0">
              <a:lnSpc>
                <a:spcPct val="150000"/>
              </a:lnSpc>
              <a:spcBef>
                <a:spcPts val="800"/>
              </a:spcBef>
              <a:spcAft>
                <a:spcPts val="0"/>
              </a:spcAft>
              <a:buClr>
                <a:srgbClr val="000000"/>
              </a:buClr>
              <a:buSzPts val="2000"/>
              <a:buFont typeface="Arial"/>
              <a:buNone/>
            </a:pPr>
            <a:r>
              <a:rPr lang="en" sz="2000" b="0" i="0" u="none" strike="noStrike" cap="none">
                <a:solidFill>
                  <a:srgbClr val="434343"/>
                </a:solidFill>
                <a:highlight>
                  <a:srgbClr val="FFFFFF"/>
                </a:highlight>
                <a:latin typeface="Roboto"/>
                <a:ea typeface="Roboto"/>
                <a:cs typeface="Roboto"/>
                <a:sym typeface="Roboto"/>
              </a:rPr>
              <a:t>Area = cv2.contourArea(contours[index])</a:t>
            </a:r>
            <a:endParaRPr sz="1400" b="0" i="0" u="none" strike="noStrike" cap="none">
              <a:solidFill>
                <a:srgbClr val="434343"/>
              </a:solidFill>
              <a:highlight>
                <a:srgbClr val="FFFFFF"/>
              </a:highlight>
              <a:latin typeface="Arial"/>
              <a:ea typeface="Arial"/>
              <a:cs typeface="Arial"/>
              <a:sym typeface="Arial"/>
            </a:endParaRPr>
          </a:p>
        </p:txBody>
      </p:sp>
      <p:sp>
        <p:nvSpPr>
          <p:cNvPr id="358" name="Google Shape;358;p58"/>
          <p:cNvSpPr txBox="1"/>
          <p:nvPr/>
        </p:nvSpPr>
        <p:spPr>
          <a:xfrm>
            <a:off x="484650" y="2611125"/>
            <a:ext cx="7865100" cy="926400"/>
          </a:xfrm>
          <a:prstGeom prst="rect">
            <a:avLst/>
          </a:prstGeom>
          <a:noFill/>
          <a:ln>
            <a:noFill/>
          </a:ln>
        </p:spPr>
        <p:txBody>
          <a:bodyPr spcFirstLastPara="1" wrap="square" lIns="91425" tIns="91425" rIns="91425" bIns="91425" anchor="t" anchorCtr="0">
            <a:noAutofit/>
          </a:bodyPr>
          <a:lstStyle/>
          <a:p>
            <a:pPr marL="254000" marR="0" lvl="0" indent="-254000" algn="l" rtl="0">
              <a:lnSpc>
                <a:spcPct val="150000"/>
              </a:lnSpc>
              <a:spcBef>
                <a:spcPts val="800"/>
              </a:spcBef>
              <a:spcAft>
                <a:spcPts val="0"/>
              </a:spcAft>
              <a:buClr>
                <a:schemeClr val="lt2"/>
              </a:buClr>
              <a:buSzPts val="2000"/>
              <a:buFont typeface="Roboto"/>
              <a:buChar char="●"/>
            </a:pPr>
            <a:r>
              <a:rPr lang="en" sz="2000" b="0" i="0" u="none" strike="noStrike" cap="none">
                <a:solidFill>
                  <a:schemeClr val="lt2"/>
                </a:solidFill>
                <a:latin typeface="Roboto"/>
                <a:ea typeface="Roboto"/>
                <a:cs typeface="Roboto"/>
                <a:sym typeface="Roboto"/>
              </a:rPr>
              <a:t>Perimeter : Contour perimeter is given by the function cv2.arcLength().</a:t>
            </a:r>
            <a:endParaRPr sz="2000" b="0" i="0" u="none" strike="noStrike" cap="none">
              <a:solidFill>
                <a:schemeClr val="lt2"/>
              </a:solidFill>
              <a:latin typeface="Roboto"/>
              <a:ea typeface="Roboto"/>
              <a:cs typeface="Roboto"/>
              <a:sym typeface="Roboto"/>
            </a:endParaRPr>
          </a:p>
        </p:txBody>
      </p:sp>
      <p:sp>
        <p:nvSpPr>
          <p:cNvPr id="359" name="Google Shape;359;p58"/>
          <p:cNvSpPr txBox="1"/>
          <p:nvPr/>
        </p:nvSpPr>
        <p:spPr>
          <a:xfrm>
            <a:off x="1428750" y="3736000"/>
            <a:ext cx="6109500" cy="367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highlight>
                  <a:srgbClr val="FFFFFF"/>
                </a:highlight>
                <a:latin typeface="Roboto"/>
                <a:ea typeface="Roboto"/>
                <a:cs typeface="Roboto"/>
                <a:sym typeface="Roboto"/>
              </a:rPr>
              <a:t>Perimeter = cv2.arcLength(contours[index], True)</a:t>
            </a:r>
            <a:endParaRPr sz="2000" b="0" i="0" u="none" strike="noStrike" cap="none">
              <a:solidFill>
                <a:srgbClr val="000000"/>
              </a:solidFill>
              <a:highlight>
                <a:srgbClr val="FFFFFF"/>
              </a:highlight>
              <a:latin typeface="Roboto"/>
              <a:ea typeface="Roboto"/>
              <a:cs typeface="Roboto"/>
              <a:sym typeface="Roboto"/>
            </a:endParaRPr>
          </a:p>
        </p:txBody>
      </p:sp>
      <p:sp>
        <p:nvSpPr>
          <p:cNvPr id="360" name="Google Shape;360;p58"/>
          <p:cNvSpPr txBox="1"/>
          <p:nvPr/>
        </p:nvSpPr>
        <p:spPr>
          <a:xfrm>
            <a:off x="748400" y="4225875"/>
            <a:ext cx="7601400" cy="66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999999"/>
                </a:solidFill>
                <a:latin typeface="Roboto"/>
                <a:ea typeface="Roboto"/>
                <a:cs typeface="Roboto"/>
                <a:sym typeface="Roboto"/>
              </a:rPr>
              <a:t>Second argument specifies whether shape is a closed contour (if passed True), or just a curve.</a:t>
            </a:r>
            <a:endParaRPr sz="2000" b="0" i="0" u="none" strike="noStrike" cap="none">
              <a:solidFill>
                <a:srgbClr val="999999"/>
              </a:solidFill>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9"/>
          <p:cNvSpPr txBox="1">
            <a:spLocks noGrp="1"/>
          </p:cNvSpPr>
          <p:nvPr>
            <p:ph type="title"/>
          </p:nvPr>
        </p:nvSpPr>
        <p:spPr>
          <a:xfrm>
            <a:off x="484583" y="339539"/>
            <a:ext cx="7053600" cy="10503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Contour Features(contd)</a:t>
            </a:r>
            <a:endParaRPr>
              <a:latin typeface="Roboto"/>
              <a:ea typeface="Roboto"/>
              <a:cs typeface="Roboto"/>
              <a:sym typeface="Roboto"/>
            </a:endParaRPr>
          </a:p>
        </p:txBody>
      </p:sp>
      <p:sp>
        <p:nvSpPr>
          <p:cNvPr id="366" name="Google Shape;366;p59"/>
          <p:cNvSpPr txBox="1">
            <a:spLocks noGrp="1"/>
          </p:cNvSpPr>
          <p:nvPr>
            <p:ph type="body" idx="1"/>
          </p:nvPr>
        </p:nvSpPr>
        <p:spPr>
          <a:xfrm>
            <a:off x="484575" y="1073850"/>
            <a:ext cx="7865100" cy="967200"/>
          </a:xfrm>
          <a:prstGeom prst="rect">
            <a:avLst/>
          </a:prstGeom>
          <a:noFill/>
          <a:ln>
            <a:noFill/>
          </a:ln>
        </p:spPr>
        <p:txBody>
          <a:bodyPr spcFirstLastPara="1" wrap="square" lIns="68575" tIns="34275" rIns="68575" bIns="34275" anchor="t" anchorCtr="0">
            <a:noAutofit/>
          </a:bodyPr>
          <a:lstStyle/>
          <a:p>
            <a:pPr marL="457200" marR="0" lvl="0" indent="-355600" algn="l" rtl="0">
              <a:lnSpc>
                <a:spcPct val="150000"/>
              </a:lnSpc>
              <a:spcBef>
                <a:spcPts val="800"/>
              </a:spcBef>
              <a:spcAft>
                <a:spcPts val="0"/>
              </a:spcAft>
              <a:buSzPts val="2000"/>
              <a:buFont typeface="Roboto"/>
              <a:buChar char="●"/>
            </a:pPr>
            <a:r>
              <a:rPr lang="en" sz="2000">
                <a:latin typeface="Roboto"/>
                <a:ea typeface="Roboto"/>
                <a:cs typeface="Roboto"/>
                <a:sym typeface="Roboto"/>
              </a:rPr>
              <a:t>Bounding Rectangle : It is the rectangle that will enclose the contour. It is of two types:</a:t>
            </a:r>
            <a:endParaRPr sz="2000">
              <a:latin typeface="Roboto"/>
              <a:ea typeface="Roboto"/>
              <a:cs typeface="Roboto"/>
              <a:sym typeface="Roboto"/>
            </a:endParaRPr>
          </a:p>
        </p:txBody>
      </p:sp>
      <p:sp>
        <p:nvSpPr>
          <p:cNvPr id="367" name="Google Shape;367;p59"/>
          <p:cNvSpPr txBox="1"/>
          <p:nvPr/>
        </p:nvSpPr>
        <p:spPr>
          <a:xfrm>
            <a:off x="484575" y="2041050"/>
            <a:ext cx="7655400" cy="1945800"/>
          </a:xfrm>
          <a:prstGeom prst="rect">
            <a:avLst/>
          </a:prstGeom>
          <a:noFill/>
          <a:ln>
            <a:noFill/>
          </a:ln>
        </p:spPr>
        <p:txBody>
          <a:bodyPr spcFirstLastPara="1" wrap="square" lIns="91425" tIns="91425" rIns="91425" bIns="91425" anchor="t" anchorCtr="0">
            <a:noAutofit/>
          </a:bodyPr>
          <a:lstStyle/>
          <a:p>
            <a:pPr marL="914400" marR="0" lvl="1" indent="-355600" algn="l" rtl="0">
              <a:lnSpc>
                <a:spcPct val="100000"/>
              </a:lnSpc>
              <a:spcBef>
                <a:spcPts val="0"/>
              </a:spcBef>
              <a:spcAft>
                <a:spcPts val="0"/>
              </a:spcAft>
              <a:buClr>
                <a:schemeClr val="lt2"/>
              </a:buClr>
              <a:buSzPts val="2000"/>
              <a:buFont typeface="Roboto"/>
              <a:buChar char="○"/>
            </a:pPr>
            <a:r>
              <a:rPr lang="en" sz="2000" b="0" i="0" u="sng" strike="noStrike" cap="none">
                <a:solidFill>
                  <a:schemeClr val="lt2"/>
                </a:solidFill>
                <a:latin typeface="Roboto"/>
                <a:ea typeface="Roboto"/>
                <a:cs typeface="Roboto"/>
                <a:sym typeface="Roboto"/>
              </a:rPr>
              <a:t>Straight Bounding rectangle</a:t>
            </a:r>
            <a:r>
              <a:rPr lang="en" sz="2000" b="0" i="0" u="none" strike="noStrike" cap="none">
                <a:solidFill>
                  <a:schemeClr val="lt2"/>
                </a:solidFill>
                <a:latin typeface="Roboto"/>
                <a:ea typeface="Roboto"/>
                <a:cs typeface="Roboto"/>
                <a:sym typeface="Roboto"/>
              </a:rPr>
              <a:t>: It is a straight rectangle, it doesn’t consider the rotation of the object. So area of the bounding rectangle won’t be minimum. It is found by the function cv2.boundingRect().</a:t>
            </a:r>
            <a:endParaRPr sz="2000" b="0" i="0" u="none" strike="noStrike" cap="none">
              <a:solidFill>
                <a:schemeClr val="lt2"/>
              </a:solidFill>
              <a:latin typeface="Roboto"/>
              <a:ea typeface="Roboto"/>
              <a:cs typeface="Roboto"/>
              <a:sym typeface="Roboto"/>
            </a:endParaRPr>
          </a:p>
          <a:p>
            <a:pPr marL="914400" marR="0" lvl="1" indent="-355600" algn="l" rtl="0">
              <a:lnSpc>
                <a:spcPct val="100000"/>
              </a:lnSpc>
              <a:spcBef>
                <a:spcPts val="0"/>
              </a:spcBef>
              <a:spcAft>
                <a:spcPts val="0"/>
              </a:spcAft>
              <a:buClr>
                <a:schemeClr val="lt2"/>
              </a:buClr>
              <a:buSzPts val="2000"/>
              <a:buFont typeface="Roboto"/>
              <a:buChar char="○"/>
            </a:pPr>
            <a:r>
              <a:rPr lang="en" sz="2000" b="0" i="0" u="none" strike="noStrike" cap="none">
                <a:solidFill>
                  <a:schemeClr val="lt2"/>
                </a:solidFill>
                <a:latin typeface="Roboto"/>
                <a:ea typeface="Roboto"/>
                <a:cs typeface="Roboto"/>
                <a:sym typeface="Roboto"/>
              </a:rPr>
              <a:t>Let (x,y) be the top-left coordinate of the rectangle and (w,h) be its width and height.</a:t>
            </a:r>
            <a:endParaRPr sz="2000" b="0" i="0" u="none" strike="noStrike" cap="none">
              <a:solidFill>
                <a:schemeClr val="lt2"/>
              </a:solidFill>
              <a:latin typeface="Roboto"/>
              <a:ea typeface="Roboto"/>
              <a:cs typeface="Roboto"/>
              <a:sym typeface="Roboto"/>
            </a:endParaRPr>
          </a:p>
        </p:txBody>
      </p:sp>
      <p:sp>
        <p:nvSpPr>
          <p:cNvPr id="368" name="Google Shape;368;p59"/>
          <p:cNvSpPr txBox="1"/>
          <p:nvPr/>
        </p:nvSpPr>
        <p:spPr>
          <a:xfrm>
            <a:off x="1510400" y="3986850"/>
            <a:ext cx="6381900" cy="85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highlight>
                  <a:srgbClr val="FFFFFF"/>
                </a:highlight>
                <a:latin typeface="Roboto"/>
                <a:ea typeface="Roboto"/>
                <a:cs typeface="Roboto"/>
                <a:sym typeface="Roboto"/>
              </a:rPr>
              <a:t>x,y,w,h = cv2.boundingRect(cnt)</a:t>
            </a:r>
            <a:endParaRPr sz="2000" b="0" i="0" u="none" strike="noStrike" cap="none">
              <a:solidFill>
                <a:srgbClr val="000000"/>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highlight>
                  <a:srgbClr val="FFFFFF"/>
                </a:highlight>
                <a:latin typeface="Roboto"/>
                <a:ea typeface="Roboto"/>
                <a:cs typeface="Roboto"/>
                <a:sym typeface="Roboto"/>
              </a:rPr>
              <a:t>img = cv2.rectangle(img,(x,y),(x+w,y+h),(0,255,0),2)</a:t>
            </a:r>
            <a:endParaRPr sz="2000" b="0" i="0" u="none" strike="noStrike" cap="none">
              <a:solidFill>
                <a:srgbClr val="000000"/>
              </a:solidFill>
              <a:highlight>
                <a:srgbClr val="FFFFFF"/>
              </a:highlight>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60"/>
          <p:cNvSpPr txBox="1">
            <a:spLocks noGrp="1"/>
          </p:cNvSpPr>
          <p:nvPr>
            <p:ph type="title"/>
          </p:nvPr>
        </p:nvSpPr>
        <p:spPr>
          <a:xfrm>
            <a:off x="484575" y="339545"/>
            <a:ext cx="7053600" cy="5448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Contour Features(contd)</a:t>
            </a:r>
            <a:endParaRPr>
              <a:latin typeface="Roboto"/>
              <a:ea typeface="Roboto"/>
              <a:cs typeface="Roboto"/>
              <a:sym typeface="Roboto"/>
            </a:endParaRPr>
          </a:p>
        </p:txBody>
      </p:sp>
      <p:sp>
        <p:nvSpPr>
          <p:cNvPr id="374" name="Google Shape;374;p60"/>
          <p:cNvSpPr txBox="1"/>
          <p:nvPr/>
        </p:nvSpPr>
        <p:spPr>
          <a:xfrm>
            <a:off x="484575" y="1074975"/>
            <a:ext cx="7655400" cy="2286000"/>
          </a:xfrm>
          <a:prstGeom prst="rect">
            <a:avLst/>
          </a:prstGeom>
          <a:noFill/>
          <a:ln>
            <a:noFill/>
          </a:ln>
        </p:spPr>
        <p:txBody>
          <a:bodyPr spcFirstLastPara="1" wrap="square" lIns="91425" tIns="91425" rIns="91425" bIns="91425" anchor="t" anchorCtr="0">
            <a:noAutofit/>
          </a:bodyPr>
          <a:lstStyle/>
          <a:p>
            <a:pPr marL="914400" marR="0" lvl="1" indent="-355600" algn="l" rtl="0">
              <a:lnSpc>
                <a:spcPct val="100000"/>
              </a:lnSpc>
              <a:spcBef>
                <a:spcPts val="0"/>
              </a:spcBef>
              <a:spcAft>
                <a:spcPts val="0"/>
              </a:spcAft>
              <a:buClr>
                <a:schemeClr val="lt2"/>
              </a:buClr>
              <a:buSzPts val="2000"/>
              <a:buFont typeface="Roboto"/>
              <a:buChar char="○"/>
            </a:pPr>
            <a:r>
              <a:rPr lang="en" sz="2000" b="0" i="0" u="sng" strike="noStrike" cap="none">
                <a:solidFill>
                  <a:schemeClr val="lt2"/>
                </a:solidFill>
                <a:latin typeface="Roboto"/>
                <a:ea typeface="Roboto"/>
                <a:cs typeface="Roboto"/>
                <a:sym typeface="Roboto"/>
              </a:rPr>
              <a:t>Rotated rectangle</a:t>
            </a:r>
            <a:r>
              <a:rPr lang="en" sz="2000" b="0" i="0" u="none" strike="noStrike" cap="none">
                <a:solidFill>
                  <a:schemeClr val="lt2"/>
                </a:solidFill>
                <a:latin typeface="Roboto"/>
                <a:ea typeface="Roboto"/>
                <a:cs typeface="Roboto"/>
                <a:sym typeface="Roboto"/>
              </a:rPr>
              <a:t>: Here, bounding rectangle is drawn with minimum area, so it considers the rotation also. </a:t>
            </a:r>
            <a:endParaRPr sz="2000" b="0" i="0" u="none" strike="noStrike" cap="none">
              <a:solidFill>
                <a:schemeClr val="lt2"/>
              </a:solidFill>
              <a:latin typeface="Roboto"/>
              <a:ea typeface="Roboto"/>
              <a:cs typeface="Roboto"/>
              <a:sym typeface="Roboto"/>
            </a:endParaRPr>
          </a:p>
          <a:p>
            <a:pPr marL="914400" marR="0" lvl="1" indent="-355600" algn="l" rtl="0">
              <a:lnSpc>
                <a:spcPct val="100000"/>
              </a:lnSpc>
              <a:spcBef>
                <a:spcPts val="0"/>
              </a:spcBef>
              <a:spcAft>
                <a:spcPts val="0"/>
              </a:spcAft>
              <a:buClr>
                <a:schemeClr val="lt2"/>
              </a:buClr>
              <a:buSzPts val="2000"/>
              <a:buFont typeface="Roboto"/>
              <a:buChar char="○"/>
            </a:pPr>
            <a:r>
              <a:rPr lang="en" sz="2000" b="0" i="0" u="none" strike="noStrike" cap="none">
                <a:solidFill>
                  <a:schemeClr val="lt2"/>
                </a:solidFill>
                <a:latin typeface="Roboto"/>
                <a:ea typeface="Roboto"/>
                <a:cs typeface="Roboto"/>
                <a:sym typeface="Roboto"/>
              </a:rPr>
              <a:t>The function used is cv2.minAreaRect(). It returns a Box2D structure which contains following details - ( top-left corner(x,y), (width, height), angle of rotation ). </a:t>
            </a:r>
            <a:endParaRPr sz="2000" b="0" i="0" u="none" strike="noStrike" cap="none">
              <a:solidFill>
                <a:schemeClr val="lt2"/>
              </a:solidFill>
              <a:latin typeface="Roboto"/>
              <a:ea typeface="Roboto"/>
              <a:cs typeface="Roboto"/>
              <a:sym typeface="Roboto"/>
            </a:endParaRPr>
          </a:p>
          <a:p>
            <a:pPr marL="914400" marR="0" lvl="1" indent="-355600" algn="l" rtl="0">
              <a:lnSpc>
                <a:spcPct val="100000"/>
              </a:lnSpc>
              <a:spcBef>
                <a:spcPts val="0"/>
              </a:spcBef>
              <a:spcAft>
                <a:spcPts val="0"/>
              </a:spcAft>
              <a:buClr>
                <a:schemeClr val="lt2"/>
              </a:buClr>
              <a:buSzPts val="2000"/>
              <a:buFont typeface="Roboto"/>
              <a:buChar char="○"/>
            </a:pPr>
            <a:r>
              <a:rPr lang="en" sz="2000" b="0" i="0" u="none" strike="noStrike" cap="none">
                <a:solidFill>
                  <a:schemeClr val="lt2"/>
                </a:solidFill>
                <a:latin typeface="Roboto"/>
                <a:ea typeface="Roboto"/>
                <a:cs typeface="Roboto"/>
                <a:sym typeface="Roboto"/>
              </a:rPr>
              <a:t>But to draw this rectangle, we need 4 corners of the rectangle. It is obtained by the function cv2.boxPoints()</a:t>
            </a:r>
            <a:endParaRPr sz="2000" b="0" i="0" u="none" strike="noStrike" cap="none">
              <a:solidFill>
                <a:schemeClr val="lt2"/>
              </a:solidFill>
              <a:latin typeface="Roboto"/>
              <a:ea typeface="Roboto"/>
              <a:cs typeface="Roboto"/>
              <a:sym typeface="Roboto"/>
            </a:endParaRPr>
          </a:p>
        </p:txBody>
      </p:sp>
      <p:sp>
        <p:nvSpPr>
          <p:cNvPr id="375" name="Google Shape;375;p60"/>
          <p:cNvSpPr txBox="1"/>
          <p:nvPr/>
        </p:nvSpPr>
        <p:spPr>
          <a:xfrm>
            <a:off x="1510400" y="3429000"/>
            <a:ext cx="6381900" cy="1413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highlight>
                  <a:srgbClr val="FFFFFF"/>
                </a:highlight>
                <a:latin typeface="Roboto"/>
                <a:ea typeface="Roboto"/>
                <a:cs typeface="Roboto"/>
                <a:sym typeface="Roboto"/>
              </a:rPr>
              <a:t>rect = cv2.minAreaRect(cnt)</a:t>
            </a:r>
            <a:endParaRPr sz="2000" b="0" i="0" u="none" strike="noStrike" cap="none">
              <a:solidFill>
                <a:srgbClr val="000000"/>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highlight>
                  <a:srgbClr val="FFFFFF"/>
                </a:highlight>
                <a:latin typeface="Roboto"/>
                <a:ea typeface="Roboto"/>
                <a:cs typeface="Roboto"/>
                <a:sym typeface="Roboto"/>
              </a:rPr>
              <a:t>box = cv2.boxPoints(rect)</a:t>
            </a:r>
            <a:endParaRPr sz="2000" b="0" i="0" u="none" strike="noStrike" cap="none">
              <a:solidFill>
                <a:srgbClr val="000000"/>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highlight>
                  <a:srgbClr val="FFFFFF"/>
                </a:highlight>
                <a:latin typeface="Roboto"/>
                <a:ea typeface="Roboto"/>
                <a:cs typeface="Roboto"/>
                <a:sym typeface="Roboto"/>
              </a:rPr>
              <a:t>box = np.int0(box)</a:t>
            </a:r>
            <a:endParaRPr sz="2000" b="0" i="0" u="none" strike="noStrike" cap="none">
              <a:solidFill>
                <a:srgbClr val="000000"/>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highlight>
                  <a:srgbClr val="FFFFFF"/>
                </a:highlight>
                <a:latin typeface="Roboto"/>
                <a:ea typeface="Roboto"/>
                <a:cs typeface="Roboto"/>
                <a:sym typeface="Roboto"/>
              </a:rPr>
              <a:t>im = cv2.drawContours(im,[box],0,(0,0,255),2)</a:t>
            </a:r>
            <a:endParaRPr sz="2000" b="0" i="0" u="none" strike="noStrike" cap="none">
              <a:solidFill>
                <a:srgbClr val="000000"/>
              </a:solidFill>
              <a:highlight>
                <a:srgbClr val="FFFFFF"/>
              </a:highlight>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61"/>
          <p:cNvSpPr txBox="1">
            <a:spLocks noGrp="1"/>
          </p:cNvSpPr>
          <p:nvPr>
            <p:ph type="title"/>
          </p:nvPr>
        </p:nvSpPr>
        <p:spPr>
          <a:xfrm>
            <a:off x="484575" y="339545"/>
            <a:ext cx="7053600" cy="5448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Contour Features(contd)</a:t>
            </a:r>
            <a:endParaRPr>
              <a:latin typeface="Roboto"/>
              <a:ea typeface="Roboto"/>
              <a:cs typeface="Roboto"/>
              <a:sym typeface="Roboto"/>
            </a:endParaRPr>
          </a:p>
        </p:txBody>
      </p:sp>
      <p:sp>
        <p:nvSpPr>
          <p:cNvPr id="381" name="Google Shape;381;p61"/>
          <p:cNvSpPr txBox="1"/>
          <p:nvPr/>
        </p:nvSpPr>
        <p:spPr>
          <a:xfrm>
            <a:off x="484575" y="1143000"/>
            <a:ext cx="3992100" cy="35922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00000"/>
              </a:lnSpc>
              <a:spcBef>
                <a:spcPts val="0"/>
              </a:spcBef>
              <a:spcAft>
                <a:spcPts val="0"/>
              </a:spcAft>
              <a:buClr>
                <a:schemeClr val="lt2"/>
              </a:buClr>
              <a:buSzPts val="2000"/>
              <a:buFont typeface="Roboto"/>
              <a:buChar char="●"/>
            </a:pPr>
            <a:r>
              <a:rPr lang="en" sz="2000" b="0" i="0" u="none" strike="noStrike" cap="none">
                <a:solidFill>
                  <a:schemeClr val="lt2"/>
                </a:solidFill>
                <a:latin typeface="Roboto"/>
                <a:ea typeface="Roboto"/>
                <a:cs typeface="Roboto"/>
                <a:sym typeface="Roboto"/>
              </a:rPr>
              <a:t>Both the rectangles are shown in a single image. Green rectangle shows the normal bounding rect. Red rectangle is the rotated rect.</a:t>
            </a:r>
            <a:endParaRPr sz="2000" b="0" i="0" u="none" strike="noStrike" cap="none">
              <a:solidFill>
                <a:schemeClr val="lt2"/>
              </a:solidFill>
              <a:latin typeface="Roboto"/>
              <a:ea typeface="Roboto"/>
              <a:cs typeface="Roboto"/>
              <a:sym typeface="Roboto"/>
            </a:endParaRPr>
          </a:p>
          <a:p>
            <a:pPr marL="91440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lt2"/>
              </a:solidFill>
              <a:latin typeface="Roboto"/>
              <a:ea typeface="Roboto"/>
              <a:cs typeface="Roboto"/>
              <a:sym typeface="Roboto"/>
            </a:endParaRPr>
          </a:p>
          <a:p>
            <a:pPr marL="91440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lt2"/>
              </a:solidFill>
              <a:latin typeface="Roboto"/>
              <a:ea typeface="Roboto"/>
              <a:cs typeface="Roboto"/>
              <a:sym typeface="Roboto"/>
            </a:endParaRPr>
          </a:p>
        </p:txBody>
      </p:sp>
      <p:pic>
        <p:nvPicPr>
          <p:cNvPr id="382" name="Google Shape;382;p61"/>
          <p:cNvPicPr preferRelativeResize="0"/>
          <p:nvPr/>
        </p:nvPicPr>
        <p:blipFill rotWithShape="1">
          <a:blip r:embed="rId3">
            <a:alphaModFix/>
          </a:blip>
          <a:srcRect/>
          <a:stretch/>
        </p:blipFill>
        <p:spPr>
          <a:xfrm>
            <a:off x="4694450" y="1055875"/>
            <a:ext cx="4204600" cy="37664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2"/>
          <p:cNvSpPr txBox="1">
            <a:spLocks noGrp="1"/>
          </p:cNvSpPr>
          <p:nvPr>
            <p:ph type="title"/>
          </p:nvPr>
        </p:nvSpPr>
        <p:spPr>
          <a:xfrm>
            <a:off x="484575" y="339545"/>
            <a:ext cx="7053600" cy="5448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Contour Approximation:</a:t>
            </a:r>
            <a:endParaRPr>
              <a:latin typeface="Roboto"/>
              <a:ea typeface="Roboto"/>
              <a:cs typeface="Roboto"/>
              <a:sym typeface="Roboto"/>
            </a:endParaRPr>
          </a:p>
        </p:txBody>
      </p:sp>
      <p:sp>
        <p:nvSpPr>
          <p:cNvPr id="388" name="Google Shape;388;p62"/>
          <p:cNvSpPr txBox="1"/>
          <p:nvPr/>
        </p:nvSpPr>
        <p:spPr>
          <a:xfrm>
            <a:off x="484575" y="884350"/>
            <a:ext cx="7655400" cy="36333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15000"/>
              </a:lnSpc>
              <a:spcBef>
                <a:spcPts val="0"/>
              </a:spcBef>
              <a:spcAft>
                <a:spcPts val="0"/>
              </a:spcAft>
              <a:buClr>
                <a:schemeClr val="lt2"/>
              </a:buClr>
              <a:buSzPts val="2000"/>
              <a:buFont typeface="Roboto"/>
              <a:buChar char="●"/>
            </a:pPr>
            <a:r>
              <a:rPr lang="en" sz="2000" b="0" i="0" u="none" strike="noStrike" cap="none">
                <a:solidFill>
                  <a:schemeClr val="lt2"/>
                </a:solidFill>
                <a:latin typeface="Roboto"/>
                <a:ea typeface="Roboto"/>
                <a:cs typeface="Roboto"/>
                <a:sym typeface="Roboto"/>
              </a:rPr>
              <a:t>It approximates a contour shape to another shape with less number of vertices depending upon the precision we specify.</a:t>
            </a:r>
            <a:endParaRPr sz="2000" b="0" i="0" u="none" strike="noStrike" cap="none">
              <a:solidFill>
                <a:schemeClr val="lt2"/>
              </a:solidFill>
              <a:latin typeface="Roboto"/>
              <a:ea typeface="Roboto"/>
              <a:cs typeface="Roboto"/>
              <a:sym typeface="Roboto"/>
            </a:endParaRPr>
          </a:p>
          <a:p>
            <a:pPr marL="457200" marR="0" lvl="0" indent="-355600" algn="l" rtl="0">
              <a:lnSpc>
                <a:spcPct val="115000"/>
              </a:lnSpc>
              <a:spcBef>
                <a:spcPts val="0"/>
              </a:spcBef>
              <a:spcAft>
                <a:spcPts val="0"/>
              </a:spcAft>
              <a:buClr>
                <a:schemeClr val="lt2"/>
              </a:buClr>
              <a:buSzPts val="2000"/>
              <a:buFont typeface="Roboto"/>
              <a:buChar char="●"/>
            </a:pPr>
            <a:r>
              <a:rPr lang="en" sz="2000" b="0" i="0" u="none" strike="noStrike" cap="none">
                <a:solidFill>
                  <a:schemeClr val="lt2"/>
                </a:solidFill>
                <a:latin typeface="Roboto"/>
                <a:ea typeface="Roboto"/>
                <a:cs typeface="Roboto"/>
                <a:sym typeface="Roboto"/>
              </a:rPr>
              <a:t>To understand this, suppose you are trying to find a square in an image, but due to some problems in the image, you didn’t get a perfect square, but a “bad shape”.</a:t>
            </a:r>
            <a:endParaRPr sz="2000" b="0" i="0" u="none" strike="noStrike" cap="none">
              <a:solidFill>
                <a:schemeClr val="lt2"/>
              </a:solidFill>
              <a:latin typeface="Roboto"/>
              <a:ea typeface="Roboto"/>
              <a:cs typeface="Roboto"/>
              <a:sym typeface="Roboto"/>
            </a:endParaRPr>
          </a:p>
          <a:p>
            <a:pPr marL="457200" marR="0" lvl="0" indent="-355600" algn="l" rtl="0">
              <a:lnSpc>
                <a:spcPct val="115000"/>
              </a:lnSpc>
              <a:spcBef>
                <a:spcPts val="0"/>
              </a:spcBef>
              <a:spcAft>
                <a:spcPts val="0"/>
              </a:spcAft>
              <a:buClr>
                <a:schemeClr val="lt2"/>
              </a:buClr>
              <a:buSzPts val="2000"/>
              <a:buFont typeface="Roboto"/>
              <a:buChar char="●"/>
            </a:pPr>
            <a:r>
              <a:rPr lang="en" sz="2000" b="0" i="0" u="none" strike="noStrike" cap="none">
                <a:solidFill>
                  <a:schemeClr val="lt2"/>
                </a:solidFill>
                <a:latin typeface="Roboto"/>
                <a:ea typeface="Roboto"/>
                <a:cs typeface="Roboto"/>
                <a:sym typeface="Roboto"/>
              </a:rPr>
              <a:t>Now you can use this function to approximate the shape. In this, second argument is called epsilon, which is maximum distance from contour to approximated contour. It is an accuracy parameter. A wise selection of epsilon is needed to get the correct output.</a:t>
            </a:r>
            <a:endParaRPr sz="2000" b="0" i="0" u="none" strike="noStrike" cap="none">
              <a:solidFill>
                <a:schemeClr val="lt2"/>
              </a:solidFill>
              <a:latin typeface="Roboto"/>
              <a:ea typeface="Roboto"/>
              <a:cs typeface="Roboto"/>
              <a:sym typeface="Roboto"/>
            </a:endParaRPr>
          </a:p>
          <a:p>
            <a:pPr marL="457200" marR="0" lvl="0" indent="-355600" algn="l" rtl="0">
              <a:lnSpc>
                <a:spcPct val="115000"/>
              </a:lnSpc>
              <a:spcBef>
                <a:spcPts val="0"/>
              </a:spcBef>
              <a:spcAft>
                <a:spcPts val="0"/>
              </a:spcAft>
              <a:buClr>
                <a:schemeClr val="lt2"/>
              </a:buClr>
              <a:buSzPts val="2000"/>
              <a:buFont typeface="Roboto"/>
              <a:buChar char="●"/>
            </a:pPr>
            <a:r>
              <a:rPr lang="en" sz="2000" b="0" i="0" u="none" strike="noStrike" cap="none">
                <a:solidFill>
                  <a:schemeClr val="lt2"/>
                </a:solidFill>
                <a:latin typeface="Roboto"/>
                <a:ea typeface="Roboto"/>
                <a:cs typeface="Roboto"/>
                <a:sym typeface="Roboto"/>
              </a:rPr>
              <a:t>Third argument specifies whether curve is closed or not.</a:t>
            </a:r>
            <a:endParaRPr sz="2000" b="0" i="0" u="none" strike="noStrike" cap="none">
              <a:solidFill>
                <a:schemeClr val="lt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body" idx="1"/>
          </p:nvPr>
        </p:nvSpPr>
        <p:spPr>
          <a:xfrm>
            <a:off x="885750" y="868375"/>
            <a:ext cx="7287900" cy="3480900"/>
          </a:xfrm>
          <a:prstGeom prst="rect">
            <a:avLst/>
          </a:prstGeom>
          <a:solidFill>
            <a:srgbClr val="FFFFFF"/>
          </a:solidFill>
          <a:ln>
            <a:noFill/>
          </a:ln>
        </p:spPr>
        <p:txBody>
          <a:bodyPr spcFirstLastPara="1" wrap="square" lIns="68575" tIns="34275" rIns="68575" bIns="34275" anchor="t" anchorCtr="0">
            <a:noAutofit/>
          </a:bodyPr>
          <a:lstStyle/>
          <a:p>
            <a:pPr marL="0" lvl="0" indent="0" algn="l" rtl="0">
              <a:lnSpc>
                <a:spcPct val="100000"/>
              </a:lnSpc>
              <a:spcBef>
                <a:spcPts val="800"/>
              </a:spcBef>
              <a:spcAft>
                <a:spcPts val="0"/>
              </a:spcAft>
              <a:buSzPts val="1100"/>
              <a:buNone/>
            </a:pPr>
            <a:r>
              <a:rPr lang="en" sz="2400">
                <a:solidFill>
                  <a:srgbClr val="000000"/>
                </a:solidFill>
                <a:latin typeface="Roboto"/>
                <a:ea typeface="Roboto"/>
                <a:cs typeface="Roboto"/>
                <a:sym typeface="Roboto"/>
              </a:rPr>
              <a:t>a = 42</a:t>
            </a: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r>
              <a:rPr lang="en" sz="2400">
                <a:solidFill>
                  <a:srgbClr val="000000"/>
                </a:solidFill>
                <a:latin typeface="Roboto"/>
                <a:ea typeface="Roboto"/>
                <a:cs typeface="Roboto"/>
                <a:sym typeface="Roboto"/>
              </a:rPr>
              <a:t>print (a/13)   # Normal division always gives float</a:t>
            </a: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r>
              <a:rPr lang="en" sz="2400">
                <a:solidFill>
                  <a:srgbClr val="000000"/>
                </a:solidFill>
                <a:latin typeface="Roboto"/>
                <a:ea typeface="Roboto"/>
                <a:cs typeface="Roboto"/>
                <a:sym typeface="Roboto"/>
              </a:rPr>
              <a:t>&gt;&gt;&gt;  3.230769230769231</a:t>
            </a: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r>
              <a:rPr lang="en" sz="2400">
                <a:solidFill>
                  <a:srgbClr val="000000"/>
                </a:solidFill>
                <a:latin typeface="Roboto"/>
                <a:ea typeface="Roboto"/>
                <a:cs typeface="Roboto"/>
                <a:sym typeface="Roboto"/>
              </a:rPr>
              <a:t>print (a//13)  # Integer division gives quotient only </a:t>
            </a: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r>
              <a:rPr lang="en" sz="2400">
                <a:solidFill>
                  <a:srgbClr val="000000"/>
                </a:solidFill>
                <a:latin typeface="Roboto"/>
                <a:ea typeface="Roboto"/>
                <a:cs typeface="Roboto"/>
                <a:sym typeface="Roboto"/>
              </a:rPr>
              <a:t>&gt;&gt;&gt; 3</a:t>
            </a:r>
            <a:endParaRPr sz="2400">
              <a:solidFill>
                <a:srgbClr val="000000"/>
              </a:solidFill>
              <a:latin typeface="Roboto"/>
              <a:ea typeface="Roboto"/>
              <a:cs typeface="Roboto"/>
              <a:sym typeface="Roboto"/>
            </a:endParaRPr>
          </a:p>
          <a:p>
            <a:pPr marL="914400" lvl="0" indent="0" algn="l" rtl="0">
              <a:lnSpc>
                <a:spcPct val="100000"/>
              </a:lnSpc>
              <a:spcBef>
                <a:spcPts val="800"/>
              </a:spcBef>
              <a:spcAft>
                <a:spcPts val="0"/>
              </a:spcAft>
              <a:buSzPts val="1100"/>
              <a:buNone/>
            </a:pPr>
            <a:endParaRPr sz="2400">
              <a:solidFill>
                <a:srgbClr val="000000"/>
              </a:solidFill>
              <a:highlight>
                <a:srgbClr val="FFFFFF"/>
              </a:highlight>
              <a:latin typeface="Roboto"/>
              <a:ea typeface="Roboto"/>
              <a:cs typeface="Roboto"/>
              <a:sym typeface="Roboto"/>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3"/>
          <p:cNvSpPr txBox="1">
            <a:spLocks noGrp="1"/>
          </p:cNvSpPr>
          <p:nvPr>
            <p:ph type="title"/>
          </p:nvPr>
        </p:nvSpPr>
        <p:spPr>
          <a:xfrm>
            <a:off x="484575" y="339545"/>
            <a:ext cx="7053600" cy="5448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Contour Approximation(contd):</a:t>
            </a:r>
            <a:endParaRPr>
              <a:latin typeface="Roboto"/>
              <a:ea typeface="Roboto"/>
              <a:cs typeface="Roboto"/>
              <a:sym typeface="Roboto"/>
            </a:endParaRPr>
          </a:p>
        </p:txBody>
      </p:sp>
      <p:sp>
        <p:nvSpPr>
          <p:cNvPr id="394" name="Google Shape;394;p63"/>
          <p:cNvSpPr txBox="1"/>
          <p:nvPr/>
        </p:nvSpPr>
        <p:spPr>
          <a:xfrm>
            <a:off x="484575" y="1776575"/>
            <a:ext cx="7655400" cy="9528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00000"/>
              </a:lnSpc>
              <a:spcBef>
                <a:spcPts val="0"/>
              </a:spcBef>
              <a:spcAft>
                <a:spcPts val="0"/>
              </a:spcAft>
              <a:buClr>
                <a:schemeClr val="lt2"/>
              </a:buClr>
              <a:buSzPts val="2000"/>
              <a:buFont typeface="Roboto"/>
              <a:buChar char="●"/>
            </a:pPr>
            <a:r>
              <a:rPr lang="en" sz="2000" b="0" i="0" u="none" strike="noStrike" cap="none">
                <a:solidFill>
                  <a:schemeClr val="lt2"/>
                </a:solidFill>
                <a:latin typeface="Roboto"/>
                <a:ea typeface="Roboto"/>
                <a:cs typeface="Roboto"/>
                <a:sym typeface="Roboto"/>
              </a:rPr>
              <a:t>Below, in second image, green line shows the approximated curve for epsilon = 10% of arc length. Third image shows the same for epsilon = 1% of the arc length. </a:t>
            </a:r>
            <a:endParaRPr sz="2000" b="0" i="0" u="none" strike="noStrike" cap="none">
              <a:solidFill>
                <a:schemeClr val="lt2"/>
              </a:solidFill>
              <a:latin typeface="Roboto"/>
              <a:ea typeface="Roboto"/>
              <a:cs typeface="Roboto"/>
              <a:sym typeface="Roboto"/>
            </a:endParaRPr>
          </a:p>
        </p:txBody>
      </p:sp>
      <p:pic>
        <p:nvPicPr>
          <p:cNvPr id="395" name="Google Shape;395;p63"/>
          <p:cNvPicPr preferRelativeResize="0"/>
          <p:nvPr/>
        </p:nvPicPr>
        <p:blipFill rotWithShape="1">
          <a:blip r:embed="rId3">
            <a:alphaModFix/>
          </a:blip>
          <a:srcRect/>
          <a:stretch/>
        </p:blipFill>
        <p:spPr>
          <a:xfrm>
            <a:off x="993325" y="2914575"/>
            <a:ext cx="7368651" cy="1875125"/>
          </a:xfrm>
          <a:prstGeom prst="rect">
            <a:avLst/>
          </a:prstGeom>
          <a:noFill/>
          <a:ln>
            <a:noFill/>
          </a:ln>
        </p:spPr>
      </p:pic>
      <p:sp>
        <p:nvSpPr>
          <p:cNvPr id="396" name="Google Shape;396;p63"/>
          <p:cNvSpPr txBox="1"/>
          <p:nvPr/>
        </p:nvSpPr>
        <p:spPr>
          <a:xfrm>
            <a:off x="993325" y="949475"/>
            <a:ext cx="6944700" cy="76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highlight>
                  <a:srgbClr val="FFFFFF"/>
                </a:highlight>
                <a:latin typeface="Roboto"/>
                <a:ea typeface="Roboto"/>
                <a:cs typeface="Roboto"/>
                <a:sym typeface="Roboto"/>
              </a:rPr>
              <a:t>epsilon = 0.1*cv2.arcLength(contours[index],True)</a:t>
            </a:r>
            <a:endParaRPr sz="2000" b="0" i="0" u="none" strike="noStrike" cap="none">
              <a:solidFill>
                <a:srgbClr val="000000"/>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highlight>
                  <a:srgbClr val="FFFFFF"/>
                </a:highlight>
                <a:latin typeface="Roboto"/>
                <a:ea typeface="Roboto"/>
                <a:cs typeface="Roboto"/>
                <a:sym typeface="Roboto"/>
              </a:rPr>
              <a:t>approx = cv2.approxPolyDP(contours[index],epsilon,True)</a:t>
            </a:r>
            <a:endParaRPr sz="2000" b="0" i="0" u="none" strike="noStrike" cap="none">
              <a:solidFill>
                <a:srgbClr val="000000"/>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highlight>
                <a:srgbClr val="FFFFFF"/>
              </a:highlight>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64"/>
          <p:cNvSpPr txBox="1">
            <a:spLocks noGrp="1"/>
          </p:cNvSpPr>
          <p:nvPr>
            <p:ph type="title"/>
          </p:nvPr>
        </p:nvSpPr>
        <p:spPr>
          <a:xfrm>
            <a:off x="484575" y="184550"/>
            <a:ext cx="7883700" cy="5442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Detecting shapes using contour approximation:</a:t>
            </a:r>
            <a:endParaRPr>
              <a:latin typeface="Roboto"/>
              <a:ea typeface="Roboto"/>
              <a:cs typeface="Roboto"/>
              <a:sym typeface="Roboto"/>
            </a:endParaRPr>
          </a:p>
        </p:txBody>
      </p:sp>
      <p:sp>
        <p:nvSpPr>
          <p:cNvPr id="402" name="Google Shape;402;p64"/>
          <p:cNvSpPr txBox="1"/>
          <p:nvPr/>
        </p:nvSpPr>
        <p:spPr>
          <a:xfrm>
            <a:off x="938900" y="1694950"/>
            <a:ext cx="7987500" cy="3448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highlight>
                  <a:srgbClr val="FFFFFF"/>
                </a:highlight>
                <a:latin typeface="Roboto"/>
                <a:ea typeface="Roboto"/>
                <a:cs typeface="Roboto"/>
                <a:sym typeface="Roboto"/>
              </a:rPr>
              <a:t>img = cv2.imread("shapes.jpg", cv2.IMREAD_GRAYSCALE)</a:t>
            </a:r>
            <a:endParaRPr sz="1500" b="0" i="0" u="none" strike="noStrike" cap="none">
              <a:solidFill>
                <a:srgbClr val="000000"/>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highlight>
                  <a:srgbClr val="FFFFFF"/>
                </a:highlight>
                <a:latin typeface="Roboto"/>
                <a:ea typeface="Roboto"/>
                <a:cs typeface="Roboto"/>
                <a:sym typeface="Roboto"/>
              </a:rPr>
              <a:t>_, threshold = cv2.threshold(img, 240, 255, cv2.THRESH_BINARY)</a:t>
            </a:r>
            <a:endParaRPr sz="1500" b="0" i="0" u="none" strike="noStrike" cap="none">
              <a:solidFill>
                <a:srgbClr val="000000"/>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highlight>
                  <a:srgbClr val="FFFFFF"/>
                </a:highlight>
                <a:latin typeface="Roboto"/>
                <a:ea typeface="Roboto"/>
                <a:cs typeface="Roboto"/>
                <a:sym typeface="Roboto"/>
              </a:rPr>
              <a:t>_, contours, _ = cv2.findContours(threshold, cv2.RETR_TREE, cv2.CHAIN_APPROX_SIMPLE)</a:t>
            </a:r>
            <a:endParaRPr sz="1500" b="0" i="0" u="none" strike="noStrike" cap="none">
              <a:solidFill>
                <a:srgbClr val="000000"/>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highlight>
                  <a:srgbClr val="FFFFFF"/>
                </a:highlight>
                <a:latin typeface="Roboto"/>
                <a:ea typeface="Roboto"/>
                <a:cs typeface="Roboto"/>
                <a:sym typeface="Roboto"/>
              </a:rPr>
              <a:t>for cnt in contours:</a:t>
            </a:r>
            <a:endParaRPr sz="1500" b="0" i="0" u="none" strike="noStrike" cap="none">
              <a:solidFill>
                <a:srgbClr val="000000"/>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highlight>
                  <a:srgbClr val="FFFFFF"/>
                </a:highlight>
                <a:latin typeface="Roboto"/>
                <a:ea typeface="Roboto"/>
                <a:cs typeface="Roboto"/>
                <a:sym typeface="Roboto"/>
              </a:rPr>
              <a:t>    approx = cv2.approxPolyDP(cnt, 0.01*cv2.arcLength(cnt, True), True)</a:t>
            </a:r>
            <a:endParaRPr sz="1500" b="0" i="0" u="none" strike="noStrike" cap="none">
              <a:solidFill>
                <a:srgbClr val="000000"/>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highlight>
                  <a:srgbClr val="FFFFFF"/>
                </a:highlight>
                <a:latin typeface="Roboto"/>
                <a:ea typeface="Roboto"/>
                <a:cs typeface="Roboto"/>
                <a:sym typeface="Roboto"/>
              </a:rPr>
              <a:t>    if len(approx) == 3:</a:t>
            </a:r>
            <a:endParaRPr sz="1500" b="0" i="0" u="none" strike="noStrike" cap="none">
              <a:solidFill>
                <a:srgbClr val="000000"/>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highlight>
                  <a:srgbClr val="FFFFFF"/>
                </a:highlight>
                <a:latin typeface="Roboto"/>
                <a:ea typeface="Roboto"/>
                <a:cs typeface="Roboto"/>
                <a:sym typeface="Roboto"/>
              </a:rPr>
              <a:t>        print(“Triangle it is!”)</a:t>
            </a:r>
            <a:endParaRPr sz="1500" b="0" i="0" u="none" strike="noStrike" cap="none">
              <a:solidFill>
                <a:srgbClr val="000000"/>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highlight>
                  <a:srgbClr val="FFFFFF"/>
                </a:highlight>
                <a:latin typeface="Roboto"/>
                <a:ea typeface="Roboto"/>
                <a:cs typeface="Roboto"/>
                <a:sym typeface="Roboto"/>
              </a:rPr>
              <a:t>    elif len(approx) == 4:</a:t>
            </a:r>
            <a:endParaRPr sz="1500" b="0" i="0" u="none" strike="noStrike" cap="none">
              <a:solidFill>
                <a:srgbClr val="000000"/>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highlight>
                  <a:srgbClr val="FFFFFF"/>
                </a:highlight>
                <a:latin typeface="Roboto"/>
                <a:ea typeface="Roboto"/>
                <a:cs typeface="Roboto"/>
                <a:sym typeface="Roboto"/>
              </a:rPr>
              <a:t>        print(“Rectangle it is!”)</a:t>
            </a:r>
            <a:endParaRPr sz="1500" b="0" i="0" u="none" strike="noStrike" cap="none">
              <a:solidFill>
                <a:srgbClr val="000000"/>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highlight>
                  <a:srgbClr val="FFFFFF"/>
                </a:highlight>
                <a:latin typeface="Roboto"/>
                <a:ea typeface="Roboto"/>
                <a:cs typeface="Roboto"/>
                <a:sym typeface="Roboto"/>
              </a:rPr>
              <a:t>    else:</a:t>
            </a:r>
            <a:endParaRPr sz="1500" b="0" i="0" u="none" strike="noStrike" cap="none">
              <a:solidFill>
                <a:srgbClr val="000000"/>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highlight>
                  <a:srgbClr val="FFFFFF"/>
                </a:highlight>
                <a:latin typeface="Roboto"/>
                <a:ea typeface="Roboto"/>
                <a:cs typeface="Roboto"/>
                <a:sym typeface="Roboto"/>
              </a:rPr>
              <a:t>        print(“Circle it is!”)</a:t>
            </a:r>
            <a:endParaRPr sz="1500" b="0" i="0" u="none" strike="noStrike" cap="none">
              <a:solidFill>
                <a:srgbClr val="000000"/>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highlight>
                <a:srgbClr val="FFFFFF"/>
              </a:highlight>
              <a:latin typeface="Roboto"/>
              <a:ea typeface="Roboto"/>
              <a:cs typeface="Roboto"/>
              <a:sym typeface="Roboto"/>
            </a:endParaRPr>
          </a:p>
        </p:txBody>
      </p:sp>
      <p:sp>
        <p:nvSpPr>
          <p:cNvPr id="403" name="Google Shape;403;p64"/>
          <p:cNvSpPr txBox="1">
            <a:spLocks noGrp="1"/>
          </p:cNvSpPr>
          <p:nvPr>
            <p:ph type="body" idx="1"/>
          </p:nvPr>
        </p:nvSpPr>
        <p:spPr>
          <a:xfrm>
            <a:off x="484575" y="728750"/>
            <a:ext cx="7865100" cy="966300"/>
          </a:xfrm>
          <a:prstGeom prst="rect">
            <a:avLst/>
          </a:prstGeom>
          <a:noFill/>
          <a:ln>
            <a:noFill/>
          </a:ln>
        </p:spPr>
        <p:txBody>
          <a:bodyPr spcFirstLastPara="1" wrap="square" lIns="68575" tIns="34275" rIns="68575" bIns="34275" anchor="t" anchorCtr="0">
            <a:noAutofit/>
          </a:bodyPr>
          <a:lstStyle/>
          <a:p>
            <a:pPr marL="457200" marR="0" lvl="0" indent="-355600" algn="l" rtl="0">
              <a:lnSpc>
                <a:spcPct val="150000"/>
              </a:lnSpc>
              <a:spcBef>
                <a:spcPts val="800"/>
              </a:spcBef>
              <a:spcAft>
                <a:spcPts val="0"/>
              </a:spcAft>
              <a:buSzPts val="2000"/>
              <a:buFont typeface="Roboto"/>
              <a:buChar char="●"/>
            </a:pPr>
            <a:r>
              <a:rPr lang="en" sz="2000">
                <a:latin typeface="Roboto"/>
                <a:ea typeface="Roboto"/>
                <a:cs typeface="Roboto"/>
                <a:sym typeface="Roboto"/>
              </a:rPr>
              <a:t>We can use the fact that triangle has three vertices, rectangle has four vertices and so the remaining ones will be circle.</a:t>
            </a:r>
            <a:endParaRPr sz="2000">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65"/>
          <p:cNvSpPr txBox="1">
            <a:spLocks noGrp="1"/>
          </p:cNvSpPr>
          <p:nvPr>
            <p:ph type="title"/>
          </p:nvPr>
        </p:nvSpPr>
        <p:spPr>
          <a:xfrm>
            <a:off x="484575" y="184550"/>
            <a:ext cx="7883700" cy="5442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Detecting shapes using some other methods:</a:t>
            </a:r>
            <a:endParaRPr>
              <a:latin typeface="Roboto"/>
              <a:ea typeface="Roboto"/>
              <a:cs typeface="Roboto"/>
              <a:sym typeface="Roboto"/>
            </a:endParaRPr>
          </a:p>
        </p:txBody>
      </p:sp>
      <p:sp>
        <p:nvSpPr>
          <p:cNvPr id="409" name="Google Shape;409;p65"/>
          <p:cNvSpPr txBox="1">
            <a:spLocks noGrp="1"/>
          </p:cNvSpPr>
          <p:nvPr>
            <p:ph type="body" idx="1"/>
          </p:nvPr>
        </p:nvSpPr>
        <p:spPr>
          <a:xfrm>
            <a:off x="484575" y="728750"/>
            <a:ext cx="8264700" cy="3176400"/>
          </a:xfrm>
          <a:prstGeom prst="rect">
            <a:avLst/>
          </a:prstGeom>
          <a:noFill/>
          <a:ln>
            <a:noFill/>
          </a:ln>
        </p:spPr>
        <p:txBody>
          <a:bodyPr spcFirstLastPara="1" wrap="square" lIns="68575" tIns="34275" rIns="68575" bIns="34275" anchor="t" anchorCtr="0">
            <a:noAutofit/>
          </a:bodyPr>
          <a:lstStyle/>
          <a:p>
            <a:pPr marL="457200" marR="0" lvl="0" indent="-355600" algn="l" rtl="0">
              <a:lnSpc>
                <a:spcPct val="150000"/>
              </a:lnSpc>
              <a:spcBef>
                <a:spcPts val="800"/>
              </a:spcBef>
              <a:spcAft>
                <a:spcPts val="0"/>
              </a:spcAft>
              <a:buSzPts val="2000"/>
              <a:buFont typeface="Roboto"/>
              <a:buChar char="●"/>
            </a:pPr>
            <a:r>
              <a:rPr lang="en" sz="2000">
                <a:latin typeface="Roboto"/>
                <a:ea typeface="Roboto"/>
                <a:cs typeface="Roboto"/>
                <a:sym typeface="Roboto"/>
              </a:rPr>
              <a:t>Most of the simple geometrical shapes have some properties associated with them.</a:t>
            </a:r>
            <a:endParaRPr sz="2000">
              <a:latin typeface="Roboto"/>
              <a:ea typeface="Roboto"/>
              <a:cs typeface="Roboto"/>
              <a:sym typeface="Roboto"/>
            </a:endParaRPr>
          </a:p>
          <a:p>
            <a:pPr marL="457200" marR="0" lvl="0" indent="-355600" algn="l" rtl="0">
              <a:lnSpc>
                <a:spcPct val="150000"/>
              </a:lnSpc>
              <a:spcBef>
                <a:spcPts val="0"/>
              </a:spcBef>
              <a:spcAft>
                <a:spcPts val="0"/>
              </a:spcAft>
              <a:buSzPts val="2000"/>
              <a:buFont typeface="Roboto"/>
              <a:buChar char="●"/>
            </a:pPr>
            <a:r>
              <a:rPr lang="en" sz="2000">
                <a:latin typeface="Roboto"/>
                <a:ea typeface="Roboto"/>
                <a:cs typeface="Roboto"/>
                <a:sym typeface="Roboto"/>
              </a:rPr>
              <a:t>Let’s take an example: </a:t>
            </a:r>
            <a:endParaRPr sz="2000">
              <a:latin typeface="Roboto"/>
              <a:ea typeface="Roboto"/>
              <a:cs typeface="Roboto"/>
              <a:sym typeface="Roboto"/>
            </a:endParaRPr>
          </a:p>
          <a:p>
            <a:pPr marL="914400" marR="0" lvl="1" indent="-355600" algn="l" rtl="0">
              <a:lnSpc>
                <a:spcPct val="150000"/>
              </a:lnSpc>
              <a:spcBef>
                <a:spcPts val="0"/>
              </a:spcBef>
              <a:spcAft>
                <a:spcPts val="0"/>
              </a:spcAft>
              <a:buSzPts val="2000"/>
              <a:buFont typeface="Roboto"/>
              <a:buChar char="○"/>
            </a:pPr>
            <a:r>
              <a:rPr lang="en" sz="2000">
                <a:latin typeface="Roboto"/>
                <a:ea typeface="Roboto"/>
                <a:cs typeface="Roboto"/>
                <a:sym typeface="Roboto"/>
              </a:rPr>
              <a:t>For a circle, (area/(perimeter)</a:t>
            </a:r>
            <a:r>
              <a:rPr lang="en" sz="2000" baseline="30000">
                <a:latin typeface="Roboto"/>
                <a:ea typeface="Roboto"/>
                <a:cs typeface="Roboto"/>
                <a:sym typeface="Roboto"/>
              </a:rPr>
              <a:t>2</a:t>
            </a:r>
            <a:r>
              <a:rPr lang="en" sz="2000">
                <a:latin typeface="Roboto"/>
                <a:ea typeface="Roboto"/>
                <a:cs typeface="Roboto"/>
                <a:sym typeface="Roboto"/>
              </a:rPr>
              <a:t>) is a constant equal to (1/(4*π)).</a:t>
            </a:r>
            <a:endParaRPr sz="2000">
              <a:latin typeface="Roboto"/>
              <a:ea typeface="Roboto"/>
              <a:cs typeface="Roboto"/>
              <a:sym typeface="Roboto"/>
            </a:endParaRPr>
          </a:p>
          <a:p>
            <a:pPr marL="914400" marR="0" lvl="1" indent="-355600" algn="l" rtl="0">
              <a:lnSpc>
                <a:spcPct val="150000"/>
              </a:lnSpc>
              <a:spcBef>
                <a:spcPts val="0"/>
              </a:spcBef>
              <a:spcAft>
                <a:spcPts val="0"/>
              </a:spcAft>
              <a:buSzPts val="2000"/>
              <a:buFont typeface="Roboto"/>
              <a:buChar char="○"/>
            </a:pPr>
            <a:r>
              <a:rPr lang="en" sz="2000">
                <a:latin typeface="Roboto"/>
                <a:ea typeface="Roboto"/>
                <a:cs typeface="Roboto"/>
                <a:sym typeface="Roboto"/>
              </a:rPr>
              <a:t>Can you guess something for rectangles too?</a:t>
            </a:r>
            <a:endParaRPr sz="2000">
              <a:latin typeface="Roboto"/>
              <a:ea typeface="Roboto"/>
              <a:cs typeface="Roboto"/>
              <a:sym typeface="Roboto"/>
            </a:endParaRPr>
          </a:p>
        </p:txBody>
      </p:sp>
      <p:pic>
        <p:nvPicPr>
          <p:cNvPr id="410" name="Google Shape;410;p65"/>
          <p:cNvPicPr preferRelativeResize="0"/>
          <p:nvPr/>
        </p:nvPicPr>
        <p:blipFill rotWithShape="1">
          <a:blip r:embed="rId3">
            <a:alphaModFix/>
          </a:blip>
          <a:srcRect/>
          <a:stretch/>
        </p:blipFill>
        <p:spPr>
          <a:xfrm>
            <a:off x="6898825" y="2728250"/>
            <a:ext cx="2146525" cy="20342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66"/>
          <p:cNvSpPr txBox="1">
            <a:spLocks noGrp="1"/>
          </p:cNvSpPr>
          <p:nvPr>
            <p:ph type="title"/>
          </p:nvPr>
        </p:nvSpPr>
        <p:spPr>
          <a:xfrm>
            <a:off x="331212" y="319129"/>
            <a:ext cx="5290200" cy="7878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lt2"/>
              </a:buClr>
              <a:buSzPts val="3200"/>
              <a:buFont typeface="Century Gothic"/>
              <a:buNone/>
            </a:pPr>
            <a:r>
              <a:rPr lang="en" sz="3000">
                <a:latin typeface="Roboto"/>
                <a:ea typeface="Roboto"/>
                <a:cs typeface="Roboto"/>
                <a:sym typeface="Roboto"/>
              </a:rPr>
              <a:t>Video Processing:</a:t>
            </a:r>
            <a:endParaRPr sz="3000">
              <a:latin typeface="Roboto"/>
              <a:ea typeface="Roboto"/>
              <a:cs typeface="Roboto"/>
              <a:sym typeface="Roboto"/>
            </a:endParaRPr>
          </a:p>
        </p:txBody>
      </p:sp>
      <p:sp>
        <p:nvSpPr>
          <p:cNvPr id="416" name="Google Shape;416;p66"/>
          <p:cNvSpPr txBox="1">
            <a:spLocks noGrp="1"/>
          </p:cNvSpPr>
          <p:nvPr>
            <p:ph type="body" idx="1"/>
          </p:nvPr>
        </p:nvSpPr>
        <p:spPr>
          <a:xfrm>
            <a:off x="1217041" y="1427507"/>
            <a:ext cx="6709800" cy="3146700"/>
          </a:xfrm>
          <a:prstGeom prst="rect">
            <a:avLst/>
          </a:prstGeom>
          <a:noFill/>
          <a:ln>
            <a:noFill/>
          </a:ln>
        </p:spPr>
        <p:txBody>
          <a:bodyPr spcFirstLastPara="1" wrap="square" lIns="68575" tIns="34275" rIns="68575" bIns="34275" anchor="t" anchorCtr="0">
            <a:noAutofit/>
          </a:bodyPr>
          <a:lstStyle/>
          <a:p>
            <a:pPr marL="254000" lvl="0" indent="-254000" algn="l" rtl="0">
              <a:lnSpc>
                <a:spcPct val="115000"/>
              </a:lnSpc>
              <a:spcBef>
                <a:spcPts val="800"/>
              </a:spcBef>
              <a:spcAft>
                <a:spcPts val="0"/>
              </a:spcAft>
              <a:buSzPts val="2000"/>
              <a:buFont typeface="Roboto"/>
              <a:buChar char="●"/>
            </a:pPr>
            <a:r>
              <a:rPr lang="en" sz="2000">
                <a:latin typeface="Roboto"/>
                <a:ea typeface="Roboto"/>
                <a:cs typeface="Roboto"/>
                <a:sym typeface="Roboto"/>
              </a:rPr>
              <a:t>Videos are extension of images in 4th dimension. </a:t>
            </a:r>
            <a:endParaRPr sz="2000">
              <a:latin typeface="Roboto"/>
              <a:ea typeface="Roboto"/>
              <a:cs typeface="Roboto"/>
              <a:sym typeface="Roboto"/>
            </a:endParaRPr>
          </a:p>
          <a:p>
            <a:pPr marL="254000" lvl="0" indent="-254000" algn="l" rtl="0">
              <a:lnSpc>
                <a:spcPct val="115000"/>
              </a:lnSpc>
              <a:spcBef>
                <a:spcPts val="800"/>
              </a:spcBef>
              <a:spcAft>
                <a:spcPts val="0"/>
              </a:spcAft>
              <a:buSzPts val="2000"/>
              <a:buFont typeface="Roboto"/>
              <a:buChar char="●"/>
            </a:pPr>
            <a:r>
              <a:rPr lang="en" sz="2000">
                <a:latin typeface="Roboto"/>
                <a:ea typeface="Roboto"/>
                <a:cs typeface="Roboto"/>
                <a:sym typeface="Roboto"/>
              </a:rPr>
              <a:t>Frames can be BGR image or Grayscale or Binary image. </a:t>
            </a:r>
            <a:endParaRPr sz="2000">
              <a:latin typeface="Roboto"/>
              <a:ea typeface="Roboto"/>
              <a:cs typeface="Roboto"/>
              <a:sym typeface="Roboto"/>
            </a:endParaRPr>
          </a:p>
          <a:p>
            <a:pPr marL="0" lvl="0" indent="0" algn="l" rtl="0">
              <a:lnSpc>
                <a:spcPct val="115000"/>
              </a:lnSpc>
              <a:spcBef>
                <a:spcPts val="800"/>
              </a:spcBef>
              <a:spcAft>
                <a:spcPts val="0"/>
              </a:spcAft>
              <a:buSzPts val="1100"/>
              <a:buNone/>
            </a:pPr>
            <a:endParaRPr sz="2000">
              <a:latin typeface="Roboto"/>
              <a:ea typeface="Roboto"/>
              <a:cs typeface="Roboto"/>
              <a:sym typeface="Roboto"/>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grpSp>
        <p:nvGrpSpPr>
          <p:cNvPr id="421" name="Google Shape;421;p67"/>
          <p:cNvGrpSpPr/>
          <p:nvPr/>
        </p:nvGrpSpPr>
        <p:grpSpPr>
          <a:xfrm>
            <a:off x="1532345" y="991147"/>
            <a:ext cx="6085807" cy="3680205"/>
            <a:chOff x="11126" y="226725"/>
            <a:chExt cx="8114409" cy="4906940"/>
          </a:xfrm>
        </p:grpSpPr>
        <p:sp>
          <p:nvSpPr>
            <p:cNvPr id="422" name="Google Shape;422;p67"/>
            <p:cNvSpPr/>
            <p:nvPr/>
          </p:nvSpPr>
          <p:spPr>
            <a:xfrm>
              <a:off x="11126" y="315074"/>
              <a:ext cx="2020093" cy="2020093"/>
            </a:xfrm>
            <a:prstGeom prst="ellipse">
              <a:avLst/>
            </a:prstGeom>
            <a:solidFill>
              <a:schemeClr val="accent4"/>
            </a:solidFill>
            <a:ln w="19050" cap="rnd"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Arial"/>
                <a:ea typeface="Arial"/>
                <a:cs typeface="Arial"/>
                <a:sym typeface="Arial"/>
              </a:endParaRPr>
            </a:p>
          </p:txBody>
        </p:sp>
        <p:sp>
          <p:nvSpPr>
            <p:cNvPr id="423" name="Google Shape;423;p67"/>
            <p:cNvSpPr txBox="1"/>
            <p:nvPr/>
          </p:nvSpPr>
          <p:spPr>
            <a:xfrm>
              <a:off x="306962" y="610910"/>
              <a:ext cx="1428421" cy="1428421"/>
            </a:xfrm>
            <a:prstGeom prst="rect">
              <a:avLst/>
            </a:prstGeom>
            <a:solidFill>
              <a:schemeClr val="accent4"/>
            </a:solidFill>
            <a:ln>
              <a:noFill/>
            </a:ln>
          </p:spPr>
          <p:txBody>
            <a:bodyPr spcFirstLastPara="1" wrap="square" lIns="22850" tIns="22850" rIns="22850" bIns="22850" anchor="ctr" anchorCtr="0">
              <a:noAutofit/>
            </a:bodyPr>
            <a:lstStyle/>
            <a:p>
              <a:pPr marL="0" marR="0" lvl="0" indent="0" algn="ctr" rtl="0">
                <a:lnSpc>
                  <a:spcPct val="90000"/>
                </a:lnSpc>
                <a:spcBef>
                  <a:spcPts val="0"/>
                </a:spcBef>
                <a:spcAft>
                  <a:spcPts val="0"/>
                </a:spcAft>
                <a:buClr>
                  <a:srgbClr val="000000"/>
                </a:buClr>
                <a:buSzPts val="1800"/>
                <a:buFont typeface="Arial"/>
                <a:buNone/>
              </a:pPr>
              <a:r>
                <a:rPr lang="en" sz="1800" b="1" i="0" u="none" strike="noStrike" cap="none">
                  <a:solidFill>
                    <a:schemeClr val="lt1"/>
                  </a:solidFill>
                  <a:latin typeface="Century Gothic"/>
                  <a:ea typeface="Century Gothic"/>
                  <a:cs typeface="Century Gothic"/>
                  <a:sym typeface="Century Gothic"/>
                </a:rPr>
                <a:t>Take a video</a:t>
              </a:r>
              <a:endParaRPr sz="1800" b="1" i="0" u="none" strike="noStrike" cap="none">
                <a:solidFill>
                  <a:schemeClr val="lt1"/>
                </a:solidFill>
                <a:latin typeface="Century Gothic"/>
                <a:ea typeface="Century Gothic"/>
                <a:cs typeface="Century Gothic"/>
                <a:sym typeface="Century Gothic"/>
              </a:endParaRPr>
            </a:p>
          </p:txBody>
        </p:sp>
        <p:sp>
          <p:nvSpPr>
            <p:cNvPr id="424" name="Google Shape;424;p67"/>
            <p:cNvSpPr/>
            <p:nvPr/>
          </p:nvSpPr>
          <p:spPr>
            <a:xfrm rot="10785414">
              <a:off x="673484" y="2524043"/>
              <a:ext cx="707032" cy="349039"/>
            </a:xfrm>
            <a:prstGeom prst="triangle">
              <a:avLst>
                <a:gd name="adj" fmla="val 50000"/>
              </a:avLst>
            </a:prstGeom>
            <a:solidFill>
              <a:schemeClr val="accent4"/>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Arial"/>
                <a:ea typeface="Arial"/>
                <a:cs typeface="Arial"/>
                <a:sym typeface="Arial"/>
              </a:endParaRPr>
            </a:p>
          </p:txBody>
        </p:sp>
        <p:sp>
          <p:nvSpPr>
            <p:cNvPr id="425" name="Google Shape;425;p67"/>
            <p:cNvSpPr/>
            <p:nvPr/>
          </p:nvSpPr>
          <p:spPr>
            <a:xfrm>
              <a:off x="14185" y="3042200"/>
              <a:ext cx="2037420" cy="2091465"/>
            </a:xfrm>
            <a:prstGeom prst="ellipse">
              <a:avLst/>
            </a:prstGeom>
            <a:solidFill>
              <a:schemeClr val="accent4"/>
            </a:solidFill>
            <a:ln w="19050" cap="rnd"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Arial"/>
                <a:ea typeface="Arial"/>
                <a:cs typeface="Arial"/>
                <a:sym typeface="Arial"/>
              </a:endParaRPr>
            </a:p>
          </p:txBody>
        </p:sp>
        <p:sp>
          <p:nvSpPr>
            <p:cNvPr id="426" name="Google Shape;426;p67"/>
            <p:cNvSpPr txBox="1"/>
            <p:nvPr/>
          </p:nvSpPr>
          <p:spPr>
            <a:xfrm>
              <a:off x="312558" y="3348488"/>
              <a:ext cx="1440674" cy="1478889"/>
            </a:xfrm>
            <a:prstGeom prst="rect">
              <a:avLst/>
            </a:prstGeom>
            <a:solidFill>
              <a:schemeClr val="accent4"/>
            </a:solidFill>
            <a:ln>
              <a:noFill/>
            </a:ln>
          </p:spPr>
          <p:txBody>
            <a:bodyPr spcFirstLastPara="1" wrap="square" lIns="22850" tIns="22850" rIns="22850" bIns="22850" anchor="ctr" anchorCtr="0">
              <a:noAutofit/>
            </a:bodyPr>
            <a:lstStyle/>
            <a:p>
              <a:pPr marL="0" marR="0" lvl="0" indent="0" algn="ctr" rtl="0">
                <a:lnSpc>
                  <a:spcPct val="90000"/>
                </a:lnSpc>
                <a:spcBef>
                  <a:spcPts val="0"/>
                </a:spcBef>
                <a:spcAft>
                  <a:spcPts val="0"/>
                </a:spcAft>
                <a:buClr>
                  <a:srgbClr val="000000"/>
                </a:buClr>
                <a:buSzPts val="1800"/>
                <a:buFont typeface="Arial"/>
                <a:buNone/>
              </a:pPr>
              <a:r>
                <a:rPr lang="en" sz="1800" b="1" i="0" u="none" strike="noStrike" cap="none">
                  <a:solidFill>
                    <a:schemeClr val="lt1"/>
                  </a:solidFill>
                  <a:latin typeface="Century Gothic"/>
                  <a:ea typeface="Century Gothic"/>
                  <a:cs typeface="Century Gothic"/>
                  <a:sym typeface="Century Gothic"/>
                </a:rPr>
                <a:t>Read the video</a:t>
              </a:r>
              <a:endParaRPr sz="1800" b="1" i="0" u="none" strike="noStrike" cap="none">
                <a:solidFill>
                  <a:schemeClr val="lt1"/>
                </a:solidFill>
                <a:latin typeface="Century Gothic"/>
                <a:ea typeface="Century Gothic"/>
                <a:cs typeface="Century Gothic"/>
                <a:sym typeface="Century Gothic"/>
              </a:endParaRPr>
            </a:p>
          </p:txBody>
        </p:sp>
        <p:sp>
          <p:nvSpPr>
            <p:cNvPr id="427" name="Google Shape;427;p67"/>
            <p:cNvSpPr/>
            <p:nvPr/>
          </p:nvSpPr>
          <p:spPr>
            <a:xfrm rot="5303568">
              <a:off x="2141344" y="3872393"/>
              <a:ext cx="707032" cy="349039"/>
            </a:xfrm>
            <a:prstGeom prst="triangle">
              <a:avLst>
                <a:gd name="adj" fmla="val 50000"/>
              </a:avLst>
            </a:prstGeom>
            <a:solidFill>
              <a:schemeClr val="accent4"/>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Arial"/>
                <a:ea typeface="Arial"/>
                <a:cs typeface="Arial"/>
                <a:sym typeface="Arial"/>
              </a:endParaRPr>
            </a:p>
          </p:txBody>
        </p:sp>
        <p:sp>
          <p:nvSpPr>
            <p:cNvPr id="428" name="Google Shape;428;p67"/>
            <p:cNvSpPr/>
            <p:nvPr/>
          </p:nvSpPr>
          <p:spPr>
            <a:xfrm>
              <a:off x="2918357" y="2966935"/>
              <a:ext cx="2045464" cy="2078799"/>
            </a:xfrm>
            <a:prstGeom prst="ellipse">
              <a:avLst/>
            </a:prstGeom>
            <a:solidFill>
              <a:schemeClr val="accent4"/>
            </a:solidFill>
            <a:ln w="19050" cap="rnd"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Arial"/>
                <a:ea typeface="Arial"/>
                <a:cs typeface="Arial"/>
                <a:sym typeface="Arial"/>
              </a:endParaRPr>
            </a:p>
          </p:txBody>
        </p:sp>
        <p:sp>
          <p:nvSpPr>
            <p:cNvPr id="429" name="Google Shape;429;p67"/>
            <p:cNvSpPr txBox="1"/>
            <p:nvPr/>
          </p:nvSpPr>
          <p:spPr>
            <a:xfrm>
              <a:off x="3217908" y="3271368"/>
              <a:ext cx="1446362" cy="1469933"/>
            </a:xfrm>
            <a:prstGeom prst="rect">
              <a:avLst/>
            </a:prstGeom>
            <a:solidFill>
              <a:schemeClr val="accent4"/>
            </a:solidFill>
            <a:ln>
              <a:noFill/>
            </a:ln>
          </p:spPr>
          <p:txBody>
            <a:bodyPr spcFirstLastPara="1" wrap="square" lIns="19050" tIns="19050" rIns="19050" bIns="190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en" sz="1500" b="1" i="0" u="none" strike="noStrike" cap="none">
                  <a:solidFill>
                    <a:schemeClr val="lt1"/>
                  </a:solidFill>
                  <a:latin typeface="Century Gothic"/>
                  <a:ea typeface="Century Gothic"/>
                  <a:cs typeface="Century Gothic"/>
                  <a:sym typeface="Century Gothic"/>
                </a:rPr>
                <a:t>Separate frames from the video</a:t>
              </a:r>
              <a:endParaRPr sz="1500" b="1" i="0" u="none" strike="noStrike" cap="none">
                <a:solidFill>
                  <a:schemeClr val="lt1"/>
                </a:solidFill>
                <a:latin typeface="Century Gothic"/>
                <a:ea typeface="Century Gothic"/>
                <a:cs typeface="Century Gothic"/>
                <a:sym typeface="Century Gothic"/>
              </a:endParaRPr>
            </a:p>
          </p:txBody>
        </p:sp>
        <p:sp>
          <p:nvSpPr>
            <p:cNvPr id="430" name="Google Shape;430;p67"/>
            <p:cNvSpPr/>
            <p:nvPr/>
          </p:nvSpPr>
          <p:spPr>
            <a:xfrm rot="-68657">
              <a:off x="3559849" y="2443848"/>
              <a:ext cx="707032" cy="349039"/>
            </a:xfrm>
            <a:prstGeom prst="triangle">
              <a:avLst>
                <a:gd name="adj" fmla="val 50000"/>
              </a:avLst>
            </a:prstGeom>
            <a:solidFill>
              <a:schemeClr val="accent4"/>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Arial"/>
                <a:ea typeface="Arial"/>
                <a:cs typeface="Arial"/>
                <a:sym typeface="Arial"/>
              </a:endParaRPr>
            </a:p>
          </p:txBody>
        </p:sp>
        <p:sp>
          <p:nvSpPr>
            <p:cNvPr id="431" name="Google Shape;431;p67"/>
            <p:cNvSpPr/>
            <p:nvPr/>
          </p:nvSpPr>
          <p:spPr>
            <a:xfrm>
              <a:off x="2887804" y="226725"/>
              <a:ext cx="1996783" cy="2062832"/>
            </a:xfrm>
            <a:prstGeom prst="ellipse">
              <a:avLst/>
            </a:prstGeom>
            <a:solidFill>
              <a:schemeClr val="accent4"/>
            </a:solidFill>
            <a:ln w="19050" cap="rnd"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Arial"/>
                <a:ea typeface="Arial"/>
                <a:cs typeface="Arial"/>
                <a:sym typeface="Arial"/>
              </a:endParaRPr>
            </a:p>
          </p:txBody>
        </p:sp>
        <p:sp>
          <p:nvSpPr>
            <p:cNvPr id="432" name="Google Shape;432;p67"/>
            <p:cNvSpPr txBox="1"/>
            <p:nvPr/>
          </p:nvSpPr>
          <p:spPr>
            <a:xfrm>
              <a:off x="3180226" y="528820"/>
              <a:ext cx="1411939" cy="1458642"/>
            </a:xfrm>
            <a:prstGeom prst="rect">
              <a:avLst/>
            </a:prstGeom>
            <a:solidFill>
              <a:schemeClr val="accent4"/>
            </a:solidFill>
            <a:ln>
              <a:noFill/>
            </a:ln>
          </p:spPr>
          <p:txBody>
            <a:bodyPr spcFirstLastPara="1" wrap="square" lIns="17150" tIns="17150" rIns="17150" bIns="17150"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en" sz="1400" b="1" i="0" u="none" strike="noStrike" cap="none">
                  <a:solidFill>
                    <a:schemeClr val="lt1"/>
                  </a:solidFill>
                  <a:latin typeface="Century Gothic"/>
                  <a:ea typeface="Century Gothic"/>
                  <a:cs typeface="Century Gothic"/>
                  <a:sym typeface="Century Gothic"/>
                </a:rPr>
                <a:t>Do processing on each image as an individual frame</a:t>
              </a:r>
              <a:endParaRPr sz="1400" b="1" i="0" u="none" strike="noStrike" cap="none">
                <a:solidFill>
                  <a:schemeClr val="lt1"/>
                </a:solidFill>
                <a:latin typeface="Century Gothic"/>
                <a:ea typeface="Century Gothic"/>
                <a:cs typeface="Century Gothic"/>
                <a:sym typeface="Century Gothic"/>
              </a:endParaRPr>
            </a:p>
          </p:txBody>
        </p:sp>
        <p:sp>
          <p:nvSpPr>
            <p:cNvPr id="433" name="Google Shape;433;p67"/>
            <p:cNvSpPr/>
            <p:nvPr/>
          </p:nvSpPr>
          <p:spPr>
            <a:xfrm rot="5540707">
              <a:off x="5058493" y="1146109"/>
              <a:ext cx="707032" cy="349039"/>
            </a:xfrm>
            <a:prstGeom prst="triangle">
              <a:avLst>
                <a:gd name="adj" fmla="val 50000"/>
              </a:avLst>
            </a:prstGeom>
            <a:solidFill>
              <a:schemeClr val="accent4"/>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Arial"/>
                <a:ea typeface="Arial"/>
                <a:cs typeface="Arial"/>
                <a:sym typeface="Arial"/>
              </a:endParaRPr>
            </a:p>
          </p:txBody>
        </p:sp>
        <p:sp>
          <p:nvSpPr>
            <p:cNvPr id="434" name="Google Shape;434;p67"/>
            <p:cNvSpPr/>
            <p:nvPr/>
          </p:nvSpPr>
          <p:spPr>
            <a:xfrm>
              <a:off x="5919703" y="340783"/>
              <a:ext cx="1999963" cy="2083178"/>
            </a:xfrm>
            <a:prstGeom prst="ellipse">
              <a:avLst/>
            </a:prstGeom>
            <a:solidFill>
              <a:schemeClr val="accent4"/>
            </a:solidFill>
            <a:ln w="19050" cap="rnd"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Arial"/>
                <a:ea typeface="Arial"/>
                <a:cs typeface="Arial"/>
                <a:sym typeface="Arial"/>
              </a:endParaRPr>
            </a:p>
          </p:txBody>
        </p:sp>
        <p:sp>
          <p:nvSpPr>
            <p:cNvPr id="435" name="Google Shape;435;p67"/>
            <p:cNvSpPr txBox="1"/>
            <p:nvPr/>
          </p:nvSpPr>
          <p:spPr>
            <a:xfrm>
              <a:off x="6212591" y="645857"/>
              <a:ext cx="1414187" cy="1473030"/>
            </a:xfrm>
            <a:prstGeom prst="rect">
              <a:avLst/>
            </a:prstGeom>
            <a:solidFill>
              <a:schemeClr val="accent4"/>
            </a:solidFill>
            <a:ln>
              <a:noFill/>
            </a:ln>
          </p:spPr>
          <p:txBody>
            <a:bodyPr spcFirstLastPara="1" wrap="square" lIns="19050" tIns="19050" rIns="19050" bIns="190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en" sz="1500" b="1" i="0" u="none" strike="noStrike" cap="none">
                  <a:solidFill>
                    <a:schemeClr val="lt1"/>
                  </a:solidFill>
                  <a:latin typeface="Century Gothic"/>
                  <a:ea typeface="Century Gothic"/>
                  <a:cs typeface="Century Gothic"/>
                  <a:sym typeface="Century Gothic"/>
                </a:rPr>
                <a:t>Output the processed image</a:t>
              </a:r>
              <a:endParaRPr sz="1500" b="1" i="0" u="none" strike="noStrike" cap="none">
                <a:solidFill>
                  <a:schemeClr val="lt1"/>
                </a:solidFill>
                <a:latin typeface="Century Gothic"/>
                <a:ea typeface="Century Gothic"/>
                <a:cs typeface="Century Gothic"/>
                <a:sym typeface="Century Gothic"/>
              </a:endParaRPr>
            </a:p>
          </p:txBody>
        </p:sp>
        <p:sp>
          <p:nvSpPr>
            <p:cNvPr id="436" name="Google Shape;436;p67"/>
            <p:cNvSpPr/>
            <p:nvPr/>
          </p:nvSpPr>
          <p:spPr>
            <a:xfrm rot="10551394">
              <a:off x="6665915" y="2584763"/>
              <a:ext cx="707032" cy="349039"/>
            </a:xfrm>
            <a:prstGeom prst="triangle">
              <a:avLst>
                <a:gd name="adj" fmla="val 50000"/>
              </a:avLst>
            </a:prstGeom>
            <a:solidFill>
              <a:schemeClr val="accent4"/>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Arial"/>
                <a:ea typeface="Arial"/>
                <a:cs typeface="Arial"/>
                <a:sym typeface="Arial"/>
              </a:endParaRPr>
            </a:p>
          </p:txBody>
        </p:sp>
        <p:sp>
          <p:nvSpPr>
            <p:cNvPr id="437" name="Google Shape;437;p67"/>
            <p:cNvSpPr/>
            <p:nvPr/>
          </p:nvSpPr>
          <p:spPr>
            <a:xfrm>
              <a:off x="6105442" y="3075212"/>
              <a:ext cx="2020093" cy="2020093"/>
            </a:xfrm>
            <a:prstGeom prst="ellipse">
              <a:avLst/>
            </a:prstGeom>
            <a:solidFill>
              <a:schemeClr val="accent4"/>
            </a:solidFill>
            <a:ln w="19050" cap="rnd"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Arial"/>
                <a:ea typeface="Arial"/>
                <a:cs typeface="Arial"/>
                <a:sym typeface="Arial"/>
              </a:endParaRPr>
            </a:p>
          </p:txBody>
        </p:sp>
        <p:sp>
          <p:nvSpPr>
            <p:cNvPr id="438" name="Google Shape;438;p67"/>
            <p:cNvSpPr txBox="1"/>
            <p:nvPr/>
          </p:nvSpPr>
          <p:spPr>
            <a:xfrm>
              <a:off x="6401278" y="3371048"/>
              <a:ext cx="1428421" cy="1428421"/>
            </a:xfrm>
            <a:prstGeom prst="rect">
              <a:avLst/>
            </a:prstGeom>
            <a:solidFill>
              <a:schemeClr val="accent4"/>
            </a:solidFill>
            <a:ln>
              <a:noFill/>
            </a:ln>
          </p:spPr>
          <p:txBody>
            <a:bodyPr spcFirstLastPara="1" wrap="square" lIns="19050" tIns="19050" rIns="19050" bIns="190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en" sz="1500" b="1" i="0" u="none" strike="noStrike" cap="none">
                  <a:solidFill>
                    <a:schemeClr val="lt1"/>
                  </a:solidFill>
                  <a:latin typeface="Century Gothic"/>
                  <a:ea typeface="Century Gothic"/>
                  <a:cs typeface="Century Gothic"/>
                  <a:sym typeface="Century Gothic"/>
                </a:rPr>
                <a:t>Make an output video out of processed images</a:t>
              </a:r>
              <a:endParaRPr sz="1500" b="1" i="0" u="none" strike="noStrike" cap="none">
                <a:solidFill>
                  <a:schemeClr val="lt1"/>
                </a:solidFill>
                <a:latin typeface="Century Gothic"/>
                <a:ea typeface="Century Gothic"/>
                <a:cs typeface="Century Gothic"/>
                <a:sym typeface="Century Gothic"/>
              </a:endParaRPr>
            </a:p>
          </p:txBody>
        </p:sp>
      </p:grpSp>
      <p:sp>
        <p:nvSpPr>
          <p:cNvPr id="439" name="Google Shape;439;p67"/>
          <p:cNvSpPr txBox="1">
            <a:spLocks noGrp="1"/>
          </p:cNvSpPr>
          <p:nvPr>
            <p:ph type="title"/>
          </p:nvPr>
        </p:nvSpPr>
        <p:spPr>
          <a:xfrm>
            <a:off x="435237" y="278054"/>
            <a:ext cx="5290200" cy="7878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lt2"/>
              </a:buClr>
              <a:buSzPts val="3200"/>
              <a:buFont typeface="Century Gothic"/>
              <a:buNone/>
            </a:pPr>
            <a:r>
              <a:rPr lang="en" sz="3000">
                <a:latin typeface="Roboto"/>
                <a:ea typeface="Roboto"/>
                <a:cs typeface="Roboto"/>
                <a:sym typeface="Roboto"/>
              </a:rPr>
              <a:t>Video Processing:</a:t>
            </a:r>
            <a:endParaRPr sz="3000">
              <a:latin typeface="Roboto"/>
              <a:ea typeface="Roboto"/>
              <a:cs typeface="Roboto"/>
              <a:sym typeface="Roboto"/>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68"/>
          <p:cNvSpPr txBox="1">
            <a:spLocks noGrp="1"/>
          </p:cNvSpPr>
          <p:nvPr>
            <p:ph type="title"/>
          </p:nvPr>
        </p:nvSpPr>
        <p:spPr>
          <a:xfrm>
            <a:off x="331212" y="319129"/>
            <a:ext cx="5290200" cy="7878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lt2"/>
              </a:buClr>
              <a:buSzPts val="3200"/>
              <a:buFont typeface="Century Gothic"/>
              <a:buNone/>
            </a:pPr>
            <a:r>
              <a:rPr lang="en" sz="3000">
                <a:latin typeface="Roboto"/>
                <a:ea typeface="Roboto"/>
                <a:cs typeface="Roboto"/>
                <a:sym typeface="Roboto"/>
              </a:rPr>
              <a:t>Video Processing:</a:t>
            </a:r>
            <a:endParaRPr sz="3000">
              <a:latin typeface="Roboto"/>
              <a:ea typeface="Roboto"/>
              <a:cs typeface="Roboto"/>
              <a:sym typeface="Roboto"/>
            </a:endParaRPr>
          </a:p>
        </p:txBody>
      </p:sp>
      <p:sp>
        <p:nvSpPr>
          <p:cNvPr id="445" name="Google Shape;445;p68"/>
          <p:cNvSpPr txBox="1">
            <a:spLocks noGrp="1"/>
          </p:cNvSpPr>
          <p:nvPr>
            <p:ph type="body" idx="1"/>
          </p:nvPr>
        </p:nvSpPr>
        <p:spPr>
          <a:xfrm>
            <a:off x="1217041" y="1427507"/>
            <a:ext cx="6709800" cy="3146700"/>
          </a:xfrm>
          <a:prstGeom prst="rect">
            <a:avLst/>
          </a:prstGeom>
          <a:noFill/>
          <a:ln>
            <a:noFill/>
          </a:ln>
        </p:spPr>
        <p:txBody>
          <a:bodyPr spcFirstLastPara="1" wrap="square" lIns="68575" tIns="34275" rIns="68575" bIns="34275" anchor="t" anchorCtr="0">
            <a:noAutofit/>
          </a:bodyPr>
          <a:lstStyle/>
          <a:p>
            <a:pPr marL="457200" lvl="0" indent="-355600" algn="l" rtl="0">
              <a:lnSpc>
                <a:spcPct val="150000"/>
              </a:lnSpc>
              <a:spcBef>
                <a:spcPts val="800"/>
              </a:spcBef>
              <a:spcAft>
                <a:spcPts val="0"/>
              </a:spcAft>
              <a:buSzPts val="2000"/>
              <a:buFont typeface="Roboto"/>
              <a:buChar char="●"/>
            </a:pPr>
            <a:r>
              <a:rPr lang="en" sz="2000">
                <a:latin typeface="Roboto"/>
                <a:ea typeface="Roboto"/>
                <a:cs typeface="Roboto"/>
                <a:sym typeface="Roboto"/>
              </a:rPr>
              <a:t>To capture a video, you need to create a </a:t>
            </a:r>
            <a:r>
              <a:rPr lang="en" sz="2000" b="1">
                <a:latin typeface="Roboto"/>
                <a:ea typeface="Roboto"/>
                <a:cs typeface="Roboto"/>
                <a:sym typeface="Roboto"/>
              </a:rPr>
              <a:t>VideoCapture</a:t>
            </a:r>
            <a:r>
              <a:rPr lang="en" sz="2000">
                <a:latin typeface="Roboto"/>
                <a:ea typeface="Roboto"/>
                <a:cs typeface="Roboto"/>
                <a:sym typeface="Roboto"/>
              </a:rPr>
              <a:t> object.</a:t>
            </a:r>
            <a:endParaRPr sz="2000">
              <a:latin typeface="Roboto"/>
              <a:ea typeface="Roboto"/>
              <a:cs typeface="Roboto"/>
              <a:sym typeface="Roboto"/>
            </a:endParaRPr>
          </a:p>
          <a:p>
            <a:pPr marL="457200" lvl="0" indent="-355600" algn="l" rtl="0">
              <a:lnSpc>
                <a:spcPct val="150000"/>
              </a:lnSpc>
              <a:spcBef>
                <a:spcPts val="0"/>
              </a:spcBef>
              <a:spcAft>
                <a:spcPts val="0"/>
              </a:spcAft>
              <a:buSzPts val="2000"/>
              <a:buFont typeface="Roboto"/>
              <a:buChar char="●"/>
            </a:pPr>
            <a:r>
              <a:rPr lang="en" sz="2000">
                <a:latin typeface="Roboto"/>
                <a:ea typeface="Roboto"/>
                <a:cs typeface="Roboto"/>
                <a:sym typeface="Roboto"/>
              </a:rPr>
              <a:t>Its argument can be either the device index or the name of a video file.</a:t>
            </a:r>
            <a:endParaRPr sz="2000">
              <a:latin typeface="Roboto"/>
              <a:ea typeface="Roboto"/>
              <a:cs typeface="Roboto"/>
              <a:sym typeface="Roboto"/>
            </a:endParaRPr>
          </a:p>
          <a:p>
            <a:pPr marL="457200" lvl="0" indent="0" algn="l" rtl="0">
              <a:lnSpc>
                <a:spcPct val="115000"/>
              </a:lnSpc>
              <a:spcBef>
                <a:spcPts val="800"/>
              </a:spcBef>
              <a:spcAft>
                <a:spcPts val="0"/>
              </a:spcAft>
              <a:buSzPts val="1100"/>
              <a:buNone/>
            </a:pPr>
            <a:endParaRPr sz="2000">
              <a:latin typeface="Roboto"/>
              <a:ea typeface="Roboto"/>
              <a:cs typeface="Roboto"/>
              <a:sym typeface="Roboto"/>
            </a:endParaRPr>
          </a:p>
          <a:p>
            <a:pPr marL="1435100" marR="63500" lvl="0" indent="0" algn="l" rtl="0">
              <a:lnSpc>
                <a:spcPct val="117000"/>
              </a:lnSpc>
              <a:spcBef>
                <a:spcPts val="0"/>
              </a:spcBef>
              <a:spcAft>
                <a:spcPts val="0"/>
              </a:spcAft>
              <a:buSzPts val="1100"/>
              <a:buNone/>
            </a:pPr>
            <a:r>
              <a:rPr lang="en" sz="2000">
                <a:solidFill>
                  <a:srgbClr val="000000"/>
                </a:solidFill>
                <a:highlight>
                  <a:schemeClr val="dk1"/>
                </a:highlight>
                <a:latin typeface="Courier New"/>
                <a:ea typeface="Courier New"/>
                <a:cs typeface="Courier New"/>
                <a:sym typeface="Courier New"/>
              </a:rPr>
              <a:t>cap </a:t>
            </a:r>
            <a:r>
              <a:rPr lang="en" sz="2000">
                <a:solidFill>
                  <a:srgbClr val="666666"/>
                </a:solidFill>
                <a:highlight>
                  <a:schemeClr val="dk1"/>
                </a:highlight>
                <a:latin typeface="Courier New"/>
                <a:ea typeface="Courier New"/>
                <a:cs typeface="Courier New"/>
                <a:sym typeface="Courier New"/>
              </a:rPr>
              <a:t>=</a:t>
            </a:r>
            <a:r>
              <a:rPr lang="en" sz="2000">
                <a:solidFill>
                  <a:srgbClr val="000000"/>
                </a:solidFill>
                <a:highlight>
                  <a:schemeClr val="dk1"/>
                </a:highlight>
                <a:latin typeface="Courier New"/>
                <a:ea typeface="Courier New"/>
                <a:cs typeface="Courier New"/>
                <a:sym typeface="Courier New"/>
              </a:rPr>
              <a:t> cv2</a:t>
            </a:r>
            <a:r>
              <a:rPr lang="en" sz="2000">
                <a:solidFill>
                  <a:srgbClr val="666666"/>
                </a:solidFill>
                <a:highlight>
                  <a:schemeClr val="dk1"/>
                </a:highlight>
                <a:latin typeface="Courier New"/>
                <a:ea typeface="Courier New"/>
                <a:cs typeface="Courier New"/>
                <a:sym typeface="Courier New"/>
              </a:rPr>
              <a:t>.</a:t>
            </a:r>
            <a:r>
              <a:rPr lang="en" sz="2000">
                <a:solidFill>
                  <a:srgbClr val="000000"/>
                </a:solidFill>
                <a:highlight>
                  <a:schemeClr val="dk1"/>
                </a:highlight>
                <a:latin typeface="Courier New"/>
                <a:ea typeface="Courier New"/>
                <a:cs typeface="Courier New"/>
                <a:sym typeface="Courier New"/>
              </a:rPr>
              <a:t>VideoCapture(</a:t>
            </a:r>
            <a:r>
              <a:rPr lang="en" sz="2000">
                <a:solidFill>
                  <a:srgbClr val="208050"/>
                </a:solidFill>
                <a:highlight>
                  <a:schemeClr val="dk1"/>
                </a:highlight>
                <a:latin typeface="Courier New"/>
                <a:ea typeface="Courier New"/>
                <a:cs typeface="Courier New"/>
                <a:sym typeface="Courier New"/>
              </a:rPr>
              <a:t>0</a:t>
            </a:r>
            <a:r>
              <a:rPr lang="en" sz="2000">
                <a:solidFill>
                  <a:srgbClr val="000000"/>
                </a:solidFill>
                <a:highlight>
                  <a:schemeClr val="dk1"/>
                </a:highlight>
                <a:latin typeface="Courier New"/>
                <a:ea typeface="Courier New"/>
                <a:cs typeface="Courier New"/>
                <a:sym typeface="Courier New"/>
              </a:rPr>
              <a:t>)</a:t>
            </a:r>
            <a:endParaRPr sz="2000">
              <a:solidFill>
                <a:srgbClr val="000000"/>
              </a:solidFill>
              <a:highlight>
                <a:schemeClr val="dk1"/>
              </a:highlight>
              <a:latin typeface="Courier New"/>
              <a:ea typeface="Courier New"/>
              <a:cs typeface="Courier New"/>
              <a:sym typeface="Courier New"/>
            </a:endParaRPr>
          </a:p>
          <a:p>
            <a:pPr marL="63500" marR="63500" lvl="0" indent="0" algn="l" rtl="0">
              <a:lnSpc>
                <a:spcPct val="117000"/>
              </a:lnSpc>
              <a:spcBef>
                <a:spcPts val="0"/>
              </a:spcBef>
              <a:spcAft>
                <a:spcPts val="0"/>
              </a:spcAft>
              <a:buSzPts val="1100"/>
              <a:buNone/>
            </a:pPr>
            <a:endParaRPr sz="2000">
              <a:solidFill>
                <a:srgbClr val="000000"/>
              </a:solidFill>
              <a:highlight>
                <a:schemeClr val="dk1"/>
              </a:highlight>
              <a:latin typeface="Courier New"/>
              <a:ea typeface="Courier New"/>
              <a:cs typeface="Courier New"/>
              <a:sym typeface="Courier New"/>
            </a:endParaRPr>
          </a:p>
          <a:p>
            <a:pPr marL="0" marR="63500" lvl="0" indent="0" algn="l" rtl="0">
              <a:lnSpc>
                <a:spcPct val="117000"/>
              </a:lnSpc>
              <a:spcBef>
                <a:spcPts val="0"/>
              </a:spcBef>
              <a:spcAft>
                <a:spcPts val="0"/>
              </a:spcAft>
              <a:buSzPts val="1100"/>
              <a:buNone/>
            </a:pPr>
            <a:endParaRPr sz="2000">
              <a:solidFill>
                <a:srgbClr val="000000"/>
              </a:solidFill>
              <a:highlight>
                <a:schemeClr val="dk1"/>
              </a:highlight>
              <a:latin typeface="Courier New"/>
              <a:ea typeface="Courier New"/>
              <a:cs typeface="Courier New"/>
              <a:sym typeface="Courier New"/>
            </a:endParaRPr>
          </a:p>
          <a:p>
            <a:pPr marL="0" lvl="0" indent="0" algn="l" rtl="0">
              <a:lnSpc>
                <a:spcPct val="115000"/>
              </a:lnSpc>
              <a:spcBef>
                <a:spcPts val="800"/>
              </a:spcBef>
              <a:spcAft>
                <a:spcPts val="0"/>
              </a:spcAft>
              <a:buSzPts val="1100"/>
              <a:buNone/>
            </a:pPr>
            <a:endParaRPr sz="2000">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9"/>
          <p:cNvSpPr txBox="1"/>
          <p:nvPr/>
        </p:nvSpPr>
        <p:spPr>
          <a:xfrm>
            <a:off x="533425" y="502875"/>
            <a:ext cx="7876800" cy="3989700"/>
          </a:xfrm>
          <a:prstGeom prst="rect">
            <a:avLst/>
          </a:prstGeom>
          <a:solidFill>
            <a:srgbClr val="FFFFFF"/>
          </a:solidFill>
          <a:ln>
            <a:noFill/>
          </a:ln>
        </p:spPr>
        <p:txBody>
          <a:bodyPr spcFirstLastPara="1" wrap="square" lIns="91425" tIns="91425" rIns="91425" bIns="91425" anchor="t" anchorCtr="0">
            <a:noAutofit/>
          </a:bodyPr>
          <a:lstStyle/>
          <a:p>
            <a:pPr marL="1435100" marR="63500" lvl="0" indent="0" algn="l" rtl="0">
              <a:lnSpc>
                <a:spcPct val="117000"/>
              </a:lnSpc>
              <a:spcBef>
                <a:spcPts val="0"/>
              </a:spcBef>
              <a:spcAft>
                <a:spcPts val="0"/>
              </a:spcAft>
              <a:buClr>
                <a:srgbClr val="000000"/>
              </a:buClr>
              <a:buSzPts val="2000"/>
              <a:buFont typeface="Arial"/>
              <a:buNone/>
            </a:pPr>
            <a:r>
              <a:rPr lang="en" sz="2000" b="0" i="0" u="none" strike="noStrike" cap="none">
                <a:solidFill>
                  <a:srgbClr val="000000"/>
                </a:solidFill>
                <a:highlight>
                  <a:schemeClr val="dk1"/>
                </a:highlight>
                <a:latin typeface="Courier New"/>
                <a:ea typeface="Courier New"/>
                <a:cs typeface="Courier New"/>
                <a:sym typeface="Courier New"/>
              </a:rPr>
              <a:t>cap = cv2.VideoCapture('begin.mkv')</a:t>
            </a:r>
            <a:endParaRPr sz="2000" b="0" i="0" u="none" strike="noStrike" cap="none">
              <a:solidFill>
                <a:srgbClr val="000000"/>
              </a:solidFill>
              <a:highlight>
                <a:schemeClr val="dk1"/>
              </a:highlight>
              <a:latin typeface="Courier New"/>
              <a:ea typeface="Courier New"/>
              <a:cs typeface="Courier New"/>
              <a:sym typeface="Courier New"/>
            </a:endParaRPr>
          </a:p>
          <a:p>
            <a:pPr marL="1435100" marR="63500" lvl="0" indent="0" algn="l" rtl="0">
              <a:lnSpc>
                <a:spcPct val="117000"/>
              </a:lnSpc>
              <a:spcBef>
                <a:spcPts val="0"/>
              </a:spcBef>
              <a:spcAft>
                <a:spcPts val="0"/>
              </a:spcAft>
              <a:buClr>
                <a:srgbClr val="000000"/>
              </a:buClr>
              <a:buSzPts val="2000"/>
              <a:buFont typeface="Arial"/>
              <a:buNone/>
            </a:pPr>
            <a:r>
              <a:rPr lang="en" sz="2000" b="0" i="0" u="none" strike="noStrike" cap="none">
                <a:solidFill>
                  <a:srgbClr val="000000"/>
                </a:solidFill>
                <a:highlight>
                  <a:schemeClr val="dk1"/>
                </a:highlight>
                <a:latin typeface="Courier New"/>
                <a:ea typeface="Courier New"/>
                <a:cs typeface="Courier New"/>
                <a:sym typeface="Courier New"/>
              </a:rPr>
              <a:t>while True:</a:t>
            </a:r>
            <a:endParaRPr sz="2000" b="0" i="0" u="none" strike="noStrike" cap="none">
              <a:solidFill>
                <a:srgbClr val="000000"/>
              </a:solidFill>
              <a:highlight>
                <a:schemeClr val="dk1"/>
              </a:highlight>
              <a:latin typeface="Courier New"/>
              <a:ea typeface="Courier New"/>
              <a:cs typeface="Courier New"/>
              <a:sym typeface="Courier New"/>
            </a:endParaRPr>
          </a:p>
          <a:p>
            <a:pPr marL="1435100" marR="63500" lvl="0" indent="0" algn="l" rtl="0">
              <a:lnSpc>
                <a:spcPct val="117000"/>
              </a:lnSpc>
              <a:spcBef>
                <a:spcPts val="0"/>
              </a:spcBef>
              <a:spcAft>
                <a:spcPts val="0"/>
              </a:spcAft>
              <a:buClr>
                <a:srgbClr val="000000"/>
              </a:buClr>
              <a:buSzPts val="2000"/>
              <a:buFont typeface="Arial"/>
              <a:buNone/>
            </a:pPr>
            <a:r>
              <a:rPr lang="en" sz="2000" b="0" i="0" u="none" strike="noStrike" cap="none">
                <a:solidFill>
                  <a:srgbClr val="000000"/>
                </a:solidFill>
                <a:highlight>
                  <a:schemeClr val="dk1"/>
                </a:highlight>
                <a:latin typeface="Courier New"/>
                <a:ea typeface="Courier New"/>
                <a:cs typeface="Courier New"/>
                <a:sym typeface="Courier New"/>
              </a:rPr>
              <a:t>	ret,img = cap.read()</a:t>
            </a:r>
            <a:endParaRPr sz="2000" b="0" i="0" u="none" strike="noStrike" cap="none">
              <a:solidFill>
                <a:srgbClr val="000000"/>
              </a:solidFill>
              <a:highlight>
                <a:schemeClr val="dk1"/>
              </a:highlight>
              <a:latin typeface="Courier New"/>
              <a:ea typeface="Courier New"/>
              <a:cs typeface="Courier New"/>
              <a:sym typeface="Courier New"/>
            </a:endParaRPr>
          </a:p>
          <a:p>
            <a:pPr marL="1435100" marR="63500" lvl="0" indent="0" algn="l" rtl="0">
              <a:lnSpc>
                <a:spcPct val="117000"/>
              </a:lnSpc>
              <a:spcBef>
                <a:spcPts val="0"/>
              </a:spcBef>
              <a:spcAft>
                <a:spcPts val="0"/>
              </a:spcAft>
              <a:buClr>
                <a:srgbClr val="000000"/>
              </a:buClr>
              <a:buSzPts val="2000"/>
              <a:buFont typeface="Arial"/>
              <a:buNone/>
            </a:pPr>
            <a:r>
              <a:rPr lang="en" sz="2000" b="0" i="0" u="none" strike="noStrike" cap="none">
                <a:solidFill>
                  <a:srgbClr val="000000"/>
                </a:solidFill>
                <a:highlight>
                  <a:schemeClr val="dk1"/>
                </a:highlight>
                <a:latin typeface="Courier New"/>
                <a:ea typeface="Courier New"/>
                <a:cs typeface="Courier New"/>
                <a:sym typeface="Courier New"/>
              </a:rPr>
              <a:t>	if ret == False:</a:t>
            </a:r>
            <a:endParaRPr sz="2000" b="0" i="0" u="none" strike="noStrike" cap="none">
              <a:solidFill>
                <a:srgbClr val="000000"/>
              </a:solidFill>
              <a:highlight>
                <a:schemeClr val="dk1"/>
              </a:highlight>
              <a:latin typeface="Courier New"/>
              <a:ea typeface="Courier New"/>
              <a:cs typeface="Courier New"/>
              <a:sym typeface="Courier New"/>
            </a:endParaRPr>
          </a:p>
          <a:p>
            <a:pPr marL="1435100" marR="63500" lvl="0" indent="0" algn="l" rtl="0">
              <a:lnSpc>
                <a:spcPct val="117000"/>
              </a:lnSpc>
              <a:spcBef>
                <a:spcPts val="0"/>
              </a:spcBef>
              <a:spcAft>
                <a:spcPts val="0"/>
              </a:spcAft>
              <a:buClr>
                <a:srgbClr val="000000"/>
              </a:buClr>
              <a:buSzPts val="2000"/>
              <a:buFont typeface="Arial"/>
              <a:buNone/>
            </a:pPr>
            <a:r>
              <a:rPr lang="en" sz="2000" b="0" i="0" u="none" strike="noStrike" cap="none">
                <a:solidFill>
                  <a:srgbClr val="000000"/>
                </a:solidFill>
                <a:highlight>
                  <a:schemeClr val="dk1"/>
                </a:highlight>
                <a:latin typeface="Courier New"/>
                <a:ea typeface="Courier New"/>
                <a:cs typeface="Courier New"/>
                <a:sym typeface="Courier New"/>
              </a:rPr>
              <a:t>    	break</a:t>
            </a:r>
            <a:endParaRPr sz="2000" b="0" i="0" u="none" strike="noStrike" cap="none">
              <a:solidFill>
                <a:srgbClr val="000000"/>
              </a:solidFill>
              <a:highlight>
                <a:schemeClr val="dk1"/>
              </a:highlight>
              <a:latin typeface="Courier New"/>
              <a:ea typeface="Courier New"/>
              <a:cs typeface="Courier New"/>
              <a:sym typeface="Courier New"/>
            </a:endParaRPr>
          </a:p>
          <a:p>
            <a:pPr marL="1435100" marR="63500" lvl="0" indent="0" algn="l" rtl="0">
              <a:lnSpc>
                <a:spcPct val="117000"/>
              </a:lnSpc>
              <a:spcBef>
                <a:spcPts val="0"/>
              </a:spcBef>
              <a:spcAft>
                <a:spcPts val="0"/>
              </a:spcAft>
              <a:buClr>
                <a:srgbClr val="000000"/>
              </a:buClr>
              <a:buSzPts val="2000"/>
              <a:buFont typeface="Arial"/>
              <a:buNone/>
            </a:pPr>
            <a:r>
              <a:rPr lang="en" sz="2000" b="0" i="0" u="none" strike="noStrike" cap="none">
                <a:solidFill>
                  <a:srgbClr val="000000"/>
                </a:solidFill>
                <a:highlight>
                  <a:schemeClr val="dk1"/>
                </a:highlight>
                <a:latin typeface="Courier New"/>
                <a:ea typeface="Courier New"/>
                <a:cs typeface="Courier New"/>
                <a:sym typeface="Courier New"/>
              </a:rPr>
              <a:t>	# Processing Here</a:t>
            </a:r>
            <a:endParaRPr sz="2000" b="0" i="0" u="none" strike="noStrike" cap="none">
              <a:solidFill>
                <a:srgbClr val="000000"/>
              </a:solidFill>
              <a:highlight>
                <a:schemeClr val="dk1"/>
              </a:highlight>
              <a:latin typeface="Courier New"/>
              <a:ea typeface="Courier New"/>
              <a:cs typeface="Courier New"/>
              <a:sym typeface="Courier New"/>
            </a:endParaRPr>
          </a:p>
          <a:p>
            <a:pPr marL="1435100" marR="63500" lvl="0" indent="0" algn="l" rtl="0">
              <a:lnSpc>
                <a:spcPct val="117000"/>
              </a:lnSpc>
              <a:spcBef>
                <a:spcPts val="0"/>
              </a:spcBef>
              <a:spcAft>
                <a:spcPts val="0"/>
              </a:spcAft>
              <a:buClr>
                <a:srgbClr val="000000"/>
              </a:buClr>
              <a:buSzPts val="2000"/>
              <a:buFont typeface="Arial"/>
              <a:buNone/>
            </a:pPr>
            <a:r>
              <a:rPr lang="en" sz="2000" b="0" i="0" u="none" strike="noStrike" cap="none">
                <a:solidFill>
                  <a:srgbClr val="000000"/>
                </a:solidFill>
                <a:highlight>
                  <a:schemeClr val="dk1"/>
                </a:highlight>
                <a:latin typeface="Courier New"/>
                <a:ea typeface="Courier New"/>
                <a:cs typeface="Courier New"/>
                <a:sym typeface="Courier New"/>
              </a:rPr>
              <a:t>	cv2.imshow('vid',img)</a:t>
            </a:r>
            <a:endParaRPr sz="2000" b="0" i="0" u="none" strike="noStrike" cap="none">
              <a:solidFill>
                <a:srgbClr val="000000"/>
              </a:solidFill>
              <a:highlight>
                <a:schemeClr val="dk1"/>
              </a:highlight>
              <a:latin typeface="Courier New"/>
              <a:ea typeface="Courier New"/>
              <a:cs typeface="Courier New"/>
              <a:sym typeface="Courier New"/>
            </a:endParaRPr>
          </a:p>
          <a:p>
            <a:pPr marL="1435100" marR="63500" lvl="0" indent="0" algn="l" rtl="0">
              <a:lnSpc>
                <a:spcPct val="117000"/>
              </a:lnSpc>
              <a:spcBef>
                <a:spcPts val="0"/>
              </a:spcBef>
              <a:spcAft>
                <a:spcPts val="0"/>
              </a:spcAft>
              <a:buClr>
                <a:srgbClr val="000000"/>
              </a:buClr>
              <a:buSzPts val="2000"/>
              <a:buFont typeface="Arial"/>
              <a:buNone/>
            </a:pPr>
            <a:r>
              <a:rPr lang="en" sz="2000" b="0" i="0" u="none" strike="noStrike" cap="none">
                <a:solidFill>
                  <a:srgbClr val="000000"/>
                </a:solidFill>
                <a:highlight>
                  <a:schemeClr val="dk1"/>
                </a:highlight>
                <a:latin typeface="Courier New"/>
                <a:ea typeface="Courier New"/>
                <a:cs typeface="Courier New"/>
                <a:sym typeface="Courier New"/>
              </a:rPr>
              <a:t>	if cv2.waitKey(1) &amp; 0xFF == ord('q'):</a:t>
            </a:r>
            <a:endParaRPr sz="2000" b="0" i="0" u="none" strike="noStrike" cap="none">
              <a:solidFill>
                <a:srgbClr val="000000"/>
              </a:solidFill>
              <a:highlight>
                <a:schemeClr val="dk1"/>
              </a:highlight>
              <a:latin typeface="Courier New"/>
              <a:ea typeface="Courier New"/>
              <a:cs typeface="Courier New"/>
              <a:sym typeface="Courier New"/>
            </a:endParaRPr>
          </a:p>
          <a:p>
            <a:pPr marL="1435100" marR="63500" lvl="0" indent="0" algn="l" rtl="0">
              <a:lnSpc>
                <a:spcPct val="117000"/>
              </a:lnSpc>
              <a:spcBef>
                <a:spcPts val="0"/>
              </a:spcBef>
              <a:spcAft>
                <a:spcPts val="0"/>
              </a:spcAft>
              <a:buClr>
                <a:srgbClr val="000000"/>
              </a:buClr>
              <a:buSzPts val="2000"/>
              <a:buFont typeface="Arial"/>
              <a:buNone/>
            </a:pPr>
            <a:r>
              <a:rPr lang="en" sz="2000" b="0" i="0" u="none" strike="noStrike" cap="none">
                <a:solidFill>
                  <a:srgbClr val="000000"/>
                </a:solidFill>
                <a:highlight>
                  <a:schemeClr val="dk1"/>
                </a:highlight>
                <a:latin typeface="Courier New"/>
                <a:ea typeface="Courier New"/>
                <a:cs typeface="Courier New"/>
                <a:sym typeface="Courier New"/>
              </a:rPr>
              <a:t>    	break</a:t>
            </a:r>
            <a:endParaRPr sz="2000" b="0" i="0" u="none" strike="noStrike" cap="none">
              <a:solidFill>
                <a:srgbClr val="000000"/>
              </a:solidFill>
              <a:highlight>
                <a:schemeClr val="dk1"/>
              </a:highlight>
              <a:latin typeface="Courier New"/>
              <a:ea typeface="Courier New"/>
              <a:cs typeface="Courier New"/>
              <a:sym typeface="Courier New"/>
            </a:endParaRPr>
          </a:p>
          <a:p>
            <a:pPr marL="1435100" marR="63500" lvl="0" indent="0" algn="l" rtl="0">
              <a:lnSpc>
                <a:spcPct val="117000"/>
              </a:lnSpc>
              <a:spcBef>
                <a:spcPts val="0"/>
              </a:spcBef>
              <a:spcAft>
                <a:spcPts val="0"/>
              </a:spcAft>
              <a:buClr>
                <a:srgbClr val="000000"/>
              </a:buClr>
              <a:buSzPts val="2000"/>
              <a:buFont typeface="Arial"/>
              <a:buNone/>
            </a:pPr>
            <a:r>
              <a:rPr lang="en" sz="2000" b="0" i="0" u="none" strike="noStrike" cap="none">
                <a:solidFill>
                  <a:srgbClr val="000000"/>
                </a:solidFill>
                <a:highlight>
                  <a:schemeClr val="dk1"/>
                </a:highlight>
                <a:latin typeface="Courier New"/>
                <a:ea typeface="Courier New"/>
                <a:cs typeface="Courier New"/>
                <a:sym typeface="Courier New"/>
              </a:rPr>
              <a:t>cap.release()</a:t>
            </a:r>
            <a:endParaRPr sz="2000" b="0" i="0" u="none" strike="noStrike" cap="none">
              <a:solidFill>
                <a:srgbClr val="000000"/>
              </a:solidFill>
              <a:highlight>
                <a:schemeClr val="dk1"/>
              </a:highlight>
              <a:latin typeface="Courier New"/>
              <a:ea typeface="Courier New"/>
              <a:cs typeface="Courier New"/>
              <a:sym typeface="Courier New"/>
            </a:endParaRPr>
          </a:p>
          <a:p>
            <a:pPr marL="1435100" marR="63500" lvl="0" indent="0" algn="l" rtl="0">
              <a:lnSpc>
                <a:spcPct val="117000"/>
              </a:lnSpc>
              <a:spcBef>
                <a:spcPts val="0"/>
              </a:spcBef>
              <a:spcAft>
                <a:spcPts val="0"/>
              </a:spcAft>
              <a:buClr>
                <a:srgbClr val="000000"/>
              </a:buClr>
              <a:buSzPts val="2000"/>
              <a:buFont typeface="Arial"/>
              <a:buNone/>
            </a:pPr>
            <a:r>
              <a:rPr lang="en" sz="2000" b="0" i="0" u="none" strike="noStrike" cap="none">
                <a:solidFill>
                  <a:srgbClr val="000000"/>
                </a:solidFill>
                <a:highlight>
                  <a:schemeClr val="dk1"/>
                </a:highlight>
                <a:latin typeface="Courier New"/>
                <a:ea typeface="Courier New"/>
                <a:cs typeface="Courier New"/>
                <a:sym typeface="Courier New"/>
              </a:rPr>
              <a:t>cv2.destroyAllWindows()</a:t>
            </a:r>
            <a:endParaRPr sz="2000" b="0" i="0" u="none" strike="noStrike" cap="none">
              <a:solidFill>
                <a:srgbClr val="000000"/>
              </a:solidFill>
              <a:highlight>
                <a:schemeClr val="dk1"/>
              </a:highlight>
              <a:latin typeface="Courier New"/>
              <a:ea typeface="Courier New"/>
              <a:cs typeface="Courier New"/>
              <a:sym typeface="Courier New"/>
            </a:endParaRPr>
          </a:p>
          <a:p>
            <a:pPr marL="1435100" marR="63500" lvl="0" indent="0" algn="l" rtl="0">
              <a:lnSpc>
                <a:spcPct val="117000"/>
              </a:lnSpc>
              <a:spcBef>
                <a:spcPts val="0"/>
              </a:spcBef>
              <a:spcAft>
                <a:spcPts val="0"/>
              </a:spcAft>
              <a:buClr>
                <a:srgbClr val="000000"/>
              </a:buClr>
              <a:buSzPts val="2000"/>
              <a:buFont typeface="Arial"/>
              <a:buNone/>
            </a:pPr>
            <a:endParaRPr sz="2000" b="0" i="0" u="none" strike="noStrike" cap="none">
              <a:solidFill>
                <a:srgbClr val="000000"/>
              </a:solidFill>
              <a:highlight>
                <a:schemeClr val="dk1"/>
              </a:highlight>
              <a:latin typeface="Courier New"/>
              <a:ea typeface="Courier New"/>
              <a:cs typeface="Courier New"/>
              <a:sym typeface="Courier New"/>
            </a:endParaRPr>
          </a:p>
          <a:p>
            <a:pPr marL="1435100" marR="63500" lvl="0" indent="0" algn="l" rtl="0">
              <a:lnSpc>
                <a:spcPct val="117000"/>
              </a:lnSpc>
              <a:spcBef>
                <a:spcPts val="0"/>
              </a:spcBef>
              <a:spcAft>
                <a:spcPts val="0"/>
              </a:spcAft>
              <a:buClr>
                <a:srgbClr val="000000"/>
              </a:buClr>
              <a:buSzPts val="2000"/>
              <a:buFont typeface="Arial"/>
              <a:buNone/>
            </a:pPr>
            <a:endParaRPr sz="2000" b="0" i="0" u="none" strike="noStrike" cap="none">
              <a:solidFill>
                <a:srgbClr val="000000"/>
              </a:solidFill>
              <a:highlight>
                <a:schemeClr val="dk1"/>
              </a:highlight>
              <a:latin typeface="Courier New"/>
              <a:ea typeface="Courier New"/>
              <a:cs typeface="Courier New"/>
              <a:sym typeface="Courier New"/>
            </a:endParaRPr>
          </a:p>
        </p:txBody>
      </p:sp>
      <p:sp>
        <p:nvSpPr>
          <p:cNvPr id="451" name="Google Shape;451;p69"/>
          <p:cNvSpPr txBox="1"/>
          <p:nvPr/>
        </p:nvSpPr>
        <p:spPr>
          <a:xfrm>
            <a:off x="685825" y="655275"/>
            <a:ext cx="7876800" cy="3989700"/>
          </a:xfrm>
          <a:prstGeom prst="rect">
            <a:avLst/>
          </a:prstGeom>
          <a:solidFill>
            <a:srgbClr val="FFFFFF"/>
          </a:solidFill>
          <a:ln>
            <a:noFill/>
          </a:ln>
        </p:spPr>
        <p:txBody>
          <a:bodyPr spcFirstLastPara="1" wrap="square" lIns="91425" tIns="91425" rIns="91425" bIns="91425" anchor="t" anchorCtr="0">
            <a:noAutofit/>
          </a:bodyPr>
          <a:lstStyle/>
          <a:p>
            <a:pPr marL="1435100" marR="63500" lvl="0" indent="0" algn="l" rtl="0">
              <a:lnSpc>
                <a:spcPct val="117000"/>
              </a:lnSpc>
              <a:spcBef>
                <a:spcPts val="0"/>
              </a:spcBef>
              <a:spcAft>
                <a:spcPts val="0"/>
              </a:spcAft>
              <a:buClr>
                <a:srgbClr val="000000"/>
              </a:buClr>
              <a:buSzPts val="2000"/>
              <a:buFont typeface="Arial"/>
              <a:buNone/>
            </a:pPr>
            <a:r>
              <a:rPr lang="en" sz="2000" b="0" i="0" u="none" strike="noStrike" cap="none">
                <a:solidFill>
                  <a:srgbClr val="000000"/>
                </a:solidFill>
                <a:highlight>
                  <a:schemeClr val="dk1"/>
                </a:highlight>
                <a:latin typeface="Courier New"/>
                <a:ea typeface="Courier New"/>
                <a:cs typeface="Courier New"/>
                <a:sym typeface="Courier New"/>
              </a:rPr>
              <a:t>cap = cv2.VideoCapture('begin.mkv')</a:t>
            </a:r>
            <a:endParaRPr sz="2000" b="0" i="0" u="none" strike="noStrike" cap="none">
              <a:solidFill>
                <a:srgbClr val="000000"/>
              </a:solidFill>
              <a:highlight>
                <a:schemeClr val="dk1"/>
              </a:highlight>
              <a:latin typeface="Courier New"/>
              <a:ea typeface="Courier New"/>
              <a:cs typeface="Courier New"/>
              <a:sym typeface="Courier New"/>
            </a:endParaRPr>
          </a:p>
          <a:p>
            <a:pPr marL="1435100" marR="63500" lvl="0" indent="0" algn="l" rtl="0">
              <a:lnSpc>
                <a:spcPct val="117000"/>
              </a:lnSpc>
              <a:spcBef>
                <a:spcPts val="0"/>
              </a:spcBef>
              <a:spcAft>
                <a:spcPts val="0"/>
              </a:spcAft>
              <a:buClr>
                <a:srgbClr val="000000"/>
              </a:buClr>
              <a:buSzPts val="2000"/>
              <a:buFont typeface="Arial"/>
              <a:buNone/>
            </a:pPr>
            <a:r>
              <a:rPr lang="en" sz="2000" b="0" i="0" u="none" strike="noStrike" cap="none">
                <a:solidFill>
                  <a:srgbClr val="000000"/>
                </a:solidFill>
                <a:highlight>
                  <a:schemeClr val="dk1"/>
                </a:highlight>
                <a:latin typeface="Courier New"/>
                <a:ea typeface="Courier New"/>
                <a:cs typeface="Courier New"/>
                <a:sym typeface="Courier New"/>
              </a:rPr>
              <a:t>while True:</a:t>
            </a:r>
            <a:endParaRPr sz="2000" b="0" i="0" u="none" strike="noStrike" cap="none">
              <a:solidFill>
                <a:srgbClr val="000000"/>
              </a:solidFill>
              <a:highlight>
                <a:schemeClr val="dk1"/>
              </a:highlight>
              <a:latin typeface="Courier New"/>
              <a:ea typeface="Courier New"/>
              <a:cs typeface="Courier New"/>
              <a:sym typeface="Courier New"/>
            </a:endParaRPr>
          </a:p>
          <a:p>
            <a:pPr marL="1435100" marR="63500" lvl="0" indent="0" algn="l" rtl="0">
              <a:lnSpc>
                <a:spcPct val="117000"/>
              </a:lnSpc>
              <a:spcBef>
                <a:spcPts val="0"/>
              </a:spcBef>
              <a:spcAft>
                <a:spcPts val="0"/>
              </a:spcAft>
              <a:buClr>
                <a:srgbClr val="000000"/>
              </a:buClr>
              <a:buSzPts val="2000"/>
              <a:buFont typeface="Arial"/>
              <a:buNone/>
            </a:pPr>
            <a:r>
              <a:rPr lang="en" sz="2000" b="0" i="0" u="none" strike="noStrike" cap="none">
                <a:solidFill>
                  <a:srgbClr val="000000"/>
                </a:solidFill>
                <a:highlight>
                  <a:schemeClr val="dk1"/>
                </a:highlight>
                <a:latin typeface="Courier New"/>
                <a:ea typeface="Courier New"/>
                <a:cs typeface="Courier New"/>
                <a:sym typeface="Courier New"/>
              </a:rPr>
              <a:t>	ret,img = cap.read()</a:t>
            </a:r>
            <a:endParaRPr sz="2000" b="0" i="0" u="none" strike="noStrike" cap="none">
              <a:solidFill>
                <a:srgbClr val="000000"/>
              </a:solidFill>
              <a:highlight>
                <a:schemeClr val="dk1"/>
              </a:highlight>
              <a:latin typeface="Courier New"/>
              <a:ea typeface="Courier New"/>
              <a:cs typeface="Courier New"/>
              <a:sym typeface="Courier New"/>
            </a:endParaRPr>
          </a:p>
          <a:p>
            <a:pPr marL="1435100" marR="63500" lvl="0" indent="0" algn="l" rtl="0">
              <a:lnSpc>
                <a:spcPct val="117000"/>
              </a:lnSpc>
              <a:spcBef>
                <a:spcPts val="0"/>
              </a:spcBef>
              <a:spcAft>
                <a:spcPts val="0"/>
              </a:spcAft>
              <a:buClr>
                <a:srgbClr val="000000"/>
              </a:buClr>
              <a:buSzPts val="2000"/>
              <a:buFont typeface="Arial"/>
              <a:buNone/>
            </a:pPr>
            <a:r>
              <a:rPr lang="en" sz="2000" b="0" i="0" u="none" strike="noStrike" cap="none">
                <a:solidFill>
                  <a:srgbClr val="000000"/>
                </a:solidFill>
                <a:highlight>
                  <a:schemeClr val="dk1"/>
                </a:highlight>
                <a:latin typeface="Courier New"/>
                <a:ea typeface="Courier New"/>
                <a:cs typeface="Courier New"/>
                <a:sym typeface="Courier New"/>
              </a:rPr>
              <a:t>	if ret == False:</a:t>
            </a:r>
            <a:endParaRPr sz="2000" b="0" i="0" u="none" strike="noStrike" cap="none">
              <a:solidFill>
                <a:srgbClr val="000000"/>
              </a:solidFill>
              <a:highlight>
                <a:schemeClr val="dk1"/>
              </a:highlight>
              <a:latin typeface="Courier New"/>
              <a:ea typeface="Courier New"/>
              <a:cs typeface="Courier New"/>
              <a:sym typeface="Courier New"/>
            </a:endParaRPr>
          </a:p>
          <a:p>
            <a:pPr marL="1435100" marR="63500" lvl="0" indent="0" algn="l" rtl="0">
              <a:lnSpc>
                <a:spcPct val="117000"/>
              </a:lnSpc>
              <a:spcBef>
                <a:spcPts val="0"/>
              </a:spcBef>
              <a:spcAft>
                <a:spcPts val="0"/>
              </a:spcAft>
              <a:buClr>
                <a:srgbClr val="000000"/>
              </a:buClr>
              <a:buSzPts val="2000"/>
              <a:buFont typeface="Arial"/>
              <a:buNone/>
            </a:pPr>
            <a:r>
              <a:rPr lang="en" sz="2000" b="0" i="0" u="none" strike="noStrike" cap="none">
                <a:solidFill>
                  <a:srgbClr val="000000"/>
                </a:solidFill>
                <a:highlight>
                  <a:schemeClr val="dk1"/>
                </a:highlight>
                <a:latin typeface="Courier New"/>
                <a:ea typeface="Courier New"/>
                <a:cs typeface="Courier New"/>
                <a:sym typeface="Courier New"/>
              </a:rPr>
              <a:t>    	break</a:t>
            </a:r>
            <a:endParaRPr sz="2000" b="0" i="0" u="none" strike="noStrike" cap="none">
              <a:solidFill>
                <a:srgbClr val="000000"/>
              </a:solidFill>
              <a:highlight>
                <a:schemeClr val="dk1"/>
              </a:highlight>
              <a:latin typeface="Courier New"/>
              <a:ea typeface="Courier New"/>
              <a:cs typeface="Courier New"/>
              <a:sym typeface="Courier New"/>
            </a:endParaRPr>
          </a:p>
          <a:p>
            <a:pPr marL="1435100" marR="63500" lvl="0" indent="0" algn="l" rtl="0">
              <a:lnSpc>
                <a:spcPct val="117000"/>
              </a:lnSpc>
              <a:spcBef>
                <a:spcPts val="0"/>
              </a:spcBef>
              <a:spcAft>
                <a:spcPts val="0"/>
              </a:spcAft>
              <a:buClr>
                <a:srgbClr val="000000"/>
              </a:buClr>
              <a:buSzPts val="2000"/>
              <a:buFont typeface="Arial"/>
              <a:buNone/>
            </a:pPr>
            <a:r>
              <a:rPr lang="en" sz="2000" b="0" i="0" u="none" strike="noStrike" cap="none">
                <a:solidFill>
                  <a:srgbClr val="000000"/>
                </a:solidFill>
                <a:highlight>
                  <a:schemeClr val="dk1"/>
                </a:highlight>
                <a:latin typeface="Courier New"/>
                <a:ea typeface="Courier New"/>
                <a:cs typeface="Courier New"/>
                <a:sym typeface="Courier New"/>
              </a:rPr>
              <a:t>	# Processing Here</a:t>
            </a:r>
            <a:endParaRPr sz="2000" b="0" i="0" u="none" strike="noStrike" cap="none">
              <a:solidFill>
                <a:srgbClr val="000000"/>
              </a:solidFill>
              <a:highlight>
                <a:schemeClr val="dk1"/>
              </a:highlight>
              <a:latin typeface="Courier New"/>
              <a:ea typeface="Courier New"/>
              <a:cs typeface="Courier New"/>
              <a:sym typeface="Courier New"/>
            </a:endParaRPr>
          </a:p>
          <a:p>
            <a:pPr marL="1435100" marR="63500" lvl="0" indent="0" algn="l" rtl="0">
              <a:lnSpc>
                <a:spcPct val="117000"/>
              </a:lnSpc>
              <a:spcBef>
                <a:spcPts val="0"/>
              </a:spcBef>
              <a:spcAft>
                <a:spcPts val="0"/>
              </a:spcAft>
              <a:buClr>
                <a:srgbClr val="000000"/>
              </a:buClr>
              <a:buSzPts val="2000"/>
              <a:buFont typeface="Arial"/>
              <a:buNone/>
            </a:pPr>
            <a:r>
              <a:rPr lang="en" sz="2000" b="0" i="0" u="none" strike="noStrike" cap="none">
                <a:solidFill>
                  <a:srgbClr val="000000"/>
                </a:solidFill>
                <a:highlight>
                  <a:schemeClr val="dk1"/>
                </a:highlight>
                <a:latin typeface="Courier New"/>
                <a:ea typeface="Courier New"/>
                <a:cs typeface="Courier New"/>
                <a:sym typeface="Courier New"/>
              </a:rPr>
              <a:t>	cv2.imshow('vid',img)</a:t>
            </a:r>
            <a:endParaRPr sz="2000" b="0" i="0" u="none" strike="noStrike" cap="none">
              <a:solidFill>
                <a:srgbClr val="000000"/>
              </a:solidFill>
              <a:highlight>
                <a:schemeClr val="dk1"/>
              </a:highlight>
              <a:latin typeface="Courier New"/>
              <a:ea typeface="Courier New"/>
              <a:cs typeface="Courier New"/>
              <a:sym typeface="Courier New"/>
            </a:endParaRPr>
          </a:p>
          <a:p>
            <a:pPr marL="1435100" marR="63500" lvl="0" indent="0" algn="l" rtl="0">
              <a:lnSpc>
                <a:spcPct val="117000"/>
              </a:lnSpc>
              <a:spcBef>
                <a:spcPts val="0"/>
              </a:spcBef>
              <a:spcAft>
                <a:spcPts val="0"/>
              </a:spcAft>
              <a:buClr>
                <a:srgbClr val="000000"/>
              </a:buClr>
              <a:buSzPts val="2000"/>
              <a:buFont typeface="Arial"/>
              <a:buNone/>
            </a:pPr>
            <a:r>
              <a:rPr lang="en" sz="2000" b="0" i="0" u="none" strike="noStrike" cap="none">
                <a:solidFill>
                  <a:srgbClr val="000000"/>
                </a:solidFill>
                <a:highlight>
                  <a:schemeClr val="dk1"/>
                </a:highlight>
                <a:latin typeface="Courier New"/>
                <a:ea typeface="Courier New"/>
                <a:cs typeface="Courier New"/>
                <a:sym typeface="Courier New"/>
              </a:rPr>
              <a:t>	if cv2.waitKey(1) &amp; 0xFF == ord('q'):</a:t>
            </a:r>
            <a:endParaRPr sz="2000" b="0" i="0" u="none" strike="noStrike" cap="none">
              <a:solidFill>
                <a:srgbClr val="000000"/>
              </a:solidFill>
              <a:highlight>
                <a:schemeClr val="dk1"/>
              </a:highlight>
              <a:latin typeface="Courier New"/>
              <a:ea typeface="Courier New"/>
              <a:cs typeface="Courier New"/>
              <a:sym typeface="Courier New"/>
            </a:endParaRPr>
          </a:p>
          <a:p>
            <a:pPr marL="1435100" marR="63500" lvl="0" indent="0" algn="l" rtl="0">
              <a:lnSpc>
                <a:spcPct val="117000"/>
              </a:lnSpc>
              <a:spcBef>
                <a:spcPts val="0"/>
              </a:spcBef>
              <a:spcAft>
                <a:spcPts val="0"/>
              </a:spcAft>
              <a:buClr>
                <a:srgbClr val="000000"/>
              </a:buClr>
              <a:buSzPts val="2000"/>
              <a:buFont typeface="Arial"/>
              <a:buNone/>
            </a:pPr>
            <a:r>
              <a:rPr lang="en" sz="2000" b="0" i="0" u="none" strike="noStrike" cap="none">
                <a:solidFill>
                  <a:srgbClr val="000000"/>
                </a:solidFill>
                <a:highlight>
                  <a:schemeClr val="dk1"/>
                </a:highlight>
                <a:latin typeface="Courier New"/>
                <a:ea typeface="Courier New"/>
                <a:cs typeface="Courier New"/>
                <a:sym typeface="Courier New"/>
              </a:rPr>
              <a:t>    	break</a:t>
            </a:r>
            <a:endParaRPr sz="2000" b="0" i="0" u="none" strike="noStrike" cap="none">
              <a:solidFill>
                <a:srgbClr val="000000"/>
              </a:solidFill>
              <a:highlight>
                <a:schemeClr val="dk1"/>
              </a:highlight>
              <a:latin typeface="Courier New"/>
              <a:ea typeface="Courier New"/>
              <a:cs typeface="Courier New"/>
              <a:sym typeface="Courier New"/>
            </a:endParaRPr>
          </a:p>
          <a:p>
            <a:pPr marL="1435100" marR="63500" lvl="0" indent="0" algn="l" rtl="0">
              <a:lnSpc>
                <a:spcPct val="117000"/>
              </a:lnSpc>
              <a:spcBef>
                <a:spcPts val="0"/>
              </a:spcBef>
              <a:spcAft>
                <a:spcPts val="0"/>
              </a:spcAft>
              <a:buClr>
                <a:srgbClr val="000000"/>
              </a:buClr>
              <a:buSzPts val="2000"/>
              <a:buFont typeface="Arial"/>
              <a:buNone/>
            </a:pPr>
            <a:r>
              <a:rPr lang="en" sz="2000" b="0" i="0" u="none" strike="noStrike" cap="none">
                <a:solidFill>
                  <a:srgbClr val="000000"/>
                </a:solidFill>
                <a:highlight>
                  <a:schemeClr val="dk1"/>
                </a:highlight>
                <a:latin typeface="Courier New"/>
                <a:ea typeface="Courier New"/>
                <a:cs typeface="Courier New"/>
                <a:sym typeface="Courier New"/>
              </a:rPr>
              <a:t>cap.release()</a:t>
            </a:r>
            <a:endParaRPr sz="2000" b="0" i="0" u="none" strike="noStrike" cap="none">
              <a:solidFill>
                <a:srgbClr val="000000"/>
              </a:solidFill>
              <a:highlight>
                <a:schemeClr val="dk1"/>
              </a:highlight>
              <a:latin typeface="Courier New"/>
              <a:ea typeface="Courier New"/>
              <a:cs typeface="Courier New"/>
              <a:sym typeface="Courier New"/>
            </a:endParaRPr>
          </a:p>
          <a:p>
            <a:pPr marL="1435100" marR="63500" lvl="0" indent="0" algn="l" rtl="0">
              <a:lnSpc>
                <a:spcPct val="117000"/>
              </a:lnSpc>
              <a:spcBef>
                <a:spcPts val="0"/>
              </a:spcBef>
              <a:spcAft>
                <a:spcPts val="0"/>
              </a:spcAft>
              <a:buClr>
                <a:srgbClr val="000000"/>
              </a:buClr>
              <a:buSzPts val="2000"/>
              <a:buFont typeface="Arial"/>
              <a:buNone/>
            </a:pPr>
            <a:r>
              <a:rPr lang="en" sz="2000" b="0" i="0" u="none" strike="noStrike" cap="none">
                <a:solidFill>
                  <a:srgbClr val="000000"/>
                </a:solidFill>
                <a:highlight>
                  <a:schemeClr val="dk1"/>
                </a:highlight>
                <a:latin typeface="Courier New"/>
                <a:ea typeface="Courier New"/>
                <a:cs typeface="Courier New"/>
                <a:sym typeface="Courier New"/>
              </a:rPr>
              <a:t>cv2.destroyAllWindows()</a:t>
            </a:r>
            <a:endParaRPr sz="2000" b="0" i="0" u="none" strike="noStrike" cap="none">
              <a:solidFill>
                <a:srgbClr val="000000"/>
              </a:solidFill>
              <a:highlight>
                <a:schemeClr val="dk1"/>
              </a:highlight>
              <a:latin typeface="Courier New"/>
              <a:ea typeface="Courier New"/>
              <a:cs typeface="Courier New"/>
              <a:sym typeface="Courier New"/>
            </a:endParaRPr>
          </a:p>
          <a:p>
            <a:pPr marL="1435100" marR="63500" lvl="0" indent="0" algn="l" rtl="0">
              <a:lnSpc>
                <a:spcPct val="117000"/>
              </a:lnSpc>
              <a:spcBef>
                <a:spcPts val="0"/>
              </a:spcBef>
              <a:spcAft>
                <a:spcPts val="0"/>
              </a:spcAft>
              <a:buClr>
                <a:srgbClr val="000000"/>
              </a:buClr>
              <a:buSzPts val="2000"/>
              <a:buFont typeface="Arial"/>
              <a:buNone/>
            </a:pPr>
            <a:endParaRPr sz="2000" b="0" i="0" u="none" strike="noStrike" cap="none">
              <a:solidFill>
                <a:srgbClr val="000000"/>
              </a:solidFill>
              <a:highlight>
                <a:schemeClr val="dk1"/>
              </a:highlight>
              <a:latin typeface="Courier New"/>
              <a:ea typeface="Courier New"/>
              <a:cs typeface="Courier New"/>
              <a:sym typeface="Courier New"/>
            </a:endParaRPr>
          </a:p>
          <a:p>
            <a:pPr marL="1435100" marR="63500" lvl="0" indent="0" algn="l" rtl="0">
              <a:lnSpc>
                <a:spcPct val="117000"/>
              </a:lnSpc>
              <a:spcBef>
                <a:spcPts val="0"/>
              </a:spcBef>
              <a:spcAft>
                <a:spcPts val="0"/>
              </a:spcAft>
              <a:buClr>
                <a:srgbClr val="000000"/>
              </a:buClr>
              <a:buSzPts val="2000"/>
              <a:buFont typeface="Arial"/>
              <a:buNone/>
            </a:pPr>
            <a:endParaRPr sz="2000" b="0" i="0" u="none" strike="noStrike" cap="none">
              <a:solidFill>
                <a:srgbClr val="000000"/>
              </a:solidFill>
              <a:highlight>
                <a:schemeClr val="dk1"/>
              </a:highlight>
              <a:latin typeface="Courier New"/>
              <a:ea typeface="Courier New"/>
              <a:cs typeface="Courier New"/>
              <a:sym typeface="Courier New"/>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70"/>
          <p:cNvSpPr txBox="1">
            <a:spLocks noGrp="1"/>
          </p:cNvSpPr>
          <p:nvPr>
            <p:ph type="title"/>
          </p:nvPr>
        </p:nvSpPr>
        <p:spPr>
          <a:xfrm>
            <a:off x="411299" y="433833"/>
            <a:ext cx="8321400" cy="18216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SzPts val="1400"/>
              <a:buNone/>
            </a:pPr>
            <a:r>
              <a:rPr lang="en" sz="3200" b="1"/>
              <a:t>PySerial</a:t>
            </a:r>
            <a:r>
              <a:rPr lang="en"/>
              <a:t> </a:t>
            </a:r>
            <a:endParaRPr/>
          </a:p>
          <a:p>
            <a:pPr marL="0" lvl="0" indent="0" algn="l" rtl="0">
              <a:lnSpc>
                <a:spcPct val="100000"/>
              </a:lnSpc>
              <a:spcBef>
                <a:spcPts val="0"/>
              </a:spcBef>
              <a:spcAft>
                <a:spcPts val="0"/>
              </a:spcAft>
              <a:buSzPts val="1400"/>
              <a:buNone/>
            </a:pPr>
            <a:endParaRPr sz="1800"/>
          </a:p>
        </p:txBody>
      </p:sp>
      <p:sp>
        <p:nvSpPr>
          <p:cNvPr id="457" name="Google Shape;457;p70"/>
          <p:cNvSpPr txBox="1">
            <a:spLocks noGrp="1"/>
          </p:cNvSpPr>
          <p:nvPr>
            <p:ph type="body" idx="1"/>
          </p:nvPr>
        </p:nvSpPr>
        <p:spPr>
          <a:xfrm>
            <a:off x="455250" y="998400"/>
            <a:ext cx="8233500" cy="3146700"/>
          </a:xfrm>
          <a:prstGeom prst="rect">
            <a:avLst/>
          </a:prstGeom>
          <a:noFill/>
          <a:ln>
            <a:noFill/>
          </a:ln>
        </p:spPr>
        <p:txBody>
          <a:bodyPr spcFirstLastPara="1" wrap="square" lIns="68575" tIns="34275" rIns="68575" bIns="34275" anchor="t" anchorCtr="0">
            <a:noAutofit/>
          </a:bodyPr>
          <a:lstStyle/>
          <a:p>
            <a:pPr marL="457200" lvl="0" indent="-355600" algn="l" rtl="0">
              <a:lnSpc>
                <a:spcPct val="115000"/>
              </a:lnSpc>
              <a:spcBef>
                <a:spcPts val="800"/>
              </a:spcBef>
              <a:spcAft>
                <a:spcPts val="0"/>
              </a:spcAft>
              <a:buSzPts val="2000"/>
              <a:buFont typeface="Roboto"/>
              <a:buChar char="●"/>
            </a:pPr>
            <a:r>
              <a:rPr lang="en" sz="2000">
                <a:latin typeface="Roboto"/>
                <a:ea typeface="Roboto"/>
                <a:cs typeface="Roboto"/>
                <a:sym typeface="Roboto"/>
              </a:rPr>
              <a:t>pySerial is a Python API module to access the serial port to communicate with devices like Arduino.</a:t>
            </a:r>
            <a:endParaRPr sz="2000">
              <a:latin typeface="Roboto"/>
              <a:ea typeface="Roboto"/>
              <a:cs typeface="Roboto"/>
              <a:sym typeface="Roboto"/>
            </a:endParaRPr>
          </a:p>
          <a:p>
            <a:pPr marL="457200" lvl="0" indent="-355600" algn="l" rtl="0">
              <a:lnSpc>
                <a:spcPct val="115000"/>
              </a:lnSpc>
              <a:spcBef>
                <a:spcPts val="0"/>
              </a:spcBef>
              <a:spcAft>
                <a:spcPts val="0"/>
              </a:spcAft>
              <a:buSzPts val="2000"/>
              <a:buFont typeface="Roboto"/>
              <a:buChar char="●"/>
            </a:pPr>
            <a:r>
              <a:rPr lang="en" sz="2000">
                <a:latin typeface="Roboto"/>
                <a:ea typeface="Roboto"/>
                <a:cs typeface="Roboto"/>
                <a:sym typeface="Roboto"/>
              </a:rPr>
              <a:t>To install Open cmd or terminal with administrator privileges.</a:t>
            </a:r>
            <a:endParaRPr sz="2000">
              <a:latin typeface="Roboto"/>
              <a:ea typeface="Roboto"/>
              <a:cs typeface="Roboto"/>
              <a:sym typeface="Roboto"/>
            </a:endParaRPr>
          </a:p>
          <a:p>
            <a:pPr marL="914400" lvl="0" indent="0" algn="l" rtl="0">
              <a:lnSpc>
                <a:spcPct val="115000"/>
              </a:lnSpc>
              <a:spcBef>
                <a:spcPts val="800"/>
              </a:spcBef>
              <a:spcAft>
                <a:spcPts val="0"/>
              </a:spcAft>
              <a:buSzPts val="1100"/>
              <a:buNone/>
            </a:pPr>
            <a:r>
              <a:rPr lang="en" sz="2000">
                <a:solidFill>
                  <a:srgbClr val="000000"/>
                </a:solidFill>
                <a:highlight>
                  <a:srgbClr val="FFFFFF"/>
                </a:highlight>
                <a:latin typeface="Roboto"/>
                <a:ea typeface="Roboto"/>
                <a:cs typeface="Roboto"/>
                <a:sym typeface="Roboto"/>
              </a:rPr>
              <a:t> pip install pyserial </a:t>
            </a:r>
            <a:endParaRPr sz="2000">
              <a:solidFill>
                <a:srgbClr val="000000"/>
              </a:solidFill>
              <a:highlight>
                <a:srgbClr val="FFFFFF"/>
              </a:highlight>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71"/>
          <p:cNvSpPr txBox="1">
            <a:spLocks noGrp="1"/>
          </p:cNvSpPr>
          <p:nvPr>
            <p:ph type="title"/>
          </p:nvPr>
        </p:nvSpPr>
        <p:spPr>
          <a:xfrm>
            <a:off x="134650" y="218400"/>
            <a:ext cx="8598000" cy="7800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SzPts val="1400"/>
              <a:buNone/>
            </a:pPr>
            <a:r>
              <a:rPr lang="en" sz="3200" b="1"/>
              <a:t>On Arduino Code</a:t>
            </a:r>
            <a:endParaRPr/>
          </a:p>
          <a:p>
            <a:pPr marL="0" lvl="0" indent="0" algn="l" rtl="0">
              <a:lnSpc>
                <a:spcPct val="100000"/>
              </a:lnSpc>
              <a:spcBef>
                <a:spcPts val="0"/>
              </a:spcBef>
              <a:spcAft>
                <a:spcPts val="0"/>
              </a:spcAft>
              <a:buSzPts val="1400"/>
              <a:buNone/>
            </a:pPr>
            <a:endParaRPr sz="1800"/>
          </a:p>
        </p:txBody>
      </p:sp>
      <p:pic>
        <p:nvPicPr>
          <p:cNvPr id="463" name="Google Shape;463;p71"/>
          <p:cNvPicPr preferRelativeResize="0"/>
          <p:nvPr/>
        </p:nvPicPr>
        <p:blipFill rotWithShape="1">
          <a:blip r:embed="rId3">
            <a:alphaModFix/>
          </a:blip>
          <a:srcRect l="1816" t="28859" r="8263" b="18610"/>
          <a:stretch/>
        </p:blipFill>
        <p:spPr>
          <a:xfrm>
            <a:off x="717625" y="998400"/>
            <a:ext cx="7552500" cy="37762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pic>
        <p:nvPicPr>
          <p:cNvPr id="468" name="Google Shape;468;p72"/>
          <p:cNvPicPr preferRelativeResize="0"/>
          <p:nvPr/>
        </p:nvPicPr>
        <p:blipFill rotWithShape="1">
          <a:blip r:embed="rId3">
            <a:alphaModFix/>
          </a:blip>
          <a:srcRect/>
          <a:stretch/>
        </p:blipFill>
        <p:spPr>
          <a:xfrm>
            <a:off x="86550" y="452750"/>
            <a:ext cx="8970900" cy="408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484583" y="339539"/>
            <a:ext cx="7053600" cy="10503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SzPts val="1400"/>
              <a:buNone/>
            </a:pPr>
            <a:r>
              <a:rPr lang="en"/>
              <a:t>Q2: What will happen</a:t>
            </a:r>
            <a:endParaRPr/>
          </a:p>
        </p:txBody>
      </p:sp>
      <p:sp>
        <p:nvSpPr>
          <p:cNvPr id="89" name="Google Shape;89;p19"/>
          <p:cNvSpPr txBox="1">
            <a:spLocks noGrp="1"/>
          </p:cNvSpPr>
          <p:nvPr>
            <p:ph type="body" idx="1"/>
          </p:nvPr>
        </p:nvSpPr>
        <p:spPr>
          <a:xfrm>
            <a:off x="555475" y="1090350"/>
            <a:ext cx="7726800" cy="3123300"/>
          </a:xfrm>
          <a:prstGeom prst="rect">
            <a:avLst/>
          </a:prstGeom>
          <a:solidFill>
            <a:srgbClr val="FFFFFF"/>
          </a:solidFill>
          <a:ln>
            <a:noFill/>
          </a:ln>
        </p:spPr>
        <p:txBody>
          <a:bodyPr spcFirstLastPara="1" wrap="square" lIns="68575" tIns="34275" rIns="68575" bIns="34275" anchor="t" anchorCtr="0">
            <a:noAutofit/>
          </a:bodyPr>
          <a:lstStyle/>
          <a:p>
            <a:pPr marL="0" lvl="0" indent="0" algn="l" rtl="0">
              <a:lnSpc>
                <a:spcPct val="100000"/>
              </a:lnSpc>
              <a:spcBef>
                <a:spcPts val="800"/>
              </a:spcBef>
              <a:spcAft>
                <a:spcPts val="0"/>
              </a:spcAft>
              <a:buSzPts val="1100"/>
              <a:buNone/>
            </a:pPr>
            <a:r>
              <a:rPr lang="en" sz="2400">
                <a:solidFill>
                  <a:srgbClr val="000000"/>
                </a:solidFill>
                <a:latin typeface="Roboto"/>
                <a:ea typeface="Roboto"/>
                <a:cs typeface="Roboto"/>
                <a:sym typeface="Roboto"/>
              </a:rPr>
              <a:t>a = [1,2,46]</a:t>
            </a: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r>
              <a:rPr lang="en" sz="2400">
                <a:solidFill>
                  <a:srgbClr val="000000"/>
                </a:solidFill>
                <a:latin typeface="Roboto"/>
                <a:ea typeface="Roboto"/>
                <a:cs typeface="Roboto"/>
                <a:sym typeface="Roboto"/>
              </a:rPr>
              <a:t>b = np.array( [1,2,46] )</a:t>
            </a: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r>
              <a:rPr lang="en" sz="2400">
                <a:solidFill>
                  <a:srgbClr val="000000"/>
                </a:solidFill>
                <a:latin typeface="Roboto"/>
                <a:ea typeface="Roboto"/>
                <a:cs typeface="Roboto"/>
                <a:sym typeface="Roboto"/>
              </a:rPr>
              <a:t>print (a  + 32)</a:t>
            </a: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r>
              <a:rPr lang="en" sz="2400">
                <a:solidFill>
                  <a:srgbClr val="000000"/>
                </a:solidFill>
                <a:latin typeface="Roboto"/>
                <a:ea typeface="Roboto"/>
                <a:cs typeface="Roboto"/>
                <a:sym typeface="Roboto"/>
              </a:rPr>
              <a:t>print (b  + 32)</a:t>
            </a: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endParaRPr sz="2400">
              <a:solidFill>
                <a:srgbClr val="000000"/>
              </a:solidFill>
              <a:latin typeface="Roboto"/>
              <a:ea typeface="Roboto"/>
              <a:cs typeface="Roboto"/>
              <a:sym typeface="Roboto"/>
            </a:endParaRPr>
          </a:p>
          <a:p>
            <a:pPr marL="914400" lvl="0" indent="0" algn="l" rtl="0">
              <a:lnSpc>
                <a:spcPct val="100000"/>
              </a:lnSpc>
              <a:spcBef>
                <a:spcPts val="800"/>
              </a:spcBef>
              <a:spcAft>
                <a:spcPts val="0"/>
              </a:spcAft>
              <a:buSzPts val="1100"/>
              <a:buNone/>
            </a:pPr>
            <a:endParaRPr sz="2400">
              <a:solidFill>
                <a:srgbClr val="000000"/>
              </a:solidFill>
              <a:highlight>
                <a:srgbClr val="FFFFFF"/>
              </a:highlight>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73"/>
          <p:cNvSpPr txBox="1">
            <a:spLocks noGrp="1"/>
          </p:cNvSpPr>
          <p:nvPr>
            <p:ph type="body" idx="1"/>
          </p:nvPr>
        </p:nvSpPr>
        <p:spPr>
          <a:xfrm>
            <a:off x="446700" y="769950"/>
            <a:ext cx="8250600" cy="3868200"/>
          </a:xfrm>
          <a:prstGeom prst="rect">
            <a:avLst/>
          </a:prstGeom>
          <a:solidFill>
            <a:srgbClr val="FFFFFF"/>
          </a:solidFill>
          <a:ln>
            <a:noFill/>
          </a:ln>
        </p:spPr>
        <p:txBody>
          <a:bodyPr spcFirstLastPara="1" wrap="square" lIns="68575" tIns="34275" rIns="68575" bIns="34275" anchor="t" anchorCtr="0">
            <a:noAutofit/>
          </a:bodyPr>
          <a:lstStyle/>
          <a:p>
            <a:pPr marL="0" lvl="0" indent="0" algn="l" rtl="0">
              <a:lnSpc>
                <a:spcPct val="100000"/>
              </a:lnSpc>
              <a:spcBef>
                <a:spcPts val="800"/>
              </a:spcBef>
              <a:spcAft>
                <a:spcPts val="0"/>
              </a:spcAft>
              <a:buSzPts val="1100"/>
              <a:buNone/>
            </a:pPr>
            <a:r>
              <a:rPr lang="en" sz="1600">
                <a:solidFill>
                  <a:srgbClr val="000000"/>
                </a:solidFill>
                <a:latin typeface="Roboto"/>
                <a:ea typeface="Roboto"/>
                <a:cs typeface="Roboto"/>
                <a:sym typeface="Roboto"/>
              </a:rPr>
              <a:t>import serial 				                             # not pyserial </a:t>
            </a:r>
            <a:endParaRPr sz="1600">
              <a:solidFill>
                <a:srgbClr val="000000"/>
              </a:solidFill>
              <a:latin typeface="Roboto"/>
              <a:ea typeface="Roboto"/>
              <a:cs typeface="Roboto"/>
              <a:sym typeface="Roboto"/>
            </a:endParaRPr>
          </a:p>
          <a:p>
            <a:pPr marL="0" lvl="0" indent="0" algn="l" rtl="0">
              <a:lnSpc>
                <a:spcPct val="100000"/>
              </a:lnSpc>
              <a:spcBef>
                <a:spcPts val="800"/>
              </a:spcBef>
              <a:spcAft>
                <a:spcPts val="0"/>
              </a:spcAft>
              <a:buClr>
                <a:srgbClr val="000000"/>
              </a:buClr>
              <a:buSzPts val="1100"/>
              <a:buFont typeface="Arial"/>
              <a:buNone/>
            </a:pPr>
            <a:r>
              <a:rPr lang="en" sz="1600" b="1">
                <a:solidFill>
                  <a:srgbClr val="000000"/>
                </a:solidFill>
                <a:latin typeface="Roboto"/>
                <a:ea typeface="Roboto"/>
                <a:cs typeface="Roboto"/>
                <a:sym typeface="Roboto"/>
              </a:rPr>
              <a:t># on linux open port</a:t>
            </a:r>
            <a:endParaRPr sz="1600" b="1">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r>
              <a:rPr lang="en" sz="1600">
                <a:solidFill>
                  <a:srgbClr val="000000"/>
                </a:solidFill>
                <a:latin typeface="Roboto"/>
                <a:ea typeface="Roboto"/>
                <a:cs typeface="Roboto"/>
                <a:sym typeface="Roboto"/>
              </a:rPr>
              <a:t>ser = serial.Serial('/dev/ttyUSB0', 9600)             #9600 is Arduino Baudrate</a:t>
            </a:r>
            <a:endParaRPr sz="16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r>
              <a:rPr lang="en" sz="1600" b="1">
                <a:solidFill>
                  <a:srgbClr val="000000"/>
                </a:solidFill>
                <a:latin typeface="Roboto"/>
                <a:ea typeface="Roboto"/>
                <a:cs typeface="Roboto"/>
                <a:sym typeface="Roboto"/>
              </a:rPr>
              <a:t># on Windows open port</a:t>
            </a:r>
            <a:endParaRPr sz="1600" b="1">
              <a:solidFill>
                <a:srgbClr val="000000"/>
              </a:solidFill>
              <a:latin typeface="Roboto"/>
              <a:ea typeface="Roboto"/>
              <a:cs typeface="Roboto"/>
              <a:sym typeface="Roboto"/>
            </a:endParaRPr>
          </a:p>
          <a:p>
            <a:pPr marL="0" lvl="0" indent="0" algn="l" rtl="0">
              <a:lnSpc>
                <a:spcPct val="100000"/>
              </a:lnSpc>
              <a:spcBef>
                <a:spcPts val="800"/>
              </a:spcBef>
              <a:spcAft>
                <a:spcPts val="0"/>
              </a:spcAft>
              <a:buClr>
                <a:srgbClr val="000000"/>
              </a:buClr>
              <a:buSzPts val="1100"/>
              <a:buFont typeface="Arial"/>
              <a:buNone/>
            </a:pPr>
            <a:r>
              <a:rPr lang="en" sz="1600">
                <a:solidFill>
                  <a:srgbClr val="000000"/>
                </a:solidFill>
                <a:latin typeface="Roboto"/>
                <a:ea typeface="Roboto"/>
                <a:cs typeface="Roboto"/>
                <a:sym typeface="Roboto"/>
              </a:rPr>
              <a:t>ser = serial.Serial('COM3',9600) </a:t>
            </a:r>
            <a:endParaRPr sz="16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r>
              <a:rPr lang="en" sz="1600" b="1">
                <a:solidFill>
                  <a:srgbClr val="000000"/>
                </a:solidFill>
                <a:latin typeface="Roboto"/>
                <a:ea typeface="Roboto"/>
                <a:cs typeface="Roboto"/>
                <a:sym typeface="Roboto"/>
              </a:rPr>
              <a:t># write a string to Arduino</a:t>
            </a:r>
            <a:endParaRPr sz="1600" b="1">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r>
              <a:rPr lang="en" sz="1600">
                <a:solidFill>
                  <a:srgbClr val="000000"/>
                </a:solidFill>
                <a:latin typeface="Roboto"/>
                <a:ea typeface="Roboto"/>
                <a:cs typeface="Roboto"/>
                <a:sym typeface="Roboto"/>
              </a:rPr>
              <a:t>ser.write(b'hello') 	                                               #b means bytestring</a:t>
            </a:r>
            <a:endParaRPr sz="16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r>
              <a:rPr lang="en" sz="1600" b="1">
                <a:solidFill>
                  <a:srgbClr val="000000"/>
                </a:solidFill>
                <a:latin typeface="Roboto"/>
                <a:ea typeface="Roboto"/>
                <a:cs typeface="Roboto"/>
                <a:sym typeface="Roboto"/>
              </a:rPr>
              <a:t># read a string from Arduino</a:t>
            </a:r>
            <a:endParaRPr sz="1600" b="1">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r>
              <a:rPr lang="en" sz="1600">
                <a:solidFill>
                  <a:srgbClr val="000000"/>
                </a:solidFill>
                <a:latin typeface="Roboto"/>
                <a:ea typeface="Roboto"/>
                <a:cs typeface="Roboto"/>
                <a:sym typeface="Roboto"/>
              </a:rPr>
              <a:t>output=ser.read() </a:t>
            </a:r>
            <a:endParaRPr sz="16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r>
              <a:rPr lang="en" sz="1600" b="1">
                <a:solidFill>
                  <a:srgbClr val="000000"/>
                </a:solidFill>
                <a:latin typeface="Roboto"/>
                <a:ea typeface="Roboto"/>
                <a:cs typeface="Roboto"/>
                <a:sym typeface="Roboto"/>
              </a:rPr>
              <a:t># close port</a:t>
            </a:r>
            <a:endParaRPr sz="1600" b="1">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r>
              <a:rPr lang="en" sz="1600">
                <a:solidFill>
                  <a:srgbClr val="000000"/>
                </a:solidFill>
                <a:latin typeface="Roboto"/>
                <a:ea typeface="Roboto"/>
                <a:cs typeface="Roboto"/>
                <a:sym typeface="Roboto"/>
              </a:rPr>
              <a:t>ser.close()         	</a:t>
            </a:r>
            <a:endParaRPr sz="1600">
              <a:solidFill>
                <a:srgbClr val="000000"/>
              </a:solidFill>
              <a:latin typeface="Roboto"/>
              <a:ea typeface="Roboto"/>
              <a:cs typeface="Roboto"/>
              <a:sym typeface="Roboto"/>
            </a:endParaRPr>
          </a:p>
          <a:p>
            <a:pPr marL="914400" lvl="0" indent="0" algn="l" rtl="0">
              <a:lnSpc>
                <a:spcPct val="100000"/>
              </a:lnSpc>
              <a:spcBef>
                <a:spcPts val="800"/>
              </a:spcBef>
              <a:spcAft>
                <a:spcPts val="0"/>
              </a:spcAft>
              <a:buSzPts val="1100"/>
              <a:buNone/>
            </a:pPr>
            <a:endParaRPr sz="1600">
              <a:solidFill>
                <a:srgbClr val="000000"/>
              </a:solidFill>
              <a:highlight>
                <a:srgbClr val="FFFFFF"/>
              </a:highlight>
              <a:latin typeface="Roboto"/>
              <a:ea typeface="Roboto"/>
              <a:cs typeface="Roboto"/>
              <a:sym typeface="Roboto"/>
            </a:endParaRPr>
          </a:p>
        </p:txBody>
      </p:sp>
      <p:sp>
        <p:nvSpPr>
          <p:cNvPr id="474" name="Google Shape;474;p73"/>
          <p:cNvSpPr txBox="1">
            <a:spLocks noGrp="1"/>
          </p:cNvSpPr>
          <p:nvPr>
            <p:ph type="title"/>
          </p:nvPr>
        </p:nvSpPr>
        <p:spPr>
          <a:xfrm>
            <a:off x="134650" y="218400"/>
            <a:ext cx="8598000" cy="7800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SzPts val="1400"/>
              <a:buNone/>
            </a:pPr>
            <a:r>
              <a:rPr lang="en" sz="3200" b="1"/>
              <a:t>On Python side running on your Computer</a:t>
            </a:r>
            <a:r>
              <a:rPr lang="en"/>
              <a:t> </a:t>
            </a:r>
            <a:endParaRPr/>
          </a:p>
          <a:p>
            <a:pPr marL="0" lvl="0" indent="0" algn="l" rtl="0">
              <a:lnSpc>
                <a:spcPct val="100000"/>
              </a:lnSpc>
              <a:spcBef>
                <a:spcPts val="0"/>
              </a:spcBef>
              <a:spcAft>
                <a:spcPts val="0"/>
              </a:spcAft>
              <a:buSzPts val="1400"/>
              <a:buNone/>
            </a:pP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body" idx="1"/>
          </p:nvPr>
        </p:nvSpPr>
        <p:spPr>
          <a:xfrm>
            <a:off x="555475" y="790700"/>
            <a:ext cx="8130900" cy="3884700"/>
          </a:xfrm>
          <a:prstGeom prst="rect">
            <a:avLst/>
          </a:prstGeom>
          <a:solidFill>
            <a:srgbClr val="FFFFFF"/>
          </a:solidFill>
          <a:ln>
            <a:noFill/>
          </a:ln>
        </p:spPr>
        <p:txBody>
          <a:bodyPr spcFirstLastPara="1" wrap="square" lIns="68575" tIns="34275" rIns="68575" bIns="34275" anchor="t" anchorCtr="0">
            <a:noAutofit/>
          </a:bodyPr>
          <a:lstStyle/>
          <a:p>
            <a:pPr marL="0" lvl="0" indent="0" algn="l" rtl="0">
              <a:lnSpc>
                <a:spcPct val="100000"/>
              </a:lnSpc>
              <a:spcBef>
                <a:spcPts val="800"/>
              </a:spcBef>
              <a:spcAft>
                <a:spcPts val="0"/>
              </a:spcAft>
              <a:buSzPts val="1100"/>
              <a:buNone/>
            </a:pPr>
            <a:r>
              <a:rPr lang="en" sz="2400">
                <a:solidFill>
                  <a:srgbClr val="000000"/>
                </a:solidFill>
                <a:latin typeface="Roboto"/>
                <a:ea typeface="Roboto"/>
                <a:cs typeface="Roboto"/>
                <a:sym typeface="Roboto"/>
              </a:rPr>
              <a:t>a = [1,2,46]</a:t>
            </a: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r>
              <a:rPr lang="en" sz="2400">
                <a:solidFill>
                  <a:srgbClr val="000000"/>
                </a:solidFill>
                <a:latin typeface="Roboto"/>
                <a:ea typeface="Roboto"/>
                <a:cs typeface="Roboto"/>
                <a:sym typeface="Roboto"/>
              </a:rPr>
              <a:t>b = np.array( [1,2,46] )</a:t>
            </a: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r>
              <a:rPr lang="en" sz="2400">
                <a:solidFill>
                  <a:srgbClr val="000000"/>
                </a:solidFill>
                <a:latin typeface="Roboto"/>
                <a:ea typeface="Roboto"/>
                <a:cs typeface="Roboto"/>
                <a:sym typeface="Roboto"/>
              </a:rPr>
              <a:t>print (a  + 32)</a:t>
            </a: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r>
              <a:rPr lang="en" sz="2400">
                <a:solidFill>
                  <a:srgbClr val="FF0000"/>
                </a:solidFill>
                <a:latin typeface="Roboto"/>
                <a:ea typeface="Roboto"/>
                <a:cs typeface="Roboto"/>
                <a:sym typeface="Roboto"/>
              </a:rPr>
              <a:t>&gt;&gt;&gt; TypeError: can only concatenate list (not "int") to list</a:t>
            </a:r>
            <a:endParaRPr sz="2400" b="1">
              <a:solidFill>
                <a:srgbClr val="FF0000"/>
              </a:solidFill>
              <a:latin typeface="Roboto"/>
              <a:ea typeface="Roboto"/>
              <a:cs typeface="Roboto"/>
              <a:sym typeface="Roboto"/>
            </a:endParaRPr>
          </a:p>
          <a:p>
            <a:pPr marL="0" lvl="0" indent="0" algn="l" rtl="0">
              <a:lnSpc>
                <a:spcPct val="100000"/>
              </a:lnSpc>
              <a:spcBef>
                <a:spcPts val="800"/>
              </a:spcBef>
              <a:spcAft>
                <a:spcPts val="0"/>
              </a:spcAft>
              <a:buSzPts val="1100"/>
              <a:buNone/>
            </a:pP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r>
              <a:rPr lang="en" sz="2400">
                <a:solidFill>
                  <a:srgbClr val="000000"/>
                </a:solidFill>
                <a:latin typeface="Roboto"/>
                <a:ea typeface="Roboto"/>
                <a:cs typeface="Roboto"/>
                <a:sym typeface="Roboto"/>
              </a:rPr>
              <a:t>print (b  + 32)      # Vectorization</a:t>
            </a: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r>
              <a:rPr lang="en" sz="2400">
                <a:solidFill>
                  <a:srgbClr val="000000"/>
                </a:solidFill>
                <a:latin typeface="Roboto"/>
                <a:ea typeface="Roboto"/>
                <a:cs typeface="Roboto"/>
                <a:sym typeface="Roboto"/>
              </a:rPr>
              <a:t>&gt;&gt;&gt; np.array([33,34,78 ])</a:t>
            </a:r>
            <a:endParaRPr sz="2400">
              <a:solidFill>
                <a:srgbClr val="000000"/>
              </a:solidFill>
              <a:latin typeface="Roboto"/>
              <a:ea typeface="Roboto"/>
              <a:cs typeface="Roboto"/>
              <a:sym typeface="Roboto"/>
            </a:endParaRPr>
          </a:p>
          <a:p>
            <a:pPr marL="914400" lvl="0" indent="0" algn="l" rtl="0">
              <a:lnSpc>
                <a:spcPct val="100000"/>
              </a:lnSpc>
              <a:spcBef>
                <a:spcPts val="800"/>
              </a:spcBef>
              <a:spcAft>
                <a:spcPts val="0"/>
              </a:spcAft>
              <a:buSzPts val="1100"/>
              <a:buNone/>
            </a:pPr>
            <a:endParaRPr sz="2400">
              <a:solidFill>
                <a:srgbClr val="000000"/>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1"/>
          <p:cNvSpPr txBox="1">
            <a:spLocks noGrp="1"/>
          </p:cNvSpPr>
          <p:nvPr>
            <p:ph type="title"/>
          </p:nvPr>
        </p:nvSpPr>
        <p:spPr>
          <a:xfrm>
            <a:off x="484583" y="339539"/>
            <a:ext cx="7053600" cy="10503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SzPts val="1400"/>
              <a:buNone/>
            </a:pPr>
            <a:r>
              <a:rPr lang="en"/>
              <a:t>Q3: What will happen</a:t>
            </a:r>
            <a:endParaRPr/>
          </a:p>
        </p:txBody>
      </p:sp>
      <p:sp>
        <p:nvSpPr>
          <p:cNvPr id="100" name="Google Shape;100;p21"/>
          <p:cNvSpPr txBox="1">
            <a:spLocks noGrp="1"/>
          </p:cNvSpPr>
          <p:nvPr>
            <p:ph type="body" idx="1"/>
          </p:nvPr>
        </p:nvSpPr>
        <p:spPr>
          <a:xfrm>
            <a:off x="484575" y="1276825"/>
            <a:ext cx="7726800" cy="2905800"/>
          </a:xfrm>
          <a:prstGeom prst="rect">
            <a:avLst/>
          </a:prstGeom>
          <a:solidFill>
            <a:srgbClr val="FFFFFF"/>
          </a:solidFill>
          <a:ln>
            <a:noFill/>
          </a:ln>
        </p:spPr>
        <p:txBody>
          <a:bodyPr spcFirstLastPara="1" wrap="square" lIns="68575" tIns="34275" rIns="68575" bIns="34275" anchor="t" anchorCtr="0">
            <a:noAutofit/>
          </a:bodyPr>
          <a:lstStyle/>
          <a:p>
            <a:pPr marL="0" lvl="0" indent="0" algn="l" rtl="0">
              <a:lnSpc>
                <a:spcPct val="100000"/>
              </a:lnSpc>
              <a:spcBef>
                <a:spcPts val="800"/>
              </a:spcBef>
              <a:spcAft>
                <a:spcPts val="0"/>
              </a:spcAft>
              <a:buSzPts val="1100"/>
              <a:buNone/>
            </a:pPr>
            <a:r>
              <a:rPr lang="en" sz="2400">
                <a:solidFill>
                  <a:srgbClr val="000000"/>
                </a:solidFill>
                <a:latin typeface="Roboto"/>
                <a:ea typeface="Roboto"/>
                <a:cs typeface="Roboto"/>
                <a:sym typeface="Roboto"/>
              </a:rPr>
              <a:t>a = ( ‘sad duck’, 77, False )</a:t>
            </a: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r>
              <a:rPr lang="en" sz="2400">
                <a:solidFill>
                  <a:srgbClr val="000000"/>
                </a:solidFill>
                <a:latin typeface="Roboto"/>
                <a:ea typeface="Roboto"/>
                <a:cs typeface="Roboto"/>
                <a:sym typeface="Roboto"/>
              </a:rPr>
              <a:t>a[-1] = ‘pringles’</a:t>
            </a: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r>
              <a:rPr lang="en" sz="2400">
                <a:solidFill>
                  <a:srgbClr val="000000"/>
                </a:solidFill>
                <a:latin typeface="Roboto"/>
                <a:ea typeface="Roboto"/>
                <a:cs typeface="Roboto"/>
                <a:sym typeface="Roboto"/>
              </a:rPr>
              <a:t>b = ‘candy’ </a:t>
            </a: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r>
              <a:rPr lang="en" sz="2400">
                <a:solidFill>
                  <a:srgbClr val="000000"/>
                </a:solidFill>
                <a:latin typeface="Roboto"/>
                <a:ea typeface="Roboto"/>
                <a:cs typeface="Roboto"/>
                <a:sym typeface="Roboto"/>
              </a:rPr>
              <a:t>print (a)</a:t>
            </a: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r>
              <a:rPr lang="en" sz="2400">
                <a:solidFill>
                  <a:srgbClr val="000000"/>
                </a:solidFill>
                <a:latin typeface="Roboto"/>
                <a:ea typeface="Roboto"/>
                <a:cs typeface="Roboto"/>
                <a:sym typeface="Roboto"/>
              </a:rPr>
              <a:t>print (b[:-2] + ‘sister’[1:] )</a:t>
            </a:r>
            <a:endParaRPr sz="2400">
              <a:solidFill>
                <a:srgbClr val="00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2"/>
          <p:cNvSpPr txBox="1">
            <a:spLocks noGrp="1"/>
          </p:cNvSpPr>
          <p:nvPr>
            <p:ph type="body" idx="1"/>
          </p:nvPr>
        </p:nvSpPr>
        <p:spPr>
          <a:xfrm>
            <a:off x="357400" y="588675"/>
            <a:ext cx="7714200" cy="3454200"/>
          </a:xfrm>
          <a:prstGeom prst="rect">
            <a:avLst/>
          </a:prstGeom>
          <a:solidFill>
            <a:srgbClr val="FFFFFF"/>
          </a:solidFill>
          <a:ln>
            <a:noFill/>
          </a:ln>
        </p:spPr>
        <p:txBody>
          <a:bodyPr spcFirstLastPara="1" wrap="square" lIns="68575" tIns="34275" rIns="68575" bIns="34275" anchor="t" anchorCtr="0">
            <a:noAutofit/>
          </a:bodyPr>
          <a:lstStyle/>
          <a:p>
            <a:pPr marL="0" lvl="0" indent="0" algn="l" rtl="0">
              <a:lnSpc>
                <a:spcPct val="100000"/>
              </a:lnSpc>
              <a:spcBef>
                <a:spcPts val="800"/>
              </a:spcBef>
              <a:spcAft>
                <a:spcPts val="0"/>
              </a:spcAft>
              <a:buSzPts val="1100"/>
              <a:buNone/>
            </a:pPr>
            <a:r>
              <a:rPr lang="en" sz="2400">
                <a:solidFill>
                  <a:srgbClr val="000000"/>
                </a:solidFill>
                <a:latin typeface="Roboto"/>
                <a:ea typeface="Roboto"/>
                <a:cs typeface="Roboto"/>
                <a:sym typeface="Roboto"/>
              </a:rPr>
              <a:t>a = ( ‘sad duck’, 77, False )</a:t>
            </a: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r>
              <a:rPr lang="en" sz="2400">
                <a:solidFill>
                  <a:srgbClr val="000000"/>
                </a:solidFill>
                <a:latin typeface="Roboto"/>
                <a:ea typeface="Roboto"/>
                <a:cs typeface="Roboto"/>
                <a:sym typeface="Roboto"/>
              </a:rPr>
              <a:t>a[-1] = ‘pringles’   </a:t>
            </a: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r>
              <a:rPr lang="en">
                <a:solidFill>
                  <a:srgbClr val="FF0000"/>
                </a:solidFill>
                <a:latin typeface="Roboto"/>
                <a:ea typeface="Roboto"/>
                <a:cs typeface="Roboto"/>
                <a:sym typeface="Roboto"/>
              </a:rPr>
              <a:t>&gt;&gt;&gt; TypeError: 'tuple' object does not support item assignment</a:t>
            </a:r>
            <a:endParaRPr>
              <a:solidFill>
                <a:srgbClr val="FF0000"/>
              </a:solidFill>
              <a:latin typeface="Roboto"/>
              <a:ea typeface="Roboto"/>
              <a:cs typeface="Roboto"/>
              <a:sym typeface="Roboto"/>
            </a:endParaRPr>
          </a:p>
          <a:p>
            <a:pPr marL="0" lvl="0" indent="0" algn="l" rtl="0">
              <a:lnSpc>
                <a:spcPct val="100000"/>
              </a:lnSpc>
              <a:spcBef>
                <a:spcPts val="800"/>
              </a:spcBef>
              <a:spcAft>
                <a:spcPts val="0"/>
              </a:spcAft>
              <a:buSzPts val="1100"/>
              <a:buNone/>
            </a:pPr>
            <a:endParaRPr sz="2400">
              <a:solidFill>
                <a:srgbClr val="000000"/>
              </a:solidFill>
              <a:highlight>
                <a:srgbClr val="FFFFFF"/>
              </a:highlight>
              <a:latin typeface="Roboto"/>
              <a:ea typeface="Roboto"/>
              <a:cs typeface="Roboto"/>
              <a:sym typeface="Roboto"/>
            </a:endParaRPr>
          </a:p>
          <a:p>
            <a:pPr marL="0" lvl="0" indent="0" algn="l" rtl="0">
              <a:lnSpc>
                <a:spcPct val="100000"/>
              </a:lnSpc>
              <a:spcBef>
                <a:spcPts val="800"/>
              </a:spcBef>
              <a:spcAft>
                <a:spcPts val="0"/>
              </a:spcAft>
              <a:buSzPts val="1100"/>
              <a:buNone/>
            </a:pPr>
            <a:endParaRPr sz="2400">
              <a:solidFill>
                <a:srgbClr val="000000"/>
              </a:solidFill>
              <a:highlight>
                <a:srgbClr val="FFFFFF"/>
              </a:highlight>
              <a:latin typeface="Roboto"/>
              <a:ea typeface="Roboto"/>
              <a:cs typeface="Roboto"/>
              <a:sym typeface="Roboto"/>
            </a:endParaRPr>
          </a:p>
          <a:p>
            <a:pPr marL="0" lvl="0" indent="0" algn="l" rtl="0">
              <a:lnSpc>
                <a:spcPct val="100000"/>
              </a:lnSpc>
              <a:spcBef>
                <a:spcPts val="800"/>
              </a:spcBef>
              <a:spcAft>
                <a:spcPts val="0"/>
              </a:spcAft>
              <a:buClr>
                <a:srgbClr val="000000"/>
              </a:buClr>
              <a:buSzPts val="1100"/>
              <a:buFont typeface="Arial"/>
              <a:buNone/>
            </a:pPr>
            <a:r>
              <a:rPr lang="en" sz="2400">
                <a:solidFill>
                  <a:srgbClr val="000000"/>
                </a:solidFill>
                <a:latin typeface="Roboto"/>
                <a:ea typeface="Roboto"/>
                <a:cs typeface="Roboto"/>
                <a:sym typeface="Roboto"/>
              </a:rPr>
              <a:t>print (b[:-2] + ‘sister’[1:] )</a:t>
            </a:r>
            <a:endParaRPr sz="2400">
              <a:solidFill>
                <a:srgbClr val="000000"/>
              </a:solidFill>
              <a:latin typeface="Roboto"/>
              <a:ea typeface="Roboto"/>
              <a:cs typeface="Roboto"/>
              <a:sym typeface="Roboto"/>
            </a:endParaRPr>
          </a:p>
          <a:p>
            <a:pPr marL="0" lvl="0" indent="0" algn="l" rtl="0">
              <a:lnSpc>
                <a:spcPct val="100000"/>
              </a:lnSpc>
              <a:spcBef>
                <a:spcPts val="800"/>
              </a:spcBef>
              <a:spcAft>
                <a:spcPts val="0"/>
              </a:spcAft>
              <a:buSzPts val="1100"/>
              <a:buNone/>
            </a:pPr>
            <a:r>
              <a:rPr lang="en" sz="2400">
                <a:solidFill>
                  <a:srgbClr val="000000"/>
                </a:solidFill>
                <a:highlight>
                  <a:srgbClr val="FFFFFF"/>
                </a:highlight>
                <a:latin typeface="Roboto"/>
                <a:ea typeface="Roboto"/>
                <a:cs typeface="Roboto"/>
                <a:sym typeface="Roboto"/>
              </a:rPr>
              <a:t>&gt;&gt;&gt; canister</a:t>
            </a:r>
            <a:endParaRPr sz="2400">
              <a:solidFill>
                <a:srgbClr val="000000"/>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2063</Words>
  <PresentationFormat>On-screen Show (16:9)</PresentationFormat>
  <Paragraphs>343</Paragraphs>
  <Slides>60</Slides>
  <Notes>60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Comfortaa</vt:lpstr>
      <vt:lpstr>Roboto</vt:lpstr>
      <vt:lpstr>Century Gothic</vt:lpstr>
      <vt:lpstr>Courier New</vt:lpstr>
      <vt:lpstr>Simple Dark</vt:lpstr>
      <vt:lpstr>Slide 1</vt:lpstr>
      <vt:lpstr>Please Download the Workshop files</vt:lpstr>
      <vt:lpstr>Quiz   </vt:lpstr>
      <vt:lpstr>Q1: What is the difference between</vt:lpstr>
      <vt:lpstr>Slide 5</vt:lpstr>
      <vt:lpstr>Q2: What will happen</vt:lpstr>
      <vt:lpstr>Slide 7</vt:lpstr>
      <vt:lpstr>Q3: What will happen</vt:lpstr>
      <vt:lpstr>Slide 9</vt:lpstr>
      <vt:lpstr>Q4: What will happen</vt:lpstr>
      <vt:lpstr>Slide 11</vt:lpstr>
      <vt:lpstr>Q5: What will happen</vt:lpstr>
      <vt:lpstr>Q6: What will happen</vt:lpstr>
      <vt:lpstr>Image Processing:</vt:lpstr>
      <vt:lpstr>How to install OpenCV </vt:lpstr>
      <vt:lpstr>OpenCV</vt:lpstr>
      <vt:lpstr>Images:</vt:lpstr>
      <vt:lpstr>Images in OpenCV:</vt:lpstr>
      <vt:lpstr>Slide 19</vt:lpstr>
      <vt:lpstr>Slide 20</vt:lpstr>
      <vt:lpstr>Images in MATLAB &amp; the rest of the world:</vt:lpstr>
      <vt:lpstr>Images in OPENCV:</vt:lpstr>
      <vt:lpstr>Images in OpenCV:</vt:lpstr>
      <vt:lpstr>cv2.imread() : Read the image</vt:lpstr>
      <vt:lpstr>cv2.imwrite() : Saves the image</vt:lpstr>
      <vt:lpstr>cv2.imshow() : Display the image</vt:lpstr>
      <vt:lpstr>Slide 27</vt:lpstr>
      <vt:lpstr>Slide 28</vt:lpstr>
      <vt:lpstr>Resizing and Cropping</vt:lpstr>
      <vt:lpstr>Changing Colorspaces</vt:lpstr>
      <vt:lpstr>Slide 31</vt:lpstr>
      <vt:lpstr>Analysis and Processing</vt:lpstr>
      <vt:lpstr>Thresholding:</vt:lpstr>
      <vt:lpstr>Slide 34</vt:lpstr>
      <vt:lpstr>Other Type of Thresholding: use cv2.threshold</vt:lpstr>
      <vt:lpstr>cv2.inrange(image, lower_range,upper_range ) </vt:lpstr>
      <vt:lpstr>We chose this color</vt:lpstr>
      <vt:lpstr>Morphological Operations</vt:lpstr>
      <vt:lpstr>Morphological Operations</vt:lpstr>
      <vt:lpstr>Slide 40</vt:lpstr>
      <vt:lpstr>Shape detection:</vt:lpstr>
      <vt:lpstr>Contours:</vt:lpstr>
      <vt:lpstr>img,contours,hierarchy_ = cv2.findContours(blue,cv2.RETR_TREE,cv2.CHAIN_APPROX_SIMPLE)   </vt:lpstr>
      <vt:lpstr>Contour Features</vt:lpstr>
      <vt:lpstr>Contour Features</vt:lpstr>
      <vt:lpstr>Contour Features(contd)</vt:lpstr>
      <vt:lpstr>Contour Features(contd)</vt:lpstr>
      <vt:lpstr>Contour Features(contd)</vt:lpstr>
      <vt:lpstr>Contour Approximation:</vt:lpstr>
      <vt:lpstr>Contour Approximation(contd):</vt:lpstr>
      <vt:lpstr>Detecting shapes using contour approximation:</vt:lpstr>
      <vt:lpstr>Detecting shapes using some other methods:</vt:lpstr>
      <vt:lpstr>Video Processing:</vt:lpstr>
      <vt:lpstr>Video Processing:</vt:lpstr>
      <vt:lpstr>Video Processing:</vt:lpstr>
      <vt:lpstr>Slide 56</vt:lpstr>
      <vt:lpstr>PySerial  </vt:lpstr>
      <vt:lpstr>On Arduino Code </vt:lpstr>
      <vt:lpstr>Slide 59</vt:lpstr>
      <vt:lpstr>On Python side running on your Computer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A-One</cp:lastModifiedBy>
  <cp:revision>2</cp:revision>
  <dcterms:modified xsi:type="dcterms:W3CDTF">2020-01-11T09:52:43Z</dcterms:modified>
</cp:coreProperties>
</file>