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Comfortaa"/>
      <p:regular r:id="rId61"/>
      <p:bold r:id="rId62"/>
    </p:embeddedFont>
    <p:embeddedFont>
      <p:font typeface="Century Gothic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Comfortaa-bold.fntdata"/><Relationship Id="rId61" Type="http://schemas.openxmlformats.org/officeDocument/2006/relationships/font" Target="fonts/Comfortaa-regular.fntdata"/><Relationship Id="rId20" Type="http://schemas.openxmlformats.org/officeDocument/2006/relationships/slide" Target="slides/slide16.xml"/><Relationship Id="rId64" Type="http://schemas.openxmlformats.org/officeDocument/2006/relationships/font" Target="fonts/CenturyGothic-bold.fntdata"/><Relationship Id="rId63" Type="http://schemas.openxmlformats.org/officeDocument/2006/relationships/font" Target="fonts/CenturyGothic-regular.fntdata"/><Relationship Id="rId22" Type="http://schemas.openxmlformats.org/officeDocument/2006/relationships/slide" Target="slides/slide18.xml"/><Relationship Id="rId66" Type="http://schemas.openxmlformats.org/officeDocument/2006/relationships/font" Target="fonts/CenturyGothic-boldItalic.fntdata"/><Relationship Id="rId21" Type="http://schemas.openxmlformats.org/officeDocument/2006/relationships/slide" Target="slides/slide17.xml"/><Relationship Id="rId65" Type="http://schemas.openxmlformats.org/officeDocument/2006/relationships/font" Target="fonts/CenturyGothic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2cecf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2cecf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2cecfae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2cecfae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2cecfae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2cecfae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2cecfae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2cecfae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2cecfae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2cecfae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a737caa0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da737caa0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32f6b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32f6b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a737caa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a737caa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a737caa0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da737caa0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a737caa0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da737caa0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a737caa0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4da737caa0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2cecfae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2cecfa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a737caa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da737caa0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a737caa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da737caa0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2cecf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e2cecfa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2cecfa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e2cecfae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a737caa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da737caa0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a737caa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da737caa0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a737ca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da737caa0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2cecfae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2cecfae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2cecfae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2cecfae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a737caa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da737caa0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2cecfae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2cecfae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ca3f4fd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ca3f4fd5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2cecfae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2cecfae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dad3e41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dad3e41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ca415c22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ca415c220_1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e2cecfae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e2cecfae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e2cecfae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e2cecfae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ca3f4fd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4ca3f4fd5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2cecfa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e2cecfa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2cecfa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e2cecfae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2cecfae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e2cecfaed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2cecfae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2cecfae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2cecfae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4e2cecfaed_1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e2cecfae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4e2cecfaed_1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b4378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4eb43788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eb43788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4eb437881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eb7c99a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eb7c99a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eb7c99a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eb7c99aa0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eb7c99aa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4eb7c99aa0_3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eb7c99aa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4eb7c99aa0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b7c99aa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eb7c99aa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e2cecfae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e2cecfae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2cecfae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2cecfae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e2cecfae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e2cecfae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e2cecfae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e2cecfae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e2cecfae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e2cecfae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2cecfae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2cecfae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2cecfae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2cecfae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2cecfae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2cecfae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2cecfae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2cecfae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en.wikipedia.org/wiki/Image_momen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8" y="907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Pixelate</a:t>
            </a:r>
            <a:endParaRPr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Workshop</a:t>
            </a:r>
            <a:endParaRPr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EEEEE"/>
                </a:solidFill>
              </a:rPr>
              <a:t>Computer Vision </a:t>
            </a:r>
            <a:br>
              <a:rPr lang="en" sz="4800">
                <a:solidFill>
                  <a:srgbClr val="EEEEEE"/>
                </a:solidFill>
              </a:rPr>
            </a:br>
            <a:endParaRPr sz="48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What will happen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555475" y="1090350"/>
            <a:ext cx="7726800" cy="368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np.arange(60).reshape(10,2,3)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a [ : , 1: -1,  1]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(b.shape)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(b.T.shape)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708600" y="730350"/>
            <a:ext cx="7726800" cy="368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np.arange(60).reshape(5,4,3)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a [ : , 1: 3,  1]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(b.shape)    &gt;&gt;&gt; (5,2)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(b.T.shape) &gt;&gt;&gt; (2,5)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What will happen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555475" y="1090350"/>
            <a:ext cx="7726800" cy="368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np.eye(2)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np.ones((2,2))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 * b)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What will happen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84575" y="812300"/>
            <a:ext cx="7726800" cy="4236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np.eye(2)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np.ones((2,2))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 * b)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&gt;&gt;&gt; np.array([   [ 1 , 0 ], 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[ 0 , 1 ]   ])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 @ b) # What is the Output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Image Processing: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818692" y="976981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Image processing is a method to convert an image into digital form and perform some operations on it, in order to get an enhanced image or to extract some useful information from it.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Image processing basically includes the following three steps: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1072788" y="3598431"/>
            <a:ext cx="1531200" cy="91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endParaRPr sz="2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2757122" y="3874119"/>
            <a:ext cx="4593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293037" y="3598475"/>
            <a:ext cx="1684500" cy="91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and Manipulation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5054160" y="3874169"/>
            <a:ext cx="4593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5666739" y="3598481"/>
            <a:ext cx="1531200" cy="91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2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OpenCV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828375" y="2239850"/>
            <a:ext cx="82335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Open cmd or terminal with administrator privileges.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pip install opencv-python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OpenCV</a:t>
            </a:r>
            <a:endParaRPr sz="36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41423" y="998400"/>
            <a:ext cx="81792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OpenCV is an Image Processing library created by Intel and maintained by Willow Garage.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Available for C, C++, and Python.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Open Source and free.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Easy to use and install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66999" y="99745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Images:</a:t>
            </a:r>
            <a:endParaRPr b="1" sz="3600" u="sng"/>
          </a:p>
        </p:txBody>
      </p:sp>
      <p:sp>
        <p:nvSpPr>
          <p:cNvPr id="157" name="Google Shape;157;p30"/>
          <p:cNvSpPr/>
          <p:nvPr/>
        </p:nvSpPr>
        <p:spPr>
          <a:xfrm>
            <a:off x="1222131" y="756139"/>
            <a:ext cx="1962029" cy="11899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30"/>
          <p:cNvSpPr/>
          <p:nvPr/>
        </p:nvSpPr>
        <p:spPr>
          <a:xfrm rot="5400000">
            <a:off x="4987761" y="-1047600"/>
            <a:ext cx="1189800" cy="479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84172" y="814200"/>
            <a:ext cx="41190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Char char="•"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Image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1222131" y="2124548"/>
            <a:ext cx="1962050" cy="11899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30"/>
          <p:cNvSpPr/>
          <p:nvPr/>
        </p:nvSpPr>
        <p:spPr>
          <a:xfrm rot="5400000">
            <a:off x="4987767" y="320800"/>
            <a:ext cx="1189800" cy="479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3184170" y="2182650"/>
            <a:ext cx="41190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Char char="•"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Grayscale Image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222131" y="3492958"/>
            <a:ext cx="1944180" cy="11899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30"/>
          <p:cNvSpPr/>
          <p:nvPr/>
        </p:nvSpPr>
        <p:spPr>
          <a:xfrm rot="5400000">
            <a:off x="5003058" y="1656050"/>
            <a:ext cx="1189800" cy="486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3184022" y="3492975"/>
            <a:ext cx="47973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Char char="•"/>
            </a:pPr>
            <a:r>
              <a:rPr b="0" i="0" lang="e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 Image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861" y="772073"/>
            <a:ext cx="1503485" cy="124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9861" y="2099711"/>
            <a:ext cx="1503485" cy="124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9861" y="3418558"/>
            <a:ext cx="1503485" cy="124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615461" y="738553"/>
            <a:ext cx="2199287" cy="12096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</a:t>
            </a:r>
            <a:endParaRPr sz="1100"/>
          </a:p>
          <a:p>
            <a:pPr indent="0" lvl="0" marL="0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31"/>
          <p:cNvSpPr/>
          <p:nvPr/>
        </p:nvSpPr>
        <p:spPr>
          <a:xfrm rot="5400000">
            <a:off x="4840752" y="-1287500"/>
            <a:ext cx="1209600" cy="52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2814764" y="723300"/>
            <a:ext cx="5819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9525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elements of the matrix are either zero or one.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5250" lvl="1" marL="88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 represents black and 1 represents white.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615450" y="2046450"/>
            <a:ext cx="2199300" cy="13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Grayscale Image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1"/>
          <p:cNvSpPr/>
          <p:nvPr/>
        </p:nvSpPr>
        <p:spPr>
          <a:xfrm rot="5400000">
            <a:off x="4802300" y="58650"/>
            <a:ext cx="1341000" cy="5316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2814750" y="2107650"/>
            <a:ext cx="52617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9525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elements of the matrix lie between 0 and 255.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5250" lvl="1" marL="88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 represents Black, 255 represents White and the intermediate values represent shades of Gray.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15461" y="3520651"/>
            <a:ext cx="2199287" cy="12096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  <a:endParaRPr sz="1100"/>
          </a:p>
          <a:p>
            <a:pPr indent="0" lvl="0" marL="0" marR="0" rtl="0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31"/>
          <p:cNvSpPr/>
          <p:nvPr/>
        </p:nvSpPr>
        <p:spPr>
          <a:xfrm rot="5400000">
            <a:off x="4851677" y="1483650"/>
            <a:ext cx="1209600" cy="528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4CAD2">
              <a:alpha val="89803"/>
            </a:srgbClr>
          </a:solidFill>
          <a:ln cap="rnd" cmpd="sng" w="19050">
            <a:solidFill>
              <a:srgbClr val="E4CAD2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2814764" y="3437850"/>
            <a:ext cx="5819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95250" lvl="1" marL="88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colour has a specific RGB value!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5250" lvl="1" marL="88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 Images are seen as 3D matrices with the 1</a:t>
            </a:r>
            <a:r>
              <a:rPr b="0" baseline="3000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plane corresponding to R, 2</a:t>
            </a:r>
            <a:r>
              <a:rPr b="0" baseline="3000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G and 3</a:t>
            </a:r>
            <a:r>
              <a:rPr b="0" baseline="3000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rd</a:t>
            </a: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B.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506458" y="8727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Images in OpenCV: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774737" y="538575"/>
            <a:ext cx="73041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254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Binary Image: (a x b) array of 0 or 1 </a:t>
            </a:r>
            <a:endParaRPr i="1"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8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38" y="1398725"/>
            <a:ext cx="3060475" cy="33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74858" y="340946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Please Download the Workshop files</a:t>
            </a:r>
            <a:endParaRPr sz="2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23600" y="1793400"/>
            <a:ext cx="7926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www.bit.ly/pixelatefolder</a:t>
            </a:r>
            <a:endParaRPr b="1" sz="4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693925" y="665700"/>
            <a:ext cx="82197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Grayscale </a:t>
            </a:r>
            <a:r>
              <a:rPr lang="en" sz="2400">
                <a:solidFill>
                  <a:srgbClr val="FFFFFF"/>
                </a:solidFill>
              </a:rPr>
              <a:t>Image: a x b image of values from</a:t>
            </a:r>
            <a:r>
              <a:rPr b="1" lang="en" sz="2400">
                <a:solidFill>
                  <a:srgbClr val="FFFFFF"/>
                </a:solidFill>
              </a:rPr>
              <a:t> 0-255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62" y="1562824"/>
            <a:ext cx="7631870" cy="31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8199" y="348325"/>
            <a:ext cx="79977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Images in MATLAB &amp; the rest of the world: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774730" y="968188"/>
            <a:ext cx="6709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2540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RGB</a:t>
            </a:r>
            <a:r>
              <a:rPr lang="en" sz="2800"/>
              <a:t> Image:</a:t>
            </a:r>
            <a:endParaRPr i="1"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800"/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250" y="1559350"/>
            <a:ext cx="7053600" cy="32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30931" y="307931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Images in OPENCV: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774730" y="968188"/>
            <a:ext cx="6709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2540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BGR</a:t>
            </a:r>
            <a:r>
              <a:rPr lang="en" sz="2800"/>
              <a:t> Image:   a x b x 3      (0-255)</a:t>
            </a:r>
            <a:endParaRPr i="1"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8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88" y="1869738"/>
            <a:ext cx="4695675" cy="29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400" y="2537638"/>
            <a:ext cx="1249625" cy="12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84583" y="20765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Images in OpenCV: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801099" y="1249550"/>
            <a:ext cx="7894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Each image is seen as an array of size equal to the </a:t>
            </a: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number of pixel rows </a:t>
            </a:r>
            <a:r>
              <a:rPr lang="en" sz="2200" u="sng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 number of pixel columns x number of channels.</a:t>
            </a:r>
            <a:endParaRPr i="1" sz="2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indexing in an image is</a:t>
            </a: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(y,x) or (column, row)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Each pixel has a value of intensity.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element of the matrix contains the value of this intensity at the corresponding to the pixel it represents.</a:t>
            </a:r>
            <a:endParaRPr sz="2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8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cv2.imread() : Read the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735300" y="1099025"/>
            <a:ext cx="76734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= cv2.imread(r‘C:/mypath/myimage.png’) 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 argument is the name of image. The full path of image should be given or relative path.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Second argument is a flag which specifies the way image should be read.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cv2.IMREAD_COLOR  					Flag : 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cv2.IMREAD_GRAYSCALE 				Flag : 0			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cv2.IMREAD_UNCHANGED  			Flag : -1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254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cv2.imwrite() : Saves the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735300" y="1327925"/>
            <a:ext cx="76734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 argument is file name which is a string.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Second argument is the image you want to save.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cv2.imwrite('image.png',img)</a:t>
            </a:r>
            <a:endParaRPr sz="2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will save the image in PNG format in the working directory.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640858" y="39161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cv2.imshow() : Display the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735300" y="1197725"/>
            <a:ext cx="76734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 argument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is a window name which is a string.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Second argument is our image.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9" y="2334850"/>
            <a:ext cx="4828651" cy="25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/>
          <p:nvPr/>
        </p:nvSpPr>
        <p:spPr>
          <a:xfrm>
            <a:off x="6180300" y="1998325"/>
            <a:ext cx="28221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cv2.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waitKey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(n) function in 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introduce a delay of n milliseconds while rendering images to windows. cv2.Waitkey(0) shows image until you close it.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 rotWithShape="1">
          <a:blip r:embed="rId3">
            <a:alphaModFix/>
          </a:blip>
          <a:srcRect b="55547" l="5629" r="74380" t="6588"/>
          <a:stretch/>
        </p:blipFill>
        <p:spPr>
          <a:xfrm>
            <a:off x="572950" y="552400"/>
            <a:ext cx="3672075" cy="3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4479400" y="1533450"/>
            <a:ext cx="4466400" cy="216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 img = cv2.imread (‘cube.png’)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layer = img[ : , : ,2]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762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cv2.imshow(‘mywindow’, layer)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762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cv2.waitKey(0)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762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762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5104425" y="695625"/>
            <a:ext cx="300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What will be shown?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52235" l="0" r="0" t="0"/>
          <a:stretch/>
        </p:blipFill>
        <p:spPr>
          <a:xfrm>
            <a:off x="713625" y="1560525"/>
            <a:ext cx="8221475" cy="22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Resizing and Cropping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735300" y="924000"/>
            <a:ext cx="76734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Resizing is done by cv2.imresize() function with arguments as image and shape of desired image.</a:t>
            </a:r>
            <a:endParaRPr sz="2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new_img=cv2.resize(old_img,(new_y,new_x) )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#to a given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new_img=cv2.resize(old_img, (0,0), fx=0.5, fy=0.5)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#to half size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549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					 </a:t>
            </a:r>
            <a:r>
              <a:rPr b="1" lang="en" sz="2300">
                <a:solidFill>
                  <a:srgbClr val="FFFFFF"/>
                </a:solidFill>
              </a:rPr>
              <a:t>⬆️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----- it's a placeholder</a:t>
            </a:r>
            <a:endParaRPr sz="2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1143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Cropping is done using NumPy slicing.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crop_part = img[10:900, 120:700]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365283" y="192358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lang="en" sz="48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Quiz</a:t>
            </a:r>
            <a:r>
              <a:rPr b="1" lang="en" sz="3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3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Changing Colorspaces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735300" y="1327925"/>
            <a:ext cx="76734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newimg=c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v2.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cvtColor( img, FLAG )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is used to convert image from one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color space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to other 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Ex ,flag: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cv2.COLOR_BGR2GRAY converts BGR image to Grayscale.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cv2.COLOR_GRAY2BGR converts Grayscale to RGB image.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cv2.COLOR_BGR2RGB converts BGR to RGB image.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cv2.COLOR_BGR2HSV converts BGR to HSV.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50" y="1346638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700" y="1418075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1831175" y="3756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HSV</a:t>
            </a:r>
            <a:endParaRPr/>
          </a:p>
        </p:txBody>
      </p:sp>
      <p:sp>
        <p:nvSpPr>
          <p:cNvPr id="267" name="Google Shape;267;p44"/>
          <p:cNvSpPr txBox="1"/>
          <p:nvPr/>
        </p:nvSpPr>
        <p:spPr>
          <a:xfrm>
            <a:off x="6251875" y="363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RGB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428258" y="730014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 and 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428249" y="2051826"/>
            <a:ext cx="82875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Conversion to Binary(Basics):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Less information in binary =&gt; Computational Ease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Can focus on only the area of interest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of the analysis can be done on Binary only.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Thresholding: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873500" y="1073850"/>
            <a:ext cx="7865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Thresholding is the simplest segmentation method.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pixels are partitioned depending on their BGR values.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Global thresholding, using an appropriate threshold T: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True or 1,			if  f(x,y) &gt; 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g(x, y) =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False or 0,			if  f(x,y)&lt;= 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6"/>
          <p:cNvSpPr/>
          <p:nvPr/>
        </p:nvSpPr>
        <p:spPr>
          <a:xfrm>
            <a:off x="2379776" y="2611525"/>
            <a:ext cx="243900" cy="1169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7"/>
          <p:cNvPicPr preferRelativeResize="0"/>
          <p:nvPr/>
        </p:nvPicPr>
        <p:blipFill rotWithShape="1">
          <a:blip r:embed="rId3">
            <a:alphaModFix/>
          </a:blip>
          <a:srcRect b="49228" l="0" r="50295" t="0"/>
          <a:stretch/>
        </p:blipFill>
        <p:spPr>
          <a:xfrm>
            <a:off x="4277938" y="1391150"/>
            <a:ext cx="2850175" cy="3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1371700" y="491450"/>
            <a:ext cx="7865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global_thresh      =    orig_imag  &gt; 127  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Black and White    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Grayscale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 rotWithShape="1">
          <a:blip r:embed="rId3">
            <a:alphaModFix/>
          </a:blip>
          <a:srcRect b="49228" l="50295" r="0" t="0"/>
          <a:stretch/>
        </p:blipFill>
        <p:spPr>
          <a:xfrm>
            <a:off x="1519325" y="1391150"/>
            <a:ext cx="2850175" cy="3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8"/>
          <p:cNvPicPr preferRelativeResize="0"/>
          <p:nvPr/>
        </p:nvPicPr>
        <p:blipFill rotWithShape="1">
          <a:blip r:embed="rId3">
            <a:alphaModFix/>
          </a:blip>
          <a:srcRect b="0" l="0" r="0" t="50743"/>
          <a:stretch/>
        </p:blipFill>
        <p:spPr>
          <a:xfrm>
            <a:off x="1009825" y="1098163"/>
            <a:ext cx="6610750" cy="34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8"/>
          <p:cNvSpPr txBox="1"/>
          <p:nvPr>
            <p:ph type="title"/>
          </p:nvPr>
        </p:nvSpPr>
        <p:spPr>
          <a:xfrm>
            <a:off x="403799" y="290250"/>
            <a:ext cx="79980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Type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Thresholding: use cv2.threshold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484574" y="339550"/>
            <a:ext cx="7924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cv2.inrange(image, lower_range,upper_range 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61175" y="1046925"/>
            <a:ext cx="9009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1143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Lower range defines the array of lower values of required color.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1143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Upper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range defines the array of upper values of required color.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									B  G  R   </a:t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lower_blue = np.array([100,200,0])</a:t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upper_blue = np.array([200,255,55])</a:t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newblue =cv2.inRange(new,lower_blue,upper_blue)</a:t>
            </a:r>
            <a:endParaRPr sz="22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5715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" y="948400"/>
            <a:ext cx="4169750" cy="31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550" y="924188"/>
            <a:ext cx="4234299" cy="3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/>
          <p:nvPr/>
        </p:nvSpPr>
        <p:spPr>
          <a:xfrm rot="-3853353">
            <a:off x="594184" y="3747591"/>
            <a:ext cx="722273" cy="282575"/>
          </a:xfrm>
          <a:prstGeom prst="rightArrow">
            <a:avLst>
              <a:gd fmla="val 53256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 txBox="1"/>
          <p:nvPr>
            <p:ph type="title"/>
          </p:nvPr>
        </p:nvSpPr>
        <p:spPr>
          <a:xfrm>
            <a:off x="435149" y="4275575"/>
            <a:ext cx="79980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chose this color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Contours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873500" y="1073850"/>
            <a:ext cx="7865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Contours can be explained simply as a curve joining all the continuous points (along the boundary), having same color or intensity.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contours are a useful tool for shape analysis and object detection and recognition.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better accuracy, use binary images.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462549" y="262450"/>
            <a:ext cx="7924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,contours,hierarchy_ = cv2.findContours(blue,cv2.RETR_TREE,cv2.CHAIN_APPROX_SIMPLE)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134400" y="1389850"/>
            <a:ext cx="9009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Arguments: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 one is source image.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Second is contour retrieval mode.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Third is contour approximation method.’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Outputs: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Image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Source, an 8-bit single-channel image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Contours 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Detected contours. Each contour is stored as a vector of points.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Hierarchy 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Optional output vector, containing information about the image topology.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What is the difference between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55475" y="1389850"/>
            <a:ext cx="7726800" cy="2615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42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(a/14)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(a//14)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Contour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484575" y="1073850"/>
            <a:ext cx="7865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Moments: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9400" lvl="1" marL="5588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function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cv2.moments()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gives a dictionary of all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moment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values calculated.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9400" lvl="1" marL="5588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From this moments, you can extract useful data like area, centroid etc.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9400" lvl="1" marL="5588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Centroid 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41300" lvl="2" marL="8636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cx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(M[</a:t>
            </a:r>
            <a:r>
              <a:rPr lang="en" sz="2000">
                <a:solidFill>
                  <a:srgbClr val="4070A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'm10'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2000">
                <a:solidFill>
                  <a:srgbClr val="4070A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2" marL="8636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cy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(M[</a:t>
            </a:r>
            <a:r>
              <a:rPr lang="en" sz="2000">
                <a:solidFill>
                  <a:srgbClr val="4070A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'm01'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2000">
                <a:solidFill>
                  <a:srgbClr val="4070A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Contour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484575" y="1073850"/>
            <a:ext cx="7865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Area : cv2.contourArea(contours[index])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Perimeter : cv2.arcLength(cnt,True) ** True indicates closed curve.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Bounding Rectangle : Give the coordinates of top left corner , length and width of the rectangle that will enclose the contour.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Morphological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484575" y="1389850"/>
            <a:ext cx="7865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Erosion: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9400" lvl="1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All the pixels near boundary will be discarded depending upon the size of kernel.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5588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kernel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ones((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),np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uint8)</a:t>
            </a:r>
            <a:b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erosion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erode(img,kernel,iterations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5"/>
          <p:cNvSpPr/>
          <p:nvPr/>
        </p:nvSpPr>
        <p:spPr>
          <a:xfrm>
            <a:off x="6178800" y="579100"/>
            <a:ext cx="2235900" cy="1167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Kernel ???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Morphological Operations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210950" y="1389850"/>
            <a:ext cx="81387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Dilation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79400" lvl="1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Just opposite of erosion i.e. increases white area.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5588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kernel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ones((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),np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uint8)</a:t>
            </a:r>
            <a:b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dilation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dilate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(img,kernel,iterations </a:t>
            </a:r>
            <a:r>
              <a:rPr lang="en" sz="2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7"/>
          <p:cNvPicPr preferRelativeResize="0"/>
          <p:nvPr/>
        </p:nvPicPr>
        <p:blipFill rotWithShape="1">
          <a:blip r:embed="rId3">
            <a:alphaModFix/>
          </a:blip>
          <a:srcRect b="0" l="0" r="40726" t="0"/>
          <a:stretch/>
        </p:blipFill>
        <p:spPr>
          <a:xfrm>
            <a:off x="781225" y="877975"/>
            <a:ext cx="7250976" cy="31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31212" y="319129"/>
            <a:ext cx="5290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Video Processing: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1217041" y="1427507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Videos are extension of images in 4th dimension.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2540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Frames can be BGR image or Grayscale or Binary image.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9"/>
          <p:cNvGrpSpPr/>
          <p:nvPr/>
        </p:nvGrpSpPr>
        <p:grpSpPr>
          <a:xfrm>
            <a:off x="1532345" y="991147"/>
            <a:ext cx="6085807" cy="3680205"/>
            <a:chOff x="11126" y="226725"/>
            <a:chExt cx="8114409" cy="4906940"/>
          </a:xfrm>
        </p:grpSpPr>
        <p:sp>
          <p:nvSpPr>
            <p:cNvPr id="361" name="Google Shape;361;p59"/>
            <p:cNvSpPr/>
            <p:nvPr/>
          </p:nvSpPr>
          <p:spPr>
            <a:xfrm>
              <a:off x="11126" y="315074"/>
              <a:ext cx="2020093" cy="2020093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62" name="Google Shape;362;p59"/>
            <p:cNvSpPr txBox="1"/>
            <p:nvPr/>
          </p:nvSpPr>
          <p:spPr>
            <a:xfrm>
              <a:off x="306962" y="610910"/>
              <a:ext cx="1428421" cy="14284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Take a video</a:t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 rot="10785414">
              <a:off x="673484" y="2524043"/>
              <a:ext cx="707032" cy="34903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>
              <a:off x="14185" y="3042200"/>
              <a:ext cx="2037420" cy="2091465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65" name="Google Shape;365;p59"/>
            <p:cNvSpPr txBox="1"/>
            <p:nvPr/>
          </p:nvSpPr>
          <p:spPr>
            <a:xfrm>
              <a:off x="312558" y="3348488"/>
              <a:ext cx="1440674" cy="147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Read the video</a:t>
              </a:r>
              <a:endParaRPr b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 rot="5303568">
              <a:off x="2141344" y="3872393"/>
              <a:ext cx="707032" cy="34903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2918357" y="2966935"/>
              <a:ext cx="2045464" cy="2078799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68" name="Google Shape;368;p59"/>
            <p:cNvSpPr txBox="1"/>
            <p:nvPr/>
          </p:nvSpPr>
          <p:spPr>
            <a:xfrm>
              <a:off x="3217908" y="3271368"/>
              <a:ext cx="1446362" cy="14699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Separate frames from the video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 rot="-68657">
              <a:off x="3559849" y="2443848"/>
              <a:ext cx="707032" cy="34903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2887804" y="226725"/>
              <a:ext cx="1996783" cy="2062832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1" name="Google Shape;371;p59"/>
            <p:cNvSpPr txBox="1"/>
            <p:nvPr/>
          </p:nvSpPr>
          <p:spPr>
            <a:xfrm>
              <a:off x="3180226" y="528820"/>
              <a:ext cx="1411939" cy="14586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 processing on each image as an individual frame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 rot="5540707">
              <a:off x="5058493" y="1146109"/>
              <a:ext cx="707032" cy="34903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5919703" y="340783"/>
              <a:ext cx="1999963" cy="2083178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4" name="Google Shape;374;p59"/>
            <p:cNvSpPr txBox="1"/>
            <p:nvPr/>
          </p:nvSpPr>
          <p:spPr>
            <a:xfrm>
              <a:off x="6212591" y="645857"/>
              <a:ext cx="1414187" cy="1473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 the processed image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 rot="10551394">
              <a:off x="6665915" y="2584763"/>
              <a:ext cx="707032" cy="34903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6105442" y="3075212"/>
              <a:ext cx="2020093" cy="2020093"/>
            </a:xfrm>
            <a:prstGeom prst="ellipse">
              <a:avLst/>
            </a:pr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77" name="Google Shape;377;p59"/>
            <p:cNvSpPr txBox="1"/>
            <p:nvPr/>
          </p:nvSpPr>
          <p:spPr>
            <a:xfrm>
              <a:off x="6401278" y="3371048"/>
              <a:ext cx="1428421" cy="14284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Make an output video out of processed images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78" name="Google Shape;378;p59"/>
          <p:cNvSpPr txBox="1"/>
          <p:nvPr>
            <p:ph type="title"/>
          </p:nvPr>
        </p:nvSpPr>
        <p:spPr>
          <a:xfrm>
            <a:off x="435237" y="278054"/>
            <a:ext cx="5290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Video Processing: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331212" y="319129"/>
            <a:ext cx="5290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Video Processing: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1217041" y="1427507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capture a video, you need to create a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VideoCapture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object.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Its argument can be either the device index or the name of a video file.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cap </a:t>
            </a:r>
            <a:r>
              <a:rPr lang="en" sz="2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" sz="2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VideoCapture(</a:t>
            </a:r>
            <a:r>
              <a:rPr lang="en" sz="2000">
                <a:solidFill>
                  <a:srgbClr val="20805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/>
        </p:nvSpPr>
        <p:spPr>
          <a:xfrm>
            <a:off x="533425" y="502875"/>
            <a:ext cx="7876800" cy="39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cap = cv2.VideoCapture('begin.mkv')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ret,img = cap.read()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if ret == False: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	break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# Processing Here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cv2.imshow('vid',img)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if cv2.waitKey(1) &amp; 0xFF == ord('q'):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	break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cap.release()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685825" y="655275"/>
            <a:ext cx="7876800" cy="39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cap = cv2.VideoCapture('begin.mkv')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ret,img = cap.read()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if ret == False: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	break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# Processing Here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cv2.imshow('vid',img)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	if cv2.waitKey(1) &amp; 0xFF == ord('q'):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	break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cap.release()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51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>
            <p:ph type="title"/>
          </p:nvPr>
        </p:nvSpPr>
        <p:spPr>
          <a:xfrm>
            <a:off x="411299" y="433833"/>
            <a:ext cx="8321400" cy="18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PySerial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62"/>
          <p:cNvSpPr txBox="1"/>
          <p:nvPr>
            <p:ph idx="1" type="body"/>
          </p:nvPr>
        </p:nvSpPr>
        <p:spPr>
          <a:xfrm>
            <a:off x="455250" y="998400"/>
            <a:ext cx="82335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pySerial is a Python API module to access the serial port to communicate with devices like Arduino.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install Open cmd or terminal with administrator privileges.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pip install pyserial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885750" y="868375"/>
            <a:ext cx="7287900" cy="3480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42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(a/13)   # Normal division always gives float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&gt;&gt;&gt;  3.230769230769231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(a//13)  # Integer division gives quotient only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&gt;&gt;&gt; 3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134650" y="218400"/>
            <a:ext cx="8598000" cy="78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On Arduino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2" name="Google Shape;402;p63"/>
          <p:cNvPicPr preferRelativeResize="0"/>
          <p:nvPr/>
        </p:nvPicPr>
        <p:blipFill rotWithShape="1">
          <a:blip r:embed="rId3">
            <a:alphaModFix/>
          </a:blip>
          <a:srcRect b="18611" l="1816" r="8263" t="28859"/>
          <a:stretch/>
        </p:blipFill>
        <p:spPr>
          <a:xfrm>
            <a:off x="717625" y="998400"/>
            <a:ext cx="7552500" cy="37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" y="452750"/>
            <a:ext cx="8970900" cy="40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446700" y="769950"/>
            <a:ext cx="8250600" cy="3868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serial 				                             # not pyserial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on linux open port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 = serial.Serial('/dev/ttyUSB0', 9600)             #9600 is Arduino Baudrate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on Windows open port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 = serial.Serial('COM3',9600)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write a string to Arduino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ser.write(b'hello') 	                                               #b means bytestring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read a string from Arduino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output=ser.read()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close port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ser.close()         	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65"/>
          <p:cNvSpPr txBox="1"/>
          <p:nvPr>
            <p:ph type="title"/>
          </p:nvPr>
        </p:nvSpPr>
        <p:spPr>
          <a:xfrm>
            <a:off x="134650" y="218400"/>
            <a:ext cx="8598000" cy="78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On Python side running on your Computer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What will happen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55475" y="1090350"/>
            <a:ext cx="7726800" cy="312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[1,2,46]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np.array(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[1,2,46]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  + 32)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  + 32)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55475" y="790700"/>
            <a:ext cx="8130900" cy="388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[1,2,46]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np.array( [1,2,46] 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  + 32)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&gt;&gt;&gt; TypeError: can only concatenate list (not "int") to list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  + 32)      # Vectorization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&gt;&gt;&gt; np.array([33,34,78 ])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will happen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84575" y="1276825"/>
            <a:ext cx="7726800" cy="290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( ‘sad duck’, 77, False 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a[-1] = ‘pringles’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 = ‘candy’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(a)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(b[:-2] + ‘sister’[2:] 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57400" y="588675"/>
            <a:ext cx="7714200" cy="3454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= ( ‘sad duck’, 77, False 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a[-1] = ‘pringles’  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&gt;&gt;&gt; TypeError: 'tuple' object does not support item assignment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 (b[:-2] + ‘sister’[2:] )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&gt;&gt;&gt; canister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