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Comforta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CBB7D7D-9970-4D8F-9182-36FC70370C25}">
  <a:tblStyle styleId="{ECBB7D7D-9970-4D8F-9182-36FC70370C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mfortaa-bold.fntdata"/><Relationship Id="rId30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2cecfae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2cecfae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78358f3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78358f3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78358f3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78358f3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e77cb6f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e77cb6f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fe77cb6f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fe77cb6f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e77cb6f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fe77cb6f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078358f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078358f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78358f3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78358f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078358f3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078358f3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078358f3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078358f3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078358f3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078358f3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e77cb6f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e77cb6f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fec77c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fec77c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fec77c50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fec77c50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fec77c50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fec77c50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fec77c50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fec77c50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fec77c50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fec77c50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e77cb6f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e77cb6f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e77cb6f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e77cb6f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e77cb6f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e77cb6f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e77cb6f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e77cb6f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e77cb6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e77cb6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e77cb6f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e77cb6f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e77cb6f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e77cb6f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27484" y="1539688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gif"/><Relationship Id="rId4" Type="http://schemas.openxmlformats.org/officeDocument/2006/relationships/image" Target="../media/image6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8" y="907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Pixelate</a:t>
            </a:r>
            <a:endParaRPr sz="5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Workshop</a:t>
            </a:r>
            <a:endParaRPr sz="5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EEEEEE"/>
                </a:solidFill>
              </a:rPr>
              <a:t>Path Planning</a:t>
            </a:r>
            <a:endParaRPr sz="4800">
              <a:solidFill>
                <a:srgbClr val="EEEEE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 b="5997" l="0" r="0" t="0"/>
          <a:stretch/>
        </p:blipFill>
        <p:spPr>
          <a:xfrm>
            <a:off x="174925" y="653388"/>
            <a:ext cx="4229950" cy="3976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 rotWithShape="1">
          <a:blip r:embed="rId4">
            <a:alphaModFix/>
          </a:blip>
          <a:srcRect b="5651" l="0" r="0" t="0"/>
          <a:stretch/>
        </p:blipFill>
        <p:spPr>
          <a:xfrm>
            <a:off x="4547750" y="645988"/>
            <a:ext cx="42299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484575" y="393400"/>
            <a:ext cx="8477700" cy="636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Before the Algorithm: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Queue or First In, First out(FIFO)</a:t>
            </a:r>
            <a:endParaRPr b="1" sz="2400"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200" y="1330838"/>
            <a:ext cx="3744174" cy="14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/>
        </p:nvSpPr>
        <p:spPr>
          <a:xfrm>
            <a:off x="653425" y="3578350"/>
            <a:ext cx="2866500" cy="128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queue import Queue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= Queue()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q.put(21)   		# Enqueue 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= q.get()   	# Dequeue 21</a:t>
            </a:r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653425" y="2918650"/>
            <a:ext cx="4737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In Python to use a queue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4559550" y="3598850"/>
            <a:ext cx="2866500" cy="128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= [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q.append(21)   	# Enqueue 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= q.pop(0)   	# Dequeue 21</a:t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3804954" y="3986600"/>
            <a:ext cx="6111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484575" y="393395"/>
            <a:ext cx="7053600" cy="636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ALGORITHM (For unweighted graph)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484575" y="1299350"/>
            <a:ext cx="8348400" cy="3123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Add root node to the queue, and mark it as visited(already explored).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While queue is not empty: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current node = top of queue; pop the top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For every non-visited child of the current node, do the following: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		Mark it as visited. Mark current node as its parent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		Check if it's the goal node, If so, then return it.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		Otherwise, push it to the queue.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00" y="269300"/>
            <a:ext cx="3741250" cy="39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>
            <p:ph idx="4294967295" type="body"/>
          </p:nvPr>
        </p:nvSpPr>
        <p:spPr>
          <a:xfrm>
            <a:off x="4532075" y="1382350"/>
            <a:ext cx="4221600" cy="31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Initially, the visited array is filled with 0 and the queue is empty. The parent array is filled with -1 (no parent)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The root node is 1 and the goal is 6</a:t>
            </a:r>
            <a:endParaRPr sz="2400"/>
          </a:p>
        </p:txBody>
      </p:sp>
      <p:sp>
        <p:nvSpPr>
          <p:cNvPr id="141" name="Google Shape;141;p26"/>
          <p:cNvSpPr txBox="1"/>
          <p:nvPr/>
        </p:nvSpPr>
        <p:spPr>
          <a:xfrm>
            <a:off x="123100" y="4529050"/>
            <a:ext cx="100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Parent: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1238775" y="4436600"/>
            <a:ext cx="2477400" cy="48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-1 | -1| -1 | -1 | -1 |-1</a:t>
            </a:r>
            <a:r>
              <a:rPr lang="en" sz="1900"/>
              <a:t>    </a:t>
            </a:r>
            <a:endParaRPr sz="1900"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28552" l="32226" r="0" t="61613"/>
          <a:stretch/>
        </p:blipFill>
        <p:spPr>
          <a:xfrm>
            <a:off x="1328713" y="4045100"/>
            <a:ext cx="2535626" cy="3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79275" cy="410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>
            <p:ph idx="4294967295" type="body"/>
          </p:nvPr>
        </p:nvSpPr>
        <p:spPr>
          <a:xfrm>
            <a:off x="4609200" y="1808775"/>
            <a:ext cx="4221600" cy="19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We insert the root node into the queue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visited[root] = 1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123100" y="4529050"/>
            <a:ext cx="1009800" cy="39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Parent: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1225325" y="4482850"/>
            <a:ext cx="2477400" cy="48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-1 </a:t>
            </a:r>
            <a:r>
              <a:rPr lang="en" sz="1900"/>
              <a:t>|</a:t>
            </a:r>
            <a:r>
              <a:rPr lang="en" sz="1900"/>
              <a:t> -1 </a:t>
            </a:r>
            <a:r>
              <a:rPr lang="en" sz="1900"/>
              <a:t>|</a:t>
            </a:r>
            <a:r>
              <a:rPr lang="en" sz="1900"/>
              <a:t> -1 </a:t>
            </a:r>
            <a:r>
              <a:rPr lang="en" sz="1900"/>
              <a:t>| </a:t>
            </a:r>
            <a:r>
              <a:rPr lang="en" sz="1900"/>
              <a:t>-1 </a:t>
            </a:r>
            <a:r>
              <a:rPr lang="en" sz="1900"/>
              <a:t>|</a:t>
            </a:r>
            <a:r>
              <a:rPr lang="en" sz="1900"/>
              <a:t> -1 </a:t>
            </a:r>
            <a:r>
              <a:rPr lang="en" sz="1900"/>
              <a:t>| </a:t>
            </a:r>
            <a:r>
              <a:rPr lang="en" sz="1900"/>
              <a:t>-1    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00" y="81850"/>
            <a:ext cx="3857582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>
            <p:ph idx="4294967295" type="body"/>
          </p:nvPr>
        </p:nvSpPr>
        <p:spPr>
          <a:xfrm>
            <a:off x="4144600" y="988500"/>
            <a:ext cx="4719300" cy="31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current node = `1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For every non visited neighbour of 1 ie 2,3 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Mark it as visited. Mark 1 as parent of 2,3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Neither is goal so add both to queue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123100" y="4529050"/>
            <a:ext cx="1009800" cy="39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Parent: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1252250" y="4482850"/>
            <a:ext cx="2477400" cy="48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-1 |  1 |  1 | -1 | -1 | -1    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2308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 txBox="1"/>
          <p:nvPr/>
        </p:nvSpPr>
        <p:spPr>
          <a:xfrm>
            <a:off x="123100" y="4529050"/>
            <a:ext cx="1009800" cy="39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Parent: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1238775" y="4436600"/>
            <a:ext cx="2477400" cy="48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-1 |  1|  1 | -1 |  2 |  -1    </a:t>
            </a:r>
            <a:endParaRPr sz="1900"/>
          </a:p>
        </p:txBody>
      </p:sp>
      <p:sp>
        <p:nvSpPr>
          <p:cNvPr id="167" name="Google Shape;167;p29"/>
          <p:cNvSpPr txBox="1"/>
          <p:nvPr>
            <p:ph idx="4294967295" type="body"/>
          </p:nvPr>
        </p:nvSpPr>
        <p:spPr>
          <a:xfrm>
            <a:off x="4222550" y="897575"/>
            <a:ext cx="4719300" cy="31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current node = 2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For every non visited neighbour of 2 ie 4,5  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Mark it as visited. Mark 2 as parent of 4,5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Neither is goal so add both to queue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152400" y="4529025"/>
            <a:ext cx="1009800" cy="39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Parent: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1268075" y="4436575"/>
            <a:ext cx="2477400" cy="48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-1 |  1|  1 | 2 |  2 |  -1    </a:t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25" y="152400"/>
            <a:ext cx="382875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>
            <p:ph idx="4294967295" type="body"/>
          </p:nvPr>
        </p:nvSpPr>
        <p:spPr>
          <a:xfrm>
            <a:off x="4235550" y="1702875"/>
            <a:ext cx="4719300" cy="31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current node = 3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No Unvisited Neighbours for 3 as 4,5 are already visited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239625" y="4599600"/>
            <a:ext cx="1009800" cy="39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Parent: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1355300" y="4507150"/>
            <a:ext cx="2477400" cy="48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-1 |  1|  1 | 2 |  2 |  -1    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39" y="144275"/>
            <a:ext cx="374466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167750" y="4591475"/>
            <a:ext cx="1009800" cy="39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Parent: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1283425" y="4499025"/>
            <a:ext cx="2477400" cy="48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-1 |  1|  1 | 2 |  2 |  4    </a:t>
            </a:r>
            <a:endParaRPr sz="1900"/>
          </a:p>
        </p:txBody>
      </p:sp>
      <p:sp>
        <p:nvSpPr>
          <p:cNvPr id="185" name="Google Shape;185;p31"/>
          <p:cNvSpPr txBox="1"/>
          <p:nvPr>
            <p:ph idx="4294967295" type="body"/>
          </p:nvPr>
        </p:nvSpPr>
        <p:spPr>
          <a:xfrm>
            <a:off x="4222550" y="897575"/>
            <a:ext cx="4719300" cy="31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current node = 4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For every non visited neighbour of 2 ie 6  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Mark it as visited. Mark 4 as parent of 6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6 Is the goal node so stop here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39" y="144275"/>
            <a:ext cx="374466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 txBox="1"/>
          <p:nvPr/>
        </p:nvSpPr>
        <p:spPr>
          <a:xfrm>
            <a:off x="167750" y="4591475"/>
            <a:ext cx="1009800" cy="39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Parent: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1283425" y="4499025"/>
            <a:ext cx="2477400" cy="48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-1 |  1|  1 | 2 |  2 |  4    </a:t>
            </a:r>
            <a:endParaRPr sz="1900"/>
          </a:p>
        </p:txBody>
      </p:sp>
      <p:sp>
        <p:nvSpPr>
          <p:cNvPr id="193" name="Google Shape;193;p32"/>
          <p:cNvSpPr txBox="1"/>
          <p:nvPr>
            <p:ph idx="4294967295" type="body"/>
          </p:nvPr>
        </p:nvSpPr>
        <p:spPr>
          <a:xfrm>
            <a:off x="3968625" y="1053425"/>
            <a:ext cx="4719300" cy="3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Finally to get path, simply trace back the parent of 6 upto the root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parent[6] -&gt; 4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parent[4] -&gt; 2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parent[2] -&gt; 1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So our path is 1,2,4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28658" y="53908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Graph: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28650" y="1304825"/>
            <a:ext cx="8253900" cy="351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Graph</a:t>
            </a:r>
            <a:r>
              <a:rPr lang="en" sz="2000"/>
              <a:t>: A collection of </a:t>
            </a:r>
            <a:r>
              <a:rPr lang="en" sz="2000">
                <a:solidFill>
                  <a:schemeClr val="dk1"/>
                </a:solidFill>
              </a:rPr>
              <a:t>Nodes or Vertices</a:t>
            </a:r>
            <a:r>
              <a:rPr lang="en" sz="2000"/>
              <a:t> connected to each other through a set of </a:t>
            </a:r>
            <a:r>
              <a:rPr lang="en" sz="2000">
                <a:solidFill>
                  <a:schemeClr val="dk1"/>
                </a:solidFill>
              </a:rPr>
              <a:t>Edges</a:t>
            </a:r>
            <a:r>
              <a:rPr lang="en" sz="2000"/>
              <a:t>.</a:t>
            </a:r>
            <a:endParaRPr sz="20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100" y="2144275"/>
            <a:ext cx="3896600" cy="280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idx="4294967295"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P.S. Application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 rotWithShape="1">
          <a:blip r:embed="rId3">
            <a:alphaModFix/>
          </a:blip>
          <a:srcRect b="5137" l="10712" r="12055" t="8079"/>
          <a:stretch/>
        </p:blipFill>
        <p:spPr>
          <a:xfrm>
            <a:off x="4706650" y="828075"/>
            <a:ext cx="3958625" cy="39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99075"/>
            <a:ext cx="4394800" cy="8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4"/>
          <p:cNvGraphicFramePr/>
          <p:nvPr/>
        </p:nvGraphicFramePr>
        <p:xfrm>
          <a:off x="400963" y="899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{ECBB7D7D-9970-4D8F-9182-36FC70370C25}</a:tableStyleId>
              </a:tblPr>
              <a:tblGrid>
                <a:gridCol w="434025"/>
                <a:gridCol w="434025"/>
                <a:gridCol w="434025"/>
                <a:gridCol w="434025"/>
                <a:gridCol w="390450"/>
                <a:gridCol w="530075"/>
                <a:gridCol w="434025"/>
                <a:gridCol w="434025"/>
                <a:gridCol w="434025"/>
              </a:tblGrid>
              <a:tr h="44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S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</a:t>
                      </a:r>
                      <a:endParaRPr b="1" sz="1800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6" name="Google Shape;206;p34"/>
          <p:cNvSpPr txBox="1"/>
          <p:nvPr>
            <p:ph idx="4294967295" type="title"/>
          </p:nvPr>
        </p:nvSpPr>
        <p:spPr>
          <a:xfrm>
            <a:off x="309675" y="191444"/>
            <a:ext cx="70881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Final Path to Victory May Be</a:t>
            </a:r>
            <a:endParaRPr/>
          </a:p>
        </p:txBody>
      </p:sp>
      <p:cxnSp>
        <p:nvCxnSpPr>
          <p:cNvPr id="207" name="Google Shape;207;p34"/>
          <p:cNvCxnSpPr/>
          <p:nvPr/>
        </p:nvCxnSpPr>
        <p:spPr>
          <a:xfrm rot="10800000">
            <a:off x="586400" y="1241625"/>
            <a:ext cx="19500" cy="15321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8" name="Google Shape;208;p34"/>
          <p:cNvCxnSpPr/>
          <p:nvPr/>
        </p:nvCxnSpPr>
        <p:spPr>
          <a:xfrm>
            <a:off x="586475" y="1182900"/>
            <a:ext cx="3587700" cy="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9" name="Google Shape;209;p34"/>
          <p:cNvCxnSpPr/>
          <p:nvPr/>
        </p:nvCxnSpPr>
        <p:spPr>
          <a:xfrm flipH="1">
            <a:off x="4174175" y="1425275"/>
            <a:ext cx="25200" cy="32268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0" name="Google Shape;210;p34"/>
          <p:cNvCxnSpPr/>
          <p:nvPr/>
        </p:nvCxnSpPr>
        <p:spPr>
          <a:xfrm rot="10800000">
            <a:off x="2396675" y="4618475"/>
            <a:ext cx="1777500" cy="336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1" name="Google Shape;211;p34"/>
          <p:cNvCxnSpPr/>
          <p:nvPr/>
        </p:nvCxnSpPr>
        <p:spPr>
          <a:xfrm rot="10800000">
            <a:off x="2302413" y="3729750"/>
            <a:ext cx="21000" cy="10482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2" name="Google Shape;212;p34"/>
          <p:cNvCxnSpPr/>
          <p:nvPr/>
        </p:nvCxnSpPr>
        <p:spPr>
          <a:xfrm rot="10800000">
            <a:off x="1296775" y="3729700"/>
            <a:ext cx="1032600" cy="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3" name="Google Shape;213;p34"/>
          <p:cNvCxnSpPr/>
          <p:nvPr/>
        </p:nvCxnSpPr>
        <p:spPr>
          <a:xfrm flipH="1" rot="10800000">
            <a:off x="1454938" y="2935350"/>
            <a:ext cx="12600" cy="7944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4" name="Google Shape;214;p34"/>
          <p:cNvCxnSpPr/>
          <p:nvPr/>
        </p:nvCxnSpPr>
        <p:spPr>
          <a:xfrm>
            <a:off x="1296763" y="2892425"/>
            <a:ext cx="816300" cy="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graphicFrame>
        <p:nvGraphicFramePr>
          <p:cNvPr id="215" name="Google Shape;215;p34"/>
          <p:cNvGraphicFramePr/>
          <p:nvPr/>
        </p:nvGraphicFramePr>
        <p:xfrm>
          <a:off x="4808163" y="792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{ECBB7D7D-9970-4D8F-9182-36FC70370C25}</a:tableStyleId>
              </a:tblPr>
              <a:tblGrid>
                <a:gridCol w="434025"/>
                <a:gridCol w="434025"/>
                <a:gridCol w="434025"/>
                <a:gridCol w="434025"/>
                <a:gridCol w="390450"/>
                <a:gridCol w="530075"/>
                <a:gridCol w="434025"/>
                <a:gridCol w="434025"/>
                <a:gridCol w="434025"/>
              </a:tblGrid>
              <a:tr h="44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/>
                        <a:t>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</a:t>
                      </a:r>
                      <a:endParaRPr b="1"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4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16" name="Google Shape;216;p34"/>
          <p:cNvCxnSpPr/>
          <p:nvPr/>
        </p:nvCxnSpPr>
        <p:spPr>
          <a:xfrm flipH="1" rot="10800000">
            <a:off x="5008850" y="1043975"/>
            <a:ext cx="25200" cy="15951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7" name="Google Shape;217;p34"/>
          <p:cNvCxnSpPr/>
          <p:nvPr/>
        </p:nvCxnSpPr>
        <p:spPr>
          <a:xfrm>
            <a:off x="5242200" y="1043975"/>
            <a:ext cx="1570800" cy="129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8" name="Google Shape;218;p34"/>
          <p:cNvCxnSpPr/>
          <p:nvPr/>
        </p:nvCxnSpPr>
        <p:spPr>
          <a:xfrm flipH="1">
            <a:off x="6723113" y="960325"/>
            <a:ext cx="21000" cy="10482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9" name="Google Shape;219;p34"/>
          <p:cNvCxnSpPr/>
          <p:nvPr/>
        </p:nvCxnSpPr>
        <p:spPr>
          <a:xfrm>
            <a:off x="6875438" y="1913800"/>
            <a:ext cx="816300" cy="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0" name="Google Shape;220;p34"/>
          <p:cNvCxnSpPr/>
          <p:nvPr/>
        </p:nvCxnSpPr>
        <p:spPr>
          <a:xfrm>
            <a:off x="7691738" y="2792612"/>
            <a:ext cx="816300" cy="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1" name="Google Shape;221;p34"/>
          <p:cNvCxnSpPr/>
          <p:nvPr/>
        </p:nvCxnSpPr>
        <p:spPr>
          <a:xfrm flipH="1">
            <a:off x="7670738" y="1783925"/>
            <a:ext cx="21000" cy="10482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2" name="Google Shape;222;p34"/>
          <p:cNvCxnSpPr/>
          <p:nvPr/>
        </p:nvCxnSpPr>
        <p:spPr>
          <a:xfrm>
            <a:off x="8508050" y="2963650"/>
            <a:ext cx="19500" cy="15321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3" name="Google Shape;223;p34"/>
          <p:cNvCxnSpPr/>
          <p:nvPr/>
        </p:nvCxnSpPr>
        <p:spPr>
          <a:xfrm rot="10800000">
            <a:off x="5076125" y="4584875"/>
            <a:ext cx="3445500" cy="672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4" name="Google Shape;224;p34"/>
          <p:cNvCxnSpPr/>
          <p:nvPr/>
        </p:nvCxnSpPr>
        <p:spPr>
          <a:xfrm rot="10800000">
            <a:off x="5076125" y="3131500"/>
            <a:ext cx="19500" cy="15321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5" name="Google Shape;225;p34"/>
          <p:cNvCxnSpPr/>
          <p:nvPr/>
        </p:nvCxnSpPr>
        <p:spPr>
          <a:xfrm flipH="1" rot="10800000">
            <a:off x="5005025" y="2861350"/>
            <a:ext cx="1700400" cy="1023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35"/>
          <p:cNvGraphicFramePr/>
          <p:nvPr/>
        </p:nvGraphicFramePr>
        <p:xfrm>
          <a:off x="2278788" y="86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{ECBB7D7D-9970-4D8F-9182-36FC70370C25}</a:tableStyleId>
              </a:tblPr>
              <a:tblGrid>
                <a:gridCol w="491650"/>
                <a:gridCol w="491650"/>
                <a:gridCol w="491650"/>
                <a:gridCol w="491650"/>
                <a:gridCol w="491650"/>
                <a:gridCol w="491650"/>
                <a:gridCol w="491650"/>
                <a:gridCol w="491650"/>
                <a:gridCol w="491650"/>
              </a:tblGrid>
              <a:tr h="42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1" name="Google Shape;231;p35"/>
          <p:cNvSpPr txBox="1"/>
          <p:nvPr>
            <p:ph idx="4294967295" type="title"/>
          </p:nvPr>
        </p:nvSpPr>
        <p:spPr>
          <a:xfrm>
            <a:off x="309675" y="129519"/>
            <a:ext cx="70881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the vertices. Order does not matter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p36"/>
          <p:cNvGraphicFramePr/>
          <p:nvPr/>
        </p:nvGraphicFramePr>
        <p:xfrm>
          <a:off x="2490938" y="90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{ECBB7D7D-9970-4D8F-9182-36FC70370C25}</a:tableStyleId>
              </a:tblPr>
              <a:tblGrid>
                <a:gridCol w="491650"/>
                <a:gridCol w="491650"/>
                <a:gridCol w="491650"/>
                <a:gridCol w="491650"/>
                <a:gridCol w="491650"/>
                <a:gridCol w="491650"/>
                <a:gridCol w="491650"/>
                <a:gridCol w="491650"/>
                <a:gridCol w="491650"/>
              </a:tblGrid>
              <a:tr h="42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3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37" name="Google Shape;237;p36"/>
          <p:cNvCxnSpPr/>
          <p:nvPr/>
        </p:nvCxnSpPr>
        <p:spPr>
          <a:xfrm rot="10800000">
            <a:off x="2837750" y="2410100"/>
            <a:ext cx="0" cy="37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6"/>
          <p:cNvCxnSpPr/>
          <p:nvPr/>
        </p:nvCxnSpPr>
        <p:spPr>
          <a:xfrm rot="10800000">
            <a:off x="2837750" y="1963100"/>
            <a:ext cx="0" cy="37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6"/>
          <p:cNvCxnSpPr/>
          <p:nvPr/>
        </p:nvCxnSpPr>
        <p:spPr>
          <a:xfrm rot="10800000">
            <a:off x="2837750" y="1505225"/>
            <a:ext cx="0" cy="37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6"/>
          <p:cNvCxnSpPr/>
          <p:nvPr/>
        </p:nvCxnSpPr>
        <p:spPr>
          <a:xfrm rot="10800000">
            <a:off x="2837750" y="1047350"/>
            <a:ext cx="0" cy="37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6"/>
          <p:cNvCxnSpPr/>
          <p:nvPr/>
        </p:nvCxnSpPr>
        <p:spPr>
          <a:xfrm>
            <a:off x="2837750" y="1234550"/>
            <a:ext cx="3513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6"/>
          <p:cNvCxnSpPr/>
          <p:nvPr/>
        </p:nvCxnSpPr>
        <p:spPr>
          <a:xfrm>
            <a:off x="3259425" y="1234550"/>
            <a:ext cx="3513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6"/>
          <p:cNvCxnSpPr/>
          <p:nvPr/>
        </p:nvCxnSpPr>
        <p:spPr>
          <a:xfrm>
            <a:off x="3856175" y="1234550"/>
            <a:ext cx="3513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6"/>
          <p:cNvCxnSpPr/>
          <p:nvPr/>
        </p:nvCxnSpPr>
        <p:spPr>
          <a:xfrm>
            <a:off x="4358650" y="1234550"/>
            <a:ext cx="3513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6"/>
          <p:cNvCxnSpPr/>
          <p:nvPr/>
        </p:nvCxnSpPr>
        <p:spPr>
          <a:xfrm>
            <a:off x="4834200" y="1234550"/>
            <a:ext cx="3513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6"/>
          <p:cNvCxnSpPr/>
          <p:nvPr/>
        </p:nvCxnSpPr>
        <p:spPr>
          <a:xfrm>
            <a:off x="4790125" y="1184900"/>
            <a:ext cx="0" cy="33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7" name="Google Shape;247;p36"/>
          <p:cNvCxnSpPr/>
          <p:nvPr/>
        </p:nvCxnSpPr>
        <p:spPr>
          <a:xfrm>
            <a:off x="4790125" y="1545725"/>
            <a:ext cx="0" cy="33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48" name="Google Shape;248;p36"/>
          <p:cNvSpPr txBox="1"/>
          <p:nvPr>
            <p:ph idx="4294967295" type="title"/>
          </p:nvPr>
        </p:nvSpPr>
        <p:spPr>
          <a:xfrm>
            <a:off x="309675" y="129519"/>
            <a:ext cx="70881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Adj. Matrix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Google Shape;253;p37"/>
          <p:cNvGraphicFramePr/>
          <p:nvPr/>
        </p:nvGraphicFramePr>
        <p:xfrm>
          <a:off x="784225" y="102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{ECBB7D7D-9970-4D8F-9182-36FC70370C25}</a:tableStyleId>
              </a:tblPr>
              <a:tblGrid>
                <a:gridCol w="1339100"/>
                <a:gridCol w="1339100"/>
                <a:gridCol w="1339100"/>
                <a:gridCol w="1339100"/>
              </a:tblGrid>
              <a:tr h="984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...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72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..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72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</a:t>
                      </a:r>
                      <a:endParaRPr sz="2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..</a:t>
                      </a:r>
                      <a:endParaRPr sz="2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2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...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..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..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.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4" name="Google Shape;254;p37"/>
          <p:cNvSpPr txBox="1"/>
          <p:nvPr>
            <p:ph idx="4294967295" type="title"/>
          </p:nvPr>
        </p:nvSpPr>
        <p:spPr>
          <a:xfrm>
            <a:off x="255825" y="169919"/>
            <a:ext cx="70881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Adj. Matrix Will Be 54 x 54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1320300"/>
            <a:ext cx="5505450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0" y="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Example of A Graph: The Vertices are Cities and the Edges are roads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Note that here each road has a Weight attached to it i.e. Distance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Types :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67125" y="1389850"/>
            <a:ext cx="8336400" cy="327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Undirected</a:t>
            </a:r>
            <a:r>
              <a:rPr b="1" lang="en"/>
              <a:t>: Two Way roads. Basically, if you can get from Delhi to Mumbai then you can get from Mumbai to Delhi also 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Directed</a:t>
            </a:r>
            <a:r>
              <a:rPr b="1" lang="en"/>
              <a:t>: One Way Roads. 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Weighted</a:t>
            </a:r>
            <a:r>
              <a:rPr b="1" lang="en"/>
              <a:t>: Every edge has some weight associated with it. For example, the distance from Varanasi to Kanpur is less than distance from Varanasi to Mumbai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375" y="1341425"/>
            <a:ext cx="5939625" cy="36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2725400" y="494300"/>
            <a:ext cx="76818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Directed Weighted Graph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03936" y="253825"/>
            <a:ext cx="81123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Matrix: Method of representing Graph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10813" y="898500"/>
            <a:ext cx="8112300" cy="120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adjacency matrix, is a matrix with rows and columns labeled by graph vertices, with a 1 or 0 in position according to whether and are Connected or not.</a:t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1524850" y="2104200"/>
            <a:ext cx="5907300" cy="276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988" y="2225375"/>
            <a:ext cx="54959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515547" y="1354150"/>
            <a:ext cx="8786400" cy="314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Search</a:t>
            </a:r>
            <a:r>
              <a:rPr lang="en" sz="2400"/>
              <a:t>:  Look for a given node stop when node found, even if not all nodes were visited</a:t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Traversal</a:t>
            </a:r>
            <a:r>
              <a:rPr lang="en" sz="2400"/>
              <a:t>:  Always visit all nodes</a:t>
            </a:r>
            <a:endParaRPr sz="2400"/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235008" y="40548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Search</a:t>
            </a:r>
            <a:r>
              <a:rPr b="1" lang="en"/>
              <a:t> vs </a:t>
            </a:r>
            <a:r>
              <a:rPr lang="en" sz="2400"/>
              <a:t>Traversal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511283" y="144564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is to get from point A to Point G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450" y="1350574"/>
            <a:ext cx="7053600" cy="329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Search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75" y="1315114"/>
            <a:ext cx="7387120" cy="3448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