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8" r:id="rId7"/>
    <p:sldId id="279" r:id="rId8"/>
    <p:sldId id="270" r:id="rId9"/>
    <p:sldId id="268" r:id="rId10"/>
    <p:sldId id="264" r:id="rId11"/>
    <p:sldId id="263" r:id="rId12"/>
    <p:sldId id="265" r:id="rId13"/>
    <p:sldId id="259" r:id="rId14"/>
    <p:sldId id="260" r:id="rId15"/>
    <p:sldId id="261" r:id="rId16"/>
    <p:sldId id="262" r:id="rId17"/>
    <p:sldId id="266" r:id="rId18"/>
    <p:sldId id="267"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9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C2B3BF-C438-4F1F-8417-990EAB7C289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8940A41A-F1D0-4AEB-88BC-E1A27C6663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01A7E767-EB71-4B4F-A3F0-F48C4CA8C7A3}"/>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5" name="Alt Bilgi Yer Tutucusu 4">
            <a:extLst>
              <a:ext uri="{FF2B5EF4-FFF2-40B4-BE49-F238E27FC236}">
                <a16:creationId xmlns:a16="http://schemas.microsoft.com/office/drawing/2014/main" id="{2CA538F5-1871-4F1A-955E-E4531C44E13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0EFC01BB-BD77-48C7-B3AA-7E68B8F5E621}"/>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282755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32C6E9-3D10-4713-81EB-24872AB7CA6C}"/>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7D43E0D1-7AA1-49F0-8BD5-2B4DB63E5C2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AD86FD9-A284-4103-8DAB-38AE3355677A}"/>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5" name="Alt Bilgi Yer Tutucusu 4">
            <a:extLst>
              <a:ext uri="{FF2B5EF4-FFF2-40B4-BE49-F238E27FC236}">
                <a16:creationId xmlns:a16="http://schemas.microsoft.com/office/drawing/2014/main" id="{EEB5B917-2E8C-4BB3-96F9-D9E27AB9EEE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6F0D35E-D7A7-4861-A88F-548E2378C0A4}"/>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49331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DECE922-1A3C-4707-966F-B45E7481482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55E698D-727E-463E-AAF9-C4CCF4424FA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BDA0B610-91E8-4398-9CD8-D34E66D37EA8}"/>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5" name="Alt Bilgi Yer Tutucusu 4">
            <a:extLst>
              <a:ext uri="{FF2B5EF4-FFF2-40B4-BE49-F238E27FC236}">
                <a16:creationId xmlns:a16="http://schemas.microsoft.com/office/drawing/2014/main" id="{2688C860-2553-47D9-AC91-DF3952BE993F}"/>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2F4D187E-D283-4872-882D-5500B49487A6}"/>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330141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5AF8D1-B95B-44FE-BD42-05F126DC7D43}"/>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7262FCA-C174-49DB-96A6-0EE4AFA81F8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186D7596-5A97-4346-8606-BF92D0A32D96}"/>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5" name="Alt Bilgi Yer Tutucusu 4">
            <a:extLst>
              <a:ext uri="{FF2B5EF4-FFF2-40B4-BE49-F238E27FC236}">
                <a16:creationId xmlns:a16="http://schemas.microsoft.com/office/drawing/2014/main" id="{0FE92321-ECC2-4539-A3A9-A0EF489B5A8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8EED422-434F-429F-B523-28CF4D337FEE}"/>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83260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063E45-021D-4023-8A42-DCD157CD1B1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13B28933-00D8-4BCC-A97A-F393FBD34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E5A9DE0-03C5-46E7-855D-87D2BDB0BC43}"/>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5" name="Alt Bilgi Yer Tutucusu 4">
            <a:extLst>
              <a:ext uri="{FF2B5EF4-FFF2-40B4-BE49-F238E27FC236}">
                <a16:creationId xmlns:a16="http://schemas.microsoft.com/office/drawing/2014/main" id="{ED99AFAE-5FEB-4942-BB4B-799BBCB8C8D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9839FB5-F7E8-44C0-9A67-BEE27A026A6B}"/>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162496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7ED59E-8A6D-4C9A-958A-4DF3AA31625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9DE6D2C5-A6D1-4FFD-B5C6-5EF35D0619F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492A7E10-F4FE-4E02-B97E-1B2516AAF48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BD4822A9-FDBF-40CF-BB34-533A751E2523}"/>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6" name="Alt Bilgi Yer Tutucusu 5">
            <a:extLst>
              <a:ext uri="{FF2B5EF4-FFF2-40B4-BE49-F238E27FC236}">
                <a16:creationId xmlns:a16="http://schemas.microsoft.com/office/drawing/2014/main" id="{917DBF6B-70A1-46D5-BEC2-BC4689359DF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0D5B9BB5-7FA0-485F-916F-266E9E4E68F0}"/>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127330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91A054-2BE4-4569-922E-24CB75FA684F}"/>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6963C6FF-75C9-4FEF-907C-6BF378206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CB206AD-8417-45B2-B882-96A44AB8950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4D18EEBC-2792-4E34-863B-549DB91C6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96EBA7D-8858-4FF3-8AF6-5BD53049069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6D76C645-1633-439C-907F-E69DB635E73A}"/>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8" name="Alt Bilgi Yer Tutucusu 7">
            <a:extLst>
              <a:ext uri="{FF2B5EF4-FFF2-40B4-BE49-F238E27FC236}">
                <a16:creationId xmlns:a16="http://schemas.microsoft.com/office/drawing/2014/main" id="{028B1D01-075A-4787-A46F-00F72D4C86A7}"/>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0532432C-F069-4FED-97AD-1724D61B7B10}"/>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315301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1F264E-1F61-436E-8ABE-CC9D92197471}"/>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AA32C1BA-1764-4B05-AE2B-22D5B279CAB3}"/>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4" name="Alt Bilgi Yer Tutucusu 3">
            <a:extLst>
              <a:ext uri="{FF2B5EF4-FFF2-40B4-BE49-F238E27FC236}">
                <a16:creationId xmlns:a16="http://schemas.microsoft.com/office/drawing/2014/main" id="{12DF55AC-9E10-49EB-8FC9-B49A3C67B184}"/>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3EC87E54-73BF-41B1-99CF-88391ABC3059}"/>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312402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B6F5D89-C536-43AA-B188-435AA09E9372}"/>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3" name="Alt Bilgi Yer Tutucusu 2">
            <a:extLst>
              <a:ext uri="{FF2B5EF4-FFF2-40B4-BE49-F238E27FC236}">
                <a16:creationId xmlns:a16="http://schemas.microsoft.com/office/drawing/2014/main" id="{3B8651A6-18E5-4712-AF31-BB0844EE9F94}"/>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44CD1510-1533-4425-98D6-EA3CD5B49BF3}"/>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232225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EBAC0-65A8-48C4-AC53-00B6EF974A7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BAFF0FB-C027-4A6B-85EE-68065FB63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56F8A1F9-59AE-43B4-84A8-6DD7361C2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1ADCB87-2B81-4489-9686-71F57F78652C}"/>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6" name="Alt Bilgi Yer Tutucusu 5">
            <a:extLst>
              <a:ext uri="{FF2B5EF4-FFF2-40B4-BE49-F238E27FC236}">
                <a16:creationId xmlns:a16="http://schemas.microsoft.com/office/drawing/2014/main" id="{08510FA8-E80B-4DE6-B134-53AF529668EE}"/>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92C98D09-1FEC-4A1F-A8A6-797D83E48DE4}"/>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216142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235A96-DF64-4FA9-B717-83C08F51C16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643F7220-ABDA-4861-8C5A-B49587F8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9DBBFB97-2A46-4DE7-BC3C-6E0532A12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5B5F576-F4CE-452F-8BAB-6B0EEC7A430F}"/>
              </a:ext>
            </a:extLst>
          </p:cNvPr>
          <p:cNvSpPr>
            <a:spLocks noGrp="1"/>
          </p:cNvSpPr>
          <p:nvPr>
            <p:ph type="dt" sz="half" idx="10"/>
          </p:nvPr>
        </p:nvSpPr>
        <p:spPr/>
        <p:txBody>
          <a:bodyPr/>
          <a:lstStyle/>
          <a:p>
            <a:fld id="{DC6E2753-B16C-4C47-BAF8-7338B84DB881}" type="datetimeFigureOut">
              <a:rPr lang="en-US" smtClean="0"/>
              <a:t>2/21/2023</a:t>
            </a:fld>
            <a:endParaRPr lang="en-US"/>
          </a:p>
        </p:txBody>
      </p:sp>
      <p:sp>
        <p:nvSpPr>
          <p:cNvPr id="6" name="Alt Bilgi Yer Tutucusu 5">
            <a:extLst>
              <a:ext uri="{FF2B5EF4-FFF2-40B4-BE49-F238E27FC236}">
                <a16:creationId xmlns:a16="http://schemas.microsoft.com/office/drawing/2014/main" id="{D2A484D7-8181-4B85-A713-EB9D554D080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57A7F6BF-AA1D-46DD-AB0C-F79FF838390A}"/>
              </a:ext>
            </a:extLst>
          </p:cNvPr>
          <p:cNvSpPr>
            <a:spLocks noGrp="1"/>
          </p:cNvSpPr>
          <p:nvPr>
            <p:ph type="sldNum" sz="quarter" idx="12"/>
          </p:nvPr>
        </p:nvSpPr>
        <p:spPr/>
        <p:txBody>
          <a:bodyPr/>
          <a:lstStyle/>
          <a:p>
            <a:fld id="{AD8E9BDA-CC1A-4918-9CFD-C53EE6EE9F72}" type="slidenum">
              <a:rPr lang="en-US" smtClean="0"/>
              <a:t>‹#›</a:t>
            </a:fld>
            <a:endParaRPr lang="en-US"/>
          </a:p>
        </p:txBody>
      </p:sp>
    </p:spTree>
    <p:extLst>
      <p:ext uri="{BB962C8B-B14F-4D97-AF65-F5344CB8AC3E}">
        <p14:creationId xmlns:p14="http://schemas.microsoft.com/office/powerpoint/2010/main" val="362421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5EE30EE-91E7-4329-A271-CC56CCBE3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D82839C0-7B32-4B63-A04F-6487403D0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13C92D20-467C-44B5-9087-5AB535B88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E2753-B16C-4C47-BAF8-7338B84DB881}" type="datetimeFigureOut">
              <a:rPr lang="en-US" smtClean="0"/>
              <a:t>2/21/2023</a:t>
            </a:fld>
            <a:endParaRPr lang="en-US"/>
          </a:p>
        </p:txBody>
      </p:sp>
      <p:sp>
        <p:nvSpPr>
          <p:cNvPr id="5" name="Alt Bilgi Yer Tutucusu 4">
            <a:extLst>
              <a:ext uri="{FF2B5EF4-FFF2-40B4-BE49-F238E27FC236}">
                <a16:creationId xmlns:a16="http://schemas.microsoft.com/office/drawing/2014/main" id="{D84D174C-21CE-424F-B114-2C9041E89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51FC6236-B508-47B0-BF5A-B76FE80B0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E9BDA-CC1A-4918-9CFD-C53EE6EE9F72}" type="slidenum">
              <a:rPr lang="en-US" smtClean="0"/>
              <a:t>‹#›</a:t>
            </a:fld>
            <a:endParaRPr lang="en-US"/>
          </a:p>
        </p:txBody>
      </p:sp>
    </p:spTree>
    <p:extLst>
      <p:ext uri="{BB962C8B-B14F-4D97-AF65-F5344CB8AC3E}">
        <p14:creationId xmlns:p14="http://schemas.microsoft.com/office/powerpoint/2010/main" val="348844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76D5F6-7163-4869-BBFF-2C2D4502BB73}"/>
              </a:ext>
            </a:extLst>
          </p:cNvPr>
          <p:cNvSpPr>
            <a:spLocks noGrp="1"/>
          </p:cNvSpPr>
          <p:nvPr>
            <p:ph type="ctrTitle"/>
          </p:nvPr>
        </p:nvSpPr>
        <p:spPr/>
        <p:txBody>
          <a:bodyPr/>
          <a:lstStyle/>
          <a:p>
            <a:r>
              <a:rPr lang="tr-TR" dirty="0"/>
              <a:t>Week03</a:t>
            </a:r>
            <a:endParaRPr lang="en-US" dirty="0"/>
          </a:p>
        </p:txBody>
      </p:sp>
      <p:sp>
        <p:nvSpPr>
          <p:cNvPr id="3" name="Alt Başlık 2">
            <a:extLst>
              <a:ext uri="{FF2B5EF4-FFF2-40B4-BE49-F238E27FC236}">
                <a16:creationId xmlns:a16="http://schemas.microsoft.com/office/drawing/2014/main" id="{58523035-1D13-44C0-A1B2-A733CE11A1A7}"/>
              </a:ext>
            </a:extLst>
          </p:cNvPr>
          <p:cNvSpPr>
            <a:spLocks noGrp="1"/>
          </p:cNvSpPr>
          <p:nvPr>
            <p:ph type="subTitle" idx="1"/>
          </p:nvPr>
        </p:nvSpPr>
        <p:spPr/>
        <p:txBody>
          <a:bodyPr>
            <a:normAutofit/>
          </a:bodyPr>
          <a:lstStyle/>
          <a:p>
            <a:r>
              <a:rPr lang="tr-TR" dirty="0" err="1"/>
              <a:t>DiscountBill</a:t>
            </a:r>
            <a:endParaRPr lang="tr-TR" dirty="0"/>
          </a:p>
          <a:p>
            <a:endParaRPr lang="tr-TR" dirty="0"/>
          </a:p>
          <a:p>
            <a:r>
              <a:rPr lang="en-US" b="1" dirty="0">
                <a:solidFill>
                  <a:srgbClr val="FF0000"/>
                </a:solidFill>
              </a:rPr>
              <a:t>Don't forget to prepare a class diagram</a:t>
            </a:r>
            <a:r>
              <a:rPr lang="tr-TR" b="1"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65308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38A8C1-ED55-45C5-B7EA-394D6D23910E}"/>
              </a:ext>
            </a:extLst>
          </p:cNvPr>
          <p:cNvSpPr>
            <a:spLocks noGrp="1"/>
          </p:cNvSpPr>
          <p:nvPr>
            <p:ph type="title"/>
          </p:nvPr>
        </p:nvSpPr>
        <p:spPr/>
        <p:txBody>
          <a:bodyPr/>
          <a:lstStyle/>
          <a:p>
            <a:r>
              <a:rPr lang="tr-TR" dirty="0" err="1"/>
              <a:t>Item</a:t>
            </a:r>
            <a:endParaRPr lang="en-US" dirty="0"/>
          </a:p>
        </p:txBody>
      </p:sp>
      <p:sp>
        <p:nvSpPr>
          <p:cNvPr id="3" name="İçerik Yer Tutucusu 2">
            <a:extLst>
              <a:ext uri="{FF2B5EF4-FFF2-40B4-BE49-F238E27FC236}">
                <a16:creationId xmlns:a16="http://schemas.microsoft.com/office/drawing/2014/main" id="{CF437038-68A8-408B-9A9B-04886706731E}"/>
              </a:ext>
            </a:extLst>
          </p:cNvPr>
          <p:cNvSpPr>
            <a:spLocks noGrp="1"/>
          </p:cNvSpPr>
          <p:nvPr>
            <p:ph idx="1"/>
          </p:nvPr>
        </p:nvSpPr>
        <p:spPr/>
        <p:txBody>
          <a:bodyPr/>
          <a:lstStyle/>
          <a:p>
            <a:r>
              <a:rPr lang="en-US" dirty="0"/>
              <a:t>This class represents a single item to be stored in the rockets.</a:t>
            </a:r>
            <a:endParaRPr lang="tr-TR" dirty="0"/>
          </a:p>
          <a:p>
            <a:r>
              <a:rPr lang="en-US" dirty="0"/>
              <a:t>NASA has specified the properties of these items as </a:t>
            </a:r>
            <a:r>
              <a:rPr lang="en-US" b="1" dirty="0"/>
              <a:t>names</a:t>
            </a:r>
            <a:r>
              <a:rPr lang="en-US" dirty="0"/>
              <a:t> and </a:t>
            </a:r>
            <a:r>
              <a:rPr lang="en-US" b="1" dirty="0"/>
              <a:t>weights</a:t>
            </a:r>
            <a:r>
              <a:rPr lang="en-US" dirty="0"/>
              <a:t>.</a:t>
            </a:r>
            <a:endParaRPr lang="tr-TR" dirty="0"/>
          </a:p>
        </p:txBody>
      </p:sp>
    </p:spTree>
    <p:extLst>
      <p:ext uri="{BB962C8B-B14F-4D97-AF65-F5344CB8AC3E}">
        <p14:creationId xmlns:p14="http://schemas.microsoft.com/office/powerpoint/2010/main" val="148247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BAA1D5-C49F-4A2B-892B-F568012754D8}"/>
              </a:ext>
            </a:extLst>
          </p:cNvPr>
          <p:cNvSpPr>
            <a:spLocks noGrp="1"/>
          </p:cNvSpPr>
          <p:nvPr>
            <p:ph type="title"/>
          </p:nvPr>
        </p:nvSpPr>
        <p:spPr/>
        <p:txBody>
          <a:bodyPr/>
          <a:lstStyle/>
          <a:p>
            <a:r>
              <a:rPr lang="en-US" dirty="0" err="1"/>
              <a:t>SpaceShip</a:t>
            </a:r>
            <a:endParaRPr lang="en-US" dirty="0"/>
          </a:p>
        </p:txBody>
      </p:sp>
      <p:sp>
        <p:nvSpPr>
          <p:cNvPr id="3" name="İçerik Yer Tutucusu 2">
            <a:extLst>
              <a:ext uri="{FF2B5EF4-FFF2-40B4-BE49-F238E27FC236}">
                <a16:creationId xmlns:a16="http://schemas.microsoft.com/office/drawing/2014/main" id="{58875C9E-5069-41A6-AC42-9FEDF273CB6E}"/>
              </a:ext>
            </a:extLst>
          </p:cNvPr>
          <p:cNvSpPr>
            <a:spLocks noGrp="1"/>
          </p:cNvSpPr>
          <p:nvPr>
            <p:ph idx="1"/>
          </p:nvPr>
        </p:nvSpPr>
        <p:spPr/>
        <p:txBody>
          <a:bodyPr>
            <a:normAutofit lnSpcReduction="10000"/>
          </a:bodyPr>
          <a:lstStyle/>
          <a:p>
            <a:r>
              <a:rPr lang="tr-TR" b="1" dirty="0"/>
              <a:t>l</a:t>
            </a:r>
            <a:r>
              <a:rPr lang="en-US" b="1" dirty="0" err="1"/>
              <a:t>aunch</a:t>
            </a:r>
            <a:r>
              <a:rPr lang="tr-TR" dirty="0"/>
              <a:t> </a:t>
            </a:r>
            <a:r>
              <a:rPr lang="tr-TR" dirty="0" err="1"/>
              <a:t>method</a:t>
            </a:r>
            <a:r>
              <a:rPr lang="tr-TR" dirty="0"/>
              <a:t> </a:t>
            </a:r>
            <a:r>
              <a:rPr lang="tr-TR" dirty="0" err="1"/>
              <a:t>returns</a:t>
            </a:r>
            <a:r>
              <a:rPr lang="tr-TR" dirty="0"/>
              <a:t> a </a:t>
            </a:r>
            <a:r>
              <a:rPr lang="tr-TR" dirty="0" err="1"/>
              <a:t>boolean</a:t>
            </a:r>
            <a:r>
              <a:rPr lang="tr-TR" dirty="0"/>
              <a:t> </a:t>
            </a:r>
            <a:r>
              <a:rPr lang="tr-TR" dirty="0" err="1"/>
              <a:t>value</a:t>
            </a:r>
            <a:r>
              <a:rPr lang="tr-TR" dirty="0"/>
              <a:t> </a:t>
            </a:r>
            <a:r>
              <a:rPr lang="tr-TR" dirty="0" err="1"/>
              <a:t>and</a:t>
            </a:r>
            <a:r>
              <a:rPr lang="tr-TR" dirty="0"/>
              <a:t> d</a:t>
            </a:r>
            <a:r>
              <a:rPr lang="en-US" dirty="0" err="1"/>
              <a:t>etermines</a:t>
            </a:r>
            <a:r>
              <a:rPr lang="en-US" dirty="0"/>
              <a:t> if the rocket will launch safely or combust. </a:t>
            </a:r>
          </a:p>
          <a:p>
            <a:r>
              <a:rPr lang="tr-TR" b="1" dirty="0" err="1"/>
              <a:t>land</a:t>
            </a:r>
            <a:r>
              <a:rPr lang="tr-TR" dirty="0"/>
              <a:t> </a:t>
            </a:r>
            <a:r>
              <a:rPr lang="tr-TR" dirty="0" err="1"/>
              <a:t>method</a:t>
            </a:r>
            <a:r>
              <a:rPr lang="tr-TR" dirty="0"/>
              <a:t> </a:t>
            </a:r>
            <a:r>
              <a:rPr lang="tr-TR" dirty="0" err="1"/>
              <a:t>returns</a:t>
            </a:r>
            <a:r>
              <a:rPr lang="tr-TR" dirty="0"/>
              <a:t> a </a:t>
            </a:r>
            <a:r>
              <a:rPr lang="tr-TR" dirty="0" err="1"/>
              <a:t>boolean</a:t>
            </a:r>
            <a:r>
              <a:rPr lang="tr-TR" dirty="0"/>
              <a:t> </a:t>
            </a:r>
            <a:r>
              <a:rPr lang="tr-TR" dirty="0" err="1"/>
              <a:t>value</a:t>
            </a:r>
            <a:r>
              <a:rPr lang="tr-TR" dirty="0"/>
              <a:t> </a:t>
            </a:r>
            <a:r>
              <a:rPr lang="tr-TR" dirty="0" err="1"/>
              <a:t>and</a:t>
            </a:r>
            <a:r>
              <a:rPr lang="en-US" dirty="0"/>
              <a:t> </a:t>
            </a:r>
            <a:r>
              <a:rPr lang="tr-TR" dirty="0"/>
              <a:t>d</a:t>
            </a:r>
            <a:r>
              <a:rPr lang="en-US" dirty="0" err="1"/>
              <a:t>etermines</a:t>
            </a:r>
            <a:r>
              <a:rPr lang="en-US" dirty="0"/>
              <a:t> if the rocket will land safely or crash</a:t>
            </a:r>
            <a:r>
              <a:rPr lang="tr-TR" dirty="0"/>
              <a:t>.</a:t>
            </a:r>
            <a:endParaRPr lang="en-US" dirty="0"/>
          </a:p>
          <a:p>
            <a:endParaRPr lang="en-US" dirty="0"/>
          </a:p>
          <a:p>
            <a:r>
              <a:rPr lang="en-US" b="1" dirty="0" err="1"/>
              <a:t>canCarry</a:t>
            </a:r>
            <a:r>
              <a:rPr lang="tr-TR" dirty="0"/>
              <a:t> </a:t>
            </a:r>
            <a:r>
              <a:rPr lang="tr-TR" dirty="0" err="1"/>
              <a:t>method</a:t>
            </a:r>
            <a:r>
              <a:rPr lang="tr-TR" dirty="0"/>
              <a:t> </a:t>
            </a:r>
            <a:r>
              <a:rPr lang="tr-TR" dirty="0" err="1"/>
              <a:t>returns</a:t>
            </a:r>
            <a:r>
              <a:rPr lang="tr-TR" dirty="0"/>
              <a:t> a </a:t>
            </a:r>
            <a:r>
              <a:rPr lang="tr-TR" dirty="0" err="1"/>
              <a:t>boolean</a:t>
            </a:r>
            <a:r>
              <a:rPr lang="tr-TR" dirty="0"/>
              <a:t> </a:t>
            </a:r>
            <a:r>
              <a:rPr lang="tr-TR" dirty="0" err="1"/>
              <a:t>value</a:t>
            </a:r>
            <a:r>
              <a:rPr lang="tr-TR" dirty="0"/>
              <a:t> </a:t>
            </a:r>
            <a:r>
              <a:rPr lang="tr-TR" dirty="0" err="1"/>
              <a:t>and</a:t>
            </a:r>
            <a:r>
              <a:rPr lang="tr-TR" dirty="0"/>
              <a:t> d</a:t>
            </a:r>
            <a:r>
              <a:rPr lang="en-US" dirty="0" err="1"/>
              <a:t>etermines</a:t>
            </a:r>
            <a:r>
              <a:rPr lang="en-US" dirty="0"/>
              <a:t> if the rocket can carry the indicated item</a:t>
            </a:r>
            <a:r>
              <a:rPr lang="tr-TR" dirty="0"/>
              <a:t>. (</a:t>
            </a:r>
            <a:r>
              <a:rPr lang="tr-TR" dirty="0" err="1"/>
              <a:t>weights</a:t>
            </a:r>
            <a:r>
              <a:rPr lang="tr-TR" dirty="0"/>
              <a:t>, </a:t>
            </a:r>
            <a:r>
              <a:rPr lang="tr-TR" dirty="0" err="1"/>
              <a:t>cargo</a:t>
            </a:r>
            <a:r>
              <a:rPr lang="tr-TR" dirty="0"/>
              <a:t> </a:t>
            </a:r>
            <a:r>
              <a:rPr lang="tr-TR" dirty="0" err="1"/>
              <a:t>limits</a:t>
            </a:r>
            <a:r>
              <a:rPr lang="tr-TR" dirty="0"/>
              <a:t>…)</a:t>
            </a:r>
            <a:endParaRPr lang="en-US" dirty="0"/>
          </a:p>
          <a:p>
            <a:endParaRPr lang="en-US" dirty="0"/>
          </a:p>
          <a:p>
            <a:r>
              <a:rPr lang="en-US" b="1" dirty="0"/>
              <a:t>ca</a:t>
            </a:r>
            <a:r>
              <a:rPr lang="tr-TR" b="1" dirty="0" err="1"/>
              <a:t>rr</a:t>
            </a:r>
            <a:r>
              <a:rPr lang="en-US" b="1" dirty="0"/>
              <a:t>y</a:t>
            </a:r>
            <a:r>
              <a:rPr lang="tr-TR" b="1" dirty="0"/>
              <a:t> </a:t>
            </a:r>
            <a:r>
              <a:rPr lang="tr-TR" dirty="0" err="1"/>
              <a:t>method</a:t>
            </a:r>
            <a:r>
              <a:rPr lang="tr-TR" dirty="0"/>
              <a:t> </a:t>
            </a:r>
            <a:r>
              <a:rPr lang="tr-TR" dirty="0" err="1"/>
              <a:t>returns</a:t>
            </a:r>
            <a:r>
              <a:rPr lang="tr-TR" dirty="0"/>
              <a:t> an </a:t>
            </a:r>
            <a:r>
              <a:rPr lang="tr-TR" dirty="0" err="1"/>
              <a:t>integer</a:t>
            </a:r>
            <a:r>
              <a:rPr lang="tr-TR" dirty="0"/>
              <a:t> </a:t>
            </a:r>
            <a:r>
              <a:rPr lang="tr-TR" dirty="0" err="1"/>
              <a:t>value</a:t>
            </a:r>
            <a:r>
              <a:rPr lang="tr-TR" dirty="0"/>
              <a:t> </a:t>
            </a:r>
            <a:r>
              <a:rPr lang="tr-TR" dirty="0" err="1"/>
              <a:t>and</a:t>
            </a:r>
            <a:r>
              <a:rPr lang="tr-TR" dirty="0"/>
              <a:t> u</a:t>
            </a:r>
            <a:r>
              <a:rPr lang="en-US" dirty="0" err="1"/>
              <a:t>pdates</a:t>
            </a:r>
            <a:r>
              <a:rPr lang="en-US" dirty="0"/>
              <a:t> the current weight of the rocket based on the items being carried.</a:t>
            </a:r>
          </a:p>
        </p:txBody>
      </p:sp>
    </p:spTree>
    <p:extLst>
      <p:ext uri="{BB962C8B-B14F-4D97-AF65-F5344CB8AC3E}">
        <p14:creationId xmlns:p14="http://schemas.microsoft.com/office/powerpoint/2010/main" val="80813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C0B6A5-C17B-4190-A258-1CB2F1C4BE26}"/>
              </a:ext>
            </a:extLst>
          </p:cNvPr>
          <p:cNvSpPr>
            <a:spLocks noGrp="1"/>
          </p:cNvSpPr>
          <p:nvPr>
            <p:ph type="title"/>
          </p:nvPr>
        </p:nvSpPr>
        <p:spPr/>
        <p:txBody>
          <a:bodyPr/>
          <a:lstStyle/>
          <a:p>
            <a:r>
              <a:rPr lang="tr-TR" dirty="0" err="1"/>
              <a:t>Rocket</a:t>
            </a:r>
            <a:endParaRPr lang="en-US" dirty="0"/>
          </a:p>
        </p:txBody>
      </p:sp>
      <p:sp>
        <p:nvSpPr>
          <p:cNvPr id="3" name="İçerik Yer Tutucusu 2">
            <a:extLst>
              <a:ext uri="{FF2B5EF4-FFF2-40B4-BE49-F238E27FC236}">
                <a16:creationId xmlns:a16="http://schemas.microsoft.com/office/drawing/2014/main" id="{679379FF-518B-4E07-81C2-189CDEBB655E}"/>
              </a:ext>
            </a:extLst>
          </p:cNvPr>
          <p:cNvSpPr>
            <a:spLocks noGrp="1"/>
          </p:cNvSpPr>
          <p:nvPr>
            <p:ph idx="1"/>
          </p:nvPr>
        </p:nvSpPr>
        <p:spPr/>
        <p:txBody>
          <a:bodyPr/>
          <a:lstStyle/>
          <a:p>
            <a:r>
              <a:rPr lang="en-US" dirty="0"/>
              <a:t>NASA specified the </a:t>
            </a:r>
            <a:r>
              <a:rPr lang="tr-TR" dirty="0" err="1"/>
              <a:t>current</a:t>
            </a:r>
            <a:r>
              <a:rPr lang="en-US" dirty="0"/>
              <a:t> weight, cargo limit, and rocket cost as rocket specifications.</a:t>
            </a:r>
            <a:endParaRPr lang="tr-TR" dirty="0"/>
          </a:p>
          <a:p>
            <a:r>
              <a:rPr lang="en-US" dirty="0"/>
              <a:t>Each rocket uses </a:t>
            </a:r>
            <a:r>
              <a:rPr lang="tr-TR" b="1" dirty="0" err="1"/>
              <a:t>spaceship</a:t>
            </a:r>
            <a:r>
              <a:rPr lang="en-US" dirty="0"/>
              <a:t> steps.</a:t>
            </a:r>
          </a:p>
        </p:txBody>
      </p:sp>
    </p:spTree>
    <p:extLst>
      <p:ext uri="{BB962C8B-B14F-4D97-AF65-F5344CB8AC3E}">
        <p14:creationId xmlns:p14="http://schemas.microsoft.com/office/powerpoint/2010/main" val="596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846B0A-BC7E-4EE3-B01A-9FB1C473E24C}"/>
              </a:ext>
            </a:extLst>
          </p:cNvPr>
          <p:cNvSpPr>
            <a:spLocks noGrp="1"/>
          </p:cNvSpPr>
          <p:nvPr>
            <p:ph type="title"/>
          </p:nvPr>
        </p:nvSpPr>
        <p:spPr/>
        <p:txBody>
          <a:bodyPr/>
          <a:lstStyle/>
          <a:p>
            <a:r>
              <a:rPr lang="en-US" dirty="0"/>
              <a:t>Simulation</a:t>
            </a:r>
          </a:p>
        </p:txBody>
      </p:sp>
      <p:sp>
        <p:nvSpPr>
          <p:cNvPr id="3" name="İçerik Yer Tutucusu 2">
            <a:extLst>
              <a:ext uri="{FF2B5EF4-FFF2-40B4-BE49-F238E27FC236}">
                <a16:creationId xmlns:a16="http://schemas.microsoft.com/office/drawing/2014/main" id="{064B2BE3-8BB4-4397-AA3A-DB068E328736}"/>
              </a:ext>
            </a:extLst>
          </p:cNvPr>
          <p:cNvSpPr>
            <a:spLocks noGrp="1"/>
          </p:cNvSpPr>
          <p:nvPr>
            <p:ph idx="1"/>
          </p:nvPr>
        </p:nvSpPr>
        <p:spPr/>
        <p:txBody>
          <a:bodyPr/>
          <a:lstStyle/>
          <a:p>
            <a:pPr marL="0" indent="0">
              <a:buNone/>
            </a:pPr>
            <a:r>
              <a:rPr lang="en-US" dirty="0"/>
              <a:t>This class reads item data off of text files and adds those items to simulated </a:t>
            </a:r>
            <a:r>
              <a:rPr lang="en-US" b="1" dirty="0"/>
              <a:t>rocket</a:t>
            </a:r>
            <a:r>
              <a:rPr lang="en-US" dirty="0"/>
              <a:t> ships.</a:t>
            </a:r>
          </a:p>
        </p:txBody>
      </p:sp>
    </p:spTree>
    <p:extLst>
      <p:ext uri="{BB962C8B-B14F-4D97-AF65-F5344CB8AC3E}">
        <p14:creationId xmlns:p14="http://schemas.microsoft.com/office/powerpoint/2010/main" val="428950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846B0A-BC7E-4EE3-B01A-9FB1C473E24C}"/>
              </a:ext>
            </a:extLst>
          </p:cNvPr>
          <p:cNvSpPr>
            <a:spLocks noGrp="1"/>
          </p:cNvSpPr>
          <p:nvPr>
            <p:ph type="title"/>
          </p:nvPr>
        </p:nvSpPr>
        <p:spPr/>
        <p:txBody>
          <a:bodyPr/>
          <a:lstStyle/>
          <a:p>
            <a:r>
              <a:rPr lang="en-US" dirty="0"/>
              <a:t>Simulation</a:t>
            </a:r>
          </a:p>
        </p:txBody>
      </p:sp>
      <p:sp>
        <p:nvSpPr>
          <p:cNvPr id="3" name="İçerik Yer Tutucusu 2">
            <a:extLst>
              <a:ext uri="{FF2B5EF4-FFF2-40B4-BE49-F238E27FC236}">
                <a16:creationId xmlns:a16="http://schemas.microsoft.com/office/drawing/2014/main" id="{064B2BE3-8BB4-4397-AA3A-DB068E328736}"/>
              </a:ext>
            </a:extLst>
          </p:cNvPr>
          <p:cNvSpPr>
            <a:spLocks noGrp="1"/>
          </p:cNvSpPr>
          <p:nvPr>
            <p:ph idx="1"/>
          </p:nvPr>
        </p:nvSpPr>
        <p:spPr/>
        <p:txBody>
          <a:bodyPr>
            <a:normAutofit/>
          </a:bodyPr>
          <a:lstStyle/>
          <a:p>
            <a:r>
              <a:rPr lang="en-US" dirty="0"/>
              <a:t>loadU1: </a:t>
            </a:r>
            <a:r>
              <a:rPr lang="tr-TR" dirty="0"/>
              <a:t>T</a:t>
            </a:r>
            <a:r>
              <a:rPr lang="en-US" dirty="0"/>
              <a:t>his method takes the </a:t>
            </a:r>
            <a:r>
              <a:rPr lang="en-US" dirty="0" err="1"/>
              <a:t>ArrayList</a:t>
            </a:r>
            <a:r>
              <a:rPr lang="en-US" dirty="0"/>
              <a:t> of Items returned from </a:t>
            </a:r>
            <a:r>
              <a:rPr lang="en-US" dirty="0" err="1"/>
              <a:t>loadItems</a:t>
            </a:r>
            <a:r>
              <a:rPr lang="en-US" dirty="0"/>
              <a:t> and </a:t>
            </a:r>
            <a:r>
              <a:rPr lang="tr-TR" dirty="0" err="1"/>
              <a:t>created</a:t>
            </a:r>
            <a:r>
              <a:rPr lang="en-US" dirty="0"/>
              <a:t> U1 rockets.</a:t>
            </a:r>
            <a:endParaRPr lang="tr-TR" dirty="0"/>
          </a:p>
          <a:p>
            <a:pPr lvl="1"/>
            <a:r>
              <a:rPr lang="en-US" dirty="0"/>
              <a:t>It first tries to fill up </a:t>
            </a:r>
            <a:r>
              <a:rPr lang="tr-TR" dirty="0" err="1"/>
              <a:t>one</a:t>
            </a:r>
            <a:r>
              <a:rPr lang="en-US" dirty="0"/>
              <a:t> rocket with as many items as possible before creating a new rocket object and filling that one until all items are loaded.</a:t>
            </a:r>
            <a:r>
              <a:rPr lang="tr-TR" dirty="0"/>
              <a:t> </a:t>
            </a:r>
            <a:r>
              <a:rPr lang="en-US" dirty="0"/>
              <a:t>The method then returns the </a:t>
            </a:r>
            <a:r>
              <a:rPr lang="en-US" dirty="0" err="1"/>
              <a:t>ArrayList</a:t>
            </a:r>
            <a:r>
              <a:rPr lang="en-US" dirty="0"/>
              <a:t> of those U1 rockets that are fully loaded.</a:t>
            </a:r>
            <a:endParaRPr lang="tr-TR" dirty="0"/>
          </a:p>
          <a:p>
            <a:r>
              <a:rPr lang="tr-TR" dirty="0"/>
              <a:t>I</a:t>
            </a:r>
            <a:r>
              <a:rPr lang="en-US" dirty="0"/>
              <a:t>f the carry limit has been reached</a:t>
            </a:r>
            <a:r>
              <a:rPr lang="tr-TR" dirty="0"/>
              <a:t>,</a:t>
            </a:r>
            <a:r>
              <a:rPr lang="en-US" dirty="0"/>
              <a:t> the rocket is added to the current wave.</a:t>
            </a:r>
            <a:endParaRPr lang="tr-TR" dirty="0"/>
          </a:p>
          <a:p>
            <a:r>
              <a:rPr lang="en-US" dirty="0"/>
              <a:t>A new rocket is then created in its place</a:t>
            </a:r>
            <a:r>
              <a:rPr lang="tr-TR" dirty="0"/>
              <a:t> </a:t>
            </a:r>
            <a:r>
              <a:rPr lang="tr-TR" dirty="0" err="1"/>
              <a:t>and</a:t>
            </a:r>
            <a:r>
              <a:rPr lang="tr-TR" dirty="0"/>
              <a:t> </a:t>
            </a:r>
            <a:r>
              <a:rPr lang="en-US" dirty="0"/>
              <a:t>loaded with items.</a:t>
            </a:r>
            <a:endParaRPr lang="tr-TR" dirty="0"/>
          </a:p>
          <a:p>
            <a:r>
              <a:rPr lang="en-US" dirty="0"/>
              <a:t>The total number of rockets is then updated to </a:t>
            </a:r>
            <a:r>
              <a:rPr lang="tr-TR" dirty="0" err="1"/>
              <a:t>reflect</a:t>
            </a:r>
            <a:r>
              <a:rPr lang="en-US" dirty="0"/>
              <a:t> each new addition.</a:t>
            </a:r>
            <a:endParaRPr lang="tr-TR" dirty="0"/>
          </a:p>
          <a:p>
            <a:endParaRPr lang="tr-TR" dirty="0"/>
          </a:p>
        </p:txBody>
      </p:sp>
    </p:spTree>
    <p:extLst>
      <p:ext uri="{BB962C8B-B14F-4D97-AF65-F5344CB8AC3E}">
        <p14:creationId xmlns:p14="http://schemas.microsoft.com/office/powerpoint/2010/main" val="324968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846B0A-BC7E-4EE3-B01A-9FB1C473E24C}"/>
              </a:ext>
            </a:extLst>
          </p:cNvPr>
          <p:cNvSpPr>
            <a:spLocks noGrp="1"/>
          </p:cNvSpPr>
          <p:nvPr>
            <p:ph type="title"/>
          </p:nvPr>
        </p:nvSpPr>
        <p:spPr/>
        <p:txBody>
          <a:bodyPr/>
          <a:lstStyle/>
          <a:p>
            <a:r>
              <a:rPr lang="en-US" dirty="0"/>
              <a:t>Simulation</a:t>
            </a:r>
          </a:p>
        </p:txBody>
      </p:sp>
      <p:sp>
        <p:nvSpPr>
          <p:cNvPr id="3" name="İçerik Yer Tutucusu 2">
            <a:extLst>
              <a:ext uri="{FF2B5EF4-FFF2-40B4-BE49-F238E27FC236}">
                <a16:creationId xmlns:a16="http://schemas.microsoft.com/office/drawing/2014/main" id="{064B2BE3-8BB4-4397-AA3A-DB068E328736}"/>
              </a:ext>
            </a:extLst>
          </p:cNvPr>
          <p:cNvSpPr>
            <a:spLocks noGrp="1"/>
          </p:cNvSpPr>
          <p:nvPr>
            <p:ph idx="1"/>
          </p:nvPr>
        </p:nvSpPr>
        <p:spPr/>
        <p:txBody>
          <a:bodyPr/>
          <a:lstStyle/>
          <a:p>
            <a:r>
              <a:rPr lang="en-US" dirty="0"/>
              <a:t>loadU2: </a:t>
            </a:r>
            <a:r>
              <a:rPr lang="tr-TR" dirty="0"/>
              <a:t>T</a:t>
            </a:r>
            <a:r>
              <a:rPr lang="en-US" dirty="0"/>
              <a:t>his method also takes the </a:t>
            </a:r>
            <a:r>
              <a:rPr lang="en-US" dirty="0" err="1"/>
              <a:t>ArrayList</a:t>
            </a:r>
            <a:r>
              <a:rPr lang="en-US" dirty="0"/>
              <a:t> of Items and starts creating U2 rockets and filling them with</a:t>
            </a:r>
            <a:r>
              <a:rPr lang="tr-TR" dirty="0"/>
              <a:t> </a:t>
            </a:r>
            <a:r>
              <a:rPr lang="en-US" dirty="0"/>
              <a:t>those items the same way as with U1 until all items are loaded. The method then returns the </a:t>
            </a:r>
            <a:r>
              <a:rPr lang="en-US" dirty="0" err="1"/>
              <a:t>ArrayList</a:t>
            </a:r>
            <a:r>
              <a:rPr lang="en-US" dirty="0"/>
              <a:t> of those</a:t>
            </a:r>
            <a:r>
              <a:rPr lang="tr-TR" dirty="0"/>
              <a:t> </a:t>
            </a:r>
            <a:r>
              <a:rPr lang="en-US" dirty="0"/>
              <a:t>U2 rockets that are fully loaded.</a:t>
            </a:r>
            <a:endParaRPr lang="tr-TR" dirty="0"/>
          </a:p>
          <a:p>
            <a:r>
              <a:rPr lang="en-US" dirty="0"/>
              <a:t> </a:t>
            </a:r>
            <a:r>
              <a:rPr lang="tr-TR" dirty="0"/>
              <a:t>I</a:t>
            </a:r>
            <a:r>
              <a:rPr lang="en-US" dirty="0"/>
              <a:t>f the carry limit has been reached</a:t>
            </a:r>
            <a:r>
              <a:rPr lang="tr-TR" dirty="0"/>
              <a:t>,</a:t>
            </a:r>
            <a:r>
              <a:rPr lang="en-US" dirty="0"/>
              <a:t> the rocket is added to the current wave.</a:t>
            </a:r>
            <a:r>
              <a:rPr lang="tr-TR" dirty="0"/>
              <a:t> </a:t>
            </a:r>
            <a:r>
              <a:rPr lang="en-US" dirty="0"/>
              <a:t>A new rocket is then created in its place</a:t>
            </a:r>
            <a:r>
              <a:rPr lang="tr-TR" dirty="0"/>
              <a:t>,</a:t>
            </a:r>
            <a:r>
              <a:rPr lang="en-US" dirty="0"/>
              <a:t> and </a:t>
            </a:r>
            <a:r>
              <a:rPr lang="tr-TR" dirty="0"/>
              <a:t>it is</a:t>
            </a:r>
            <a:r>
              <a:rPr lang="en-US" dirty="0"/>
              <a:t> loaded with items</a:t>
            </a:r>
            <a:r>
              <a:rPr lang="tr-TR" dirty="0"/>
              <a:t>.</a:t>
            </a:r>
          </a:p>
          <a:p>
            <a:r>
              <a:rPr lang="en-US" dirty="0"/>
              <a:t>The total number of rockets is then updated to </a:t>
            </a:r>
            <a:r>
              <a:rPr lang="tr-TR" dirty="0" err="1"/>
              <a:t>reflect</a:t>
            </a:r>
            <a:r>
              <a:rPr lang="en-US" dirty="0"/>
              <a:t> each new addition</a:t>
            </a:r>
            <a:r>
              <a:rPr lang="tr-TR" dirty="0"/>
              <a:t>.</a:t>
            </a:r>
          </a:p>
          <a:p>
            <a:pPr marL="0" indent="0">
              <a:buNone/>
            </a:pPr>
            <a:endParaRPr lang="en-US" dirty="0"/>
          </a:p>
        </p:txBody>
      </p:sp>
    </p:spTree>
    <p:extLst>
      <p:ext uri="{BB962C8B-B14F-4D97-AF65-F5344CB8AC3E}">
        <p14:creationId xmlns:p14="http://schemas.microsoft.com/office/powerpoint/2010/main" val="364560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846B0A-BC7E-4EE3-B01A-9FB1C473E24C}"/>
              </a:ext>
            </a:extLst>
          </p:cNvPr>
          <p:cNvSpPr>
            <a:spLocks noGrp="1"/>
          </p:cNvSpPr>
          <p:nvPr>
            <p:ph type="title"/>
          </p:nvPr>
        </p:nvSpPr>
        <p:spPr/>
        <p:txBody>
          <a:bodyPr/>
          <a:lstStyle/>
          <a:p>
            <a:r>
              <a:rPr lang="en-US" dirty="0"/>
              <a:t>Simulation</a:t>
            </a:r>
          </a:p>
        </p:txBody>
      </p:sp>
      <p:sp>
        <p:nvSpPr>
          <p:cNvPr id="3" name="İçerik Yer Tutucusu 2">
            <a:extLst>
              <a:ext uri="{FF2B5EF4-FFF2-40B4-BE49-F238E27FC236}">
                <a16:creationId xmlns:a16="http://schemas.microsoft.com/office/drawing/2014/main" id="{064B2BE3-8BB4-4397-AA3A-DB068E328736}"/>
              </a:ext>
            </a:extLst>
          </p:cNvPr>
          <p:cNvSpPr>
            <a:spLocks noGrp="1"/>
          </p:cNvSpPr>
          <p:nvPr>
            <p:ph idx="1"/>
          </p:nvPr>
        </p:nvSpPr>
        <p:spPr/>
        <p:txBody>
          <a:bodyPr/>
          <a:lstStyle/>
          <a:p>
            <a:r>
              <a:rPr lang="en-US" dirty="0" err="1"/>
              <a:t>runSimulation</a:t>
            </a:r>
            <a:r>
              <a:rPr lang="en-US" dirty="0"/>
              <a:t>: </a:t>
            </a:r>
            <a:r>
              <a:rPr lang="tr-TR" dirty="0"/>
              <a:t>T</a:t>
            </a:r>
            <a:r>
              <a:rPr lang="en-US" dirty="0"/>
              <a:t>his method takes an </a:t>
            </a:r>
            <a:r>
              <a:rPr lang="en-US" dirty="0" err="1"/>
              <a:t>ArrayList</a:t>
            </a:r>
            <a:r>
              <a:rPr lang="en-US" dirty="0"/>
              <a:t> of Rockets and calls launch and land methods for each of the</a:t>
            </a:r>
            <a:r>
              <a:rPr lang="tr-TR" dirty="0"/>
              <a:t> </a:t>
            </a:r>
            <a:r>
              <a:rPr lang="en-US" dirty="0"/>
              <a:t>rockets in the </a:t>
            </a:r>
            <a:r>
              <a:rPr lang="en-US" dirty="0" err="1"/>
              <a:t>ArrayList</a:t>
            </a:r>
            <a:r>
              <a:rPr lang="en-US" dirty="0"/>
              <a:t>. Every time a rocket explodes or crashes (</a:t>
            </a:r>
            <a:r>
              <a:rPr lang="tr-TR" dirty="0" err="1"/>
              <a:t>i.e</a:t>
            </a:r>
            <a:r>
              <a:rPr lang="tr-TR" dirty="0"/>
              <a:t>.,</a:t>
            </a:r>
            <a:r>
              <a:rPr lang="en-US" dirty="0"/>
              <a:t> if launch or land return false)</a:t>
            </a:r>
            <a:r>
              <a:rPr lang="tr-TR" dirty="0"/>
              <a:t>,</a:t>
            </a:r>
            <a:r>
              <a:rPr lang="en-US" dirty="0"/>
              <a:t> it </a:t>
            </a:r>
            <a:r>
              <a:rPr lang="tr-TR" dirty="0" err="1"/>
              <a:t>must</a:t>
            </a:r>
            <a:r>
              <a:rPr lang="tr-TR" dirty="0"/>
              <a:t> </a:t>
            </a:r>
            <a:r>
              <a:rPr lang="en-US" dirty="0"/>
              <a:t>send that rocket again. All while keeping track of the total budget required to send each rocket safely</a:t>
            </a:r>
            <a:r>
              <a:rPr lang="tr-TR" dirty="0"/>
              <a:t> </a:t>
            </a:r>
            <a:r>
              <a:rPr lang="en-US" dirty="0"/>
              <a:t>to Mars. </a:t>
            </a:r>
            <a:r>
              <a:rPr lang="en-US" dirty="0" err="1"/>
              <a:t>runSimulation</a:t>
            </a:r>
            <a:r>
              <a:rPr lang="en-US" dirty="0"/>
              <a:t> then returns the total </a:t>
            </a:r>
            <a:r>
              <a:rPr lang="tr-TR" dirty="0" err="1"/>
              <a:t>funding</a:t>
            </a:r>
            <a:r>
              <a:rPr lang="en-US" dirty="0"/>
              <a:t> </a:t>
            </a:r>
            <a:r>
              <a:rPr lang="tr-TR" dirty="0" err="1"/>
              <a:t>needed</a:t>
            </a:r>
            <a:r>
              <a:rPr lang="en-US" dirty="0"/>
              <a:t> to send all rockets (including the crashed ones).</a:t>
            </a:r>
            <a:endParaRPr lang="tr-TR" dirty="0"/>
          </a:p>
          <a:p>
            <a:pPr lvl="1"/>
            <a:r>
              <a:rPr lang="en-US" dirty="0"/>
              <a:t>If a failure to launch/land occurs, resend a new rocket in its place.</a:t>
            </a:r>
            <a:endParaRPr lang="tr-TR" dirty="0"/>
          </a:p>
        </p:txBody>
      </p:sp>
    </p:spTree>
    <p:extLst>
      <p:ext uri="{BB962C8B-B14F-4D97-AF65-F5344CB8AC3E}">
        <p14:creationId xmlns:p14="http://schemas.microsoft.com/office/powerpoint/2010/main" val="357479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0129F-69AC-4125-B5FC-90AF2FD01EB0}"/>
              </a:ext>
            </a:extLst>
          </p:cNvPr>
          <p:cNvSpPr>
            <a:spLocks noGrp="1"/>
          </p:cNvSpPr>
          <p:nvPr>
            <p:ph type="title"/>
          </p:nvPr>
        </p:nvSpPr>
        <p:spPr/>
        <p:txBody>
          <a:bodyPr/>
          <a:lstStyle/>
          <a:p>
            <a:r>
              <a:rPr lang="tr-TR" dirty="0"/>
              <a:t>U1 </a:t>
            </a:r>
            <a:r>
              <a:rPr lang="tr-TR" dirty="0" err="1"/>
              <a:t>extends</a:t>
            </a:r>
            <a:r>
              <a:rPr lang="tr-TR" dirty="0"/>
              <a:t> </a:t>
            </a:r>
            <a:r>
              <a:rPr lang="tr-TR" dirty="0" err="1"/>
              <a:t>Rocket</a:t>
            </a:r>
            <a:endParaRPr lang="en-US" dirty="0"/>
          </a:p>
        </p:txBody>
      </p:sp>
      <p:sp>
        <p:nvSpPr>
          <p:cNvPr id="3" name="İçerik Yer Tutucusu 2">
            <a:extLst>
              <a:ext uri="{FF2B5EF4-FFF2-40B4-BE49-F238E27FC236}">
                <a16:creationId xmlns:a16="http://schemas.microsoft.com/office/drawing/2014/main" id="{F652C922-E500-49B3-A688-11BB9FE28EE0}"/>
              </a:ext>
            </a:extLst>
          </p:cNvPr>
          <p:cNvSpPr>
            <a:spLocks noGrp="1"/>
          </p:cNvSpPr>
          <p:nvPr>
            <p:ph idx="1"/>
          </p:nvPr>
        </p:nvSpPr>
        <p:spPr/>
        <p:txBody>
          <a:bodyPr>
            <a:normAutofit lnSpcReduction="10000"/>
          </a:bodyPr>
          <a:lstStyle/>
          <a:p>
            <a:r>
              <a:rPr lang="en-US" dirty="0" err="1"/>
              <a:t>currentWeight</a:t>
            </a:r>
            <a:r>
              <a:rPr lang="en-US" dirty="0"/>
              <a:t> = 20000; // 10 tons</a:t>
            </a:r>
            <a:endParaRPr lang="tr-TR" dirty="0"/>
          </a:p>
          <a:p>
            <a:r>
              <a:rPr lang="en-US" dirty="0" err="1"/>
              <a:t>cargoLimit</a:t>
            </a:r>
            <a:r>
              <a:rPr lang="en-US" dirty="0"/>
              <a:t> = 36000; // 18 tons</a:t>
            </a:r>
            <a:endParaRPr lang="tr-TR" dirty="0"/>
          </a:p>
          <a:p>
            <a:r>
              <a:rPr lang="en-US" dirty="0" err="1"/>
              <a:t>rocketCost</a:t>
            </a:r>
            <a:r>
              <a:rPr lang="en-US" dirty="0"/>
              <a:t> = 100000000; // $100Million</a:t>
            </a:r>
            <a:endParaRPr lang="tr-TR" dirty="0"/>
          </a:p>
          <a:p>
            <a:endParaRPr lang="tr-TR" dirty="0"/>
          </a:p>
          <a:p>
            <a:pPr lvl="1"/>
            <a:r>
              <a:rPr lang="tr-TR" dirty="0"/>
              <a:t>I</a:t>
            </a:r>
            <a:r>
              <a:rPr lang="en-US" dirty="0"/>
              <a:t>f </a:t>
            </a:r>
            <a:r>
              <a:rPr lang="tr-TR" dirty="0" err="1"/>
              <a:t>the</a:t>
            </a:r>
            <a:r>
              <a:rPr lang="tr-TR" dirty="0"/>
              <a:t> </a:t>
            </a:r>
            <a:r>
              <a:rPr lang="en-US" dirty="0"/>
              <a:t>random number is greater than or equal to </a:t>
            </a:r>
            <a:r>
              <a:rPr lang="tr-TR" dirty="0" err="1"/>
              <a:t>the</a:t>
            </a:r>
            <a:r>
              <a:rPr lang="tr-TR" dirty="0"/>
              <a:t> </a:t>
            </a:r>
            <a:r>
              <a:rPr lang="en-US" dirty="0"/>
              <a:t>chance</a:t>
            </a:r>
            <a:r>
              <a:rPr lang="tr-TR" dirty="0"/>
              <a:t> of e</a:t>
            </a:r>
            <a:r>
              <a:rPr lang="en-US" dirty="0" err="1"/>
              <a:t>xplosion</a:t>
            </a:r>
            <a:r>
              <a:rPr lang="en-US" dirty="0"/>
              <a:t>, the launch will fail and return false.</a:t>
            </a:r>
            <a:endParaRPr lang="tr-TR" dirty="0"/>
          </a:p>
          <a:p>
            <a:pPr lvl="2"/>
            <a:r>
              <a:rPr lang="tr-TR" dirty="0" err="1"/>
              <a:t>Chance</a:t>
            </a:r>
            <a:r>
              <a:rPr lang="tr-TR" dirty="0"/>
              <a:t> of </a:t>
            </a:r>
            <a:r>
              <a:rPr lang="tr-TR" dirty="0" err="1"/>
              <a:t>explosion</a:t>
            </a:r>
            <a:r>
              <a:rPr lang="tr-TR" dirty="0"/>
              <a:t> is </a:t>
            </a:r>
            <a:r>
              <a:rPr lang="tr-TR" dirty="0" err="1"/>
              <a:t>five</a:t>
            </a:r>
            <a:r>
              <a:rPr lang="en-US" dirty="0"/>
              <a:t> times more than the ratio of the current weight to the cargo limit.</a:t>
            </a:r>
            <a:endParaRPr lang="tr-TR" dirty="0"/>
          </a:p>
          <a:p>
            <a:pPr lvl="1"/>
            <a:r>
              <a:rPr lang="en-US" dirty="0"/>
              <a:t>If </a:t>
            </a:r>
            <a:r>
              <a:rPr lang="tr-TR" dirty="0" err="1"/>
              <a:t>the</a:t>
            </a:r>
            <a:r>
              <a:rPr lang="tr-TR" dirty="0"/>
              <a:t> </a:t>
            </a:r>
            <a:r>
              <a:rPr lang="en-US" dirty="0"/>
              <a:t>random number is greater than or equal to </a:t>
            </a:r>
            <a:r>
              <a:rPr lang="tr-TR" dirty="0" err="1"/>
              <a:t>the</a:t>
            </a:r>
            <a:r>
              <a:rPr lang="tr-TR" dirty="0"/>
              <a:t> </a:t>
            </a:r>
            <a:r>
              <a:rPr lang="en-US" dirty="0"/>
              <a:t>chance</a:t>
            </a:r>
            <a:r>
              <a:rPr lang="tr-TR" dirty="0"/>
              <a:t> of a c</a:t>
            </a:r>
            <a:r>
              <a:rPr lang="en-US" dirty="0"/>
              <a:t>rash, the launch will fail and return false.</a:t>
            </a:r>
            <a:endParaRPr lang="tr-TR" dirty="0"/>
          </a:p>
          <a:p>
            <a:pPr lvl="2"/>
            <a:r>
              <a:rPr lang="tr-TR" dirty="0" err="1"/>
              <a:t>Chance</a:t>
            </a:r>
            <a:r>
              <a:rPr lang="tr-TR" dirty="0"/>
              <a:t> of </a:t>
            </a:r>
            <a:r>
              <a:rPr lang="tr-TR" dirty="0" err="1"/>
              <a:t>crash</a:t>
            </a:r>
            <a:r>
              <a:rPr lang="tr-TR" dirty="0"/>
              <a:t> is </a:t>
            </a:r>
            <a:r>
              <a:rPr lang="en-US" dirty="0"/>
              <a:t>the ratio of the current weight to the cargo limit.</a:t>
            </a:r>
            <a:endParaRPr lang="tr-TR" dirty="0"/>
          </a:p>
          <a:p>
            <a:pPr marL="457200" lvl="1" indent="0">
              <a:buNone/>
            </a:pPr>
            <a:r>
              <a:rPr lang="tr-TR" sz="1800" dirty="0">
                <a:solidFill>
                  <a:srgbClr val="FF0000"/>
                </a:solidFill>
              </a:rPr>
              <a:t>(</a:t>
            </a:r>
            <a:r>
              <a:rPr lang="en-US" sz="1800" dirty="0">
                <a:solidFill>
                  <a:srgbClr val="FF0000"/>
                </a:solidFill>
              </a:rPr>
              <a:t>Create </a:t>
            </a:r>
            <a:r>
              <a:rPr lang="tr-TR" sz="1800" dirty="0">
                <a:solidFill>
                  <a:srgbClr val="FF0000"/>
                </a:solidFill>
              </a:rPr>
              <a:t>a </a:t>
            </a:r>
            <a:r>
              <a:rPr lang="en-US" sz="1800" dirty="0">
                <a:solidFill>
                  <a:srgbClr val="FF0000"/>
                </a:solidFill>
              </a:rPr>
              <a:t>random number to test for successful Launch and landing sequence.</a:t>
            </a:r>
            <a:r>
              <a:rPr lang="tr-TR" sz="1800" dirty="0">
                <a:solidFill>
                  <a:srgbClr val="FF0000"/>
                </a:solidFill>
              </a:rPr>
              <a:t>)</a:t>
            </a:r>
          </a:p>
        </p:txBody>
      </p:sp>
    </p:spTree>
    <p:extLst>
      <p:ext uri="{BB962C8B-B14F-4D97-AF65-F5344CB8AC3E}">
        <p14:creationId xmlns:p14="http://schemas.microsoft.com/office/powerpoint/2010/main" val="832734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7AEF1-8290-4F6F-8B42-0C39600AC01D}"/>
              </a:ext>
            </a:extLst>
          </p:cNvPr>
          <p:cNvSpPr>
            <a:spLocks noGrp="1"/>
          </p:cNvSpPr>
          <p:nvPr>
            <p:ph type="title"/>
          </p:nvPr>
        </p:nvSpPr>
        <p:spPr/>
        <p:txBody>
          <a:bodyPr/>
          <a:lstStyle/>
          <a:p>
            <a:r>
              <a:rPr lang="tr-TR" dirty="0"/>
              <a:t>U2 </a:t>
            </a:r>
            <a:r>
              <a:rPr lang="tr-TR" dirty="0" err="1"/>
              <a:t>extends</a:t>
            </a:r>
            <a:r>
              <a:rPr lang="tr-TR" dirty="0"/>
              <a:t> </a:t>
            </a:r>
            <a:r>
              <a:rPr lang="tr-TR" dirty="0" err="1"/>
              <a:t>Rocket</a:t>
            </a:r>
            <a:endParaRPr lang="en-US" dirty="0"/>
          </a:p>
        </p:txBody>
      </p:sp>
      <p:sp>
        <p:nvSpPr>
          <p:cNvPr id="3" name="İçerik Yer Tutucusu 2">
            <a:extLst>
              <a:ext uri="{FF2B5EF4-FFF2-40B4-BE49-F238E27FC236}">
                <a16:creationId xmlns:a16="http://schemas.microsoft.com/office/drawing/2014/main" id="{957C7478-713C-48C0-8379-12B6F926875E}"/>
              </a:ext>
            </a:extLst>
          </p:cNvPr>
          <p:cNvSpPr>
            <a:spLocks noGrp="1"/>
          </p:cNvSpPr>
          <p:nvPr>
            <p:ph idx="1"/>
          </p:nvPr>
        </p:nvSpPr>
        <p:spPr/>
        <p:txBody>
          <a:bodyPr>
            <a:normAutofit fontScale="92500" lnSpcReduction="10000"/>
          </a:bodyPr>
          <a:lstStyle/>
          <a:p>
            <a:r>
              <a:rPr lang="en-US" dirty="0" err="1"/>
              <a:t>currentWeight</a:t>
            </a:r>
            <a:r>
              <a:rPr lang="en-US" dirty="0"/>
              <a:t> = 36000; // 18 tons</a:t>
            </a:r>
            <a:endParaRPr lang="tr-TR" dirty="0"/>
          </a:p>
          <a:p>
            <a:r>
              <a:rPr lang="en-US" dirty="0" err="1"/>
              <a:t>cargoLimit</a:t>
            </a:r>
            <a:r>
              <a:rPr lang="en-US" dirty="0"/>
              <a:t> = 58000; // 29 tons</a:t>
            </a:r>
            <a:endParaRPr lang="tr-TR" dirty="0"/>
          </a:p>
          <a:p>
            <a:r>
              <a:rPr lang="en-US" dirty="0" err="1"/>
              <a:t>rocketCost</a:t>
            </a:r>
            <a:r>
              <a:rPr lang="en-US" dirty="0"/>
              <a:t> = 120000000; // $120Million</a:t>
            </a:r>
            <a:endParaRPr lang="tr-TR" dirty="0"/>
          </a:p>
          <a:p>
            <a:endParaRPr lang="tr-TR" dirty="0"/>
          </a:p>
          <a:p>
            <a:pPr lvl="1"/>
            <a:r>
              <a:rPr lang="tr-TR" dirty="0"/>
              <a:t>I</a:t>
            </a:r>
            <a:r>
              <a:rPr lang="en-US" dirty="0"/>
              <a:t>f </a:t>
            </a:r>
            <a:r>
              <a:rPr lang="tr-TR" dirty="0" err="1"/>
              <a:t>the</a:t>
            </a:r>
            <a:r>
              <a:rPr lang="tr-TR" dirty="0"/>
              <a:t> </a:t>
            </a:r>
            <a:r>
              <a:rPr lang="en-US" dirty="0"/>
              <a:t>random number is greater than or equal to </a:t>
            </a:r>
            <a:r>
              <a:rPr lang="tr-TR" dirty="0" err="1"/>
              <a:t>the</a:t>
            </a:r>
            <a:r>
              <a:rPr lang="tr-TR" dirty="0"/>
              <a:t> </a:t>
            </a:r>
            <a:r>
              <a:rPr lang="en-US" dirty="0"/>
              <a:t>chance</a:t>
            </a:r>
            <a:r>
              <a:rPr lang="tr-TR" dirty="0"/>
              <a:t> of e</a:t>
            </a:r>
            <a:r>
              <a:rPr lang="en-US" dirty="0" err="1"/>
              <a:t>xplosion</a:t>
            </a:r>
            <a:r>
              <a:rPr lang="en-US" dirty="0"/>
              <a:t>, the launch will fail and return false.</a:t>
            </a:r>
            <a:endParaRPr lang="tr-TR" dirty="0"/>
          </a:p>
          <a:p>
            <a:pPr lvl="2"/>
            <a:r>
              <a:rPr lang="tr-TR" dirty="0" err="1"/>
              <a:t>Chance</a:t>
            </a:r>
            <a:r>
              <a:rPr lang="tr-TR" dirty="0"/>
              <a:t> of </a:t>
            </a:r>
            <a:r>
              <a:rPr lang="tr-TR" dirty="0" err="1"/>
              <a:t>explosion</a:t>
            </a:r>
            <a:r>
              <a:rPr lang="tr-TR" dirty="0"/>
              <a:t> is </a:t>
            </a:r>
            <a:r>
              <a:rPr lang="tr-TR" dirty="0" err="1"/>
              <a:t>four</a:t>
            </a:r>
            <a:r>
              <a:rPr lang="en-US" dirty="0"/>
              <a:t> times more than the ratio of the current weight to the cargo limit.</a:t>
            </a:r>
            <a:endParaRPr lang="tr-TR" dirty="0"/>
          </a:p>
          <a:p>
            <a:pPr lvl="1"/>
            <a:r>
              <a:rPr lang="en-US" dirty="0"/>
              <a:t>If </a:t>
            </a:r>
            <a:r>
              <a:rPr lang="tr-TR" dirty="0" err="1"/>
              <a:t>the</a:t>
            </a:r>
            <a:r>
              <a:rPr lang="tr-TR" dirty="0"/>
              <a:t> </a:t>
            </a:r>
            <a:r>
              <a:rPr lang="en-US" dirty="0"/>
              <a:t>random number is greater than or equal to </a:t>
            </a:r>
            <a:r>
              <a:rPr lang="tr-TR" dirty="0" err="1"/>
              <a:t>the</a:t>
            </a:r>
            <a:r>
              <a:rPr lang="tr-TR" dirty="0"/>
              <a:t> </a:t>
            </a:r>
            <a:r>
              <a:rPr lang="en-US" dirty="0"/>
              <a:t>chance</a:t>
            </a:r>
            <a:r>
              <a:rPr lang="tr-TR" dirty="0"/>
              <a:t> of a c</a:t>
            </a:r>
            <a:r>
              <a:rPr lang="en-US" dirty="0"/>
              <a:t>rash, the launch will fail and return false.</a:t>
            </a:r>
            <a:endParaRPr lang="tr-TR" dirty="0"/>
          </a:p>
          <a:p>
            <a:pPr lvl="2"/>
            <a:r>
              <a:rPr lang="en-US" dirty="0"/>
              <a:t>Chance of </a:t>
            </a:r>
            <a:r>
              <a:rPr lang="tr-TR" dirty="0"/>
              <a:t>a </a:t>
            </a:r>
            <a:r>
              <a:rPr lang="tr-TR" dirty="0" err="1"/>
              <a:t>crash</a:t>
            </a:r>
            <a:r>
              <a:rPr lang="en-US" dirty="0"/>
              <a:t> is </a:t>
            </a:r>
            <a:r>
              <a:rPr lang="tr-TR" dirty="0" err="1"/>
              <a:t>eight</a:t>
            </a:r>
            <a:r>
              <a:rPr lang="en-US" dirty="0"/>
              <a:t> times more than the ratio of the current weight to the cargo limit.</a:t>
            </a:r>
            <a:endParaRPr lang="tr-TR" dirty="0"/>
          </a:p>
          <a:p>
            <a:pPr marL="457200" lvl="1" indent="0">
              <a:buNone/>
            </a:pPr>
            <a:endParaRPr lang="tr-TR" dirty="0"/>
          </a:p>
          <a:p>
            <a:pPr marL="457200" lvl="1" indent="0">
              <a:buNone/>
            </a:pPr>
            <a:r>
              <a:rPr lang="tr-TR" sz="1800" dirty="0">
                <a:solidFill>
                  <a:srgbClr val="FF0000"/>
                </a:solidFill>
              </a:rPr>
              <a:t>(</a:t>
            </a:r>
            <a:r>
              <a:rPr lang="en-US" sz="1800" dirty="0">
                <a:solidFill>
                  <a:srgbClr val="FF0000"/>
                </a:solidFill>
              </a:rPr>
              <a:t>Create </a:t>
            </a:r>
            <a:r>
              <a:rPr lang="tr-TR" sz="1800" dirty="0">
                <a:solidFill>
                  <a:srgbClr val="FF0000"/>
                </a:solidFill>
              </a:rPr>
              <a:t>a </a:t>
            </a:r>
            <a:r>
              <a:rPr lang="en-US" sz="1800" dirty="0">
                <a:solidFill>
                  <a:srgbClr val="FF0000"/>
                </a:solidFill>
              </a:rPr>
              <a:t>random number to test for successful Launch and landing sequence.</a:t>
            </a:r>
            <a:r>
              <a:rPr lang="tr-TR" sz="1800" dirty="0">
                <a:solidFill>
                  <a:srgbClr val="FF0000"/>
                </a:solidFill>
              </a:rPr>
              <a:t>)</a:t>
            </a:r>
          </a:p>
          <a:p>
            <a:endParaRPr lang="en-US" dirty="0"/>
          </a:p>
        </p:txBody>
      </p:sp>
    </p:spTree>
    <p:extLst>
      <p:ext uri="{BB962C8B-B14F-4D97-AF65-F5344CB8AC3E}">
        <p14:creationId xmlns:p14="http://schemas.microsoft.com/office/powerpoint/2010/main" val="216708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7C8237-80C1-45A1-B7E2-8613BAF7464C}"/>
              </a:ext>
            </a:extLst>
          </p:cNvPr>
          <p:cNvSpPr>
            <a:spLocks noGrp="1"/>
          </p:cNvSpPr>
          <p:nvPr>
            <p:ph type="title"/>
          </p:nvPr>
        </p:nvSpPr>
        <p:spPr/>
        <p:txBody>
          <a:bodyPr/>
          <a:lstStyle/>
          <a:p>
            <a:r>
              <a:rPr lang="tr-TR" dirty="0"/>
              <a:t>Class </a:t>
            </a:r>
            <a:r>
              <a:rPr lang="en-US" dirty="0" err="1"/>
              <a:t>GroceryBill</a:t>
            </a:r>
            <a:endParaRPr lang="en-US" dirty="0"/>
          </a:p>
        </p:txBody>
      </p:sp>
      <p:sp>
        <p:nvSpPr>
          <p:cNvPr id="3" name="İçerik Yer Tutucusu 2">
            <a:extLst>
              <a:ext uri="{FF2B5EF4-FFF2-40B4-BE49-F238E27FC236}">
                <a16:creationId xmlns:a16="http://schemas.microsoft.com/office/drawing/2014/main" id="{6BA3F232-5454-4886-9009-EDE9DAAD6657}"/>
              </a:ext>
            </a:extLst>
          </p:cNvPr>
          <p:cNvSpPr>
            <a:spLocks noGrp="1"/>
          </p:cNvSpPr>
          <p:nvPr>
            <p:ph idx="1"/>
          </p:nvPr>
        </p:nvSpPr>
        <p:spPr/>
        <p:txBody>
          <a:bodyPr>
            <a:normAutofit/>
          </a:bodyPr>
          <a:lstStyle/>
          <a:p>
            <a:r>
              <a:rPr lang="tr-TR" dirty="0"/>
              <a:t>Define</a:t>
            </a:r>
            <a:r>
              <a:rPr lang="en-US" dirty="0"/>
              <a:t> a class </a:t>
            </a:r>
            <a:r>
              <a:rPr lang="en-US" dirty="0" err="1"/>
              <a:t>GroceryBill</a:t>
            </a:r>
            <a:r>
              <a:rPr lang="en-US" dirty="0"/>
              <a:t> keeps track of a list of items being purchased at a market:</a:t>
            </a:r>
            <a:endParaRPr lang="tr-TR" dirty="0"/>
          </a:p>
        </p:txBody>
      </p:sp>
      <p:graphicFrame>
        <p:nvGraphicFramePr>
          <p:cNvPr id="4" name="Tablo 4">
            <a:extLst>
              <a:ext uri="{FF2B5EF4-FFF2-40B4-BE49-F238E27FC236}">
                <a16:creationId xmlns:a16="http://schemas.microsoft.com/office/drawing/2014/main" id="{A4E5BD64-7236-ED08-FE95-37CFCAA3E541}"/>
              </a:ext>
            </a:extLst>
          </p:cNvPr>
          <p:cNvGraphicFramePr>
            <a:graphicFrameLocks noGrp="1"/>
          </p:cNvGraphicFramePr>
          <p:nvPr>
            <p:extLst>
              <p:ext uri="{D42A27DB-BD31-4B8C-83A1-F6EECF244321}">
                <p14:modId xmlns:p14="http://schemas.microsoft.com/office/powerpoint/2010/main" val="1522540505"/>
              </p:ext>
            </p:extLst>
          </p:nvPr>
        </p:nvGraphicFramePr>
        <p:xfrm>
          <a:off x="1053432" y="2939574"/>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66071874"/>
                    </a:ext>
                  </a:extLst>
                </a:gridCol>
                <a:gridCol w="4064000">
                  <a:extLst>
                    <a:ext uri="{9D8B030D-6E8A-4147-A177-3AD203B41FA5}">
                      <a16:colId xmlns:a16="http://schemas.microsoft.com/office/drawing/2014/main" val="1778101931"/>
                    </a:ext>
                  </a:extLst>
                </a:gridCol>
              </a:tblGrid>
              <a:tr h="370840">
                <a:tc>
                  <a:txBody>
                    <a:bodyPr/>
                    <a:lstStyle/>
                    <a:p>
                      <a:pPr fontAlgn="t"/>
                      <a:r>
                        <a:rPr lang="tr-TR" dirty="0" err="1">
                          <a:effectLst/>
                        </a:rPr>
                        <a:t>Method</a:t>
                      </a:r>
                      <a:r>
                        <a:rPr lang="tr-TR" dirty="0">
                          <a:effectLst/>
                        </a:rPr>
                        <a:t>/</a:t>
                      </a:r>
                      <a:r>
                        <a:rPr lang="tr-TR" dirty="0" err="1">
                          <a:effectLst/>
                        </a:rPr>
                        <a:t>Constructor</a:t>
                      </a:r>
                      <a:endParaRPr lang="tr-TR" dirty="0">
                        <a:effectLst/>
                      </a:endParaRPr>
                    </a:p>
                  </a:txBody>
                  <a:tcPr/>
                </a:tc>
                <a:tc>
                  <a:txBody>
                    <a:bodyPr/>
                    <a:lstStyle/>
                    <a:p>
                      <a:pPr fontAlgn="t"/>
                      <a:r>
                        <a:rPr lang="tr-TR">
                          <a:effectLst/>
                        </a:rPr>
                        <a:t>Description</a:t>
                      </a:r>
                    </a:p>
                  </a:txBody>
                  <a:tcPr/>
                </a:tc>
                <a:extLst>
                  <a:ext uri="{0D108BD9-81ED-4DB2-BD59-A6C34878D82A}">
                    <a16:rowId xmlns:a16="http://schemas.microsoft.com/office/drawing/2014/main" val="2917803481"/>
                  </a:ext>
                </a:extLst>
              </a:tr>
              <a:tr h="370840">
                <a:tc>
                  <a:txBody>
                    <a:bodyPr/>
                    <a:lstStyle/>
                    <a:p>
                      <a:pPr fontAlgn="t"/>
                      <a:r>
                        <a:rPr lang="tr-TR" dirty="0" err="1">
                          <a:effectLst/>
                        </a:rPr>
                        <a:t>public</a:t>
                      </a:r>
                      <a:r>
                        <a:rPr lang="tr-TR" dirty="0">
                          <a:effectLst/>
                        </a:rPr>
                        <a:t> </a:t>
                      </a:r>
                      <a:r>
                        <a:rPr lang="tr-TR" dirty="0" err="1">
                          <a:effectLst/>
                        </a:rPr>
                        <a:t>GroceryBill</a:t>
                      </a:r>
                      <a:r>
                        <a:rPr lang="tr-TR" dirty="0">
                          <a:effectLst/>
                        </a:rPr>
                        <a:t>(Employee </a:t>
                      </a:r>
                      <a:r>
                        <a:rPr lang="tr-TR" i="1" dirty="0" err="1">
                          <a:effectLst/>
                        </a:rPr>
                        <a:t>clerk</a:t>
                      </a:r>
                      <a:r>
                        <a:rPr lang="tr-TR" dirty="0">
                          <a:effectLst/>
                        </a:rPr>
                        <a:t>)</a:t>
                      </a:r>
                    </a:p>
                  </a:txBody>
                  <a:tcPr/>
                </a:tc>
                <a:tc>
                  <a:txBody>
                    <a:bodyPr/>
                    <a:lstStyle/>
                    <a:p>
                      <a:pPr fontAlgn="t"/>
                      <a:r>
                        <a:rPr lang="en-US" dirty="0">
                          <a:effectLst/>
                        </a:rPr>
                        <a:t>constructs a </a:t>
                      </a:r>
                      <a:r>
                        <a:rPr lang="en-US" dirty="0" err="1">
                          <a:effectLst/>
                        </a:rPr>
                        <a:t>GroceryBill</a:t>
                      </a:r>
                      <a:r>
                        <a:rPr lang="en-US" dirty="0">
                          <a:effectLst/>
                        </a:rPr>
                        <a:t> object for the given </a:t>
                      </a:r>
                      <a:r>
                        <a:rPr lang="tr-TR" i="1" dirty="0" err="1">
                          <a:effectLst/>
                        </a:rPr>
                        <a:t>person</a:t>
                      </a:r>
                      <a:endParaRPr lang="en-US" dirty="0">
                        <a:effectLst/>
                      </a:endParaRPr>
                    </a:p>
                  </a:txBody>
                  <a:tcPr/>
                </a:tc>
                <a:extLst>
                  <a:ext uri="{0D108BD9-81ED-4DB2-BD59-A6C34878D82A}">
                    <a16:rowId xmlns:a16="http://schemas.microsoft.com/office/drawing/2014/main" val="3292473480"/>
                  </a:ext>
                </a:extLst>
              </a:tr>
              <a:tr h="370840">
                <a:tc>
                  <a:txBody>
                    <a:bodyPr/>
                    <a:lstStyle/>
                    <a:p>
                      <a:pPr fontAlgn="t"/>
                      <a:r>
                        <a:rPr lang="en-US" dirty="0">
                          <a:effectLst/>
                        </a:rPr>
                        <a:t>public void add</a:t>
                      </a:r>
                      <a:r>
                        <a:rPr lang="tr-TR" dirty="0" err="1">
                          <a:effectLst/>
                        </a:rPr>
                        <a:t>Item</a:t>
                      </a:r>
                      <a:r>
                        <a:rPr lang="en-US" dirty="0">
                          <a:effectLst/>
                        </a:rPr>
                        <a:t>(Item </a:t>
                      </a:r>
                      <a:r>
                        <a:rPr lang="tr-TR" dirty="0" err="1">
                          <a:effectLst/>
                        </a:rPr>
                        <a:t>item</a:t>
                      </a:r>
                      <a:r>
                        <a:rPr lang="en-US" dirty="0">
                          <a:effectLst/>
                        </a:rPr>
                        <a:t>)</a:t>
                      </a:r>
                    </a:p>
                  </a:txBody>
                  <a:tcPr/>
                </a:tc>
                <a:tc>
                  <a:txBody>
                    <a:bodyPr/>
                    <a:lstStyle/>
                    <a:p>
                      <a:pPr fontAlgn="t"/>
                      <a:r>
                        <a:rPr lang="en-US" dirty="0">
                          <a:effectLst/>
                        </a:rPr>
                        <a:t>adds </a:t>
                      </a:r>
                      <a:r>
                        <a:rPr lang="tr-TR" i="1" dirty="0" err="1">
                          <a:effectLst/>
                        </a:rPr>
                        <a:t>item</a:t>
                      </a:r>
                      <a:r>
                        <a:rPr lang="en-US" dirty="0">
                          <a:effectLst/>
                        </a:rPr>
                        <a:t> to this bill's total</a:t>
                      </a:r>
                    </a:p>
                  </a:txBody>
                  <a:tcPr/>
                </a:tc>
                <a:extLst>
                  <a:ext uri="{0D108BD9-81ED-4DB2-BD59-A6C34878D82A}">
                    <a16:rowId xmlns:a16="http://schemas.microsoft.com/office/drawing/2014/main" val="2413613155"/>
                  </a:ext>
                </a:extLst>
              </a:tr>
              <a:tr h="370840">
                <a:tc>
                  <a:txBody>
                    <a:bodyPr/>
                    <a:lstStyle/>
                    <a:p>
                      <a:pPr fontAlgn="t"/>
                      <a:r>
                        <a:rPr lang="tr-TR" dirty="0" err="1">
                          <a:effectLst/>
                        </a:rPr>
                        <a:t>public</a:t>
                      </a:r>
                      <a:r>
                        <a:rPr lang="tr-TR" dirty="0">
                          <a:effectLst/>
                        </a:rPr>
                        <a:t> </a:t>
                      </a:r>
                      <a:r>
                        <a:rPr lang="tr-TR" dirty="0" err="1">
                          <a:effectLst/>
                        </a:rPr>
                        <a:t>double</a:t>
                      </a:r>
                      <a:r>
                        <a:rPr lang="tr-TR" dirty="0">
                          <a:effectLst/>
                        </a:rPr>
                        <a:t> </a:t>
                      </a:r>
                      <a:r>
                        <a:rPr lang="tr-TR" dirty="0" err="1">
                          <a:effectLst/>
                        </a:rPr>
                        <a:t>getTotalCost</a:t>
                      </a:r>
                      <a:r>
                        <a:rPr lang="tr-TR" dirty="0">
                          <a:effectLst/>
                        </a:rPr>
                        <a:t>()</a:t>
                      </a:r>
                    </a:p>
                  </a:txBody>
                  <a:tcPr/>
                </a:tc>
                <a:tc>
                  <a:txBody>
                    <a:bodyPr/>
                    <a:lstStyle/>
                    <a:p>
                      <a:pPr fontAlgn="t"/>
                      <a:r>
                        <a:rPr lang="en-US">
                          <a:effectLst/>
                        </a:rPr>
                        <a:t>returns the cost of these items</a:t>
                      </a:r>
                    </a:p>
                  </a:txBody>
                  <a:tcPr/>
                </a:tc>
                <a:extLst>
                  <a:ext uri="{0D108BD9-81ED-4DB2-BD59-A6C34878D82A}">
                    <a16:rowId xmlns:a16="http://schemas.microsoft.com/office/drawing/2014/main" val="2717115127"/>
                  </a:ext>
                </a:extLst>
              </a:tr>
              <a:tr h="370840">
                <a:tc>
                  <a:txBody>
                    <a:bodyPr/>
                    <a:lstStyle/>
                    <a:p>
                      <a:pPr fontAlgn="t"/>
                      <a:r>
                        <a:rPr lang="tr-TR">
                          <a:effectLst/>
                        </a:rPr>
                        <a:t>public void printReceipt()</a:t>
                      </a:r>
                    </a:p>
                  </a:txBody>
                  <a:tcPr/>
                </a:tc>
                <a:tc>
                  <a:txBody>
                    <a:bodyPr/>
                    <a:lstStyle/>
                    <a:p>
                      <a:pPr fontAlgn="t"/>
                      <a:r>
                        <a:rPr lang="en-US" dirty="0">
                          <a:effectLst/>
                        </a:rPr>
                        <a:t>prints a list of items</a:t>
                      </a:r>
                    </a:p>
                  </a:txBody>
                  <a:tcPr/>
                </a:tc>
                <a:extLst>
                  <a:ext uri="{0D108BD9-81ED-4DB2-BD59-A6C34878D82A}">
                    <a16:rowId xmlns:a16="http://schemas.microsoft.com/office/drawing/2014/main" val="75299980"/>
                  </a:ext>
                </a:extLst>
              </a:tr>
            </a:tbl>
          </a:graphicData>
        </a:graphic>
      </p:graphicFrame>
    </p:spTree>
    <p:extLst>
      <p:ext uri="{BB962C8B-B14F-4D97-AF65-F5344CB8AC3E}">
        <p14:creationId xmlns:p14="http://schemas.microsoft.com/office/powerpoint/2010/main" val="356398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7C8237-80C1-45A1-B7E2-8613BAF7464C}"/>
              </a:ext>
            </a:extLst>
          </p:cNvPr>
          <p:cNvSpPr>
            <a:spLocks noGrp="1"/>
          </p:cNvSpPr>
          <p:nvPr>
            <p:ph type="title"/>
          </p:nvPr>
        </p:nvSpPr>
        <p:spPr/>
        <p:txBody>
          <a:bodyPr/>
          <a:lstStyle/>
          <a:p>
            <a:r>
              <a:rPr lang="tr-TR" dirty="0"/>
              <a:t>Class </a:t>
            </a:r>
            <a:r>
              <a:rPr lang="en-US" dirty="0" err="1"/>
              <a:t>GroceryBill</a:t>
            </a:r>
            <a:endParaRPr lang="en-US" dirty="0"/>
          </a:p>
        </p:txBody>
      </p:sp>
      <p:sp>
        <p:nvSpPr>
          <p:cNvPr id="3" name="İçerik Yer Tutucusu 2">
            <a:extLst>
              <a:ext uri="{FF2B5EF4-FFF2-40B4-BE49-F238E27FC236}">
                <a16:creationId xmlns:a16="http://schemas.microsoft.com/office/drawing/2014/main" id="{6BA3F232-5454-4886-9009-EDE9DAAD6657}"/>
              </a:ext>
            </a:extLst>
          </p:cNvPr>
          <p:cNvSpPr>
            <a:spLocks noGrp="1"/>
          </p:cNvSpPr>
          <p:nvPr>
            <p:ph idx="1"/>
          </p:nvPr>
        </p:nvSpPr>
        <p:spPr/>
        <p:txBody>
          <a:bodyPr>
            <a:normAutofit/>
          </a:bodyPr>
          <a:lstStyle/>
          <a:p>
            <a:r>
              <a:rPr lang="en-US" dirty="0"/>
              <a:t>For example, a canned item might cost 1.35 with a discount of 0.25 for preferred customers, meaning that preferred customers get it for 1.10. (Some items will have no discount, 0.0.) Currently, the above classes do not consider discounts. Every item in a bill is charged the total price, and item discounts are ignored.</a:t>
            </a:r>
            <a:endParaRPr lang="tr-TR" dirty="0"/>
          </a:p>
        </p:txBody>
      </p:sp>
      <p:graphicFrame>
        <p:nvGraphicFramePr>
          <p:cNvPr id="4" name="Tablo 4">
            <a:extLst>
              <a:ext uri="{FF2B5EF4-FFF2-40B4-BE49-F238E27FC236}">
                <a16:creationId xmlns:a16="http://schemas.microsoft.com/office/drawing/2014/main" id="{86C15BE3-4373-D393-67F3-4746A58A2FA5}"/>
              </a:ext>
            </a:extLst>
          </p:cNvPr>
          <p:cNvGraphicFramePr>
            <a:graphicFrameLocks noGrp="1"/>
          </p:cNvGraphicFramePr>
          <p:nvPr>
            <p:extLst>
              <p:ext uri="{D42A27DB-BD31-4B8C-83A1-F6EECF244321}">
                <p14:modId xmlns:p14="http://schemas.microsoft.com/office/powerpoint/2010/main" val="1449769497"/>
              </p:ext>
            </p:extLst>
          </p:nvPr>
        </p:nvGraphicFramePr>
        <p:xfrm>
          <a:off x="1117600" y="4001294"/>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22122607"/>
                    </a:ext>
                  </a:extLst>
                </a:gridCol>
                <a:gridCol w="4064000">
                  <a:extLst>
                    <a:ext uri="{9D8B030D-6E8A-4147-A177-3AD203B41FA5}">
                      <a16:colId xmlns:a16="http://schemas.microsoft.com/office/drawing/2014/main" val="2072944926"/>
                    </a:ext>
                  </a:extLst>
                </a:gridCol>
              </a:tblGrid>
              <a:tr h="370840">
                <a:tc>
                  <a:txBody>
                    <a:bodyPr/>
                    <a:lstStyle/>
                    <a:p>
                      <a:pPr fontAlgn="t"/>
                      <a:r>
                        <a:rPr lang="tr-TR" dirty="0" err="1">
                          <a:effectLst/>
                        </a:rPr>
                        <a:t>Method</a:t>
                      </a:r>
                      <a:r>
                        <a:rPr lang="tr-TR" dirty="0">
                          <a:effectLst/>
                        </a:rPr>
                        <a:t>/</a:t>
                      </a:r>
                      <a:r>
                        <a:rPr lang="tr-TR" dirty="0" err="1">
                          <a:effectLst/>
                        </a:rPr>
                        <a:t>Constructor</a:t>
                      </a:r>
                      <a:endParaRPr lang="tr-TR" dirty="0">
                        <a:effectLst/>
                      </a:endParaRPr>
                    </a:p>
                  </a:txBody>
                  <a:tcPr/>
                </a:tc>
                <a:tc>
                  <a:txBody>
                    <a:bodyPr/>
                    <a:lstStyle/>
                    <a:p>
                      <a:pPr fontAlgn="t"/>
                      <a:r>
                        <a:rPr lang="tr-TR">
                          <a:effectLst/>
                        </a:rPr>
                        <a:t>Description</a:t>
                      </a:r>
                    </a:p>
                  </a:txBody>
                  <a:tcPr/>
                </a:tc>
                <a:extLst>
                  <a:ext uri="{0D108BD9-81ED-4DB2-BD59-A6C34878D82A}">
                    <a16:rowId xmlns:a16="http://schemas.microsoft.com/office/drawing/2014/main" val="2582085598"/>
                  </a:ext>
                </a:extLst>
              </a:tr>
              <a:tr h="370840">
                <a:tc>
                  <a:txBody>
                    <a:bodyPr/>
                    <a:lstStyle/>
                    <a:p>
                      <a:pPr fontAlgn="t"/>
                      <a:r>
                        <a:rPr lang="tr-TR">
                          <a:effectLst/>
                        </a:rPr>
                        <a:t>public double getPrice()</a:t>
                      </a:r>
                    </a:p>
                  </a:txBody>
                  <a:tcPr/>
                </a:tc>
                <a:tc>
                  <a:txBody>
                    <a:bodyPr/>
                    <a:lstStyle/>
                    <a:p>
                      <a:pPr fontAlgn="t"/>
                      <a:r>
                        <a:rPr lang="en-US">
                          <a:effectLst/>
                        </a:rPr>
                        <a:t>returns the price for this item</a:t>
                      </a:r>
                    </a:p>
                  </a:txBody>
                  <a:tcPr/>
                </a:tc>
                <a:extLst>
                  <a:ext uri="{0D108BD9-81ED-4DB2-BD59-A6C34878D82A}">
                    <a16:rowId xmlns:a16="http://schemas.microsoft.com/office/drawing/2014/main" val="1291992191"/>
                  </a:ext>
                </a:extLst>
              </a:tr>
              <a:tr h="370840">
                <a:tc>
                  <a:txBody>
                    <a:bodyPr/>
                    <a:lstStyle/>
                    <a:p>
                      <a:pPr fontAlgn="t"/>
                      <a:r>
                        <a:rPr lang="tr-TR">
                          <a:effectLst/>
                        </a:rPr>
                        <a:t>public double getDiscount()</a:t>
                      </a:r>
                    </a:p>
                  </a:txBody>
                  <a:tcPr/>
                </a:tc>
                <a:tc>
                  <a:txBody>
                    <a:bodyPr/>
                    <a:lstStyle/>
                    <a:p>
                      <a:pPr fontAlgn="t"/>
                      <a:r>
                        <a:rPr lang="en-US" dirty="0">
                          <a:effectLst/>
                        </a:rPr>
                        <a:t>returns the discount for this item</a:t>
                      </a:r>
                    </a:p>
                  </a:txBody>
                  <a:tcPr/>
                </a:tc>
                <a:extLst>
                  <a:ext uri="{0D108BD9-81ED-4DB2-BD59-A6C34878D82A}">
                    <a16:rowId xmlns:a16="http://schemas.microsoft.com/office/drawing/2014/main" val="3051704604"/>
                  </a:ext>
                </a:extLst>
              </a:tr>
            </a:tbl>
          </a:graphicData>
        </a:graphic>
      </p:graphicFrame>
    </p:spTree>
    <p:extLst>
      <p:ext uri="{BB962C8B-B14F-4D97-AF65-F5344CB8AC3E}">
        <p14:creationId xmlns:p14="http://schemas.microsoft.com/office/powerpoint/2010/main" val="376377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04EFBC-5090-A1C6-F793-E6D5BE0C83EB}"/>
              </a:ext>
            </a:extLst>
          </p:cNvPr>
          <p:cNvSpPr>
            <a:spLocks noGrp="1"/>
          </p:cNvSpPr>
          <p:nvPr>
            <p:ph type="title"/>
          </p:nvPr>
        </p:nvSpPr>
        <p:spPr/>
        <p:txBody>
          <a:bodyPr/>
          <a:lstStyle/>
          <a:p>
            <a:r>
              <a:rPr lang="tr-TR" dirty="0"/>
              <a:t>Class </a:t>
            </a:r>
            <a:r>
              <a:rPr lang="en-US" dirty="0" err="1"/>
              <a:t>DiscountBill</a:t>
            </a:r>
            <a:endParaRPr lang="en-US" dirty="0"/>
          </a:p>
        </p:txBody>
      </p:sp>
      <p:sp>
        <p:nvSpPr>
          <p:cNvPr id="3" name="İçerik Yer Tutucusu 2">
            <a:extLst>
              <a:ext uri="{FF2B5EF4-FFF2-40B4-BE49-F238E27FC236}">
                <a16:creationId xmlns:a16="http://schemas.microsoft.com/office/drawing/2014/main" id="{9C58F56A-0D4E-AB35-229D-6DC0EBBC7B64}"/>
              </a:ext>
            </a:extLst>
          </p:cNvPr>
          <p:cNvSpPr>
            <a:spLocks noGrp="1"/>
          </p:cNvSpPr>
          <p:nvPr>
            <p:ph idx="1"/>
          </p:nvPr>
        </p:nvSpPr>
        <p:spPr/>
        <p:txBody>
          <a:bodyPr/>
          <a:lstStyle/>
          <a:p>
            <a:pPr marL="0" indent="0">
              <a:buNone/>
            </a:pPr>
            <a:r>
              <a:rPr lang="tr-TR" dirty="0"/>
              <a:t>1. </a:t>
            </a:r>
            <a:r>
              <a:rPr lang="en-US" dirty="0"/>
              <a:t>Define a class </a:t>
            </a:r>
            <a:r>
              <a:rPr lang="en-US" dirty="0" err="1"/>
              <a:t>DiscountBill</a:t>
            </a:r>
            <a:r>
              <a:rPr lang="en-US" dirty="0"/>
              <a:t> that extends </a:t>
            </a:r>
            <a:r>
              <a:rPr lang="en-US" dirty="0" err="1"/>
              <a:t>GroceryBill</a:t>
            </a:r>
            <a:r>
              <a:rPr lang="en-US" dirty="0"/>
              <a:t> to compute discounts for preferred customers. The constructor for </a:t>
            </a:r>
            <a:r>
              <a:rPr lang="en-US" dirty="0" err="1"/>
              <a:t>DiscountBill</a:t>
            </a:r>
            <a:r>
              <a:rPr lang="en-US" dirty="0"/>
              <a:t> accepts a parameter for whether the customer should get the discount.</a:t>
            </a:r>
          </a:p>
        </p:txBody>
      </p:sp>
    </p:spTree>
    <p:extLst>
      <p:ext uri="{BB962C8B-B14F-4D97-AF65-F5344CB8AC3E}">
        <p14:creationId xmlns:p14="http://schemas.microsoft.com/office/powerpoint/2010/main" val="19857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AE0DF6-CC44-0AFC-EA1E-F8D7226548E7}"/>
              </a:ext>
            </a:extLst>
          </p:cNvPr>
          <p:cNvSpPr>
            <a:spLocks noGrp="1"/>
          </p:cNvSpPr>
          <p:nvPr>
            <p:ph type="title"/>
          </p:nvPr>
        </p:nvSpPr>
        <p:spPr/>
        <p:txBody>
          <a:bodyPr/>
          <a:lstStyle/>
          <a:p>
            <a:r>
              <a:rPr lang="tr-TR" dirty="0"/>
              <a:t>Class </a:t>
            </a:r>
            <a:r>
              <a:rPr lang="en-US" dirty="0" err="1"/>
              <a:t>DiscountBill</a:t>
            </a:r>
            <a:endParaRPr lang="en-US" dirty="0"/>
          </a:p>
        </p:txBody>
      </p:sp>
      <p:sp>
        <p:nvSpPr>
          <p:cNvPr id="3" name="İçerik Yer Tutucusu 2">
            <a:extLst>
              <a:ext uri="{FF2B5EF4-FFF2-40B4-BE49-F238E27FC236}">
                <a16:creationId xmlns:a16="http://schemas.microsoft.com/office/drawing/2014/main" id="{6861B0F0-A656-963D-0DFD-6543658B6417}"/>
              </a:ext>
            </a:extLst>
          </p:cNvPr>
          <p:cNvSpPr>
            <a:spLocks noGrp="1"/>
          </p:cNvSpPr>
          <p:nvPr>
            <p:ph idx="1"/>
          </p:nvPr>
        </p:nvSpPr>
        <p:spPr/>
        <p:txBody>
          <a:bodyPr/>
          <a:lstStyle/>
          <a:p>
            <a:r>
              <a:rPr lang="en-US" dirty="0"/>
              <a:t>The class should adjust the amount reported by </a:t>
            </a:r>
            <a:r>
              <a:rPr lang="en-US" dirty="0" err="1"/>
              <a:t>getTotalCost</a:t>
            </a:r>
            <a:r>
              <a:rPr lang="en-US" dirty="0"/>
              <a:t> for preferred customers. </a:t>
            </a:r>
            <a:endParaRPr lang="tr-TR" dirty="0"/>
          </a:p>
          <a:p>
            <a:r>
              <a:rPr lang="en-US" dirty="0"/>
              <a:t>For example, if the total cost would have been $80 but a preferred customer is getting $20 in discounts, then </a:t>
            </a:r>
            <a:r>
              <a:rPr lang="en-US" dirty="0" err="1"/>
              <a:t>getTotalCost</a:t>
            </a:r>
            <a:r>
              <a:rPr lang="en-US" dirty="0"/>
              <a:t> should report the total as $60 for that customer. </a:t>
            </a:r>
            <a:endParaRPr lang="tr-TR" dirty="0"/>
          </a:p>
          <a:p>
            <a:r>
              <a:rPr lang="en-US" dirty="0"/>
              <a:t>In addition, the number of non-zero discounts a customer receives and the total discount should be tracked as a percentage of the total amount and the original invoice.</a:t>
            </a:r>
          </a:p>
        </p:txBody>
      </p:sp>
    </p:spTree>
    <p:extLst>
      <p:ext uri="{BB962C8B-B14F-4D97-AF65-F5344CB8AC3E}">
        <p14:creationId xmlns:p14="http://schemas.microsoft.com/office/powerpoint/2010/main" val="410691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31AF57-3E81-6601-BAC5-33C600CEEBBB}"/>
              </a:ext>
            </a:extLst>
          </p:cNvPr>
          <p:cNvSpPr>
            <a:spLocks noGrp="1"/>
          </p:cNvSpPr>
          <p:nvPr>
            <p:ph type="title"/>
          </p:nvPr>
        </p:nvSpPr>
        <p:spPr/>
        <p:txBody>
          <a:bodyPr/>
          <a:lstStyle/>
          <a:p>
            <a:r>
              <a:rPr lang="tr-TR" dirty="0"/>
              <a:t>Class </a:t>
            </a:r>
            <a:r>
              <a:rPr lang="en-US" dirty="0" err="1"/>
              <a:t>DiscountBill</a:t>
            </a:r>
            <a:endParaRPr lang="en-US" dirty="0"/>
          </a:p>
        </p:txBody>
      </p:sp>
      <p:sp>
        <p:nvSpPr>
          <p:cNvPr id="3" name="İçerik Yer Tutucusu 2">
            <a:extLst>
              <a:ext uri="{FF2B5EF4-FFF2-40B4-BE49-F238E27FC236}">
                <a16:creationId xmlns:a16="http://schemas.microsoft.com/office/drawing/2014/main" id="{E78A35EE-66DB-A09F-6FFA-04FE4A84F8E8}"/>
              </a:ext>
            </a:extLst>
          </p:cNvPr>
          <p:cNvSpPr>
            <a:spLocks noGrp="1"/>
          </p:cNvSpPr>
          <p:nvPr>
            <p:ph idx="1"/>
          </p:nvPr>
        </p:nvSpPr>
        <p:spPr/>
        <p:txBody>
          <a:bodyPr/>
          <a:lstStyle/>
          <a:p>
            <a:r>
              <a:rPr lang="en-US" dirty="0"/>
              <a:t>Include the extra methods below that allow a client to ask about the discount:</a:t>
            </a:r>
          </a:p>
        </p:txBody>
      </p:sp>
      <p:graphicFrame>
        <p:nvGraphicFramePr>
          <p:cNvPr id="4" name="Tablo 4">
            <a:extLst>
              <a:ext uri="{FF2B5EF4-FFF2-40B4-BE49-F238E27FC236}">
                <a16:creationId xmlns:a16="http://schemas.microsoft.com/office/drawing/2014/main" id="{60E4A50F-FB74-ABDD-6FDB-33E9E9162505}"/>
              </a:ext>
            </a:extLst>
          </p:cNvPr>
          <p:cNvGraphicFramePr>
            <a:graphicFrameLocks noGrp="1"/>
          </p:cNvGraphicFramePr>
          <p:nvPr>
            <p:extLst>
              <p:ext uri="{D42A27DB-BD31-4B8C-83A1-F6EECF244321}">
                <p14:modId xmlns:p14="http://schemas.microsoft.com/office/powerpoint/2010/main" val="4020806915"/>
              </p:ext>
            </p:extLst>
          </p:nvPr>
        </p:nvGraphicFramePr>
        <p:xfrm>
          <a:off x="1085515" y="2740971"/>
          <a:ext cx="8128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40323357"/>
                    </a:ext>
                  </a:extLst>
                </a:gridCol>
                <a:gridCol w="4064000">
                  <a:extLst>
                    <a:ext uri="{9D8B030D-6E8A-4147-A177-3AD203B41FA5}">
                      <a16:colId xmlns:a16="http://schemas.microsoft.com/office/drawing/2014/main" val="1399059613"/>
                    </a:ext>
                  </a:extLst>
                </a:gridCol>
              </a:tblGrid>
              <a:tr h="370840">
                <a:tc>
                  <a:txBody>
                    <a:bodyPr/>
                    <a:lstStyle/>
                    <a:p>
                      <a:pPr fontAlgn="t"/>
                      <a:r>
                        <a:rPr lang="tr-TR" dirty="0" err="1">
                          <a:effectLst/>
                        </a:rPr>
                        <a:t>Method</a:t>
                      </a:r>
                      <a:r>
                        <a:rPr lang="tr-TR" dirty="0">
                          <a:effectLst/>
                        </a:rPr>
                        <a:t>/</a:t>
                      </a:r>
                      <a:r>
                        <a:rPr lang="tr-TR" dirty="0" err="1">
                          <a:effectLst/>
                        </a:rPr>
                        <a:t>Constructor</a:t>
                      </a:r>
                      <a:endParaRPr lang="tr-TR" dirty="0">
                        <a:effectLst/>
                      </a:endParaRPr>
                    </a:p>
                  </a:txBody>
                  <a:tcPr/>
                </a:tc>
                <a:tc>
                  <a:txBody>
                    <a:bodyPr/>
                    <a:lstStyle/>
                    <a:p>
                      <a:pPr fontAlgn="t"/>
                      <a:r>
                        <a:rPr lang="tr-TR">
                          <a:effectLst/>
                        </a:rPr>
                        <a:t>Description</a:t>
                      </a:r>
                    </a:p>
                  </a:txBody>
                  <a:tcPr/>
                </a:tc>
                <a:extLst>
                  <a:ext uri="{0D108BD9-81ED-4DB2-BD59-A6C34878D82A}">
                    <a16:rowId xmlns:a16="http://schemas.microsoft.com/office/drawing/2014/main" val="3345962403"/>
                  </a:ext>
                </a:extLst>
              </a:tr>
              <a:tr h="370840">
                <a:tc>
                  <a:txBody>
                    <a:bodyPr/>
                    <a:lstStyle/>
                    <a:p>
                      <a:pPr fontAlgn="t"/>
                      <a:r>
                        <a:rPr lang="en-US" dirty="0">
                          <a:effectLst/>
                        </a:rPr>
                        <a:t>public </a:t>
                      </a:r>
                      <a:r>
                        <a:rPr lang="en-US" dirty="0" err="1">
                          <a:effectLst/>
                        </a:rPr>
                        <a:t>DiscountBill</a:t>
                      </a:r>
                      <a:r>
                        <a:rPr lang="en-US" dirty="0">
                          <a:effectLst/>
                        </a:rPr>
                        <a:t>(Employee </a:t>
                      </a:r>
                      <a:r>
                        <a:rPr lang="tr-TR" i="1" dirty="0" err="1">
                          <a:effectLst/>
                        </a:rPr>
                        <a:t>person</a:t>
                      </a:r>
                      <a:r>
                        <a:rPr lang="en-US" dirty="0">
                          <a:effectLst/>
                        </a:rPr>
                        <a:t>, </a:t>
                      </a:r>
                      <a:r>
                        <a:rPr lang="en-US" dirty="0" err="1">
                          <a:effectLst/>
                        </a:rPr>
                        <a:t>boolean</a:t>
                      </a:r>
                      <a:r>
                        <a:rPr lang="en-US" dirty="0">
                          <a:effectLst/>
                        </a:rPr>
                        <a:t> </a:t>
                      </a:r>
                      <a:r>
                        <a:rPr lang="en-US" i="1" dirty="0">
                          <a:effectLst/>
                        </a:rPr>
                        <a:t>preferred</a:t>
                      </a:r>
                      <a:r>
                        <a:rPr lang="en-US" dirty="0">
                          <a:effectLst/>
                        </a:rPr>
                        <a:t>)</a:t>
                      </a:r>
                    </a:p>
                  </a:txBody>
                  <a:tcPr/>
                </a:tc>
                <a:tc>
                  <a:txBody>
                    <a:bodyPr/>
                    <a:lstStyle/>
                    <a:p>
                      <a:pPr fontAlgn="t"/>
                      <a:r>
                        <a:rPr lang="en-US" dirty="0">
                          <a:effectLst/>
                        </a:rPr>
                        <a:t>constructs discount bill for given </a:t>
                      </a:r>
                      <a:r>
                        <a:rPr lang="tr-TR" i="1" dirty="0" err="1">
                          <a:effectLst/>
                        </a:rPr>
                        <a:t>person</a:t>
                      </a:r>
                      <a:endParaRPr lang="en-US" dirty="0">
                        <a:effectLst/>
                      </a:endParaRPr>
                    </a:p>
                  </a:txBody>
                  <a:tcPr/>
                </a:tc>
                <a:extLst>
                  <a:ext uri="{0D108BD9-81ED-4DB2-BD59-A6C34878D82A}">
                    <a16:rowId xmlns:a16="http://schemas.microsoft.com/office/drawing/2014/main" val="3068335081"/>
                  </a:ext>
                </a:extLst>
              </a:tr>
              <a:tr h="370840">
                <a:tc>
                  <a:txBody>
                    <a:bodyPr/>
                    <a:lstStyle/>
                    <a:p>
                      <a:pPr fontAlgn="t"/>
                      <a:r>
                        <a:rPr lang="tr-TR">
                          <a:effectLst/>
                        </a:rPr>
                        <a:t>public int getDiscountCount()</a:t>
                      </a:r>
                    </a:p>
                  </a:txBody>
                  <a:tcPr/>
                </a:tc>
                <a:tc>
                  <a:txBody>
                    <a:bodyPr/>
                    <a:lstStyle/>
                    <a:p>
                      <a:pPr fontAlgn="t"/>
                      <a:r>
                        <a:rPr lang="en-US">
                          <a:effectLst/>
                        </a:rPr>
                        <a:t>returns the number of items that were discounted, if any</a:t>
                      </a:r>
                    </a:p>
                  </a:txBody>
                  <a:tcPr/>
                </a:tc>
                <a:extLst>
                  <a:ext uri="{0D108BD9-81ED-4DB2-BD59-A6C34878D82A}">
                    <a16:rowId xmlns:a16="http://schemas.microsoft.com/office/drawing/2014/main" val="2836795492"/>
                  </a:ext>
                </a:extLst>
              </a:tr>
              <a:tr h="370840">
                <a:tc>
                  <a:txBody>
                    <a:bodyPr/>
                    <a:lstStyle/>
                    <a:p>
                      <a:pPr fontAlgn="t"/>
                      <a:r>
                        <a:rPr lang="tr-TR">
                          <a:effectLst/>
                        </a:rPr>
                        <a:t>public double getDiscountAmount()</a:t>
                      </a:r>
                    </a:p>
                  </a:txBody>
                  <a:tcPr/>
                </a:tc>
                <a:tc>
                  <a:txBody>
                    <a:bodyPr/>
                    <a:lstStyle/>
                    <a:p>
                      <a:pPr fontAlgn="t"/>
                      <a:r>
                        <a:rPr lang="en-US">
                          <a:effectLst/>
                        </a:rPr>
                        <a:t>returns the total discount for this list of items, if any</a:t>
                      </a:r>
                    </a:p>
                  </a:txBody>
                  <a:tcPr/>
                </a:tc>
                <a:extLst>
                  <a:ext uri="{0D108BD9-81ED-4DB2-BD59-A6C34878D82A}">
                    <a16:rowId xmlns:a16="http://schemas.microsoft.com/office/drawing/2014/main" val="3563892294"/>
                  </a:ext>
                </a:extLst>
              </a:tr>
              <a:tr h="370840">
                <a:tc>
                  <a:txBody>
                    <a:bodyPr/>
                    <a:lstStyle/>
                    <a:p>
                      <a:pPr fontAlgn="t"/>
                      <a:r>
                        <a:rPr lang="tr-TR">
                          <a:effectLst/>
                        </a:rPr>
                        <a:t>public double getDiscountPercent()</a:t>
                      </a:r>
                    </a:p>
                  </a:txBody>
                  <a:tcPr/>
                </a:tc>
                <a:tc>
                  <a:txBody>
                    <a:bodyPr/>
                    <a:lstStyle/>
                    <a:p>
                      <a:pPr fontAlgn="t"/>
                      <a:r>
                        <a:rPr lang="en-US" dirty="0">
                          <a:effectLst/>
                        </a:rPr>
                        <a:t>returns the percent of the total discount as a percent of what the total would have been otherwise</a:t>
                      </a:r>
                    </a:p>
                  </a:txBody>
                  <a:tcPr/>
                </a:tc>
                <a:extLst>
                  <a:ext uri="{0D108BD9-81ED-4DB2-BD59-A6C34878D82A}">
                    <a16:rowId xmlns:a16="http://schemas.microsoft.com/office/drawing/2014/main" val="78257804"/>
                  </a:ext>
                </a:extLst>
              </a:tr>
            </a:tbl>
          </a:graphicData>
        </a:graphic>
      </p:graphicFrame>
    </p:spTree>
    <p:extLst>
      <p:ext uri="{BB962C8B-B14F-4D97-AF65-F5344CB8AC3E}">
        <p14:creationId xmlns:p14="http://schemas.microsoft.com/office/powerpoint/2010/main" val="155795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0840F2-9AB6-2927-12B1-72BFB0692B7B}"/>
              </a:ext>
            </a:extLst>
          </p:cNvPr>
          <p:cNvSpPr>
            <a:spLocks noGrp="1"/>
          </p:cNvSpPr>
          <p:nvPr>
            <p:ph type="title"/>
          </p:nvPr>
        </p:nvSpPr>
        <p:spPr/>
        <p:txBody>
          <a:bodyPr/>
          <a:lstStyle/>
          <a:p>
            <a:r>
              <a:rPr lang="tr-TR" dirty="0"/>
              <a:t>Class </a:t>
            </a:r>
            <a:r>
              <a:rPr lang="en-US" dirty="0" err="1"/>
              <a:t>DiscountBill</a:t>
            </a:r>
            <a:endParaRPr lang="en-US" dirty="0"/>
          </a:p>
        </p:txBody>
      </p:sp>
      <p:sp>
        <p:nvSpPr>
          <p:cNvPr id="3" name="İçerik Yer Tutucusu 2">
            <a:extLst>
              <a:ext uri="{FF2B5EF4-FFF2-40B4-BE49-F238E27FC236}">
                <a16:creationId xmlns:a16="http://schemas.microsoft.com/office/drawing/2014/main" id="{BABAAA50-C05F-6ACF-2D5F-30EF709FAF49}"/>
              </a:ext>
            </a:extLst>
          </p:cNvPr>
          <p:cNvSpPr>
            <a:spLocks noGrp="1"/>
          </p:cNvSpPr>
          <p:nvPr>
            <p:ph idx="1"/>
          </p:nvPr>
        </p:nvSpPr>
        <p:spPr/>
        <p:txBody>
          <a:bodyPr/>
          <a:lstStyle/>
          <a:p>
            <a:r>
              <a:rPr lang="en-US" dirty="0"/>
              <a:t>If the customer is not a preferred customer, the </a:t>
            </a:r>
            <a:r>
              <a:rPr lang="en-US" dirty="0" err="1"/>
              <a:t>DiscountBill</a:t>
            </a:r>
            <a:r>
              <a:rPr lang="en-US" dirty="0"/>
              <a:t> behaves at all times as if there is a total discount of 0.0 and no items have been discounted.</a:t>
            </a:r>
            <a:endParaRPr lang="tr-TR" dirty="0"/>
          </a:p>
          <a:p>
            <a:endParaRPr lang="tr-TR" dirty="0"/>
          </a:p>
          <a:p>
            <a:endParaRPr lang="tr-TR" dirty="0"/>
          </a:p>
          <a:p>
            <a:pPr marL="0" indent="0">
              <a:buNone/>
            </a:pPr>
            <a:r>
              <a:rPr lang="tr-TR" dirty="0">
                <a:solidFill>
                  <a:srgbClr val="FF0000"/>
                </a:solidFill>
              </a:rPr>
              <a:t> !! </a:t>
            </a:r>
            <a:r>
              <a:rPr lang="en-US" dirty="0">
                <a:solidFill>
                  <a:srgbClr val="FF0000"/>
                </a:solidFill>
              </a:rPr>
              <a:t>Remember to add other classes and methods required for the conditions mentioned in these classes</a:t>
            </a:r>
            <a:r>
              <a:rPr lang="tr-TR" dirty="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46928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76D5F6-7163-4869-BBFF-2C2D4502BB73}"/>
              </a:ext>
            </a:extLst>
          </p:cNvPr>
          <p:cNvSpPr>
            <a:spLocks noGrp="1"/>
          </p:cNvSpPr>
          <p:nvPr>
            <p:ph type="ctrTitle"/>
          </p:nvPr>
        </p:nvSpPr>
        <p:spPr/>
        <p:txBody>
          <a:bodyPr/>
          <a:lstStyle/>
          <a:p>
            <a:r>
              <a:rPr lang="tr-TR" dirty="0"/>
              <a:t>Week03</a:t>
            </a:r>
            <a:endParaRPr lang="en-US" dirty="0"/>
          </a:p>
        </p:txBody>
      </p:sp>
      <p:sp>
        <p:nvSpPr>
          <p:cNvPr id="3" name="Alt Başlık 2">
            <a:extLst>
              <a:ext uri="{FF2B5EF4-FFF2-40B4-BE49-F238E27FC236}">
                <a16:creationId xmlns:a16="http://schemas.microsoft.com/office/drawing/2014/main" id="{58523035-1D13-44C0-A1B2-A733CE11A1A7}"/>
              </a:ext>
            </a:extLst>
          </p:cNvPr>
          <p:cNvSpPr>
            <a:spLocks noGrp="1"/>
          </p:cNvSpPr>
          <p:nvPr>
            <p:ph type="subTitle" idx="1"/>
          </p:nvPr>
        </p:nvSpPr>
        <p:spPr/>
        <p:txBody>
          <a:bodyPr>
            <a:normAutofit lnSpcReduction="10000"/>
          </a:bodyPr>
          <a:lstStyle/>
          <a:p>
            <a:r>
              <a:rPr lang="tr-TR" dirty="0"/>
              <a:t>Mission2Mars</a:t>
            </a:r>
          </a:p>
          <a:p>
            <a:endParaRPr lang="tr-TR" dirty="0"/>
          </a:p>
          <a:p>
            <a:endParaRPr lang="tr-TR" dirty="0"/>
          </a:p>
          <a:p>
            <a:r>
              <a:rPr lang="en-US" b="1" dirty="0">
                <a:solidFill>
                  <a:srgbClr val="FF0000"/>
                </a:solidFill>
              </a:rPr>
              <a:t>Don't forget to prepare a class diagram</a:t>
            </a:r>
            <a:r>
              <a:rPr lang="tr-TR" b="1" dirty="0">
                <a:solidFill>
                  <a:srgbClr val="FF0000"/>
                </a:solidFill>
              </a:rPr>
              <a:t>!</a:t>
            </a:r>
            <a:endParaRPr lang="en-US" b="1" dirty="0">
              <a:solidFill>
                <a:srgbClr val="FF0000"/>
              </a:solidFill>
            </a:endParaRPr>
          </a:p>
          <a:p>
            <a:endParaRPr lang="tr-TR" dirty="0"/>
          </a:p>
        </p:txBody>
      </p:sp>
    </p:spTree>
    <p:extLst>
      <p:ext uri="{BB962C8B-B14F-4D97-AF65-F5344CB8AC3E}">
        <p14:creationId xmlns:p14="http://schemas.microsoft.com/office/powerpoint/2010/main" val="285772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B4530-9C6E-4B7C-B105-4128F3FDB199}"/>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AF4F9463-CFE2-4E5F-B47E-E520DDBDCCE5}"/>
              </a:ext>
            </a:extLst>
          </p:cNvPr>
          <p:cNvSpPr>
            <a:spLocks noGrp="1"/>
          </p:cNvSpPr>
          <p:nvPr>
            <p:ph idx="1"/>
          </p:nvPr>
        </p:nvSpPr>
        <p:spPr/>
        <p:txBody>
          <a:bodyPr/>
          <a:lstStyle/>
          <a:p>
            <a:r>
              <a:rPr lang="tr-TR" dirty="0"/>
              <a:t> </a:t>
            </a:r>
            <a:r>
              <a:rPr lang="tr-TR" dirty="0" err="1"/>
              <a:t>To</a:t>
            </a:r>
            <a:r>
              <a:rPr lang="en-US" dirty="0"/>
              <a:t> prepare for the future in humanity's mission to sustain life on Mars, a </a:t>
            </a:r>
            <a:r>
              <a:rPr lang="en-US" b="1" dirty="0"/>
              <a:t>simulation</a:t>
            </a:r>
            <a:r>
              <a:rPr lang="en-US" dirty="0"/>
              <a:t> consisting of several stages must be prepared on behalf of NASA. You have been chosen for this fantastic task.</a:t>
            </a:r>
            <a:endParaRPr lang="tr-TR" dirty="0"/>
          </a:p>
          <a:p>
            <a:r>
              <a:rPr lang="en-US" dirty="0"/>
              <a:t>Two </a:t>
            </a:r>
            <a:r>
              <a:rPr lang="en-US" b="1" dirty="0"/>
              <a:t>rocket</a:t>
            </a:r>
            <a:r>
              <a:rPr lang="en-US" dirty="0"/>
              <a:t>s named </a:t>
            </a:r>
            <a:r>
              <a:rPr lang="en-US" b="1" dirty="0"/>
              <a:t>U1</a:t>
            </a:r>
            <a:r>
              <a:rPr lang="en-US" dirty="0"/>
              <a:t> and </a:t>
            </a:r>
            <a:r>
              <a:rPr lang="en-US" b="1" dirty="0"/>
              <a:t>U2</a:t>
            </a:r>
            <a:r>
              <a:rPr lang="en-US" dirty="0"/>
              <a:t> will be used in this simulation. The rockets will carry </a:t>
            </a:r>
            <a:r>
              <a:rPr lang="en-US" b="1" dirty="0"/>
              <a:t>item</a:t>
            </a:r>
            <a:r>
              <a:rPr lang="en-US" dirty="0"/>
              <a:t>s such as building tools, shelter equipment, construction equipment, plants, steel, books, </a:t>
            </a:r>
            <a:r>
              <a:rPr lang="tr-TR" dirty="0" err="1"/>
              <a:t>and</a:t>
            </a:r>
            <a:r>
              <a:rPr lang="tr-TR" dirty="0"/>
              <a:t> </a:t>
            </a:r>
            <a:r>
              <a:rPr lang="en-US" dirty="0"/>
              <a:t>water to Mars.</a:t>
            </a:r>
          </a:p>
        </p:txBody>
      </p:sp>
    </p:spTree>
    <p:extLst>
      <p:ext uri="{BB962C8B-B14F-4D97-AF65-F5344CB8AC3E}">
        <p14:creationId xmlns:p14="http://schemas.microsoft.com/office/powerpoint/2010/main" val="26065173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1234</Words>
  <Application>Microsoft Office PowerPoint</Application>
  <PresentationFormat>Geniş ekran</PresentationFormat>
  <Paragraphs>103</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Calibri Light</vt:lpstr>
      <vt:lpstr>Office Teması</vt:lpstr>
      <vt:lpstr>Week03</vt:lpstr>
      <vt:lpstr>Class GroceryBill</vt:lpstr>
      <vt:lpstr>Class GroceryBill</vt:lpstr>
      <vt:lpstr>Class DiscountBill</vt:lpstr>
      <vt:lpstr>Class DiscountBill</vt:lpstr>
      <vt:lpstr>Class DiscountBill</vt:lpstr>
      <vt:lpstr>Class DiscountBill</vt:lpstr>
      <vt:lpstr>Week03</vt:lpstr>
      <vt:lpstr>PowerPoint Sunusu</vt:lpstr>
      <vt:lpstr>Item</vt:lpstr>
      <vt:lpstr>SpaceShip</vt:lpstr>
      <vt:lpstr>Rocket</vt:lpstr>
      <vt:lpstr>Simulation</vt:lpstr>
      <vt:lpstr>Simulation</vt:lpstr>
      <vt:lpstr>Simulation</vt:lpstr>
      <vt:lpstr>Simulation</vt:lpstr>
      <vt:lpstr>U1 extends Rocket</vt:lpstr>
      <vt:lpstr>U2 extends Rocket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Aybüke Keçeci</dc:creator>
  <cp:lastModifiedBy>Aybüke Keçeci</cp:lastModifiedBy>
  <cp:revision>7</cp:revision>
  <dcterms:created xsi:type="dcterms:W3CDTF">2022-02-14T11:11:19Z</dcterms:created>
  <dcterms:modified xsi:type="dcterms:W3CDTF">2023-02-21T07:45:33Z</dcterms:modified>
</cp:coreProperties>
</file>