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9296400" cy="68818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964">
          <p15:clr>
            <a:srgbClr val="A4A3A4"/>
          </p15:clr>
        </p15:guide>
        <p15:guide id="2" pos="5664">
          <p15:clr>
            <a:srgbClr val="A4A3A4"/>
          </p15:clr>
        </p15:guide>
        <p15:guide id="3" orient="horz" pos="516">
          <p15:clr>
            <a:srgbClr val="A4A3A4"/>
          </p15:clr>
        </p15:guide>
        <p15:guide id="4" pos="48">
          <p15:clr>
            <a:srgbClr val="A4A3A4"/>
          </p15:clr>
        </p15:guide>
        <p15:guide id="5" pos="5088">
          <p15:clr>
            <a:srgbClr val="A4A3A4"/>
          </p15:clr>
        </p15:guide>
        <p15:guide id="6" pos="4704">
          <p15:clr>
            <a:srgbClr val="A4A3A4"/>
          </p15:clr>
        </p15:guide>
        <p15:guide id="7" pos="3936">
          <p15:clr>
            <a:srgbClr val="A4A3A4"/>
          </p15:clr>
        </p15:guide>
        <p15:guide id="8" pos="432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9" roundtripDataSignature="AMtx7mjxAEBu61g6UUWQQLGbGistoNsbB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076E74D-F151-4672-B6AB-5085252C66F6}">
  <a:tblStyle styleId="{5076E74D-F151-4672-B6AB-5085252C66F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7"/>
    <p:restoredTop sz="94694"/>
  </p:normalViewPr>
  <p:slideViewPr>
    <p:cSldViewPr snapToGrid="0">
      <p:cViewPr varScale="1">
        <p:scale>
          <a:sx n="140" d="100"/>
          <a:sy n="140" d="100"/>
        </p:scale>
        <p:origin x="192" y="536"/>
      </p:cViewPr>
      <p:guideLst>
        <p:guide orient="horz" pos="2964"/>
        <p:guide pos="5664"/>
        <p:guide orient="horz" pos="516"/>
        <p:guide pos="48"/>
        <p:guide pos="5088"/>
        <p:guide pos="4704"/>
        <p:guide pos="3936"/>
        <p:guide pos="43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402844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525" tIns="51750" rIns="103525" bIns="517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5266347" y="0"/>
            <a:ext cx="402844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525" tIns="51750" rIns="103525" bIns="5175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582863" y="860425"/>
            <a:ext cx="4130675" cy="232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29640" y="3311342"/>
            <a:ext cx="7437120" cy="2710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525" tIns="51750" rIns="103525" bIns="5175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6537723"/>
            <a:ext cx="402844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525" tIns="51750" rIns="103525" bIns="5175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5266347" y="6537723"/>
            <a:ext cx="402844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525" tIns="51750" rIns="103525" bIns="517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31bfcc9929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82863" y="860425"/>
            <a:ext cx="4130675" cy="232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g331bfcc9929_0_77:notes"/>
          <p:cNvSpPr txBox="1">
            <a:spLocks noGrp="1"/>
          </p:cNvSpPr>
          <p:nvPr>
            <p:ph type="body" idx="1"/>
          </p:nvPr>
        </p:nvSpPr>
        <p:spPr>
          <a:xfrm>
            <a:off x="929640" y="3311342"/>
            <a:ext cx="74370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525" tIns="51750" rIns="103525" bIns="517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1" name="Google Shape;61;g331bfcc9929_0_77:notes"/>
          <p:cNvSpPr txBox="1">
            <a:spLocks noGrp="1"/>
          </p:cNvSpPr>
          <p:nvPr>
            <p:ph type="sldNum" idx="12"/>
          </p:nvPr>
        </p:nvSpPr>
        <p:spPr>
          <a:xfrm>
            <a:off x="5266347" y="6537723"/>
            <a:ext cx="4028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525" tIns="51750" rIns="103525" bIns="5175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6baa5578c3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82863" y="860425"/>
            <a:ext cx="4130675" cy="232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36baa5578c3_0_7:notes"/>
          <p:cNvSpPr txBox="1">
            <a:spLocks noGrp="1"/>
          </p:cNvSpPr>
          <p:nvPr>
            <p:ph type="body" idx="1"/>
          </p:nvPr>
        </p:nvSpPr>
        <p:spPr>
          <a:xfrm>
            <a:off x="929640" y="3311342"/>
            <a:ext cx="74370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525" tIns="51750" rIns="103525" bIns="517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" name="Google Shape;70;g36baa5578c3_0_7:notes"/>
          <p:cNvSpPr txBox="1">
            <a:spLocks noGrp="1"/>
          </p:cNvSpPr>
          <p:nvPr>
            <p:ph type="sldNum" idx="12"/>
          </p:nvPr>
        </p:nvSpPr>
        <p:spPr>
          <a:xfrm>
            <a:off x="5266347" y="6537723"/>
            <a:ext cx="4028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525" tIns="51750" rIns="103525" bIns="5175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Title">
  <p:cSld name="Main 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>
            <a:spLocks noGrp="1"/>
          </p:cNvSpPr>
          <p:nvPr>
            <p:ph type="title"/>
          </p:nvPr>
        </p:nvSpPr>
        <p:spPr>
          <a:xfrm>
            <a:off x="0" y="280025"/>
            <a:ext cx="60960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6"/>
          <p:cNvSpPr txBox="1">
            <a:spLocks noGrp="1"/>
          </p:cNvSpPr>
          <p:nvPr>
            <p:ph type="subTitle" idx="1"/>
          </p:nvPr>
        </p:nvSpPr>
        <p:spPr>
          <a:xfrm>
            <a:off x="0" y="1616869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o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body" idx="2"/>
          </p:nvPr>
        </p:nvSpPr>
        <p:spPr>
          <a:xfrm>
            <a:off x="9525" y="3409950"/>
            <a:ext cx="6391275" cy="1138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o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1" name="Google Shape;21;p6"/>
          <p:cNvPicPr preferRelativeResize="0"/>
          <p:nvPr/>
        </p:nvPicPr>
        <p:blipFill rotWithShape="1">
          <a:blip r:embed="rId2">
            <a:alphaModFix amt="15000"/>
          </a:blip>
          <a:srcRect r="26255"/>
          <a:stretch/>
        </p:blipFill>
        <p:spPr>
          <a:xfrm>
            <a:off x="4876800" y="68012"/>
            <a:ext cx="4257675" cy="50518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101600" y="280025"/>
            <a:ext cx="8869680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ftr" idx="11"/>
          </p:nvPr>
        </p:nvSpPr>
        <p:spPr>
          <a:xfrm>
            <a:off x="2743200" y="4767263"/>
            <a:ext cx="56388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sldNum" idx="12"/>
          </p:nvPr>
        </p:nvSpPr>
        <p:spPr>
          <a:xfrm>
            <a:off x="8458200" y="4767263"/>
            <a:ext cx="51308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body" idx="1"/>
          </p:nvPr>
        </p:nvSpPr>
        <p:spPr>
          <a:xfrm>
            <a:off x="4572000" y="57150"/>
            <a:ext cx="4398964" cy="155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i="1"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o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 Meeting">
  <p:cSld name="Team Meeting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 txBox="1">
            <a:spLocks noGrp="1"/>
          </p:cNvSpPr>
          <p:nvPr>
            <p:ph type="title"/>
          </p:nvPr>
        </p:nvSpPr>
        <p:spPr>
          <a:xfrm>
            <a:off x="101600" y="280025"/>
            <a:ext cx="8869680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ftr" idx="11"/>
          </p:nvPr>
        </p:nvSpPr>
        <p:spPr>
          <a:xfrm>
            <a:off x="2743200" y="4767263"/>
            <a:ext cx="56388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ldNum" idx="12"/>
          </p:nvPr>
        </p:nvSpPr>
        <p:spPr>
          <a:xfrm>
            <a:off x="8458200" y="4767263"/>
            <a:ext cx="51308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/>
          </a:p>
        </p:txBody>
      </p:sp>
      <p:grpSp>
        <p:nvGrpSpPr>
          <p:cNvPr id="31" name="Google Shape;31;p9"/>
          <p:cNvGrpSpPr/>
          <p:nvPr/>
        </p:nvGrpSpPr>
        <p:grpSpPr>
          <a:xfrm>
            <a:off x="187311" y="828537"/>
            <a:ext cx="1717835" cy="1285872"/>
            <a:chOff x="0" y="1145"/>
            <a:chExt cx="2801" cy="2138"/>
          </a:xfrm>
        </p:grpSpPr>
        <p:pic>
          <p:nvPicPr>
            <p:cNvPr id="32" name="Google Shape;32;p9" descr="magnifier"/>
            <p:cNvPicPr preferRelativeResize="0"/>
            <p:nvPr/>
          </p:nvPicPr>
          <p:blipFill rotWithShape="1">
            <a:blip r:embed="rId2">
              <a:alphaModFix/>
            </a:blip>
            <a:srcRect l="2981" t="9550" r="22512" b="14605"/>
            <a:stretch/>
          </p:blipFill>
          <p:spPr>
            <a:xfrm>
              <a:off x="0" y="1145"/>
              <a:ext cx="2801" cy="213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" name="Google Shape;33;p9"/>
            <p:cNvSpPr/>
            <p:nvPr/>
          </p:nvSpPr>
          <p:spPr>
            <a:xfrm flipH="1">
              <a:off x="913" y="1313"/>
              <a:ext cx="1762" cy="1737"/>
            </a:xfrm>
            <a:prstGeom prst="ellipse">
              <a:avLst/>
            </a:prstGeom>
            <a:gradFill>
              <a:gsLst>
                <a:gs pos="0">
                  <a:srgbClr val="DDDDDD">
                    <a:alpha val="82352"/>
                  </a:srgbClr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9"/>
            <p:cNvSpPr txBox="1"/>
            <p:nvPr/>
          </p:nvSpPr>
          <p:spPr>
            <a:xfrm>
              <a:off x="890" y="1816"/>
              <a:ext cx="1821" cy="7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1" i="0" u="none" strike="noStrike" cap="none">
                  <a:solidFill>
                    <a:srgbClr val="8E1500"/>
                  </a:solidFill>
                  <a:latin typeface="Arial"/>
                  <a:ea typeface="Arial"/>
                  <a:cs typeface="Arial"/>
                  <a:sym typeface="Arial"/>
                </a:rPr>
                <a:t>Team</a:t>
              </a:r>
              <a:br>
                <a:rPr lang="en-US" sz="1200" b="1" i="0" u="none" strike="noStrike" cap="none">
                  <a:solidFill>
                    <a:srgbClr val="8E15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200" b="1" i="0" u="none" strike="noStrike" cap="none">
                  <a:solidFill>
                    <a:srgbClr val="8E1500"/>
                  </a:solidFill>
                  <a:latin typeface="Arial"/>
                  <a:ea typeface="Arial"/>
                  <a:cs typeface="Arial"/>
                  <a:sym typeface="Arial"/>
                </a:rPr>
                <a:t>Meeting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9"/>
            <p:cNvSpPr/>
            <p:nvPr/>
          </p:nvSpPr>
          <p:spPr>
            <a:xfrm>
              <a:off x="880" y="1304"/>
              <a:ext cx="1816" cy="1808"/>
            </a:xfrm>
            <a:prstGeom prst="ellipse">
              <a:avLst/>
            </a:prstGeom>
            <a:noFill/>
            <a:ln w="28575" cap="flat" cmpd="sng">
              <a:solidFill>
                <a:srgbClr val="3333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9"/>
          <p:cNvSpPr txBox="1">
            <a:spLocks noGrp="1"/>
          </p:cNvSpPr>
          <p:nvPr>
            <p:ph type="body" idx="1"/>
          </p:nvPr>
        </p:nvSpPr>
        <p:spPr>
          <a:xfrm>
            <a:off x="2057400" y="923925"/>
            <a:ext cx="6913563" cy="378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o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body" idx="2"/>
          </p:nvPr>
        </p:nvSpPr>
        <p:spPr>
          <a:xfrm>
            <a:off x="4572000" y="57150"/>
            <a:ext cx="4398964" cy="155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i="1">
                <a:solidFill>
                  <a:schemeClr val="accent1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o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readcrumb Only">
  <p:cSld name="Breadcrumb 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ftr" idx="11"/>
          </p:nvPr>
        </p:nvSpPr>
        <p:spPr>
          <a:xfrm>
            <a:off x="2743200" y="4767263"/>
            <a:ext cx="56388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58200" y="4767263"/>
            <a:ext cx="51308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4572000" y="57150"/>
            <a:ext cx="4398964" cy="155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i="1"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o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Title">
  <p:cSld name="Section Title">
    <p:bg>
      <p:bgPr>
        <a:solidFill>
          <a:srgbClr val="F3F3F3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/>
          <p:nvPr/>
        </p:nvSpPr>
        <p:spPr>
          <a:xfrm>
            <a:off x="0" y="0"/>
            <a:ext cx="9143999" cy="5143500"/>
          </a:xfrm>
          <a:custGeom>
            <a:avLst/>
            <a:gdLst/>
            <a:ahLst/>
            <a:cxnLst/>
            <a:rect l="l" t="t" r="r" b="b"/>
            <a:pathLst>
              <a:path w="8769985" h="4758690" extrusionOk="0">
                <a:moveTo>
                  <a:pt x="8769599" y="0"/>
                </a:moveTo>
                <a:lnTo>
                  <a:pt x="0" y="0"/>
                </a:lnTo>
                <a:lnTo>
                  <a:pt x="0" y="4758600"/>
                </a:lnTo>
                <a:lnTo>
                  <a:pt x="8769599" y="4758600"/>
                </a:lnTo>
                <a:lnTo>
                  <a:pt x="8769599" y="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1"/>
          <p:cNvSpPr txBox="1">
            <a:spLocks noGrp="1"/>
          </p:cNvSpPr>
          <p:nvPr>
            <p:ph type="body" idx="1"/>
          </p:nvPr>
        </p:nvSpPr>
        <p:spPr>
          <a:xfrm>
            <a:off x="2642015" y="2371695"/>
            <a:ext cx="3859967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o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title"/>
          </p:nvPr>
        </p:nvSpPr>
        <p:spPr>
          <a:xfrm>
            <a:off x="628649" y="1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body" idx="1"/>
          </p:nvPr>
        </p:nvSpPr>
        <p:spPr>
          <a:xfrm>
            <a:off x="628650" y="1157743"/>
            <a:ext cx="7886700" cy="3118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  <a:defRPr b="0" i="0"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o"/>
              <a:defRPr b="0" i="0"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  <a:defRPr b="0" i="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58200" y="4767263"/>
            <a:ext cx="51308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9" name="Google Shape;49;p12"/>
          <p:cNvCxnSpPr/>
          <p:nvPr/>
        </p:nvCxnSpPr>
        <p:spPr>
          <a:xfrm>
            <a:off x="685800" y="1008085"/>
            <a:ext cx="8458200" cy="0"/>
          </a:xfrm>
          <a:prstGeom prst="straightConnector1">
            <a:avLst/>
          </a:prstGeom>
          <a:noFill/>
          <a:ln w="38100" cap="flat" cmpd="sng">
            <a:solidFill>
              <a:srgbClr val="D2D2D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7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12" y="0"/>
            <a:ext cx="3490722" cy="51435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482600" y="589788"/>
            <a:ext cx="2638175" cy="1570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700" b="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1"/>
          </p:nvPr>
        </p:nvSpPr>
        <p:spPr>
          <a:xfrm>
            <a:off x="4094238" y="609600"/>
            <a:ext cx="4446258" cy="3971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o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body" idx="2"/>
          </p:nvPr>
        </p:nvSpPr>
        <p:spPr>
          <a:xfrm>
            <a:off x="482599" y="2282288"/>
            <a:ext cx="2638175" cy="2298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Arial"/>
              <a:buNone/>
              <a:defRPr sz="135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"/>
              <a:buNone/>
              <a:defRPr sz="750"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5"/>
              <a:buNone/>
              <a:defRPr sz="675"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75"/>
              <a:buFont typeface="Arial"/>
              <a:buNone/>
              <a:defRPr sz="675"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5"/>
              <a:buFont typeface="Arial"/>
              <a:buNone/>
              <a:defRPr sz="675"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5"/>
              <a:buFont typeface="Arial"/>
              <a:buNone/>
              <a:defRPr sz="675"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5"/>
              <a:buFont typeface="Arial"/>
              <a:buNone/>
              <a:defRPr sz="675"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5"/>
              <a:buFont typeface="Arial"/>
              <a:buNone/>
              <a:defRPr sz="675"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dt" idx="10"/>
          </p:nvPr>
        </p:nvSpPr>
        <p:spPr>
          <a:xfrm>
            <a:off x="482598" y="4834890"/>
            <a:ext cx="2638176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ftr" idx="11"/>
          </p:nvPr>
        </p:nvSpPr>
        <p:spPr>
          <a:xfrm>
            <a:off x="4094238" y="4834890"/>
            <a:ext cx="400051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ldNum" idx="12"/>
          </p:nvPr>
        </p:nvSpPr>
        <p:spPr>
          <a:xfrm>
            <a:off x="8458200" y="4767263"/>
            <a:ext cx="51308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/>
          <p:nvPr/>
        </p:nvSpPr>
        <p:spPr>
          <a:xfrm rot="10800000" flipH="1">
            <a:off x="0" y="4705348"/>
            <a:ext cx="9144001" cy="444021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" name="Google Shape;11;p5"/>
          <p:cNvCxnSpPr/>
          <p:nvPr/>
        </p:nvCxnSpPr>
        <p:spPr>
          <a:xfrm>
            <a:off x="101600" y="247386"/>
            <a:ext cx="886968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12;p5"/>
          <p:cNvSpPr txBox="1">
            <a:spLocks noGrp="1"/>
          </p:cNvSpPr>
          <p:nvPr>
            <p:ph type="title"/>
          </p:nvPr>
        </p:nvSpPr>
        <p:spPr>
          <a:xfrm>
            <a:off x="101600" y="280025"/>
            <a:ext cx="8869680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ftr" idx="11"/>
          </p:nvPr>
        </p:nvSpPr>
        <p:spPr>
          <a:xfrm>
            <a:off x="2743200" y="4767263"/>
            <a:ext cx="56388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sldNum" idx="12"/>
          </p:nvPr>
        </p:nvSpPr>
        <p:spPr>
          <a:xfrm>
            <a:off x="8458200" y="4767263"/>
            <a:ext cx="51308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5"/>
          <p:cNvSpPr txBox="1">
            <a:spLocks noGrp="1"/>
          </p:cNvSpPr>
          <p:nvPr>
            <p:ph type="body" idx="1"/>
          </p:nvPr>
        </p:nvSpPr>
        <p:spPr>
          <a:xfrm>
            <a:off x="101600" y="895350"/>
            <a:ext cx="886968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o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6" name="Google Shape;16;p5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-71121" y="4678452"/>
            <a:ext cx="2844942" cy="47548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31bfcc9929_0_77"/>
          <p:cNvSpPr txBox="1">
            <a:spLocks noGrp="1"/>
          </p:cNvSpPr>
          <p:nvPr>
            <p:ph type="title"/>
          </p:nvPr>
        </p:nvSpPr>
        <p:spPr>
          <a:xfrm>
            <a:off x="101600" y="280025"/>
            <a:ext cx="88698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400"/>
              <a:t>Non-DP vs. DP Models Using Dataset V2</a:t>
            </a:r>
            <a:endParaRPr sz="2400"/>
          </a:p>
        </p:txBody>
      </p:sp>
      <p:sp>
        <p:nvSpPr>
          <p:cNvPr id="64" name="Google Shape;64;g331bfcc9929_0_77"/>
          <p:cNvSpPr txBox="1">
            <a:spLocks noGrp="1"/>
          </p:cNvSpPr>
          <p:nvPr>
            <p:ph type="sldNum" idx="12"/>
          </p:nvPr>
        </p:nvSpPr>
        <p:spPr>
          <a:xfrm>
            <a:off x="8458200" y="4767263"/>
            <a:ext cx="5130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graphicFrame>
        <p:nvGraphicFramePr>
          <p:cNvPr id="65" name="Google Shape;65;g331bfcc9929_0_77"/>
          <p:cNvGraphicFramePr/>
          <p:nvPr>
            <p:extLst>
              <p:ext uri="{D42A27DB-BD31-4B8C-83A1-F6EECF244321}">
                <p14:modId xmlns:p14="http://schemas.microsoft.com/office/powerpoint/2010/main" val="2329436235"/>
              </p:ext>
            </p:extLst>
          </p:nvPr>
        </p:nvGraphicFramePr>
        <p:xfrm>
          <a:off x="4536500" y="1378904"/>
          <a:ext cx="2673000" cy="1350075"/>
        </p:xfrm>
        <a:graphic>
          <a:graphicData uri="http://schemas.openxmlformats.org/drawingml/2006/table">
            <a:tbl>
              <a:tblPr>
                <a:noFill/>
                <a:tableStyleId>{5076E74D-F151-4672-B6AB-5085252C66F6}</a:tableStyleId>
              </a:tblPr>
              <a:tblGrid>
                <a:gridCol w="831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0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0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Non-DP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/>
                        <a:t>DP</a:t>
                      </a:r>
                      <a:endParaRPr b="1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MAE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52.07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980000"/>
                          </a:solidFill>
                        </a:rPr>
                        <a:t>49.68</a:t>
                      </a:r>
                      <a:endParaRPr b="1">
                        <a:solidFill>
                          <a:srgbClr val="98000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R^2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0.88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solidFill>
                            <a:srgbClr val="980000"/>
                          </a:solidFill>
                        </a:rPr>
                        <a:t>0.</a:t>
                      </a:r>
                      <a:r>
                        <a:rPr lang="en-US" altLang="zh-CN" b="1" dirty="0">
                          <a:solidFill>
                            <a:srgbClr val="980000"/>
                          </a:solidFill>
                        </a:rPr>
                        <a:t>94</a:t>
                      </a:r>
                      <a:endParaRPr b="1" dirty="0">
                        <a:solidFill>
                          <a:srgbClr val="98000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CC7B9FE1-95C5-486C-AAF3-2D455B89090E}"/>
              </a:ext>
            </a:extLst>
          </p:cNvPr>
          <p:cNvSpPr txBox="1"/>
          <p:nvPr/>
        </p:nvSpPr>
        <p:spPr>
          <a:xfrm>
            <a:off x="512064" y="1158549"/>
            <a:ext cx="3200400" cy="3140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1" u="sng" dirty="0"/>
              <a:t>Summery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400" b="1" dirty="0" err="1"/>
              <a:t>lakeFS</a:t>
            </a:r>
            <a:r>
              <a:rPr lang="en-US" altLang="zh-CN" sz="1400" dirty="0"/>
              <a:t> excels when datasets live in object storage &amp; you iterate frequently on branches/tags.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400" b="1" dirty="0"/>
              <a:t>DVC</a:t>
            </a:r>
            <a:r>
              <a:rPr lang="en-US" altLang="zh-CN" sz="1400" dirty="0"/>
              <a:t> remains a solid choice for single-machine workflows or when Git-style pointer files are preferred.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400" dirty="0"/>
              <a:t>Differential-Privacy added only ~3 MAE points improvement and </a:t>
            </a:r>
            <a:r>
              <a:rPr lang="el-GR" altLang="zh-CN" sz="1400" dirty="0"/>
              <a:t>ε &lt; 1; </a:t>
            </a:r>
            <a:r>
              <a:rPr lang="en-US" altLang="zh-CN" sz="1400" dirty="0"/>
              <a:t>both tools captured the run metadata identically, so choice of tool does </a:t>
            </a:r>
            <a:r>
              <a:rPr lang="en-US" altLang="zh-CN" sz="1400" b="1" dirty="0"/>
              <a:t>not</a:t>
            </a:r>
            <a:r>
              <a:rPr lang="en-US" altLang="zh-CN" sz="1400" dirty="0"/>
              <a:t> affect model quality—only developer velocity.</a:t>
            </a:r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baa5578c3_0_7"/>
          <p:cNvSpPr txBox="1">
            <a:spLocks noGrp="1"/>
          </p:cNvSpPr>
          <p:nvPr>
            <p:ph type="title"/>
          </p:nvPr>
        </p:nvSpPr>
        <p:spPr>
          <a:xfrm>
            <a:off x="101600" y="280025"/>
            <a:ext cx="88698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sz="2400" dirty="0" err="1"/>
              <a:t>LakeFS</a:t>
            </a:r>
            <a:r>
              <a:rPr lang="en-US" sz="2400" dirty="0"/>
              <a:t> </a:t>
            </a:r>
            <a:r>
              <a:rPr lang="en-US" altLang="zh-CN" sz="2400" dirty="0"/>
              <a:t>/</a:t>
            </a:r>
            <a:r>
              <a:rPr lang="en-US" sz="2400" dirty="0"/>
              <a:t> DVC </a:t>
            </a:r>
            <a:r>
              <a:rPr lang="en-US" altLang="zh-CN" sz="2400" b="1" dirty="0"/>
              <a:t>Tool Comparison</a:t>
            </a:r>
            <a:endParaRPr sz="2400" dirty="0"/>
          </a:p>
        </p:txBody>
      </p:sp>
      <p:sp>
        <p:nvSpPr>
          <p:cNvPr id="73" name="Google Shape;73;g36baa5578c3_0_7"/>
          <p:cNvSpPr txBox="1">
            <a:spLocks noGrp="1"/>
          </p:cNvSpPr>
          <p:nvPr>
            <p:ph type="sldNum" idx="12"/>
          </p:nvPr>
        </p:nvSpPr>
        <p:spPr>
          <a:xfrm>
            <a:off x="8458200" y="4767263"/>
            <a:ext cx="5130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graphicFrame>
        <p:nvGraphicFramePr>
          <p:cNvPr id="74" name="Google Shape;74;g36baa5578c3_0_7"/>
          <p:cNvGraphicFramePr/>
          <p:nvPr>
            <p:extLst>
              <p:ext uri="{D42A27DB-BD31-4B8C-83A1-F6EECF244321}">
                <p14:modId xmlns:p14="http://schemas.microsoft.com/office/powerpoint/2010/main" val="564645280"/>
              </p:ext>
            </p:extLst>
          </p:nvPr>
        </p:nvGraphicFramePr>
        <p:xfrm>
          <a:off x="320450" y="803675"/>
          <a:ext cx="8650750" cy="3205725"/>
        </p:xfrm>
        <a:graphic>
          <a:graphicData uri="http://schemas.openxmlformats.org/drawingml/2006/table">
            <a:tbl>
              <a:tblPr>
                <a:noFill/>
                <a:tableStyleId>{5076E74D-F151-4672-B6AB-5085252C66F6}</a:tableStyleId>
              </a:tblPr>
              <a:tblGrid>
                <a:gridCol w="1242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4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93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8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/>
                        <a:t>LakeFS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/>
                        <a:t>DVC</a:t>
                      </a:r>
                      <a:endParaRPr sz="10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3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/>
                        <a:t>Ease of Installation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r>
                        <a:rPr lang="en-US" altLang="zh-CN" sz="1000"/>
                        <a:t>One-liner docker-compose up starts both lakeFS &amp; MinIO; Web UI available out-of-the-box.</a:t>
                      </a:r>
                      <a:r>
                        <a:rPr lang="zh-CN" altLang="en-US" sz="1000"/>
                        <a:t> </a:t>
                      </a:r>
                      <a:r>
                        <a:rPr lang="en-US" altLang="zh-CN" sz="1000"/>
                        <a:t>Which is more complex </a:t>
                      </a:r>
                      <a:endParaRPr lang="en-US" altLang="zh-CN"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pip install </a:t>
                      </a:r>
                      <a:r>
                        <a:rPr lang="en-US" altLang="zh-CN" sz="1000" dirty="0" err="1"/>
                        <a:t>dvc</a:t>
                      </a:r>
                      <a:r>
                        <a:rPr lang="en-US" altLang="zh-CN" sz="1000" dirty="0"/>
                        <a:t> is light, but extra steps to pick &amp; configure a remote (S3, GCS, …). Easier to use </a:t>
                      </a:r>
                      <a:r>
                        <a:rPr lang="en-US" altLang="zh-CN" sz="1000" dirty="0" err="1"/>
                        <a:t>comparied</a:t>
                      </a:r>
                      <a:r>
                        <a:rPr lang="en-US" altLang="zh-CN" sz="1000" dirty="0"/>
                        <a:t> with </a:t>
                      </a:r>
                      <a:r>
                        <a:rPr lang="en-US" altLang="zh-CN" sz="1000" dirty="0" err="1"/>
                        <a:t>LakeFS</a:t>
                      </a:r>
                      <a:endParaRPr lang="en-US" altLang="zh-CN"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4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/>
                        <a:t>Ease of Data Versioning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Git-like commits/branches </a:t>
                      </a:r>
                      <a:r>
                        <a:rPr lang="en-US" altLang="zh-CN" sz="1000" b="1" dirty="0"/>
                        <a:t>inside</a:t>
                      </a:r>
                      <a:r>
                        <a:rPr lang="en-US" altLang="zh-CN" sz="1000" dirty="0"/>
                        <a:t> object storage; no extra pointer files. All data stays in S3/</a:t>
                      </a:r>
                      <a:r>
                        <a:rPr lang="en-US" altLang="zh-CN" sz="1000" dirty="0" err="1"/>
                        <a:t>MinIO</a:t>
                      </a:r>
                      <a:r>
                        <a:rPr lang="en-US" altLang="zh-CN" sz="1000" dirty="0"/>
                        <a:t>.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Each large file tracked by a .</a:t>
                      </a:r>
                      <a:r>
                        <a:rPr lang="en-US" altLang="zh-CN" sz="1000" dirty="0" err="1"/>
                        <a:t>dvc</a:t>
                      </a:r>
                      <a:r>
                        <a:rPr lang="en-US" altLang="zh-CN" sz="1000" dirty="0"/>
                        <a:t> pointer plus Git commit; cache duplication can grow on disk.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5875">
                <a:tc>
                  <a:txBody>
                    <a:bodyPr/>
                    <a:lstStyle/>
                    <a:p>
                      <a:r>
                        <a:rPr lang="en-US" altLang="zh-CN" sz="1000" b="1" dirty="0"/>
                        <a:t>Switching versions in the same training code</a:t>
                      </a:r>
                      <a:endParaRPr lang="en-US" altLang="zh-CN"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Replace one tag in the URI: s3://repo@v1/... → @v2/... → instant context switch, no checkout time.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git checkout v2 &amp;&amp; </a:t>
                      </a:r>
                      <a:r>
                        <a:rPr lang="en-US" altLang="zh-CN" sz="1000" dirty="0" err="1"/>
                        <a:t>dvc</a:t>
                      </a:r>
                      <a:r>
                        <a:rPr lang="en-US" altLang="zh-CN" sz="1000" dirty="0"/>
                        <a:t> checkout copies files to the workspace—fast for GBs, slower for 10 GB+.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4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/>
                        <a:t>Effects of DP on Model Accuracy/Metrics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/>
                        <a:t>v2 Non-DP RF</a:t>
                      </a:r>
                      <a:r>
                        <a:rPr lang="en-US" altLang="zh-CN" sz="1000" dirty="0"/>
                        <a:t>MAE ≈ 52 R² ≈ 0.88</a:t>
                      </a:r>
                      <a:r>
                        <a:rPr lang="en-US" altLang="zh-CN" sz="1000" b="1" dirty="0"/>
                        <a:t>v2 DP (</a:t>
                      </a:r>
                      <a:r>
                        <a:rPr lang="en-US" altLang="zh-CN" sz="1000" b="1" dirty="0" err="1"/>
                        <a:t>Opacus</a:t>
                      </a:r>
                      <a:r>
                        <a:rPr lang="en-US" altLang="zh-CN" sz="1000" b="1" dirty="0"/>
                        <a:t>-NN)</a:t>
                      </a:r>
                      <a:r>
                        <a:rPr lang="en-US" altLang="zh-CN" sz="1000" dirty="0"/>
                        <a:t>MAE ≈ 49.7 R² ≈ 0.94 </a:t>
                      </a:r>
                      <a:r>
                        <a:rPr lang="el-GR" altLang="zh-CN" sz="1000" dirty="0"/>
                        <a:t>ε ≈ 0.95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Same models &amp; metrics reproduced after checkout; numbers match within &lt; 0.001, proving determinism.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UChicago ">
  <a:themeElements>
    <a:clrScheme name="UChicago">
      <a:dk1>
        <a:srgbClr val="800000"/>
      </a:dk1>
      <a:lt1>
        <a:srgbClr val="FFFFFF"/>
      </a:lt1>
      <a:dk2>
        <a:srgbClr val="110E0E"/>
      </a:dk2>
      <a:lt2>
        <a:srgbClr val="EAEAEA"/>
      </a:lt2>
      <a:accent1>
        <a:srgbClr val="800000"/>
      </a:accent1>
      <a:accent2>
        <a:srgbClr val="F8A429"/>
      </a:accent2>
      <a:accent3>
        <a:srgbClr val="C16622"/>
      </a:accent3>
      <a:accent4>
        <a:srgbClr val="91AB5A"/>
      </a:accent4>
      <a:accent5>
        <a:srgbClr val="58593F"/>
      </a:accent5>
      <a:accent6>
        <a:srgbClr val="155F83"/>
      </a:accent6>
      <a:hlink>
        <a:srgbClr val="800000"/>
      </a:hlink>
      <a:folHlink>
        <a:srgbClr val="BA7B7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292</Words>
  <Application>Microsoft Macintosh PowerPoint</Application>
  <PresentationFormat>全屏显示(16:9)</PresentationFormat>
  <Paragraphs>32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5" baseType="lpstr">
      <vt:lpstr>Arial</vt:lpstr>
      <vt:lpstr>Calibri</vt:lpstr>
      <vt:lpstr>UChicago </vt:lpstr>
      <vt:lpstr>Non-DP vs. DP Models Using Dataset V2</vt:lpstr>
      <vt:lpstr>LakeFS / DVC Tool Comparison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Roger Moore</dc:creator>
  <cp:lastModifiedBy>office</cp:lastModifiedBy>
  <cp:revision>1</cp:revision>
  <dcterms:created xsi:type="dcterms:W3CDTF">2020-12-20T02:09:22Z</dcterms:created>
  <dcterms:modified xsi:type="dcterms:W3CDTF">2025-07-02T21:40:31Z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2020-05-27T00:00:00Z</vt:filetime>
  </property>
  <property fmtid="{D5CDD505-2E9C-101B-9397-08002B2CF9AE}" pid="3" name="LastSaved">
    <vt:filetime>2020-08-27T00:00:00Z</vt:filetime>
  </property>
</Properties>
</file>