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59" r:id="rId5"/>
    <p:sldId id="266" r:id="rId6"/>
    <p:sldId id="260" r:id="rId7"/>
    <p:sldId id="261" r:id="rId8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0"/>
    </p:embeddedFont>
    <p:embeddedFont>
      <p:font typeface="나눔스퀘어라운드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2FF"/>
    <a:srgbClr val="99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631" y="10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977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Mask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DCGAN + Tuning 모델</c:v>
                </c:pt>
                <c:pt idx="1">
                  <c:v>WGAN-DIV</c:v>
                </c:pt>
                <c:pt idx="2">
                  <c:v>Traditional WGAN</c:v>
                </c:pt>
                <c:pt idx="3">
                  <c:v>DCGAN + ConvTranspose2d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201.12</c:v>
                </c:pt>
                <c:pt idx="1">
                  <c:v>163.1</c:v>
                </c:pt>
                <c:pt idx="2">
                  <c:v>223.88</c:v>
                </c:pt>
                <c:pt idx="3">
                  <c:v>166.59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6-4584-9BC6-21760F5527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Mask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DCGAN + Tuning 모델</c:v>
                </c:pt>
                <c:pt idx="1">
                  <c:v>WGAN-DIV</c:v>
                </c:pt>
                <c:pt idx="2">
                  <c:v>Traditional WGAN</c:v>
                </c:pt>
                <c:pt idx="3">
                  <c:v>DCGAN + ConvTranspose2d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203.17</c:v>
                </c:pt>
                <c:pt idx="1">
                  <c:v>242.71</c:v>
                </c:pt>
                <c:pt idx="2">
                  <c:v>279.20999999999998</c:v>
                </c:pt>
                <c:pt idx="3">
                  <c:v>100.43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6-4584-9BC6-21760F5527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DCGAN + Tuning 모델</c:v>
                </c:pt>
                <c:pt idx="1">
                  <c:v>WGAN-DIV</c:v>
                </c:pt>
                <c:pt idx="2">
                  <c:v>Traditional WGAN</c:v>
                </c:pt>
                <c:pt idx="3">
                  <c:v>DCGAN + ConvTranspose2d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404.29</c:v>
                </c:pt>
                <c:pt idx="1">
                  <c:v>405.81</c:v>
                </c:pt>
                <c:pt idx="2">
                  <c:v>503.09</c:v>
                </c:pt>
                <c:pt idx="3">
                  <c:v>267.02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86-4584-9BC6-21760F552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453920"/>
        <c:axId val="770240496"/>
      </c:barChart>
      <c:catAx>
        <c:axId val="9564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0240496"/>
        <c:crosses val="autoZero"/>
        <c:auto val="1"/>
        <c:lblAlgn val="ctr"/>
        <c:lblOffset val="100"/>
        <c:noMultiLvlLbl val="0"/>
      </c:catAx>
      <c:valAx>
        <c:axId val="770240496"/>
        <c:scaling>
          <c:orientation val="minMax"/>
          <c:max val="5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645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7ABE6-2C92-4E3D-8B35-A4AF7601998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B8A88-3912-41D4-A895-DDDA4C26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3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88733" y="2844799"/>
            <a:ext cx="6172200" cy="620714"/>
          </a:xfrm>
        </p:spPr>
        <p:txBody>
          <a:bodyPr anchor="ctr">
            <a:noAutofit/>
          </a:bodyPr>
          <a:lstStyle>
            <a:lvl1pPr algn="ctr">
              <a:defRPr sz="1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9475" y="3465513"/>
            <a:ext cx="53467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7885" y="45777"/>
            <a:ext cx="6551875" cy="626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57885" y="67735"/>
            <a:ext cx="6551875" cy="626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62004"/>
            <a:ext cx="10515600" cy="541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B8F1-3E8B-4EB1-B30F-586E60986C64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CCECFF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99E4FF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66DCFF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33D4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CC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GAN</a:t>
            </a:r>
            <a:r>
              <a:rPr lang="ko-KR" altLang="en-US" dirty="0"/>
              <a:t>을 이용한 얼굴 마스크 이미지 생성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 err="1"/>
              <a:t>고세규</a:t>
            </a:r>
            <a:r>
              <a:rPr lang="en-US" altLang="ko-KR" dirty="0"/>
              <a:t> , </a:t>
            </a:r>
            <a:r>
              <a:rPr lang="ko-KR" altLang="en-US"/>
              <a:t>김수</a:t>
            </a:r>
            <a:r>
              <a:rPr lang="en-US" altLang="ko-KR"/>
              <a:t>, </a:t>
            </a:r>
            <a:r>
              <a:rPr lang="ko-KR" altLang="en-US" dirty="0"/>
              <a:t>윤세환</a:t>
            </a:r>
            <a:r>
              <a:rPr lang="en-US" altLang="ko-KR" dirty="0"/>
              <a:t>, </a:t>
            </a:r>
            <a:r>
              <a:rPr lang="ko-KR" altLang="en-US" dirty="0" err="1"/>
              <a:t>임동주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22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AFC476EA-CC52-B969-423E-2079D6317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070289"/>
              </p:ext>
            </p:extLst>
          </p:nvPr>
        </p:nvGraphicFramePr>
        <p:xfrm>
          <a:off x="3160442" y="1329163"/>
          <a:ext cx="7637127" cy="30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DA799203-B5F8-ABC3-B5E4-10867545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모델을 만들어 학습 및 평가하기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8B3A7-4FD9-E378-C059-55491C6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971C2C-950B-7F4F-FEE6-65E424368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6865"/>
              </p:ext>
            </p:extLst>
          </p:nvPr>
        </p:nvGraphicFramePr>
        <p:xfrm>
          <a:off x="1798042" y="3469483"/>
          <a:ext cx="8871560" cy="25036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74312">
                  <a:extLst>
                    <a:ext uri="{9D8B030D-6E8A-4147-A177-3AD203B41FA5}">
                      <a16:colId xmlns:a16="http://schemas.microsoft.com/office/drawing/2014/main" val="4247903214"/>
                    </a:ext>
                  </a:extLst>
                </a:gridCol>
                <a:gridCol w="1774312">
                  <a:extLst>
                    <a:ext uri="{9D8B030D-6E8A-4147-A177-3AD203B41FA5}">
                      <a16:colId xmlns:a16="http://schemas.microsoft.com/office/drawing/2014/main" val="1946549497"/>
                    </a:ext>
                  </a:extLst>
                </a:gridCol>
                <a:gridCol w="1774312">
                  <a:extLst>
                    <a:ext uri="{9D8B030D-6E8A-4147-A177-3AD203B41FA5}">
                      <a16:colId xmlns:a16="http://schemas.microsoft.com/office/drawing/2014/main" val="2588760148"/>
                    </a:ext>
                  </a:extLst>
                </a:gridCol>
                <a:gridCol w="1774312">
                  <a:extLst>
                    <a:ext uri="{9D8B030D-6E8A-4147-A177-3AD203B41FA5}">
                      <a16:colId xmlns:a16="http://schemas.microsoft.com/office/drawing/2014/main" val="3540005761"/>
                    </a:ext>
                  </a:extLst>
                </a:gridCol>
                <a:gridCol w="1774312">
                  <a:extLst>
                    <a:ext uri="{9D8B030D-6E8A-4147-A177-3AD203B41FA5}">
                      <a16:colId xmlns:a16="http://schemas.microsoft.com/office/drawing/2014/main" val="2059788227"/>
                    </a:ext>
                  </a:extLst>
                </a:gridCol>
              </a:tblGrid>
              <a:tr h="58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모델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DCGAN + Tuning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WGAN-DIV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Traditional WGAN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DCGAN + </a:t>
                      </a:r>
                      <a:b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ConvTranspose2d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5998216"/>
                  </a:ext>
                </a:extLst>
              </a:tr>
              <a:tr h="58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마스크 미착용 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FID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점수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201.12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163.10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223.88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166.59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481102"/>
                  </a:ext>
                </a:extLst>
              </a:tr>
              <a:tr h="58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마스크 착용 </a:t>
                      </a:r>
                      <a:b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FID 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점수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203.17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242.71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279.21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100.43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267876"/>
                  </a:ext>
                </a:extLst>
              </a:tr>
              <a:tr h="58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점수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404.29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405.81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503.09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267.02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8835862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502078-AC43-45B0-F7E1-A063BF121A47}"/>
              </a:ext>
            </a:extLst>
          </p:cNvPr>
          <p:cNvSpPr/>
          <p:nvPr/>
        </p:nvSpPr>
        <p:spPr>
          <a:xfrm>
            <a:off x="8900160" y="1329163"/>
            <a:ext cx="1769442" cy="4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8CB53-FC51-F6F7-7650-26C30B0B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모델을 만들어 학습 및 평가하기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4254-E729-0717-0962-F4D38684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E2B298-C373-FEEA-AF4D-24873C30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79" y="879676"/>
            <a:ext cx="3744731" cy="267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83F4A8C3-177C-6DD4-4DEE-13904ACD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79" y="2331243"/>
            <a:ext cx="3744731" cy="267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1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21474-0AFB-C362-6AE7-D74394B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모델을 만들어 학습 및 평가하기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3EC9-03DE-4D23-15EA-59324D68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전략</a:t>
            </a:r>
            <a:endParaRPr lang="en-US" altLang="ko-KR" dirty="0"/>
          </a:p>
          <a:p>
            <a:pPr lvl="1"/>
            <a:r>
              <a:rPr lang="ko-KR" altLang="en-US" dirty="0"/>
              <a:t>사용 모델</a:t>
            </a:r>
            <a:endParaRPr lang="en-US" altLang="ko-KR" dirty="0"/>
          </a:p>
          <a:p>
            <a:pPr lvl="2"/>
            <a:r>
              <a:rPr lang="en-US" altLang="ko-KR" dirty="0"/>
              <a:t>DCGAN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ConvTranspose2d</a:t>
            </a:r>
          </a:p>
          <a:p>
            <a:pPr lvl="2"/>
            <a:r>
              <a:rPr lang="en-US" altLang="ko-KR" dirty="0"/>
              <a:t>Batch size: 64</a:t>
            </a:r>
          </a:p>
          <a:p>
            <a:pPr lvl="2"/>
            <a:r>
              <a:rPr lang="en-US" altLang="ko-KR" dirty="0"/>
              <a:t>Learning rate: 0.0002 </a:t>
            </a:r>
          </a:p>
          <a:p>
            <a:pPr lvl="3"/>
            <a:r>
              <a:rPr lang="en-US" altLang="ko-KR" dirty="0"/>
              <a:t>25 epoch</a:t>
            </a:r>
            <a:r>
              <a:rPr lang="ko-KR" altLang="en-US" dirty="0"/>
              <a:t>마다 절반씩 감소</a:t>
            </a:r>
            <a:endParaRPr lang="en-US" altLang="ko-KR" dirty="0"/>
          </a:p>
          <a:p>
            <a:pPr lvl="2"/>
            <a:r>
              <a:rPr lang="en-US" altLang="ko-KR" dirty="0"/>
              <a:t>Epoch: 134</a:t>
            </a:r>
          </a:p>
        </p:txBody>
      </p:sp>
    </p:spTree>
    <p:extLst>
      <p:ext uri="{BB962C8B-B14F-4D97-AF65-F5344CB8AC3E}">
        <p14:creationId xmlns:p14="http://schemas.microsoft.com/office/powerpoint/2010/main" val="16354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1F279-0555-449F-57FD-254496DF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모델을 만들어 학습 및 평가하기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FC6E9-C6ED-1FEB-2EC7-DB1A194E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전략</a:t>
            </a:r>
            <a:endParaRPr lang="en-US" altLang="ko-KR" dirty="0"/>
          </a:p>
          <a:p>
            <a:pPr lvl="1"/>
            <a:r>
              <a:rPr lang="ko-KR" altLang="en-US" dirty="0"/>
              <a:t>사용 이유</a:t>
            </a:r>
            <a:endParaRPr lang="en-US" altLang="ko-KR" dirty="0"/>
          </a:p>
          <a:p>
            <a:pPr lvl="2"/>
            <a:r>
              <a:rPr lang="ko-KR" altLang="en-US" dirty="0"/>
              <a:t>이미지 생성 시 크기 키우는 과정에서 </a:t>
            </a:r>
            <a:r>
              <a:rPr lang="en-US" altLang="ko-KR" dirty="0" err="1"/>
              <a:t>Upsampling</a:t>
            </a:r>
            <a:r>
              <a:rPr lang="en-US" altLang="ko-KR" dirty="0"/>
              <a:t> </a:t>
            </a:r>
            <a:r>
              <a:rPr lang="ko-KR" altLang="en-US" dirty="0"/>
              <a:t>사용할 경우 정보 손실이 많이 발생할 것이라 판단함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14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6CAF-A17B-14C7-FC9D-D4493BED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모델을 만들어 학습 및 평가하기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C6BE4-24A6-4EBB-3B58-8D50F5F2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BE63CC-BCAE-7A46-4175-AD987BED7A0B}"/>
              </a:ext>
            </a:extLst>
          </p:cNvPr>
          <p:cNvGrpSpPr/>
          <p:nvPr/>
        </p:nvGrpSpPr>
        <p:grpSpPr>
          <a:xfrm>
            <a:off x="1791004" y="1371599"/>
            <a:ext cx="8609991" cy="5150735"/>
            <a:chOff x="1791004" y="1371599"/>
            <a:chExt cx="8609991" cy="515073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CF6EEF8-ED83-46E8-1832-C2AF7059EB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09"/>
            <a:stretch/>
          </p:blipFill>
          <p:spPr bwMode="auto">
            <a:xfrm>
              <a:off x="1791004" y="1371599"/>
              <a:ext cx="8609991" cy="5150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E888266-7325-2310-15E9-9D3191586929}"/>
                </a:ext>
              </a:extLst>
            </p:cNvPr>
            <p:cNvSpPr/>
            <p:nvPr/>
          </p:nvSpPr>
          <p:spPr>
            <a:xfrm>
              <a:off x="2748280" y="3291840"/>
              <a:ext cx="4185920" cy="1981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3748FEC-F313-AABC-FDA1-01A3A89A9DA1}"/>
                </a:ext>
              </a:extLst>
            </p:cNvPr>
            <p:cNvSpPr/>
            <p:nvPr/>
          </p:nvSpPr>
          <p:spPr>
            <a:xfrm>
              <a:off x="2748280" y="4000495"/>
              <a:ext cx="4185920" cy="1981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2D80D37-2310-A21D-0B78-22D083D51785}"/>
                </a:ext>
              </a:extLst>
            </p:cNvPr>
            <p:cNvSpPr/>
            <p:nvPr/>
          </p:nvSpPr>
          <p:spPr>
            <a:xfrm>
              <a:off x="2748280" y="4709150"/>
              <a:ext cx="4185920" cy="1981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5262629-0DFD-FFA3-221C-192A6942551A}"/>
                </a:ext>
              </a:extLst>
            </p:cNvPr>
            <p:cNvSpPr/>
            <p:nvPr/>
          </p:nvSpPr>
          <p:spPr>
            <a:xfrm>
              <a:off x="2748280" y="5417805"/>
              <a:ext cx="4185920" cy="1981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39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331C6-7FE1-4CFB-60DB-B6D51705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모델을 만들어 학습 및 평가하기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A7683-072E-C5A8-9DFE-78F262B9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9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131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나눔스퀘어라운드 Bold</vt:lpstr>
      <vt:lpstr>나눔스퀘어라운드 ExtraBold</vt:lpstr>
      <vt:lpstr>Arial</vt:lpstr>
      <vt:lpstr>Office 테마</vt:lpstr>
      <vt:lpstr>GAN을 이용한 얼굴 마스크 이미지 생성</vt:lpstr>
      <vt:lpstr>나만의 모델을 만들어 학습 및 평가하기</vt:lpstr>
      <vt:lpstr>나만의 모델을 만들어 학습 및 평가하기</vt:lpstr>
      <vt:lpstr>나만의 모델을 만들어 학습 및 평가하기</vt:lpstr>
      <vt:lpstr>나만의 모델을 만들어 학습 및 평가하기</vt:lpstr>
      <vt:lpstr>나만의 모델을 만들어 학습 및 평가하기</vt:lpstr>
      <vt:lpstr>나만의 모델을 만들어 학습 및 평가하기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</dc:creator>
  <cp:lastModifiedBy>su kim</cp:lastModifiedBy>
  <cp:revision>48</cp:revision>
  <dcterms:created xsi:type="dcterms:W3CDTF">2022-07-05T06:27:41Z</dcterms:created>
  <dcterms:modified xsi:type="dcterms:W3CDTF">2023-12-07T11:01:54Z</dcterms:modified>
</cp:coreProperties>
</file>