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9" r:id="rId4"/>
    <p:sldId id="270" r:id="rId5"/>
    <p:sldId id="262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25" autoAdjust="0"/>
  </p:normalViewPr>
  <p:slideViewPr>
    <p:cSldViewPr snapToGrid="0" showGuides="1">
      <p:cViewPr varScale="1">
        <p:scale>
          <a:sx n="60" d="100"/>
          <a:sy n="60" d="100"/>
        </p:scale>
        <p:origin x="2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Epoch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4087352362204716E-2"/>
          <c:y val="0.12458802137130774"/>
          <c:w val="0.92872514763779523"/>
          <c:h val="0.73507432732072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학습 데이터셋 정확도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0.495</c:v>
                </c:pt>
                <c:pt idx="1">
                  <c:v>0.54549999999999998</c:v>
                </c:pt>
                <c:pt idx="2">
                  <c:v>0.55930000000000002</c:v>
                </c:pt>
                <c:pt idx="3">
                  <c:v>0.60050000000000003</c:v>
                </c:pt>
                <c:pt idx="4">
                  <c:v>0.67810000000000004</c:v>
                </c:pt>
                <c:pt idx="5">
                  <c:v>0.73070000000000002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E-44AA-B36D-0B5D24ED74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검증 데이터셋 정확도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0.50600000000000001</c:v>
                </c:pt>
                <c:pt idx="1">
                  <c:v>0.54149999999999998</c:v>
                </c:pt>
                <c:pt idx="2">
                  <c:v>0.55330000000000001</c:v>
                </c:pt>
                <c:pt idx="3">
                  <c:v>0.53300000000000003</c:v>
                </c:pt>
                <c:pt idx="4">
                  <c:v>0.50919999999999999</c:v>
                </c:pt>
                <c:pt idx="5">
                  <c:v>0.49840000000000001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06E-44AA-B36D-0B5D24ED74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검증 데이터셋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4087352362204716E-2"/>
          <c:y val="0.12458802137130774"/>
          <c:w val="0.92872514763779523"/>
          <c:h val="0.73507432732072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L1(SAE)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0.435</c:v>
                </c:pt>
                <c:pt idx="1">
                  <c:v>0.42499999999999999</c:v>
                </c:pt>
                <c:pt idx="2">
                  <c:v>0.42</c:v>
                </c:pt>
                <c:pt idx="3">
                  <c:v>0.42</c:v>
                </c:pt>
                <c:pt idx="4">
                  <c:v>0.44500000000000001</c:v>
                </c:pt>
                <c:pt idx="5">
                  <c:v>0.44500000000000001</c:v>
                </c:pt>
                <c:pt idx="6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B7-42AB-85C5-FFE1581523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L2(RSSE)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0.42499999999999999</c:v>
                </c:pt>
                <c:pt idx="1">
                  <c:v>0.41</c:v>
                </c:pt>
                <c:pt idx="2">
                  <c:v>0.39</c:v>
                </c:pt>
                <c:pt idx="3">
                  <c:v>0.39500000000000002</c:v>
                </c:pt>
                <c:pt idx="4">
                  <c:v>0.44500000000000001</c:v>
                </c:pt>
                <c:pt idx="5">
                  <c:v>0.47</c:v>
                </c:pt>
                <c:pt idx="6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B7-42AB-85C5-FFE1581523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0.4</c:v>
                </c:pt>
                <c:pt idx="1">
                  <c:v>0.46</c:v>
                </c:pt>
                <c:pt idx="2">
                  <c:v>0.5</c:v>
                </c:pt>
                <c:pt idx="3">
                  <c:v>0.48</c:v>
                </c:pt>
                <c:pt idx="4">
                  <c:v>0.46500000000000002</c:v>
                </c:pt>
                <c:pt idx="5">
                  <c:v>0.47499999999999998</c:v>
                </c:pt>
                <c:pt idx="6">
                  <c:v>0.47499999999999998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B7-42AB-85C5-FFE158152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Epoch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4087352362204716E-2"/>
          <c:y val="0.12458802137130774"/>
          <c:w val="0.92872514763779523"/>
          <c:h val="0.73507432732072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학습 데이터셋 정확도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0.72399999999999998</c:v>
                </c:pt>
                <c:pt idx="1">
                  <c:v>0.82799999999999996</c:v>
                </c:pt>
                <c:pt idx="2">
                  <c:v>0.84499999999999997</c:v>
                </c:pt>
                <c:pt idx="3">
                  <c:v>0.86199999999999999</c:v>
                </c:pt>
                <c:pt idx="4">
                  <c:v>0.86799999999999999</c:v>
                </c:pt>
                <c:pt idx="5">
                  <c:v>0.872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A1-46A3-A934-1A950A6A50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검증 데이터셋 정확도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0.72499999999999998</c:v>
                </c:pt>
                <c:pt idx="1">
                  <c:v>0.82799999999999996</c:v>
                </c:pt>
                <c:pt idx="2">
                  <c:v>0.84199999999999997</c:v>
                </c:pt>
                <c:pt idx="3">
                  <c:v>0.85399999999999998</c:v>
                </c:pt>
                <c:pt idx="4">
                  <c:v>0.85099999999999998</c:v>
                </c:pt>
                <c:pt idx="5">
                  <c:v>0.84799999999999998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A1-46A3-A934-1A950A6A5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8733" y="2844799"/>
            <a:ext cx="6172200" cy="620714"/>
          </a:xfrm>
        </p:spPr>
        <p:txBody>
          <a:bodyPr anchor="ctr">
            <a:noAutofit/>
          </a:bodyPr>
          <a:lstStyle>
            <a:lvl1pPr algn="ctr">
              <a:defRPr sz="1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9475" y="3465513"/>
            <a:ext cx="53467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1320" y="54503"/>
            <a:ext cx="6545580" cy="62653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64180" y="67735"/>
            <a:ext cx="6522720" cy="626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62004"/>
            <a:ext cx="10515600" cy="541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B8F1-3E8B-4EB1-B30F-586E60986C64}" type="datetimeFigureOut">
              <a:rPr lang="ko-KR" altLang="en-US" smtClean="0"/>
              <a:t>2023-10-19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CCECFF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99E4FF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6DCFF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33D4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CC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263747"/>
                </a:solidFill>
                <a:effectLst/>
                <a:latin typeface="Inter"/>
              </a:rPr>
              <a:t>기본적인 기계학습 알고리즘을 활용한 풍경</a:t>
            </a:r>
            <a:r>
              <a:rPr lang="en-US" altLang="ko-KR" b="1" i="0" dirty="0">
                <a:solidFill>
                  <a:srgbClr val="263747"/>
                </a:solidFill>
                <a:effectLst/>
                <a:latin typeface="Inter"/>
              </a:rPr>
              <a:t>(Scene) </a:t>
            </a:r>
            <a:r>
              <a:rPr lang="ko-KR" altLang="en-US" b="1" i="0" dirty="0">
                <a:solidFill>
                  <a:srgbClr val="263747"/>
                </a:solidFill>
                <a:effectLst/>
                <a:latin typeface="Inter"/>
              </a:rPr>
              <a:t>이미지 분류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22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선형 모델 분류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증진</a:t>
            </a:r>
            <a:r>
              <a:rPr lang="en-US" altLang="ko-KR" dirty="0"/>
              <a:t>(Data augmentation)</a:t>
            </a:r>
          </a:p>
          <a:p>
            <a:pPr lvl="1"/>
            <a:r>
              <a:rPr lang="en-US" altLang="ko-KR" dirty="0"/>
              <a:t>Shift, Flip</a:t>
            </a:r>
            <a:r>
              <a:rPr lang="ko-KR" altLang="en-US" dirty="0"/>
              <a:t>된 이미지들 추가하기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BCD878-EDFC-71F9-DE60-DF5B49279531}"/>
              </a:ext>
            </a:extLst>
          </p:cNvPr>
          <p:cNvGrpSpPr/>
          <p:nvPr/>
        </p:nvGrpSpPr>
        <p:grpSpPr>
          <a:xfrm>
            <a:off x="2390443" y="2085339"/>
            <a:ext cx="7647333" cy="4416173"/>
            <a:chOff x="2390443" y="1679823"/>
            <a:chExt cx="7647333" cy="44161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E569E2-32BC-B775-CBD6-DFA78CFC6F24}"/>
                </a:ext>
              </a:extLst>
            </p:cNvPr>
            <p:cNvGrpSpPr/>
            <p:nvPr/>
          </p:nvGrpSpPr>
          <p:grpSpPr>
            <a:xfrm>
              <a:off x="2390443" y="1679823"/>
              <a:ext cx="7647333" cy="4416173"/>
              <a:chOff x="2272333" y="1220913"/>
              <a:chExt cx="7647333" cy="441617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1BF66C5-E28E-0E00-52B0-F3712C70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2333" y="1220913"/>
                <a:ext cx="7647333" cy="441617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D7DB596-3CBE-4C88-34E9-17A4C83F6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9356"/>
              <a:stretch/>
            </p:blipFill>
            <p:spPr>
              <a:xfrm>
                <a:off x="6046773" y="2344960"/>
                <a:ext cx="3872893" cy="2168078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9B1CF82-DC15-27E0-1ACE-DEF4D0C1778F}"/>
                </a:ext>
              </a:extLst>
            </p:cNvPr>
            <p:cNvSpPr/>
            <p:nvPr/>
          </p:nvSpPr>
          <p:spPr>
            <a:xfrm>
              <a:off x="2565400" y="3916680"/>
              <a:ext cx="3190240" cy="1488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20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선형 모델 분류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 및 성능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0259D-7D32-17BA-CA58-468564CD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"/>
          <a:stretch/>
        </p:blipFill>
        <p:spPr>
          <a:xfrm>
            <a:off x="1207440" y="4801432"/>
            <a:ext cx="2865928" cy="115740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D47696C-9A11-F605-84BD-296C105B3EFE}"/>
              </a:ext>
            </a:extLst>
          </p:cNvPr>
          <p:cNvGrpSpPr/>
          <p:nvPr/>
        </p:nvGrpSpPr>
        <p:grpSpPr>
          <a:xfrm>
            <a:off x="1207440" y="1851286"/>
            <a:ext cx="7582558" cy="2869179"/>
            <a:chOff x="1207440" y="1851286"/>
            <a:chExt cx="7582558" cy="28691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771B4A-39DB-FC1F-5DB3-D40FAC684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441" y="1851286"/>
              <a:ext cx="7582557" cy="286917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80F57A-34BB-15C3-B251-5C66659E1895}"/>
                </a:ext>
              </a:extLst>
            </p:cNvPr>
            <p:cNvSpPr/>
            <p:nvPr/>
          </p:nvSpPr>
          <p:spPr>
            <a:xfrm>
              <a:off x="1207440" y="1851286"/>
              <a:ext cx="5040959" cy="2772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11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850D-B2BA-D11B-6D55-72ED4B4B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KNN </a:t>
            </a:r>
            <a:r>
              <a:rPr lang="ko-KR" altLang="en-US" dirty="0"/>
              <a:t>모델 평가 및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AA182-B81D-DE7D-6EC8-7DA3CEF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에 따른 검증 데이터 셋 정확도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F5BD1FE-3ABB-48EA-1D38-F66FA8D88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957728"/>
              </p:ext>
            </p:extLst>
          </p:nvPr>
        </p:nvGraphicFramePr>
        <p:xfrm>
          <a:off x="2556277" y="1740503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951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094B-3949-3CD6-3B80-3659CD2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Custom </a:t>
            </a:r>
            <a:r>
              <a:rPr lang="ko-KR" altLang="en-US" dirty="0"/>
              <a:t>데이터 셋 찾기 및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D2450-A48D-F45D-4C3D-DCFE5E71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Fashion-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Logistic Regression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8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EDB7-54F6-8E2F-C155-A3A550C4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Custom </a:t>
            </a:r>
            <a:r>
              <a:rPr lang="ko-KR" altLang="en-US" dirty="0"/>
              <a:t>데이터 셋 찾기 및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2775-6C99-E0FC-E25E-64DCF906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Epoch</a:t>
            </a:r>
            <a:r>
              <a:rPr lang="ko-KR" altLang="en-US" dirty="0"/>
              <a:t>에 따른 정확도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DCD01C8-CA6E-B89A-BEEC-94B206B43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748161"/>
              </p:ext>
            </p:extLst>
          </p:nvPr>
        </p:nvGraphicFramePr>
        <p:xfrm>
          <a:off x="2556277" y="2099637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9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B0B6-2398-9DE2-3600-C2567952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데이터셋 다운로드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D3717-51CF-86DF-1BFE-8EBD24AD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코드를 통해 다운로드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76273-5493-A22B-50BB-744EB5D6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2"/>
          <a:stretch/>
        </p:blipFill>
        <p:spPr>
          <a:xfrm>
            <a:off x="1449479" y="1552542"/>
            <a:ext cx="6060361" cy="12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ADDA-EB58-B3DD-32E6-E8F804A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클래스별 학습 이미지 개수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0511E-86EB-DBC0-F67B-861A2B0E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4"/>
            <a:ext cx="10515600" cy="5837579"/>
          </a:xfrm>
        </p:spPr>
        <p:txBody>
          <a:bodyPr numCol="1">
            <a:normAutofit/>
          </a:bodyPr>
          <a:lstStyle/>
          <a:p>
            <a:r>
              <a:rPr lang="ko-KR" altLang="en-US" dirty="0"/>
              <a:t>이미지 개수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: 24335</a:t>
            </a:r>
          </a:p>
          <a:p>
            <a:pPr lvl="1"/>
            <a:r>
              <a:rPr lang="ko-KR" altLang="en-US" dirty="0"/>
              <a:t>학습 </a:t>
            </a:r>
            <a:r>
              <a:rPr lang="en-US" altLang="ko-KR" dirty="0"/>
              <a:t>: 17034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0(</a:t>
            </a:r>
            <a:r>
              <a:rPr lang="ko-KR" altLang="en-US" sz="3200" dirty="0"/>
              <a:t>빌딩</a:t>
            </a:r>
            <a:r>
              <a:rPr lang="en-US" altLang="ko-KR" sz="3200" dirty="0"/>
              <a:t>(buildings))</a:t>
            </a:r>
            <a:r>
              <a:rPr lang="en-US" altLang="ko-KR" dirty="0"/>
              <a:t> : 2628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1(</a:t>
            </a:r>
            <a:r>
              <a:rPr lang="ko-KR" altLang="en-US" sz="3200" dirty="0"/>
              <a:t>숲</a:t>
            </a:r>
            <a:r>
              <a:rPr lang="en-US" altLang="ko-KR" sz="3200" dirty="0"/>
              <a:t>(forests)</a:t>
            </a:r>
            <a:r>
              <a:rPr lang="en-US" altLang="ko-KR" dirty="0"/>
              <a:t>) : 2745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2(</a:t>
            </a:r>
            <a:r>
              <a:rPr lang="ko-KR" altLang="en-US" dirty="0"/>
              <a:t>빙하</a:t>
            </a:r>
            <a:r>
              <a:rPr lang="en-US" altLang="ko-KR" sz="3200" dirty="0"/>
              <a:t>(glacier))</a:t>
            </a:r>
            <a:r>
              <a:rPr lang="en-US" altLang="ko-KR" dirty="0"/>
              <a:t> : 2957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3(</a:t>
            </a:r>
            <a:r>
              <a:rPr lang="ko-KR" altLang="en-US" dirty="0"/>
              <a:t>산</a:t>
            </a:r>
            <a:r>
              <a:rPr lang="en-US" altLang="ko-KR" dirty="0"/>
              <a:t>(mountains)) : 3037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4</a:t>
            </a:r>
            <a:r>
              <a:rPr lang="en-US" altLang="ko-KR" sz="3200" dirty="0"/>
              <a:t>(</a:t>
            </a:r>
            <a:r>
              <a:rPr lang="ko-KR" altLang="en-US" sz="3200" dirty="0"/>
              <a:t>바다</a:t>
            </a:r>
            <a:r>
              <a:rPr lang="en-US" altLang="ko-KR" sz="3200"/>
              <a:t>(sea)) </a:t>
            </a:r>
            <a:r>
              <a:rPr lang="en-US" altLang="ko-KR" dirty="0"/>
              <a:t>: 2784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5(</a:t>
            </a:r>
            <a:r>
              <a:rPr lang="ko-KR" altLang="en-US" sz="3200" dirty="0"/>
              <a:t>거리</a:t>
            </a:r>
            <a:r>
              <a:rPr lang="en-US" altLang="ko-KR" sz="3200" dirty="0"/>
              <a:t>(street)) </a:t>
            </a:r>
            <a:r>
              <a:rPr lang="en-US" altLang="ko-KR" dirty="0"/>
              <a:t>: 2883</a:t>
            </a:r>
          </a:p>
        </p:txBody>
      </p:sp>
    </p:spTree>
    <p:extLst>
      <p:ext uri="{BB962C8B-B14F-4D97-AF65-F5344CB8AC3E}">
        <p14:creationId xmlns:p14="http://schemas.microsoft.com/office/powerpoint/2010/main" val="18144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변수 저장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DC4FDF-E770-8CD8-7999-4BA50372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33"/>
          <a:stretch/>
        </p:blipFill>
        <p:spPr>
          <a:xfrm>
            <a:off x="1194330" y="1481237"/>
            <a:ext cx="6943830" cy="46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클래스에 따른 일부 데이터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BD3F6-C6F8-A489-7B79-B907F0A0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49" y="1779118"/>
            <a:ext cx="439712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크기 변환 코드</a:t>
            </a:r>
            <a:endParaRPr lang="en-US" altLang="ko-KR" dirty="0"/>
          </a:p>
          <a:p>
            <a:pPr lvl="1"/>
            <a:r>
              <a:rPr lang="en-US" altLang="ko-KR" dirty="0" err="1"/>
              <a:t>X_train</a:t>
            </a:r>
            <a:r>
              <a:rPr lang="en-US" altLang="ko-KR" dirty="0"/>
              <a:t> : (13627, 12288)</a:t>
            </a:r>
          </a:p>
          <a:p>
            <a:pPr lvl="1"/>
            <a:r>
              <a:rPr lang="en-US" altLang="ko-KR" dirty="0" err="1"/>
              <a:t>y_train</a:t>
            </a:r>
            <a:r>
              <a:rPr lang="en-US" altLang="ko-KR" dirty="0"/>
              <a:t> : (13627,)</a:t>
            </a:r>
          </a:p>
          <a:p>
            <a:pPr lvl="1"/>
            <a:r>
              <a:rPr lang="en-US" altLang="ko-KR" dirty="0" err="1"/>
              <a:t>X_test</a:t>
            </a:r>
            <a:r>
              <a:rPr lang="en-US" altLang="ko-KR" dirty="0"/>
              <a:t> : (3407, 12288)</a:t>
            </a:r>
          </a:p>
          <a:p>
            <a:pPr lvl="1"/>
            <a:r>
              <a:rPr lang="en-US" altLang="ko-KR" dirty="0" err="1"/>
              <a:t>y_test</a:t>
            </a:r>
            <a:r>
              <a:rPr lang="en-US" altLang="ko-KR" dirty="0"/>
              <a:t> : (3407,)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y_val</a:t>
            </a:r>
            <a:r>
              <a:rPr lang="en-US" altLang="ko-KR" dirty="0"/>
              <a:t> </a:t>
            </a:r>
            <a:r>
              <a:rPr lang="ko-KR" altLang="en-US" dirty="0"/>
              <a:t>변수는 이전과 동일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02063-632B-970E-F3CD-DDFE8F755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8" r="47428"/>
          <a:stretch/>
        </p:blipFill>
        <p:spPr>
          <a:xfrm>
            <a:off x="1611630" y="4953000"/>
            <a:ext cx="5528310" cy="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  <a:p>
            <a:pPr lvl="1"/>
            <a:r>
              <a:rPr lang="en-US" altLang="ko-KR" dirty="0" err="1"/>
              <a:t>Multi_class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“multinomial”</a:t>
            </a:r>
          </a:p>
          <a:p>
            <a:pPr lvl="1"/>
            <a:r>
              <a:rPr lang="en-US" altLang="ko-KR" dirty="0"/>
              <a:t>Solver = “</a:t>
            </a:r>
            <a:r>
              <a:rPr lang="en-US" altLang="ko-KR" dirty="0" err="1"/>
              <a:t>lbfgs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Max_iter</a:t>
            </a:r>
            <a:r>
              <a:rPr lang="en-US" altLang="ko-KR" dirty="0"/>
              <a:t> = 10</a:t>
            </a:r>
          </a:p>
          <a:p>
            <a:pPr lvl="1"/>
            <a:r>
              <a:rPr lang="en-US" altLang="ko-KR" dirty="0"/>
              <a:t>Accuracy</a:t>
            </a:r>
          </a:p>
          <a:p>
            <a:pPr lvl="2"/>
            <a:r>
              <a:rPr lang="ko-KR" altLang="en-US" dirty="0"/>
              <a:t>학습 </a:t>
            </a:r>
            <a:r>
              <a:rPr lang="en-US" altLang="ko-KR" dirty="0"/>
              <a:t>: 0.486</a:t>
            </a:r>
          </a:p>
          <a:p>
            <a:pPr lvl="2"/>
            <a:r>
              <a:rPr lang="ko-KR" altLang="en-US" dirty="0"/>
              <a:t>검증 </a:t>
            </a:r>
            <a:r>
              <a:rPr lang="en-US" altLang="ko-KR" dirty="0"/>
              <a:t>: 0.483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DEB2B-03A6-21BA-E099-7F9683F83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2670513" y="4876800"/>
            <a:ext cx="6850974" cy="13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</a:p>
          <a:p>
            <a:pPr lvl="1"/>
            <a:r>
              <a:rPr lang="ko-KR" altLang="en-US" dirty="0"/>
              <a:t>최저 분류 정확도 </a:t>
            </a:r>
            <a:r>
              <a:rPr lang="en-US" altLang="ko-KR" dirty="0"/>
              <a:t>: </a:t>
            </a:r>
            <a:r>
              <a:rPr lang="ko-KR" altLang="en-US" dirty="0"/>
              <a:t>빌딩</a:t>
            </a:r>
            <a:endParaRPr lang="en-US" altLang="ko-KR" dirty="0"/>
          </a:p>
          <a:p>
            <a:pPr lvl="2"/>
            <a:r>
              <a:rPr lang="ko-KR" altLang="en-US" dirty="0"/>
              <a:t>이유</a:t>
            </a:r>
            <a:endParaRPr lang="en-US" altLang="ko-KR" dirty="0"/>
          </a:p>
          <a:p>
            <a:pPr lvl="3"/>
            <a:r>
              <a:rPr lang="ko-KR" altLang="en-US" dirty="0"/>
              <a:t>가장 개수가 적기 때문</a:t>
            </a:r>
            <a:endParaRPr lang="en-US" altLang="ko-KR" dirty="0"/>
          </a:p>
          <a:p>
            <a:pPr lvl="3"/>
            <a:r>
              <a:rPr lang="ko-KR" altLang="en-US" dirty="0"/>
              <a:t>다른 클래스의 특징과 비슷한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사진이 존재하기 때문</a:t>
            </a:r>
            <a:endParaRPr lang="en-US" altLang="ko-KR" dirty="0"/>
          </a:p>
          <a:p>
            <a:pPr lvl="3"/>
            <a:r>
              <a:rPr lang="ko-KR" altLang="en-US" dirty="0"/>
              <a:t>학습을 덜 했기 때문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C7031-9862-66CB-1960-3CD3F5FCC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/>
          <a:stretch/>
        </p:blipFill>
        <p:spPr>
          <a:xfrm>
            <a:off x="6754731" y="2034540"/>
            <a:ext cx="4599069" cy="36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성능 평가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57D49-39CC-38C8-A553-8B409468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횟수에 따른 검증 성능</a:t>
            </a:r>
            <a:endParaRPr lang="en-US" altLang="ko-KR" dirty="0"/>
          </a:p>
          <a:p>
            <a:pPr lvl="1"/>
            <a:r>
              <a:rPr lang="ko-KR" altLang="en-US" sz="2800" dirty="0"/>
              <a:t>초반에는 증가하다가</a:t>
            </a:r>
            <a:r>
              <a:rPr lang="en-US" altLang="ko-KR" sz="2800" dirty="0"/>
              <a:t> </a:t>
            </a:r>
            <a:r>
              <a:rPr lang="ko-KR" altLang="en-US" sz="2800" dirty="0"/>
              <a:t>일정 </a:t>
            </a:r>
            <a:r>
              <a:rPr lang="en-US" altLang="ko-KR" sz="2800" dirty="0"/>
              <a:t>epoch</a:t>
            </a:r>
            <a:r>
              <a:rPr lang="ko-KR" altLang="en-US" sz="2800" dirty="0"/>
              <a:t> 기준으로 수렴</a:t>
            </a:r>
            <a:r>
              <a:rPr lang="en-US" altLang="ko-KR" sz="2800" dirty="0"/>
              <a:t> </a:t>
            </a:r>
            <a:r>
              <a:rPr lang="ko-KR" altLang="en-US" sz="2800" dirty="0"/>
              <a:t>혹은 감소한다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/>
            <a:r>
              <a:rPr lang="ko-KR" altLang="en-US" sz="2800" dirty="0"/>
              <a:t>왜냐하면 학습 데이터셋에 맞춰 </a:t>
            </a:r>
            <a:r>
              <a:rPr lang="en-US" altLang="ko-KR" sz="2800" dirty="0">
                <a:solidFill>
                  <a:srgbClr val="FF0000"/>
                </a:solidFill>
              </a:rPr>
              <a:t>overfitting</a:t>
            </a:r>
            <a:r>
              <a:rPr lang="en-US" altLang="ko-KR" sz="2800" dirty="0"/>
              <a:t> </a:t>
            </a:r>
            <a:r>
              <a:rPr lang="ko-KR" altLang="en-US" sz="2800" dirty="0"/>
              <a:t>되기 때문이다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88EDD7D-3A41-A342-74AE-72E0C8978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0912431"/>
              </p:ext>
            </p:extLst>
          </p:nvPr>
        </p:nvGraphicFramePr>
        <p:xfrm>
          <a:off x="2655924" y="2678757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2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346</Words>
  <Application>Microsoft Office PowerPoint</Application>
  <PresentationFormat>와이드스크린</PresentationFormat>
  <Paragraphs>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Inter</vt:lpstr>
      <vt:lpstr>나눔스퀘어라운드 Bold</vt:lpstr>
      <vt:lpstr>나눔스퀘어라운드 ExtraBold</vt:lpstr>
      <vt:lpstr>맑은 고딕</vt:lpstr>
      <vt:lpstr>Arial</vt:lpstr>
      <vt:lpstr>Office 테마</vt:lpstr>
      <vt:lpstr>기본적인 기계학습 알고리즘을 활용한 풍경(Scene) 이미지 분류</vt:lpstr>
      <vt:lpstr>1. 데이터셋 다운로드 및 분석</vt:lpstr>
      <vt:lpstr>2. 클래스별 학습 이미지 개수 출력</vt:lpstr>
      <vt:lpstr>3. 학습/검증 데이터셋 구성하기</vt:lpstr>
      <vt:lpstr>3. 학습/검증 데이터셋 구성하기</vt:lpstr>
      <vt:lpstr>4. 학습/검증 데이터셋 전처리</vt:lpstr>
      <vt:lpstr>5. Logistic Regression 모델 학습</vt:lpstr>
      <vt:lpstr>5. Logistic Regression 모델 학습</vt:lpstr>
      <vt:lpstr>6. Logistic Regression 모델 성능 평가</vt:lpstr>
      <vt:lpstr>7. 선형 모델 분류 성능 높이기</vt:lpstr>
      <vt:lpstr>7. 선형 모델 분류 성능 높이기</vt:lpstr>
      <vt:lpstr>8. KNN 모델 평가 및 성능 높이기</vt:lpstr>
      <vt:lpstr>9. Custom 데이터 셋 찾기 및 분류</vt:lpstr>
      <vt:lpstr>9. Custom 데이터 셋 찾기 및 분류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</dc:creator>
  <cp:lastModifiedBy>su kim</cp:lastModifiedBy>
  <cp:revision>59</cp:revision>
  <dcterms:created xsi:type="dcterms:W3CDTF">2022-07-05T06:27:41Z</dcterms:created>
  <dcterms:modified xsi:type="dcterms:W3CDTF">2023-10-19T04:05:35Z</dcterms:modified>
</cp:coreProperties>
</file>