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9" r:id="rId13"/>
    <p:sldId id="268" r:id="rId14"/>
    <p:sldId id="269" r:id="rId15"/>
    <p:sldId id="271" r:id="rId16"/>
    <p:sldId id="272" r:id="rId17"/>
    <p:sldId id="276" r:id="rId18"/>
    <p:sldId id="275" r:id="rId19"/>
    <p:sldId id="277" r:id="rId20"/>
    <p:sldId id="281" r:id="rId21"/>
    <p:sldId id="282" r:id="rId22"/>
    <p:sldId id="283" r:id="rId23"/>
    <p:sldId id="279" r:id="rId24"/>
    <p:sldId id="280" r:id="rId25"/>
    <p:sldId id="284" r:id="rId26"/>
    <p:sldId id="273" r:id="rId27"/>
    <p:sldId id="285" r:id="rId28"/>
    <p:sldId id="291" r:id="rId29"/>
    <p:sldId id="274" r:id="rId30"/>
    <p:sldId id="270" r:id="rId31"/>
    <p:sldId id="293" r:id="rId32"/>
    <p:sldId id="294" r:id="rId33"/>
    <p:sldId id="300" r:id="rId34"/>
    <p:sldId id="286" r:id="rId35"/>
    <p:sldId id="287" r:id="rId36"/>
    <p:sldId id="288" r:id="rId37"/>
    <p:sldId id="260" r:id="rId38"/>
    <p:sldId id="289" r:id="rId39"/>
    <p:sldId id="297" r:id="rId40"/>
    <p:sldId id="298" r:id="rId41"/>
    <p:sldId id="295" r:id="rId42"/>
    <p:sldId id="296" r:id="rId43"/>
    <p:sldId id="290" r:id="rId44"/>
    <p:sldId id="29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7FD9-9218-4CEA-81CD-1687D26AE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F5DF7-FD01-475B-8A29-19B6319E7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FF70-A003-4AF2-A7F9-F03A87E7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BE9-1AFB-48B0-A02F-B7FD7D4366D2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955F1-FE06-4BA3-A2D3-7877B10D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A4C8E-239F-4DA6-91E1-118026E2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C97B-529B-428E-A8F8-75E50AE7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19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5409-EF73-43F0-8560-DDC7FB5F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3F027-384F-4ACA-B6C3-39161CA50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DE275-B0BE-4A10-BE0D-45E2FE22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BE9-1AFB-48B0-A02F-B7FD7D4366D2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EB1F-0E3C-4CD4-9949-312F88D3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A5CDD-B86D-4F86-A6E7-0243763F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C97B-529B-428E-A8F8-75E50AE7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6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B1258-4582-47BD-B3D8-E0CA59A8E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8275F-6868-41C4-805B-5A92ED692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72044-92DE-44F2-8904-8FE0BA28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BE9-1AFB-48B0-A02F-B7FD7D4366D2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C42E-14B9-4F04-8456-2A1C5E06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FA3DE-2D85-4135-9906-B31412A3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C97B-529B-428E-A8F8-75E50AE7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1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B30C-763F-4017-8CF3-DA37C688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6DED-61BA-4F29-A99B-7473E8DD2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764E8-28C6-4A13-A227-A96FBA2E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BE9-1AFB-48B0-A02F-B7FD7D4366D2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94F7D-3E4A-42DD-96A6-408E60E8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97BD-4506-486B-8297-FC61E56D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C97B-529B-428E-A8F8-75E50AE7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2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E074-9083-48A9-BAB8-0CE4568E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7C683-C7A2-4AF6-9420-24162912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C19EF-1602-4C7A-BEC1-6EE9230B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BE9-1AFB-48B0-A02F-B7FD7D4366D2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3234-9372-4C7A-A778-8C18CFBB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81C1-2EB2-4182-9622-3A1617A5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C97B-529B-428E-A8F8-75E50AE7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0472-3A9A-42BF-B8A3-481DEE77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DC7A-95D0-4722-A3CF-B270F46A1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5F464-43B3-4C7A-8E91-0963BB07A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1EA59-EC65-4F43-BF5D-6E353AC8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BE9-1AFB-48B0-A02F-B7FD7D4366D2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F50DF-F6D0-4425-9ED9-ECCEF98B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5376-DC16-4F56-A931-1DF41ACF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C97B-529B-428E-A8F8-75E50AE7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49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2B91-4838-4629-A38C-0775748D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9501E-A3AD-4934-81DF-ADF81E9F4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A555B-6EE3-439D-B91C-70979A884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AD772-1D37-45BC-B14F-F13A56A06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5B082-1745-4758-929F-ECB85722F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B639F-E01D-4EDA-A76D-CFB81BD6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BE9-1AFB-48B0-A02F-B7FD7D4366D2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1BEA8-6C86-4CDE-B2BF-E966A99F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304AF-897D-4AC4-A555-9A185F9F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C97B-529B-428E-A8F8-75E50AE7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9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7478-573D-48CE-ADE5-B1B22B05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31779-8E6B-442C-8160-9216B28A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BE9-1AFB-48B0-A02F-B7FD7D4366D2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6A49C-6945-4568-A31F-27A33156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B15F0-1E55-45FC-BE0D-6E44A019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C97B-529B-428E-A8F8-75E50AE7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0863E-47B4-4B10-B1F8-5F1B7481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BE9-1AFB-48B0-A02F-B7FD7D4366D2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F4A50-A48B-4A27-B453-E78974F2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05E27-07C3-4EBF-9C46-7AF8DEDD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C97B-529B-428E-A8F8-75E50AE7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11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B82A-55B6-489F-A0AD-93740BAD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04DD-CA8C-442E-9A23-B50E74E81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1548D-4673-4C83-9344-B71D5C97A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7229A-1330-4D8D-BEBC-09DD5873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BE9-1AFB-48B0-A02F-B7FD7D4366D2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99816-5D32-444B-81D8-6F07E4AA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1B3A4-EE1E-41C6-9403-F08A67D6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C97B-529B-428E-A8F8-75E50AE7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58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89DA-BED6-4295-82AC-FC566EC5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0F576-653D-4587-8C91-878BACD94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A845B-08B5-46D0-88AD-403A05687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1060D-3CDE-47E5-BA11-3A81C6EC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EBE9-1AFB-48B0-A02F-B7FD7D4366D2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C49D-C901-4ABC-A9F3-43BCE07B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310A-9593-4CD2-AB7C-E48C88D2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C97B-529B-428E-A8F8-75E50AE7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86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2C066-2A54-4FF1-8085-616D5F1A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2676-E305-4CA3-9074-74A9F6DB0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4D6DD-7DD7-411A-9D2F-DACA5A963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9EBE9-1AFB-48B0-A02F-B7FD7D4366D2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82633-14D5-4F5F-A00F-00C6BEE5C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88D7-EA55-4F34-91DC-201A1C54D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CC97B-529B-428E-A8F8-75E50AE79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4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85EB-3A00-445E-B5FB-031B43819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Harmony Search Algorithm and Firefly Algorithm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E0D83-2DC9-4F5B-A9D5-61E21110C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err="1">
                <a:solidFill>
                  <a:srgbClr val="7030A0"/>
                </a:solidFill>
              </a:rPr>
              <a:t>Dr.</a:t>
            </a:r>
            <a:r>
              <a:rPr lang="en-IN" b="1" dirty="0">
                <a:solidFill>
                  <a:srgbClr val="7030A0"/>
                </a:solidFill>
              </a:rPr>
              <a:t> </a:t>
            </a:r>
            <a:r>
              <a:rPr lang="en-IN" b="1" dirty="0" err="1">
                <a:solidFill>
                  <a:srgbClr val="7030A0"/>
                </a:solidFill>
              </a:rPr>
              <a:t>Manjubala</a:t>
            </a:r>
            <a:r>
              <a:rPr lang="en-IN" b="1" dirty="0">
                <a:solidFill>
                  <a:srgbClr val="7030A0"/>
                </a:solidFill>
              </a:rPr>
              <a:t> </a:t>
            </a:r>
            <a:r>
              <a:rPr lang="en-IN" b="1" dirty="0" err="1">
                <a:solidFill>
                  <a:srgbClr val="7030A0"/>
                </a:solidFill>
              </a:rPr>
              <a:t>Bisi</a:t>
            </a:r>
            <a:endParaRPr lang="en-IN" b="1" dirty="0">
              <a:solidFill>
                <a:srgbClr val="7030A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Assistant professor</a:t>
            </a:r>
          </a:p>
          <a:p>
            <a:r>
              <a:rPr lang="en-IN" dirty="0">
                <a:solidFill>
                  <a:srgbClr val="00B050"/>
                </a:solidFill>
              </a:rPr>
              <a:t>Department of CSE</a:t>
            </a:r>
          </a:p>
          <a:p>
            <a:r>
              <a:rPr lang="en-IN" dirty="0">
                <a:solidFill>
                  <a:srgbClr val="00B050"/>
                </a:solidFill>
              </a:rPr>
              <a:t>NIT  Warangal</a:t>
            </a:r>
          </a:p>
        </p:txBody>
      </p:sp>
    </p:spTree>
    <p:extLst>
      <p:ext uri="{BB962C8B-B14F-4D97-AF65-F5344CB8AC3E}">
        <p14:creationId xmlns:p14="http://schemas.microsoft.com/office/powerpoint/2010/main" val="1297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8F5E-81D9-477D-A590-DBE08875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Random Initialization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0542-21EA-4543-A4CA-04EAC90C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 condition r1 &lt; HMCR fails, the new 1</a:t>
            </a:r>
            <a:r>
              <a:rPr lang="en-IN" baseline="30000" dirty="0"/>
              <a:t>st</a:t>
            </a:r>
            <a:r>
              <a:rPr lang="en-IN" dirty="0"/>
              <a:t> decision variable in the new vector </a:t>
            </a:r>
            <a:r>
              <a:rPr lang="en-IN" dirty="0" err="1"/>
              <a:t>X</a:t>
            </a:r>
            <a:r>
              <a:rPr lang="en-IN" baseline="-25000" dirty="0" err="1"/>
              <a:t>ij</a:t>
            </a:r>
            <a:r>
              <a:rPr lang="en-IN" baseline="30000" dirty="0" err="1"/>
              <a:t>new</a:t>
            </a:r>
            <a:r>
              <a:rPr lang="en-IN" dirty="0"/>
              <a:t> is generated randomly as</a:t>
            </a:r>
          </a:p>
          <a:p>
            <a:r>
              <a:rPr lang="en-IN" dirty="0" err="1"/>
              <a:t>X</a:t>
            </a:r>
            <a:r>
              <a:rPr lang="en-IN" baseline="-25000" dirty="0" err="1"/>
              <a:t>ij</a:t>
            </a:r>
            <a:r>
              <a:rPr lang="en-IN" baseline="30000" dirty="0" err="1"/>
              <a:t>new</a:t>
            </a:r>
            <a:r>
              <a:rPr lang="en-IN" dirty="0"/>
              <a:t> = </a:t>
            </a:r>
            <a:r>
              <a:rPr lang="en-IN" dirty="0" err="1"/>
              <a:t>l</a:t>
            </a:r>
            <a:r>
              <a:rPr lang="en-IN" baseline="-25000" dirty="0" err="1"/>
              <a:t>ij</a:t>
            </a:r>
            <a:r>
              <a:rPr lang="en-IN" dirty="0"/>
              <a:t> +  (</a:t>
            </a:r>
            <a:r>
              <a:rPr lang="en-IN" dirty="0" err="1"/>
              <a:t>u</a:t>
            </a:r>
            <a:r>
              <a:rPr lang="en-IN" baseline="-25000" dirty="0" err="1"/>
              <a:t>ij</a:t>
            </a:r>
            <a:r>
              <a:rPr lang="en-IN" dirty="0"/>
              <a:t> – </a:t>
            </a:r>
            <a:r>
              <a:rPr lang="en-IN" dirty="0" err="1"/>
              <a:t>l</a:t>
            </a:r>
            <a:r>
              <a:rPr lang="en-IN" baseline="-25000" dirty="0" err="1"/>
              <a:t>ij</a:t>
            </a:r>
            <a:r>
              <a:rPr lang="en-IN" dirty="0"/>
              <a:t>) . Rand(0,1)</a:t>
            </a:r>
          </a:p>
          <a:p>
            <a:r>
              <a:rPr lang="en-IN" dirty="0"/>
              <a:t>Where, l is the lower and u is the upper bound for the given problem.</a:t>
            </a:r>
          </a:p>
        </p:txBody>
      </p:sp>
    </p:spTree>
    <p:extLst>
      <p:ext uri="{BB962C8B-B14F-4D97-AF65-F5344CB8AC3E}">
        <p14:creationId xmlns:p14="http://schemas.microsoft.com/office/powerpoint/2010/main" val="89815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7EA1-EBFB-46DD-90EA-7F00F1D5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Harmony memory updating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B388-BD09-4A81-B51D-D7953B14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the harmony vector (</a:t>
            </a:r>
            <a:r>
              <a:rPr lang="en-IN" dirty="0" err="1"/>
              <a:t>X</a:t>
            </a:r>
            <a:r>
              <a:rPr lang="en-IN" baseline="-25000" dirty="0" err="1"/>
              <a:t>new</a:t>
            </a:r>
            <a:r>
              <a:rPr lang="en-IN" dirty="0"/>
              <a:t>) is generated, it will replace the worst harmony vector (</a:t>
            </a:r>
            <a:r>
              <a:rPr lang="en-IN" dirty="0" err="1"/>
              <a:t>X</a:t>
            </a:r>
            <a:r>
              <a:rPr lang="en-IN" baseline="-25000" dirty="0" err="1"/>
              <a:t>worst</a:t>
            </a:r>
            <a:r>
              <a:rPr lang="en-IN" dirty="0"/>
              <a:t>) in the harmony memory if its objective function value is better than the objective function value of the worst harmony vector.</a:t>
            </a:r>
          </a:p>
          <a:p>
            <a:endParaRPr lang="en-IN" dirty="0"/>
          </a:p>
          <a:p>
            <a:r>
              <a:rPr lang="en-IN" dirty="0"/>
              <a:t>If (</a:t>
            </a:r>
            <a:r>
              <a:rPr lang="en-IN" dirty="0" err="1"/>
              <a:t>X</a:t>
            </a:r>
            <a:r>
              <a:rPr lang="en-IN" baseline="-25000" dirty="0" err="1"/>
              <a:t>new</a:t>
            </a:r>
            <a:r>
              <a:rPr lang="en-IN" dirty="0"/>
              <a:t> &lt; </a:t>
            </a:r>
            <a:r>
              <a:rPr lang="en-IN" dirty="0" err="1"/>
              <a:t>X</a:t>
            </a:r>
            <a:r>
              <a:rPr lang="en-IN" baseline="-25000" dirty="0" err="1"/>
              <a:t>worst</a:t>
            </a:r>
            <a:r>
              <a:rPr lang="en-IN" dirty="0"/>
              <a:t>)  (for minimization problem)</a:t>
            </a:r>
          </a:p>
          <a:p>
            <a:r>
              <a:rPr lang="en-IN" dirty="0"/>
              <a:t>Then update HSA as </a:t>
            </a:r>
            <a:r>
              <a:rPr lang="en-IN" dirty="0" err="1"/>
              <a:t>X</a:t>
            </a:r>
            <a:r>
              <a:rPr lang="en-IN" baseline="-25000" dirty="0" err="1"/>
              <a:t>worst</a:t>
            </a:r>
            <a:r>
              <a:rPr lang="en-IN" dirty="0"/>
              <a:t> = </a:t>
            </a:r>
            <a:r>
              <a:rPr lang="en-IN" dirty="0" err="1"/>
              <a:t>X</a:t>
            </a:r>
            <a:r>
              <a:rPr lang="en-IN" baseline="-25000" dirty="0" err="1"/>
              <a:t>new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417755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7EA1-EBFB-46DD-90EA-7F00F1D5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B388-BD09-4A81-B51D-D7953B14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aseline="-25000" dirty="0"/>
              <a:t>Initialize parameters (set as HCMR,  PAR, BW, HMS, MAXT and Dim)</a:t>
            </a:r>
          </a:p>
          <a:p>
            <a:pPr marL="0" indent="0">
              <a:buNone/>
            </a:pPr>
            <a:r>
              <a:rPr lang="en-IN" baseline="-25000" dirty="0"/>
              <a:t>Construct initial harmony memory randomly</a:t>
            </a:r>
          </a:p>
          <a:p>
            <a:pPr marL="0" indent="0">
              <a:buNone/>
            </a:pPr>
            <a:r>
              <a:rPr lang="en-IN" baseline="-25000" dirty="0"/>
              <a:t>Evaluate harmony performance using fitness function</a:t>
            </a:r>
          </a:p>
          <a:p>
            <a:pPr marL="0" indent="0">
              <a:buNone/>
            </a:pPr>
            <a:r>
              <a:rPr lang="en-IN" baseline="-25000" dirty="0"/>
              <a:t>Find out and store best / worst solution</a:t>
            </a:r>
          </a:p>
          <a:p>
            <a:pPr marL="0" indent="0">
              <a:buNone/>
            </a:pPr>
            <a:r>
              <a:rPr lang="en-IN" baseline="-25000" dirty="0"/>
              <a:t>while (current iteration &lt;= Max-iteration)</a:t>
            </a:r>
          </a:p>
          <a:p>
            <a:pPr marL="0" indent="0">
              <a:buNone/>
            </a:pPr>
            <a:r>
              <a:rPr lang="en-IN" baseline="-25000" dirty="0"/>
              <a:t>             if  (rand &lt; HMCR)</a:t>
            </a:r>
          </a:p>
          <a:p>
            <a:pPr marL="0" indent="0">
              <a:buNone/>
            </a:pPr>
            <a:r>
              <a:rPr lang="en-IN" baseline="-25000" dirty="0"/>
              <a:t>                     Choose existing harmony redundancy</a:t>
            </a:r>
          </a:p>
          <a:p>
            <a:pPr marL="0" indent="0">
              <a:buNone/>
            </a:pPr>
            <a:r>
              <a:rPr lang="en-IN" baseline="-25000" dirty="0"/>
              <a:t>                      if (rand &lt; PAR)</a:t>
            </a:r>
          </a:p>
          <a:p>
            <a:pPr marL="0" indent="0">
              <a:buNone/>
            </a:pPr>
            <a:r>
              <a:rPr lang="en-IN" baseline="-25000" dirty="0"/>
              <a:t>                          Adjust Pitch randomly</a:t>
            </a:r>
          </a:p>
          <a:p>
            <a:pPr marL="0" indent="0">
              <a:buNone/>
            </a:pPr>
            <a:r>
              <a:rPr lang="en-IN" baseline="-25000" dirty="0"/>
              <a:t>                      endif</a:t>
            </a:r>
          </a:p>
          <a:p>
            <a:pPr marL="0" indent="0">
              <a:buNone/>
            </a:pPr>
            <a:r>
              <a:rPr lang="en-IN" baseline="-25000" dirty="0"/>
              <a:t>             else </a:t>
            </a:r>
          </a:p>
          <a:p>
            <a:pPr marL="0" indent="0">
              <a:buNone/>
            </a:pPr>
            <a:r>
              <a:rPr lang="en-IN" baseline="-25000" dirty="0"/>
              <a:t>                 Generate random harmony</a:t>
            </a:r>
          </a:p>
          <a:p>
            <a:pPr marL="0" indent="0">
              <a:buNone/>
            </a:pPr>
            <a:r>
              <a:rPr lang="en-IN" baseline="-25000" dirty="0"/>
              <a:t>            Compare New harmony with worst harmony</a:t>
            </a:r>
          </a:p>
          <a:p>
            <a:pPr marL="0" indent="0">
              <a:buNone/>
            </a:pPr>
            <a:r>
              <a:rPr lang="en-IN" baseline="-25000" dirty="0"/>
              <a:t>         endif</a:t>
            </a:r>
          </a:p>
          <a:p>
            <a:pPr marL="0" indent="0">
              <a:buNone/>
            </a:pPr>
            <a:r>
              <a:rPr lang="en-IN" baseline="-25000" dirty="0"/>
              <a:t>      </a:t>
            </a:r>
            <a:r>
              <a:rPr lang="en-IN" baseline="-25000" dirty="0" err="1"/>
              <a:t>endwhile</a:t>
            </a:r>
            <a:endParaRPr lang="en-IN" baseline="-25000" dirty="0"/>
          </a:p>
          <a:p>
            <a:pPr marL="0" indent="0">
              <a:buNone/>
            </a:pPr>
            <a:r>
              <a:rPr lang="en-IN" baseline="-25000" dirty="0"/>
              <a:t>Return Best harmony as the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329614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FD05-5045-4E30-ACE2-476FC97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Procedure (HSA)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8886-DF84-4597-813F-3AC47AB0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Set the parameters HMS, HMCR, PAR,  BW and NT</a:t>
            </a:r>
          </a:p>
          <a:p>
            <a:pPr marL="514350" indent="-514350">
              <a:buAutoNum type="arabicPeriod"/>
            </a:pPr>
            <a:r>
              <a:rPr lang="en-IN" dirty="0"/>
              <a:t>Set t = 0</a:t>
            </a:r>
          </a:p>
          <a:p>
            <a:pPr marL="514350" indent="-514350">
              <a:buAutoNum type="arabicPeriod"/>
            </a:pPr>
            <a:r>
              <a:rPr lang="en-IN" dirty="0"/>
              <a:t>for (</a:t>
            </a:r>
            <a:r>
              <a:rPr lang="en-IN" dirty="0" err="1"/>
              <a:t>i</a:t>
            </a:r>
            <a:r>
              <a:rPr lang="en-IN" dirty="0"/>
              <a:t>=1; </a:t>
            </a:r>
            <a:r>
              <a:rPr lang="en-IN" dirty="0" err="1"/>
              <a:t>i</a:t>
            </a:r>
            <a:r>
              <a:rPr lang="en-IN" dirty="0"/>
              <a:t>&lt; HMS do)</a:t>
            </a:r>
          </a:p>
          <a:p>
            <a:pPr marL="514350" indent="-514350">
              <a:buAutoNum type="arabicPeriod"/>
            </a:pPr>
            <a:r>
              <a:rPr lang="en-IN" dirty="0"/>
              <a:t>Generate an initial population (HM) HMS (HMS is the harmony size / population size)</a:t>
            </a:r>
          </a:p>
          <a:p>
            <a:pPr marL="514350" indent="-514350">
              <a:buAutoNum type="arabicPeriod"/>
            </a:pPr>
            <a:r>
              <a:rPr lang="en-IN" dirty="0"/>
              <a:t>Evaluate the fitness function of each harmony vector (Xi)</a:t>
            </a:r>
          </a:p>
          <a:p>
            <a:pPr marL="514350" indent="-514350">
              <a:buAutoNum type="arabicPeriod"/>
            </a:pPr>
            <a:r>
              <a:rPr lang="en-IN" dirty="0"/>
              <a:t>end for</a:t>
            </a:r>
          </a:p>
        </p:txBody>
      </p:sp>
    </p:spTree>
    <p:extLst>
      <p:ext uri="{BB962C8B-B14F-4D97-AF65-F5344CB8AC3E}">
        <p14:creationId xmlns:p14="http://schemas.microsoft.com/office/powerpoint/2010/main" val="261144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FD05-5045-4E30-ACE2-476FC97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Procedure (HSA)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8886-DF84-4597-813F-3AC47AB0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 startAt="7"/>
            </a:pPr>
            <a:r>
              <a:rPr lang="en-IN" dirty="0"/>
              <a:t>Repeat</a:t>
            </a:r>
          </a:p>
          <a:p>
            <a:pPr marL="514350" indent="-514350">
              <a:buAutoNum type="arabicPeriod" startAt="7"/>
            </a:pPr>
            <a:r>
              <a:rPr lang="en-IN" dirty="0"/>
              <a:t>Generate a new solution (harmony) Xi as follows:</a:t>
            </a:r>
          </a:p>
          <a:p>
            <a:pPr marL="514350" indent="-514350">
              <a:buAutoNum type="arabicPeriod" startAt="7"/>
            </a:pPr>
            <a:r>
              <a:rPr lang="en-IN" dirty="0"/>
              <a:t>for (</a:t>
            </a:r>
            <a:r>
              <a:rPr lang="en-IN" dirty="0" err="1"/>
              <a:t>i</a:t>
            </a:r>
            <a:r>
              <a:rPr lang="en-IN" dirty="0"/>
              <a:t>=1; </a:t>
            </a:r>
            <a:r>
              <a:rPr lang="en-IN" dirty="0" err="1"/>
              <a:t>i</a:t>
            </a:r>
            <a:r>
              <a:rPr lang="en-IN" dirty="0"/>
              <a:t>&lt;= HMS do) (Number of harmony)</a:t>
            </a:r>
          </a:p>
          <a:p>
            <a:pPr marL="514350" indent="-514350">
              <a:buAutoNum type="arabicPeriod" startAt="7"/>
            </a:pPr>
            <a:r>
              <a:rPr lang="en-IN" dirty="0"/>
              <a:t>for (j=1; j&lt;=n do )  (Number of decision variables)</a:t>
            </a:r>
          </a:p>
          <a:p>
            <a:pPr marL="514350" indent="-514350">
              <a:buAutoNum type="arabicPeriod" startAt="7"/>
            </a:pPr>
            <a:r>
              <a:rPr lang="en-IN" dirty="0"/>
              <a:t> if  (r1 &lt; HMCR)</a:t>
            </a:r>
          </a:p>
          <a:p>
            <a:pPr marL="514350" indent="-514350">
              <a:buAutoNum type="arabicPeriod" startAt="7"/>
            </a:pPr>
            <a:r>
              <a:rPr lang="en-IN" dirty="0" err="1"/>
              <a:t>X</a:t>
            </a:r>
            <a:r>
              <a:rPr lang="en-IN" baseline="-25000" dirty="0" err="1"/>
              <a:t>ij</a:t>
            </a:r>
            <a:r>
              <a:rPr lang="en-IN" baseline="30000" dirty="0" err="1"/>
              <a:t>new</a:t>
            </a:r>
            <a:r>
              <a:rPr lang="en-IN" dirty="0"/>
              <a:t> = </a:t>
            </a:r>
            <a:r>
              <a:rPr lang="en-IN" dirty="0" err="1"/>
              <a:t>X</a:t>
            </a:r>
            <a:r>
              <a:rPr lang="en-IN" baseline="-25000" dirty="0" err="1"/>
              <a:t>ij</a:t>
            </a:r>
            <a:endParaRPr lang="en-IN" baseline="-25000" dirty="0"/>
          </a:p>
          <a:p>
            <a:pPr marL="514350" indent="-514350">
              <a:buAutoNum type="arabicPeriod" startAt="7"/>
            </a:pPr>
            <a:r>
              <a:rPr lang="en-IN" dirty="0"/>
              <a:t>If (r2 &lt;PAR)</a:t>
            </a:r>
          </a:p>
          <a:p>
            <a:pPr marL="514350" indent="-514350">
              <a:buAutoNum type="arabicPeriod" startAt="7"/>
            </a:pPr>
            <a:r>
              <a:rPr lang="en-IN" dirty="0" err="1"/>
              <a:t>X</a:t>
            </a:r>
            <a:r>
              <a:rPr lang="en-IN" baseline="-25000" dirty="0" err="1"/>
              <a:t>ij</a:t>
            </a:r>
            <a:r>
              <a:rPr lang="en-IN" baseline="30000" dirty="0" err="1"/>
              <a:t>new</a:t>
            </a:r>
            <a:r>
              <a:rPr lang="en-IN" dirty="0"/>
              <a:t> =  </a:t>
            </a:r>
            <a:r>
              <a:rPr lang="en-IN" dirty="0" err="1"/>
              <a:t>X</a:t>
            </a:r>
            <a:r>
              <a:rPr lang="en-IN" baseline="-25000" dirty="0" err="1"/>
              <a:t>ij</a:t>
            </a:r>
            <a:r>
              <a:rPr lang="en-IN" dirty="0"/>
              <a:t> +- r3. BW, where  r1, r2, r3 € (0,1)</a:t>
            </a:r>
          </a:p>
          <a:p>
            <a:pPr marL="514350" indent="-514350">
              <a:buAutoNum type="arabicPeriod" startAt="7"/>
            </a:pPr>
            <a:r>
              <a:rPr lang="en-IN" dirty="0"/>
              <a:t>End if</a:t>
            </a:r>
          </a:p>
          <a:p>
            <a:pPr marL="514350" indent="-514350">
              <a:buAutoNum type="arabicPeriod" startAt="7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11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FD05-5045-4E30-ACE2-476FC97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Procedure (HSA)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8886-DF84-4597-813F-3AC47AB0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16"/>
            </a:pPr>
            <a:r>
              <a:rPr lang="en-IN" dirty="0"/>
              <a:t>If </a:t>
            </a:r>
            <a:r>
              <a:rPr lang="en-IN" dirty="0" err="1"/>
              <a:t>X</a:t>
            </a:r>
            <a:r>
              <a:rPr lang="en-IN" baseline="-25000" dirty="0" err="1"/>
              <a:t>ij</a:t>
            </a:r>
            <a:r>
              <a:rPr lang="en-IN" baseline="30000" dirty="0" err="1"/>
              <a:t>new</a:t>
            </a:r>
            <a:r>
              <a:rPr lang="en-IN" dirty="0"/>
              <a:t> &lt;  l then</a:t>
            </a:r>
          </a:p>
          <a:p>
            <a:pPr marL="514350" indent="-514350">
              <a:buAutoNum type="arabicPeriod" startAt="16"/>
            </a:pPr>
            <a:r>
              <a:rPr lang="en-IN" dirty="0" err="1"/>
              <a:t>X</a:t>
            </a:r>
            <a:r>
              <a:rPr lang="en-IN" baseline="-25000" dirty="0" err="1"/>
              <a:t>ij</a:t>
            </a:r>
            <a:r>
              <a:rPr lang="en-IN" baseline="30000" dirty="0" err="1"/>
              <a:t>new</a:t>
            </a:r>
            <a:r>
              <a:rPr lang="en-IN" dirty="0"/>
              <a:t> = l</a:t>
            </a:r>
          </a:p>
          <a:p>
            <a:pPr marL="514350" indent="-514350">
              <a:buAutoNum type="arabicPeriod" startAt="16"/>
            </a:pPr>
            <a:r>
              <a:rPr lang="en-IN" dirty="0"/>
              <a:t>End if</a:t>
            </a:r>
          </a:p>
          <a:p>
            <a:pPr marL="514350" indent="-514350">
              <a:buAutoNum type="arabicPeriod" startAt="16"/>
            </a:pPr>
            <a:r>
              <a:rPr lang="en-IN" dirty="0"/>
              <a:t>If </a:t>
            </a:r>
            <a:r>
              <a:rPr lang="en-IN" dirty="0" err="1"/>
              <a:t>X</a:t>
            </a:r>
            <a:r>
              <a:rPr lang="en-IN" baseline="-25000" dirty="0" err="1"/>
              <a:t>ij</a:t>
            </a:r>
            <a:r>
              <a:rPr lang="en-IN" baseline="30000" dirty="0" err="1"/>
              <a:t>new</a:t>
            </a:r>
            <a:r>
              <a:rPr lang="en-IN" dirty="0"/>
              <a:t> &gt;  u then</a:t>
            </a:r>
          </a:p>
          <a:p>
            <a:pPr marL="514350" indent="-514350">
              <a:buAutoNum type="arabicPeriod" startAt="16"/>
            </a:pPr>
            <a:r>
              <a:rPr lang="en-IN" dirty="0"/>
              <a:t> </a:t>
            </a:r>
            <a:r>
              <a:rPr lang="en-IN" dirty="0" err="1"/>
              <a:t>X</a:t>
            </a:r>
            <a:r>
              <a:rPr lang="en-IN" baseline="-25000" dirty="0" err="1"/>
              <a:t>ij</a:t>
            </a:r>
            <a:r>
              <a:rPr lang="en-IN" baseline="30000" dirty="0" err="1"/>
              <a:t>new</a:t>
            </a:r>
            <a:r>
              <a:rPr lang="en-IN" dirty="0"/>
              <a:t> = u</a:t>
            </a:r>
          </a:p>
          <a:p>
            <a:pPr marL="514350" indent="-514350">
              <a:buAutoNum type="arabicPeriod" startAt="16"/>
            </a:pPr>
            <a:r>
              <a:rPr lang="en-IN" dirty="0"/>
              <a:t>End if</a:t>
            </a:r>
          </a:p>
          <a:p>
            <a:pPr marL="514350" indent="-514350">
              <a:buAutoNum type="arabicPeriod" startAt="16"/>
            </a:pPr>
            <a:r>
              <a:rPr lang="en-IN" dirty="0"/>
              <a:t>else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eriod" startAt="16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274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FD05-5045-4E30-ACE2-476FC97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Procedure (HSA)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8886-DF84-4597-813F-3AC47AB0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 startAt="23"/>
            </a:pPr>
            <a:r>
              <a:rPr lang="en-IN" dirty="0" err="1"/>
              <a:t>X</a:t>
            </a:r>
            <a:r>
              <a:rPr lang="en-IN" baseline="-25000" dirty="0" err="1"/>
              <a:t>ij</a:t>
            </a:r>
            <a:r>
              <a:rPr lang="en-IN" baseline="30000" dirty="0" err="1"/>
              <a:t>new</a:t>
            </a:r>
            <a:r>
              <a:rPr lang="en-IN" dirty="0"/>
              <a:t> =  </a:t>
            </a:r>
            <a:r>
              <a:rPr lang="en-IN" dirty="0" err="1"/>
              <a:t>l</a:t>
            </a:r>
            <a:r>
              <a:rPr lang="en-IN" baseline="-25000" dirty="0" err="1"/>
              <a:t>ij</a:t>
            </a:r>
            <a:r>
              <a:rPr lang="en-IN" dirty="0"/>
              <a:t> +  r4 (</a:t>
            </a:r>
            <a:r>
              <a:rPr lang="en-IN" dirty="0" err="1"/>
              <a:t>u</a:t>
            </a:r>
            <a:r>
              <a:rPr lang="en-IN" baseline="-25000" dirty="0" err="1"/>
              <a:t>ij</a:t>
            </a:r>
            <a:r>
              <a:rPr lang="en-IN" dirty="0"/>
              <a:t> – </a:t>
            </a:r>
            <a:r>
              <a:rPr lang="en-IN" dirty="0" err="1"/>
              <a:t>l</a:t>
            </a:r>
            <a:r>
              <a:rPr lang="en-IN" baseline="-25000" dirty="0" err="1"/>
              <a:t>ij</a:t>
            </a:r>
            <a:r>
              <a:rPr lang="en-IN" dirty="0"/>
              <a:t>), where r4 € (0,1)</a:t>
            </a:r>
          </a:p>
          <a:p>
            <a:pPr marL="514350" indent="-514350">
              <a:buAutoNum type="arabicPeriod" startAt="23"/>
            </a:pPr>
            <a:r>
              <a:rPr lang="en-IN" dirty="0"/>
              <a:t>End if</a:t>
            </a:r>
          </a:p>
          <a:p>
            <a:pPr marL="514350" indent="-514350">
              <a:buAutoNum type="arabicPeriod" startAt="23"/>
            </a:pPr>
            <a:r>
              <a:rPr lang="en-IN" dirty="0"/>
              <a:t>End if</a:t>
            </a:r>
          </a:p>
          <a:p>
            <a:pPr marL="514350" indent="-514350">
              <a:buAutoNum type="arabicPeriod" startAt="23"/>
            </a:pPr>
            <a:r>
              <a:rPr lang="en-IN" dirty="0"/>
              <a:t>End for</a:t>
            </a:r>
          </a:p>
          <a:p>
            <a:pPr marL="514350" indent="-514350">
              <a:buAutoNum type="arabicPeriod" startAt="23"/>
            </a:pPr>
            <a:r>
              <a:rPr lang="en-IN" dirty="0"/>
              <a:t> if (</a:t>
            </a:r>
            <a:r>
              <a:rPr lang="en-IN" dirty="0" err="1"/>
              <a:t>X</a:t>
            </a:r>
            <a:r>
              <a:rPr lang="en-IN" baseline="-25000" dirty="0" err="1"/>
              <a:t>ij</a:t>
            </a:r>
            <a:r>
              <a:rPr lang="en-IN" baseline="30000" dirty="0" err="1"/>
              <a:t>new</a:t>
            </a:r>
            <a:r>
              <a:rPr lang="en-IN" dirty="0"/>
              <a:t> &lt;  </a:t>
            </a:r>
            <a:r>
              <a:rPr lang="en-IN" dirty="0" err="1"/>
              <a:t>X</a:t>
            </a:r>
            <a:r>
              <a:rPr lang="en-IN" baseline="-25000" dirty="0" err="1"/>
              <a:t>worst</a:t>
            </a:r>
            <a:r>
              <a:rPr lang="en-IN" dirty="0"/>
              <a:t> ) then</a:t>
            </a:r>
          </a:p>
          <a:p>
            <a:pPr marL="514350" indent="-514350">
              <a:buAutoNum type="arabicPeriod" startAt="23"/>
            </a:pPr>
            <a:r>
              <a:rPr lang="en-IN" dirty="0"/>
              <a:t>Update the HM as </a:t>
            </a:r>
            <a:r>
              <a:rPr lang="en-IN" dirty="0" err="1"/>
              <a:t>X</a:t>
            </a:r>
            <a:r>
              <a:rPr lang="en-IN" baseline="-25000" dirty="0" err="1"/>
              <a:t>worst</a:t>
            </a:r>
            <a:r>
              <a:rPr lang="en-IN" dirty="0"/>
              <a:t> = </a:t>
            </a:r>
            <a:r>
              <a:rPr lang="en-IN" dirty="0" err="1"/>
              <a:t>X</a:t>
            </a:r>
            <a:r>
              <a:rPr lang="en-IN" baseline="-25000" dirty="0" err="1"/>
              <a:t>ij</a:t>
            </a:r>
            <a:r>
              <a:rPr lang="en-IN" baseline="30000" dirty="0" err="1"/>
              <a:t>new</a:t>
            </a:r>
            <a:r>
              <a:rPr lang="en-IN" dirty="0"/>
              <a:t> End if</a:t>
            </a:r>
          </a:p>
          <a:p>
            <a:pPr marL="514350" indent="-514350">
              <a:buAutoNum type="arabicPeriod" startAt="23"/>
            </a:pPr>
            <a:r>
              <a:rPr lang="en-IN" dirty="0"/>
              <a:t>Set t = t+1</a:t>
            </a:r>
          </a:p>
          <a:p>
            <a:pPr marL="514350" indent="-514350">
              <a:buAutoNum type="arabicPeriod" startAt="23"/>
            </a:pPr>
            <a:r>
              <a:rPr lang="en-IN" dirty="0"/>
              <a:t>Until (t &lt; </a:t>
            </a:r>
            <a:r>
              <a:rPr lang="en-IN" dirty="0" err="1"/>
              <a:t>Nt</a:t>
            </a:r>
            <a:r>
              <a:rPr lang="en-IN" dirty="0"/>
              <a:t>)</a:t>
            </a:r>
          </a:p>
          <a:p>
            <a:pPr marL="514350" indent="-514350">
              <a:buAutoNum type="arabicPeriod" startAt="23"/>
            </a:pPr>
            <a:r>
              <a:rPr lang="en-IN" dirty="0"/>
              <a:t>Produce the best solution (harmony vector ) X as the optimal solution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eriod" startAt="16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51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2715-F65C-4BCF-900E-D35DEF98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Steps of HSA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60EB-6717-4EDA-B165-FFFC5C4D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of Optimization Problem and Control </a:t>
            </a:r>
            <a:r>
              <a:rPr lang="en-IN" dirty="0"/>
              <a:t>Parameters</a:t>
            </a:r>
          </a:p>
          <a:p>
            <a:r>
              <a:rPr lang="en-IN" dirty="0"/>
              <a:t>Initialization of Harmony Memory</a:t>
            </a:r>
          </a:p>
          <a:p>
            <a:r>
              <a:rPr lang="en-US" dirty="0"/>
              <a:t>Creating a New Harmony Vector</a:t>
            </a:r>
          </a:p>
          <a:p>
            <a:r>
              <a:rPr lang="en-IN" dirty="0"/>
              <a:t>Revising Harmony Memory</a:t>
            </a:r>
          </a:p>
          <a:p>
            <a:r>
              <a:rPr lang="en-IN" dirty="0"/>
              <a:t>Evaluating Termination Condition</a:t>
            </a:r>
          </a:p>
        </p:txBody>
      </p:sp>
    </p:spTree>
    <p:extLst>
      <p:ext uri="{BB962C8B-B14F-4D97-AF65-F5344CB8AC3E}">
        <p14:creationId xmlns:p14="http://schemas.microsoft.com/office/powerpoint/2010/main" val="90058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4BF1-4A70-4E84-8E6F-E6A2CAF1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38E6-D5E1-4774-84A9-9F4C04004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9D55C-472A-4229-8BAB-DAE495A5C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08217"/>
            <a:ext cx="9153525" cy="664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5BD1-06B3-4052-86B8-74D0D0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Control Parameters of HSA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564E-9B16-43ED-8984-A2DAC36D9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25B5B-48AF-49A2-8F88-C06E8581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608" y="2360363"/>
            <a:ext cx="6657504" cy="258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7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256D-59CE-4149-B990-29B19BF8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Outline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8918-1432-4209-826B-248B1996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Harmony Search Algorithm (HSA)</a:t>
            </a:r>
          </a:p>
          <a:p>
            <a:r>
              <a:rPr lang="en-US" dirty="0"/>
              <a:t>Initialization of harmony memory</a:t>
            </a:r>
          </a:p>
          <a:p>
            <a:r>
              <a:rPr lang="en-US" dirty="0"/>
              <a:t>Improvisation of new harmony vector</a:t>
            </a:r>
          </a:p>
          <a:p>
            <a:r>
              <a:rPr lang="en-US" dirty="0"/>
              <a:t>Harmony memory updating</a:t>
            </a:r>
          </a:p>
          <a:p>
            <a:r>
              <a:rPr lang="en-US" dirty="0"/>
              <a:t>Introduction Firefly Algorithm</a:t>
            </a:r>
          </a:p>
          <a:p>
            <a:r>
              <a:rPr lang="en-US" dirty="0"/>
              <a:t>Applications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54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5BD1-06B3-4052-86B8-74D0D0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Control Parameters of HSA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564E-9B16-43ED-8984-A2DAC36D9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Pitch adjustment rate (PAR)</a:t>
            </a:r>
          </a:p>
          <a:p>
            <a:r>
              <a:rPr lang="en-US" dirty="0"/>
              <a:t>Harmony memory consideration rate (HMCR)</a:t>
            </a:r>
          </a:p>
          <a:p>
            <a:r>
              <a:rPr lang="en-US" dirty="0"/>
              <a:t>Distance bandwidth (BW)</a:t>
            </a:r>
          </a:p>
          <a:p>
            <a:r>
              <a:rPr lang="en-US" dirty="0"/>
              <a:t>Harmony memory (HM)</a:t>
            </a:r>
          </a:p>
          <a:p>
            <a:r>
              <a:rPr lang="en-US" dirty="0"/>
              <a:t>Termination criteria </a:t>
            </a:r>
          </a:p>
          <a:p>
            <a:r>
              <a:rPr lang="en-US" dirty="0"/>
              <a:t>Many researchers modified the structure of original HAS by changing PAR, HMCR, and BW.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644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D53-65D0-4964-A16F-6FF9F77A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Improved HSA (IHSA)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38F56-72BB-4878-AC15-BF0C51F8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values of PAR and BW were dynamically updated according to the generation.</a:t>
            </a:r>
          </a:p>
          <a:p>
            <a:r>
              <a:rPr lang="en-US" dirty="0"/>
              <a:t>PAR(</a:t>
            </a:r>
            <a:r>
              <a:rPr lang="en-US" i="1" dirty="0" err="1"/>
              <a:t>gn</a:t>
            </a:r>
            <a:r>
              <a:rPr lang="en-US" dirty="0"/>
              <a:t>)denotes the pitch adjustment rate in generation </a:t>
            </a:r>
            <a:r>
              <a:rPr lang="en-US" i="1" dirty="0" err="1"/>
              <a:t>gn</a:t>
            </a:r>
            <a:endParaRPr lang="en-US" i="1" dirty="0"/>
          </a:p>
          <a:p>
            <a:r>
              <a:rPr lang="en-US" dirty="0" err="1"/>
              <a:t>PAR</a:t>
            </a:r>
            <a:r>
              <a:rPr lang="en-US" baseline="-25000" dirty="0" err="1"/>
              <a:t>min</a:t>
            </a:r>
            <a:r>
              <a:rPr lang="en-US" dirty="0"/>
              <a:t> and </a:t>
            </a:r>
            <a:r>
              <a:rPr lang="en-US" dirty="0" err="1"/>
              <a:t>PAR</a:t>
            </a:r>
            <a:r>
              <a:rPr lang="en-US" baseline="-25000" dirty="0" err="1"/>
              <a:t>max</a:t>
            </a:r>
            <a:r>
              <a:rPr lang="en-US" dirty="0"/>
              <a:t> are the minimum and </a:t>
            </a:r>
            <a:r>
              <a:rPr lang="en-IN" dirty="0"/>
              <a:t>maximum adjustment rates.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7B6F9-1A2E-49FD-A6AE-7C50A9A8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95" y="4460865"/>
            <a:ext cx="8790159" cy="111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02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368E-2901-4E5E-A396-59D631AB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Improved HSA (IHSA)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72AA-3B8C-412D-8187-1B7B6F304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BW(</a:t>
            </a:r>
            <a:r>
              <a:rPr lang="en-US" i="1" dirty="0" err="1"/>
              <a:t>gn</a:t>
            </a:r>
            <a:r>
              <a:rPr lang="en-US" dirty="0"/>
              <a:t>)represents the distance bandwidth in generation </a:t>
            </a:r>
            <a:r>
              <a:rPr lang="en-US" i="1" dirty="0" err="1"/>
              <a:t>gn</a:t>
            </a:r>
            <a:endParaRPr lang="en-US" dirty="0"/>
          </a:p>
          <a:p>
            <a:r>
              <a:rPr lang="en-US" dirty="0" err="1"/>
              <a:t>BW</a:t>
            </a:r>
            <a:r>
              <a:rPr lang="en-US" baseline="-25000" dirty="0" err="1"/>
              <a:t>min</a:t>
            </a:r>
            <a:r>
              <a:rPr lang="en-US" baseline="-25000" dirty="0"/>
              <a:t> </a:t>
            </a:r>
            <a:r>
              <a:rPr lang="en-US" dirty="0"/>
              <a:t>and </a:t>
            </a:r>
            <a:r>
              <a:rPr lang="en-US" dirty="0" err="1"/>
              <a:t>BW</a:t>
            </a:r>
            <a:r>
              <a:rPr lang="en-US" baseline="-25000" dirty="0" err="1"/>
              <a:t>max</a:t>
            </a:r>
            <a:r>
              <a:rPr lang="en-US" dirty="0"/>
              <a:t> are the minimum and maximum bandwidths</a:t>
            </a:r>
          </a:p>
          <a:p>
            <a:r>
              <a:rPr lang="en-US" dirty="0"/>
              <a:t> Challenging task of Improved HSA is to determine the appropriate values of lower and </a:t>
            </a:r>
            <a:r>
              <a:rPr lang="en-IN" dirty="0"/>
              <a:t>upper limits of </a:t>
            </a:r>
            <a:r>
              <a:rPr lang="en-IN" i="1" dirty="0"/>
              <a:t>BW</a:t>
            </a:r>
            <a:r>
              <a:rPr lang="en-IN" dirty="0"/>
              <a:t>.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E166BEB6-3FFF-44E9-A681-0F316413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69" y="4001294"/>
            <a:ext cx="7177260" cy="12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00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3A9C-46BF-4337-B4EE-51266B05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Self-adaptive HSA (SHSA)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7499-DA56-40D5-A3CD-1DEDB8733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US" dirty="0"/>
              <a:t>o capture the best solution for generating new harmonies.</a:t>
            </a:r>
          </a:p>
          <a:p>
            <a:r>
              <a:rPr lang="en-US" dirty="0"/>
              <a:t>The distance bandwidth is dynamically decreased with increase in number of generation.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A2585-610E-4854-8F66-B2DA85D4A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97" y="3766277"/>
            <a:ext cx="5823805" cy="15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16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01D0-5831-429E-B4C1-7CD8C024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Explorative HSA (EHSA)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F855-5AA2-48FA-9B94-30627838F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</a:t>
            </a:r>
            <a:r>
              <a:rPr lang="en-IN" dirty="0"/>
              <a:t>population variance for modification. </a:t>
            </a:r>
          </a:p>
          <a:p>
            <a:r>
              <a:rPr lang="en-IN" dirty="0"/>
              <a:t>The distance bandwidth </a:t>
            </a:r>
            <a:r>
              <a:rPr lang="en-US" dirty="0"/>
              <a:t>was dynamically changed to proportional to standard deviation of the current population.</a:t>
            </a:r>
          </a:p>
          <a:p>
            <a:r>
              <a:rPr lang="en-US" dirty="0"/>
              <a:t>Where </a:t>
            </a:r>
            <a:r>
              <a:rPr lang="en-US" i="1" dirty="0"/>
              <a:t>σ</a:t>
            </a:r>
            <a:r>
              <a:rPr lang="en-US" dirty="0"/>
              <a:t>(</a:t>
            </a:r>
            <a:r>
              <a:rPr lang="en-US" i="1" dirty="0" err="1"/>
              <a:t>zi</a:t>
            </a:r>
            <a:r>
              <a:rPr lang="en-US" dirty="0"/>
              <a:t>)represents the standard deviation of the current </a:t>
            </a:r>
            <a:r>
              <a:rPr lang="en-IN" dirty="0"/>
              <a:t>population, </a:t>
            </a:r>
            <a:r>
              <a:rPr lang="en-IN" i="1" dirty="0" err="1"/>
              <a:t>zi</a:t>
            </a:r>
            <a:r>
              <a:rPr lang="en-IN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56743-86D6-4E61-B7F6-9B75EC53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975" y="4342596"/>
            <a:ext cx="5684257" cy="11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09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01D0-5831-429E-B4C1-7CD8C024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Variants of HSA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F855-5AA2-48FA-9B94-30627838F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Improved HSA</a:t>
            </a:r>
          </a:p>
          <a:p>
            <a:r>
              <a:rPr lang="en-IN" dirty="0"/>
              <a:t>Chaotic HSA</a:t>
            </a:r>
          </a:p>
          <a:p>
            <a:r>
              <a:rPr lang="en-IN" dirty="0"/>
              <a:t>Binary HSA</a:t>
            </a:r>
          </a:p>
          <a:p>
            <a:r>
              <a:rPr lang="en-IN" dirty="0"/>
              <a:t>Multi-objective HSA</a:t>
            </a:r>
          </a:p>
          <a:p>
            <a:r>
              <a:rPr lang="en-IN" dirty="0"/>
              <a:t>Hybrid HSA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894350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FD05-5045-4E30-ACE2-476FC97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Applications of HSA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8886-DF84-4597-813F-3AC47AB0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Scheduling problems</a:t>
            </a:r>
          </a:p>
          <a:p>
            <a:r>
              <a:rPr lang="en-IN" dirty="0"/>
              <a:t>Train neural network</a:t>
            </a:r>
          </a:p>
          <a:p>
            <a:r>
              <a:rPr lang="en-IN" dirty="0"/>
              <a:t>Engineering optimization problems</a:t>
            </a:r>
          </a:p>
          <a:p>
            <a:r>
              <a:rPr lang="en-IN" dirty="0"/>
              <a:t>NP hard combinational optimization problem</a:t>
            </a:r>
          </a:p>
          <a:p>
            <a:r>
              <a:rPr lang="en-IN" dirty="0"/>
              <a:t>Data fusion in Wireless Sensor Network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764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89A8-37C7-4C30-8660-F43CD000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D86F5-1E3C-49B7-BC68-FD6A3F4F5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F42E6-C9E1-43BC-9ECE-1E468BB0A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86" y="365125"/>
            <a:ext cx="693041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66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453E-0D1B-4FA5-9DB5-7C0CE0A1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94D11-F5C4-4C78-A766-33FA52303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BF255-C6B2-4BF6-9EB1-AFC345D77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48" y="927424"/>
            <a:ext cx="9580504" cy="500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7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EDF8-A7FB-4878-B1DC-00E901D5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BAD87-04DC-492E-80A6-FECF6855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92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8DFE-B2BD-4FF1-9C56-AED54CAB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Introduction HSA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89A3-2FA3-46E5-B3C2-AAC159C6C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Essential relationship between </a:t>
            </a:r>
            <a:r>
              <a:rPr lang="en-IN" dirty="0">
                <a:solidFill>
                  <a:srgbClr val="FF0000"/>
                </a:solidFill>
              </a:rPr>
              <a:t>music </a:t>
            </a:r>
            <a:r>
              <a:rPr lang="en-IN" dirty="0"/>
              <a:t>and </a:t>
            </a:r>
            <a:r>
              <a:rPr lang="en-IN" dirty="0">
                <a:solidFill>
                  <a:srgbClr val="00B050"/>
                </a:solidFill>
              </a:rPr>
              <a:t>mathematics.</a:t>
            </a:r>
          </a:p>
          <a:p>
            <a:r>
              <a:rPr lang="en-IN" dirty="0"/>
              <a:t>Harmony refers to sound request caused from two or more instruments play at the same time.</a:t>
            </a:r>
          </a:p>
          <a:p>
            <a:r>
              <a:rPr lang="en-IN" dirty="0"/>
              <a:t>Harmony evaluates relationship between two or more sound waves.</a:t>
            </a:r>
          </a:p>
          <a:p>
            <a:r>
              <a:rPr lang="en-IN" dirty="0"/>
              <a:t>Music inspired harmony based optimization algorithm.</a:t>
            </a:r>
          </a:p>
          <a:p>
            <a:r>
              <a:rPr lang="en-IN" dirty="0"/>
              <a:t>HSA based on improvisation process of a skilled musician.</a:t>
            </a:r>
          </a:p>
          <a:p>
            <a:r>
              <a:rPr lang="en-IN" dirty="0"/>
              <a:t>Music band improves rehearsal after rehearsal,  HSA improves iteration after iteration.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097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F451-761B-42C5-964A-02676EC5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Firefly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84439-9C32-4899-AA40-8CEAE1A0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Firefly algorithm is a bio-inspired metaheuristic algorithm for optimization problems. It was introduced in </a:t>
            </a:r>
            <a:r>
              <a:rPr lang="en-US" dirty="0">
                <a:solidFill>
                  <a:srgbClr val="FF0000"/>
                </a:solidFill>
              </a:rPr>
              <a:t>2009 at Cambridge University by Yang et al.</a:t>
            </a:r>
          </a:p>
          <a:p>
            <a:pPr algn="just"/>
            <a:r>
              <a:rPr lang="en-US" dirty="0"/>
              <a:t>The algorithm is inspired by the flashing behavior of fireflies at night.</a:t>
            </a:r>
          </a:p>
          <a:p>
            <a:pPr algn="just"/>
            <a:r>
              <a:rPr lang="en-US" dirty="0"/>
              <a:t>Any firefly can be attracted to any other brighter one.</a:t>
            </a:r>
          </a:p>
          <a:p>
            <a:pPr algn="just"/>
            <a:r>
              <a:rPr lang="en-US" dirty="0"/>
              <a:t>The brightness of a firefly is determined from the encoded objective function.</a:t>
            </a:r>
          </a:p>
          <a:p>
            <a:pPr algn="just"/>
            <a:r>
              <a:rPr lang="en-US" dirty="0"/>
              <a:t> The  attractiveness is directly proportional to brightness but decreases with distance, and a firefly will move towards the brighter one, and if there is no brighter one, it will move randomly.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15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3863-2F4E-450C-A289-561175AC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Characteristics of Fireflies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3C62-EF1E-4CE8-8FB4-DFA66C1F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Fireflies has a flash light as a major characteristic. It can be used to attract possible mates and to warn from potential threats or enemies</a:t>
            </a:r>
          </a:p>
          <a:p>
            <a:r>
              <a:rPr lang="en-US" dirty="0"/>
              <a:t> This working of flash light follow the </a:t>
            </a:r>
            <a:r>
              <a:rPr lang="en-IN" dirty="0"/>
              <a:t>physics' rule: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         With increase in distance, flash light intensity decrease according to law of physics,   </a:t>
            </a:r>
          </a:p>
          <a:p>
            <a:pPr marL="0" indent="0">
              <a:buNone/>
            </a:pPr>
            <a:r>
              <a:rPr lang="en-US" dirty="0"/>
              <a:t>                   where r is distance and I is intensity of light.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The firefly blink their flash light at regular time instances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Whenever a firefly comes in neighborhood, they come together and form a couple</a:t>
            </a:r>
            <a:r>
              <a:rPr lang="en-IN" dirty="0"/>
              <a:t>             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374A1-E4AB-4873-8CCD-CCA6F813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375" y="3505504"/>
            <a:ext cx="1258529" cy="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91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E214-FCAF-4713-950C-08CAFBDD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Flowchart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988CAF-61EE-40D7-9F98-FC8BB504E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3820" y="1258348"/>
            <a:ext cx="3317967" cy="579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24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A7A6-9652-4170-BABE-54B41387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229C-8B6B-432C-A2ED-CD8EE3C9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282DA-EE6B-49C6-8A53-D3230C2F5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50" y="772197"/>
            <a:ext cx="8023123" cy="561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20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F451-761B-42C5-964A-02676EC5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Firefly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84439-9C32-4899-AA40-8CEAE1A0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Generate a random solution set {x1,x2,……,</a:t>
            </a:r>
            <a:r>
              <a:rPr lang="en-US" dirty="0" err="1"/>
              <a:t>xn</a:t>
            </a:r>
            <a:r>
              <a:rPr lang="en-US" dirty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intensity for each solution member {f1,f2,……,</a:t>
            </a:r>
            <a:r>
              <a:rPr lang="en-US" dirty="0" err="1"/>
              <a:t>fn</a:t>
            </a:r>
            <a:r>
              <a:rPr lang="en-US" dirty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each firefly  towards other brighter fireflies, and if there is no other brighter firefly, move it randomly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Update </a:t>
            </a:r>
            <a:r>
              <a:rPr lang="en-US" dirty="0"/>
              <a:t>the solution </a:t>
            </a:r>
            <a:r>
              <a:rPr lang="en-US"/>
              <a:t>set.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Terminate </a:t>
            </a:r>
            <a:r>
              <a:rPr lang="en-US" dirty="0"/>
              <a:t>if a termination criterion is fulfilled otherwise go back to step 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286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F451-761B-42C5-964A-02676EC5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Position update of the firefly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84439-9C32-4899-AA40-8CEAE1A0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If a firefly located at </a:t>
            </a:r>
            <a:r>
              <a:rPr lang="en-IN" dirty="0" err="1"/>
              <a:t>X</a:t>
            </a:r>
            <a:r>
              <a:rPr lang="en-IN" baseline="-25000" dirty="0" err="1"/>
              <a:t>j</a:t>
            </a:r>
            <a:r>
              <a:rPr lang="en-IN" dirty="0"/>
              <a:t> is more attractive (brighter) than another firefly located at X</a:t>
            </a:r>
            <a:r>
              <a:rPr lang="en-IN" baseline="-25000" dirty="0"/>
              <a:t>i</a:t>
            </a:r>
            <a:r>
              <a:rPr lang="en-IN" dirty="0"/>
              <a:t>, the firefly located at X</a:t>
            </a:r>
            <a:r>
              <a:rPr lang="en-IN" baseline="-25000" dirty="0"/>
              <a:t>i </a:t>
            </a:r>
            <a:r>
              <a:rPr lang="en-IN" dirty="0"/>
              <a:t>will move towards </a:t>
            </a:r>
            <a:r>
              <a:rPr lang="en-IN" dirty="0" err="1"/>
              <a:t>X</a:t>
            </a:r>
            <a:r>
              <a:rPr lang="en-IN" baseline="-25000" dirty="0" err="1"/>
              <a:t>j</a:t>
            </a:r>
            <a:r>
              <a:rPr lang="en-IN" dirty="0"/>
              <a:t>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               X</a:t>
            </a:r>
            <a:r>
              <a:rPr lang="en-IN" baseline="-25000" dirty="0">
                <a:solidFill>
                  <a:srgbClr val="00B050"/>
                </a:solidFill>
              </a:rPr>
              <a:t>i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baseline="30000" dirty="0">
                <a:solidFill>
                  <a:srgbClr val="00B050"/>
                </a:solidFill>
              </a:rPr>
              <a:t>t+1 </a:t>
            </a:r>
            <a:r>
              <a:rPr lang="en-IN" dirty="0">
                <a:solidFill>
                  <a:srgbClr val="00B050"/>
                </a:solidFill>
              </a:rPr>
              <a:t>=  </a:t>
            </a:r>
            <a:r>
              <a:rPr lang="en-IN" dirty="0" err="1">
                <a:solidFill>
                  <a:srgbClr val="00B050"/>
                </a:solidFill>
              </a:rPr>
              <a:t>X</a:t>
            </a:r>
            <a:r>
              <a:rPr lang="en-IN" baseline="-25000" dirty="0" err="1">
                <a:solidFill>
                  <a:srgbClr val="00B050"/>
                </a:solidFill>
              </a:rPr>
              <a:t>i</a:t>
            </a:r>
            <a:r>
              <a:rPr lang="en-IN" baseline="30000" dirty="0" err="1">
                <a:solidFill>
                  <a:srgbClr val="00B050"/>
                </a:solidFill>
              </a:rPr>
              <a:t>t</a:t>
            </a:r>
            <a:r>
              <a:rPr lang="en-IN" dirty="0">
                <a:solidFill>
                  <a:srgbClr val="00B050"/>
                </a:solidFill>
              </a:rPr>
              <a:t> +  </a:t>
            </a:r>
            <a:r>
              <a:rPr lang="el-GR" dirty="0">
                <a:solidFill>
                  <a:srgbClr val="00B050"/>
                </a:solidFill>
              </a:rPr>
              <a:t>ᵝ</a:t>
            </a:r>
            <a:r>
              <a:rPr lang="en-IN" dirty="0">
                <a:solidFill>
                  <a:srgbClr val="00B050"/>
                </a:solidFill>
              </a:rPr>
              <a:t> e (-</a:t>
            </a:r>
            <a:r>
              <a:rPr lang="el-GR" dirty="0">
                <a:solidFill>
                  <a:srgbClr val="00B050"/>
                </a:solidFill>
              </a:rPr>
              <a:t>ᵞ</a:t>
            </a:r>
            <a:r>
              <a:rPr lang="en-IN" dirty="0">
                <a:solidFill>
                  <a:srgbClr val="00B050"/>
                </a:solidFill>
              </a:rPr>
              <a:t> r</a:t>
            </a:r>
            <a:r>
              <a:rPr lang="en-IN" baseline="30000" dirty="0">
                <a:solidFill>
                  <a:srgbClr val="00B050"/>
                </a:solidFill>
              </a:rPr>
              <a:t>2</a:t>
            </a:r>
            <a:r>
              <a:rPr lang="en-IN" baseline="-25000" dirty="0">
                <a:solidFill>
                  <a:srgbClr val="00B050"/>
                </a:solidFill>
              </a:rPr>
              <a:t>ij</a:t>
            </a:r>
            <a:r>
              <a:rPr lang="en-IN" dirty="0">
                <a:solidFill>
                  <a:srgbClr val="00B050"/>
                </a:solidFill>
              </a:rPr>
              <a:t> (</a:t>
            </a:r>
            <a:r>
              <a:rPr lang="en-IN" dirty="0" err="1">
                <a:solidFill>
                  <a:srgbClr val="00B050"/>
                </a:solidFill>
              </a:rPr>
              <a:t>X</a:t>
            </a:r>
            <a:r>
              <a:rPr lang="en-IN" baseline="-25000" dirty="0" err="1">
                <a:solidFill>
                  <a:srgbClr val="00B050"/>
                </a:solidFill>
              </a:rPr>
              <a:t>j</a:t>
            </a:r>
            <a:r>
              <a:rPr lang="en-IN" baseline="30000" dirty="0" err="1">
                <a:solidFill>
                  <a:srgbClr val="00B050"/>
                </a:solidFill>
              </a:rPr>
              <a:t>t</a:t>
            </a:r>
            <a:r>
              <a:rPr lang="en-IN" baseline="30000" dirty="0">
                <a:solidFill>
                  <a:srgbClr val="00B050"/>
                </a:solidFill>
              </a:rPr>
              <a:t> </a:t>
            </a:r>
            <a:r>
              <a:rPr lang="en-IN" dirty="0">
                <a:solidFill>
                  <a:srgbClr val="00B050"/>
                </a:solidFill>
              </a:rPr>
              <a:t>– </a:t>
            </a:r>
            <a:r>
              <a:rPr lang="en-IN" dirty="0" err="1">
                <a:solidFill>
                  <a:srgbClr val="00B050"/>
                </a:solidFill>
              </a:rPr>
              <a:t>X</a:t>
            </a:r>
            <a:r>
              <a:rPr lang="en-IN" baseline="-25000" dirty="0" err="1">
                <a:solidFill>
                  <a:srgbClr val="00B050"/>
                </a:solidFill>
              </a:rPr>
              <a:t>i</a:t>
            </a:r>
            <a:r>
              <a:rPr lang="en-IN" baseline="30000" dirty="0" err="1">
                <a:solidFill>
                  <a:srgbClr val="00B050"/>
                </a:solidFill>
              </a:rPr>
              <a:t>t</a:t>
            </a:r>
            <a:r>
              <a:rPr lang="en-IN" dirty="0">
                <a:solidFill>
                  <a:srgbClr val="00B050"/>
                </a:solidFill>
              </a:rPr>
              <a:t>)) + </a:t>
            </a:r>
            <a:r>
              <a:rPr lang="el-GR" dirty="0">
                <a:solidFill>
                  <a:srgbClr val="00B050"/>
                </a:solidFill>
              </a:rPr>
              <a:t>α</a:t>
            </a:r>
            <a:r>
              <a:rPr lang="en-IN" baseline="-25000" dirty="0">
                <a:solidFill>
                  <a:srgbClr val="00B050"/>
                </a:solidFill>
              </a:rPr>
              <a:t>t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az-Cyrl-AZ" dirty="0">
                <a:solidFill>
                  <a:srgbClr val="00B050"/>
                </a:solidFill>
              </a:rPr>
              <a:t>Є</a:t>
            </a:r>
            <a:r>
              <a:rPr lang="en-IN" baseline="-25000" dirty="0">
                <a:solidFill>
                  <a:srgbClr val="00B050"/>
                </a:solidFill>
              </a:rPr>
              <a:t>i</a:t>
            </a:r>
            <a:r>
              <a:rPr lang="en-IN" baseline="30000" dirty="0">
                <a:solidFill>
                  <a:srgbClr val="00B050"/>
                </a:solidFill>
              </a:rPr>
              <a:t>t</a:t>
            </a:r>
          </a:p>
          <a:p>
            <a:r>
              <a:rPr lang="en-IN" dirty="0"/>
              <a:t>  t is the iteration counter</a:t>
            </a:r>
          </a:p>
          <a:p>
            <a:r>
              <a:rPr lang="en-IN" dirty="0"/>
              <a:t>X</a:t>
            </a:r>
            <a:r>
              <a:rPr lang="en-IN" baseline="-25000" dirty="0"/>
              <a:t>i</a:t>
            </a:r>
            <a:r>
              <a:rPr lang="en-IN" dirty="0"/>
              <a:t> and </a:t>
            </a:r>
            <a:r>
              <a:rPr lang="en-IN" dirty="0" err="1"/>
              <a:t>X</a:t>
            </a:r>
            <a:r>
              <a:rPr lang="en-IN" baseline="-25000" dirty="0" err="1"/>
              <a:t>j</a:t>
            </a:r>
            <a:r>
              <a:rPr lang="en-IN" dirty="0"/>
              <a:t> are position of fireflies </a:t>
            </a:r>
          </a:p>
          <a:p>
            <a:r>
              <a:rPr lang="en-IN" dirty="0"/>
              <a:t> </a:t>
            </a:r>
            <a:r>
              <a:rPr lang="el-GR" dirty="0"/>
              <a:t>α</a:t>
            </a:r>
            <a:r>
              <a:rPr lang="en-IN" baseline="-25000" dirty="0"/>
              <a:t>t</a:t>
            </a:r>
            <a:r>
              <a:rPr lang="en-IN" dirty="0"/>
              <a:t> is  Randomization parameter</a:t>
            </a:r>
          </a:p>
          <a:p>
            <a:r>
              <a:rPr lang="az-Cyrl-AZ" dirty="0"/>
              <a:t>Є</a:t>
            </a:r>
            <a:r>
              <a:rPr lang="en-IN" baseline="-25000" dirty="0"/>
              <a:t>i</a:t>
            </a:r>
            <a:r>
              <a:rPr lang="en-IN" baseline="30000" dirty="0"/>
              <a:t>t   </a:t>
            </a:r>
            <a:r>
              <a:rPr lang="en-IN" dirty="0"/>
              <a:t>is the random number  [0,1]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96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8A48-882E-4824-AD15-E7CBA4EB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Position update of the firefly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3A20-5AA0-47E8-A5C6-8C3ACA6F7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</a:t>
            </a:r>
            <a:r>
              <a:rPr lang="en-IN" baseline="-25000" dirty="0"/>
              <a:t>t</a:t>
            </a:r>
            <a:r>
              <a:rPr lang="en-IN" dirty="0"/>
              <a:t> = </a:t>
            </a:r>
            <a:r>
              <a:rPr lang="el-GR" dirty="0"/>
              <a:t>α</a:t>
            </a:r>
            <a:r>
              <a:rPr lang="en-IN" baseline="-25000" dirty="0"/>
              <a:t>0</a:t>
            </a:r>
            <a:r>
              <a:rPr lang="en-IN" dirty="0"/>
              <a:t> </a:t>
            </a:r>
            <a:r>
              <a:rPr lang="el-GR" dirty="0"/>
              <a:t>δ</a:t>
            </a:r>
            <a:r>
              <a:rPr lang="en-IN" baseline="30000" dirty="0"/>
              <a:t>t       </a:t>
            </a:r>
            <a:r>
              <a:rPr lang="en-IN" dirty="0"/>
              <a:t>where   0 &lt;   </a:t>
            </a:r>
            <a:r>
              <a:rPr lang="el-GR" dirty="0"/>
              <a:t>δ</a:t>
            </a:r>
            <a:r>
              <a:rPr lang="en-IN" dirty="0"/>
              <a:t>  &lt; 1</a:t>
            </a:r>
          </a:p>
          <a:p>
            <a:r>
              <a:rPr lang="en-IN" dirty="0"/>
              <a:t>Where </a:t>
            </a:r>
            <a:r>
              <a:rPr lang="el-GR" dirty="0"/>
              <a:t>α</a:t>
            </a:r>
            <a:r>
              <a:rPr lang="en-IN" baseline="-25000" dirty="0"/>
              <a:t>0   </a:t>
            </a:r>
            <a:r>
              <a:rPr lang="en-IN" dirty="0"/>
              <a:t>is the initial randomness scaling factor and </a:t>
            </a:r>
            <a:r>
              <a:rPr lang="el-GR" dirty="0"/>
              <a:t>δ</a:t>
            </a:r>
            <a:r>
              <a:rPr lang="en-IN" dirty="0"/>
              <a:t>  is essentially a cooling factor  ( For most applications, </a:t>
            </a:r>
            <a:r>
              <a:rPr lang="el-GR" dirty="0"/>
              <a:t>δ</a:t>
            </a:r>
            <a:r>
              <a:rPr lang="en-IN" dirty="0"/>
              <a:t> =  0.95 to 0.97)</a:t>
            </a:r>
          </a:p>
          <a:p>
            <a:r>
              <a:rPr lang="el-GR" dirty="0"/>
              <a:t>ᵝ</a:t>
            </a:r>
            <a:r>
              <a:rPr lang="en-IN" dirty="0"/>
              <a:t>   is the control parameter for attractiveness (For most applications, </a:t>
            </a:r>
            <a:r>
              <a:rPr lang="el-GR" dirty="0"/>
              <a:t>ᵝ</a:t>
            </a:r>
            <a:r>
              <a:rPr lang="en-IN" dirty="0"/>
              <a:t> =  1)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491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C04F-6DB9-4A82-A771-D45F81B2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Firefly 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AB03-5E93-40B7-845F-A41DA2EB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Generate a random solution set X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Compute intensity (fitness of each solution)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Update firefly with position update equation 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X</a:t>
            </a:r>
            <a:r>
              <a:rPr lang="en-IN" baseline="-25000" dirty="0"/>
              <a:t>i</a:t>
            </a:r>
            <a:r>
              <a:rPr lang="en-IN" dirty="0"/>
              <a:t> </a:t>
            </a:r>
            <a:r>
              <a:rPr lang="en-IN" baseline="30000" dirty="0"/>
              <a:t>t+1 </a:t>
            </a:r>
            <a:r>
              <a:rPr lang="en-IN" dirty="0"/>
              <a:t>=  </a:t>
            </a:r>
            <a:r>
              <a:rPr lang="en-IN" dirty="0" err="1"/>
              <a:t>X</a:t>
            </a:r>
            <a:r>
              <a:rPr lang="en-IN" baseline="-25000" dirty="0" err="1"/>
              <a:t>i</a:t>
            </a:r>
            <a:r>
              <a:rPr lang="en-IN" baseline="30000" dirty="0" err="1"/>
              <a:t>t</a:t>
            </a:r>
            <a:r>
              <a:rPr lang="en-IN" dirty="0"/>
              <a:t> +  </a:t>
            </a:r>
            <a:r>
              <a:rPr lang="el-GR" dirty="0"/>
              <a:t>ᵝ</a:t>
            </a:r>
            <a:r>
              <a:rPr lang="en-IN" dirty="0"/>
              <a:t> e (-</a:t>
            </a:r>
            <a:r>
              <a:rPr lang="el-GR" dirty="0"/>
              <a:t>ᵞ</a:t>
            </a:r>
            <a:r>
              <a:rPr lang="en-IN" dirty="0"/>
              <a:t> r</a:t>
            </a:r>
            <a:r>
              <a:rPr lang="en-IN" baseline="30000" dirty="0"/>
              <a:t>2</a:t>
            </a:r>
            <a:r>
              <a:rPr lang="en-IN" baseline="-25000" dirty="0"/>
              <a:t>ij</a:t>
            </a:r>
            <a:r>
              <a:rPr lang="en-IN" dirty="0"/>
              <a:t> )(</a:t>
            </a:r>
            <a:r>
              <a:rPr lang="en-IN" dirty="0" err="1"/>
              <a:t>X</a:t>
            </a:r>
            <a:r>
              <a:rPr lang="en-IN" baseline="-25000" dirty="0" err="1"/>
              <a:t>j</a:t>
            </a:r>
            <a:r>
              <a:rPr lang="en-IN" baseline="30000" dirty="0" err="1"/>
              <a:t>t</a:t>
            </a:r>
            <a:r>
              <a:rPr lang="en-IN" baseline="30000" dirty="0"/>
              <a:t> </a:t>
            </a:r>
            <a:r>
              <a:rPr lang="en-IN" dirty="0"/>
              <a:t>– </a:t>
            </a:r>
            <a:r>
              <a:rPr lang="en-IN" dirty="0" err="1"/>
              <a:t>X</a:t>
            </a:r>
            <a:r>
              <a:rPr lang="en-IN" baseline="-25000" dirty="0" err="1"/>
              <a:t>i</a:t>
            </a:r>
            <a:r>
              <a:rPr lang="en-IN" baseline="30000" dirty="0" err="1"/>
              <a:t>t</a:t>
            </a:r>
            <a:r>
              <a:rPr lang="en-IN" dirty="0"/>
              <a:t>) + </a:t>
            </a:r>
            <a:r>
              <a:rPr lang="el-GR" dirty="0"/>
              <a:t>α</a:t>
            </a:r>
            <a:r>
              <a:rPr lang="en-IN" baseline="-25000" dirty="0"/>
              <a:t>t</a:t>
            </a:r>
            <a:r>
              <a:rPr lang="en-IN" dirty="0"/>
              <a:t> </a:t>
            </a:r>
            <a:r>
              <a:rPr lang="az-Cyrl-AZ" dirty="0"/>
              <a:t>Є</a:t>
            </a:r>
            <a:r>
              <a:rPr lang="en-IN" baseline="-25000" dirty="0"/>
              <a:t>i</a:t>
            </a:r>
            <a:r>
              <a:rPr lang="en-IN" baseline="30000" dirty="0"/>
              <a:t>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Perform greedy selection: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(X</a:t>
            </a:r>
            <a:r>
              <a:rPr lang="en-IN" baseline="-25000" dirty="0"/>
              <a:t>i</a:t>
            </a:r>
            <a:r>
              <a:rPr lang="en-IN" dirty="0"/>
              <a:t> </a:t>
            </a:r>
            <a:r>
              <a:rPr lang="en-IN" baseline="30000" dirty="0"/>
              <a:t>t+1  </a:t>
            </a:r>
            <a:r>
              <a:rPr lang="en-IN" dirty="0"/>
              <a:t>,</a:t>
            </a:r>
            <a:r>
              <a:rPr lang="en-IN" baseline="30000" dirty="0"/>
              <a:t> </a:t>
            </a:r>
            <a:r>
              <a:rPr lang="en-IN" baseline="30000" dirty="0">
                <a:sym typeface="Wingdings" panose="05000000000000000000" pitchFamily="2" charset="2"/>
              </a:rPr>
              <a:t> </a:t>
            </a:r>
            <a:r>
              <a:rPr lang="en-IN" dirty="0"/>
              <a:t> </a:t>
            </a:r>
            <a:r>
              <a:rPr lang="en-IN" dirty="0" err="1"/>
              <a:t>X</a:t>
            </a:r>
            <a:r>
              <a:rPr lang="en-IN" baseline="-25000" dirty="0" err="1"/>
              <a:t>i</a:t>
            </a:r>
            <a:r>
              <a:rPr lang="en-IN" baseline="30000" dirty="0" err="1"/>
              <a:t>t</a:t>
            </a:r>
            <a:r>
              <a:rPr lang="en-IN" dirty="0"/>
              <a:t>) , which is better that will be considered for the next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Terminate if a termination condition is fulfilled otherwise go back to Step 2 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baseline="30000" dirty="0"/>
          </a:p>
          <a:p>
            <a:pPr marL="514350" indent="-514350">
              <a:buFont typeface="+mj-lt"/>
              <a:buAutoNum type="arabicPeriod"/>
            </a:pPr>
            <a:endParaRPr lang="en-IN" baseline="30000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066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C04F-6DB9-4A82-A771-D45F81B2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Firefly  Algorithm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AB03-5E93-40B7-845F-A41DA2EB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Population size (Number of fireflies)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Attractiveness constant (</a:t>
            </a:r>
            <a:r>
              <a:rPr lang="el-GR" dirty="0"/>
              <a:t>ᵝ</a:t>
            </a:r>
            <a:r>
              <a:rPr lang="en-I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Absorption Coefficient  (</a:t>
            </a:r>
            <a:r>
              <a:rPr lang="el-GR" dirty="0"/>
              <a:t>ᵞ</a:t>
            </a:r>
            <a:r>
              <a:rPr lang="en-I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Maximum number of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Randomness strength (</a:t>
            </a:r>
            <a:r>
              <a:rPr lang="el-GR" dirty="0"/>
              <a:t>α</a:t>
            </a:r>
            <a:r>
              <a:rPr lang="en-IN" baseline="-25000" dirty="0"/>
              <a:t>0 </a:t>
            </a:r>
            <a:r>
              <a:rPr lang="en-IN" dirty="0"/>
              <a:t>[0,1] 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Randomness reduction (</a:t>
            </a:r>
            <a:r>
              <a:rPr lang="el-GR" dirty="0"/>
              <a:t>δ</a:t>
            </a:r>
            <a:r>
              <a:rPr lang="en-IN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IN" baseline="30000" dirty="0"/>
          </a:p>
          <a:p>
            <a:pPr marL="514350" indent="-514350">
              <a:buFont typeface="+mj-lt"/>
              <a:buAutoNum type="arabicPeriod"/>
            </a:pPr>
            <a:endParaRPr lang="en-IN" baseline="30000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620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F437-AA60-421B-9246-DED8A957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Characteristics of FA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AFA2-816D-4566-A285-BBD4AA71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X</a:t>
            </a:r>
            <a:r>
              <a:rPr lang="en-IN" baseline="-25000" dirty="0"/>
              <a:t>i</a:t>
            </a:r>
            <a:r>
              <a:rPr lang="en-IN" dirty="0"/>
              <a:t> </a:t>
            </a:r>
            <a:r>
              <a:rPr lang="en-IN" baseline="30000" dirty="0"/>
              <a:t>t+1 </a:t>
            </a:r>
            <a:r>
              <a:rPr lang="en-IN" dirty="0"/>
              <a:t>=  </a:t>
            </a:r>
            <a:r>
              <a:rPr lang="en-IN" dirty="0" err="1"/>
              <a:t>X</a:t>
            </a:r>
            <a:r>
              <a:rPr lang="en-IN" baseline="-25000" dirty="0" err="1"/>
              <a:t>i</a:t>
            </a:r>
            <a:r>
              <a:rPr lang="en-IN" baseline="30000" dirty="0" err="1"/>
              <a:t>t</a:t>
            </a:r>
            <a:r>
              <a:rPr lang="en-IN" dirty="0"/>
              <a:t> +  </a:t>
            </a:r>
            <a:r>
              <a:rPr lang="el-GR" dirty="0"/>
              <a:t>ᵝ</a:t>
            </a:r>
            <a:r>
              <a:rPr lang="en-IN" dirty="0"/>
              <a:t> e (-</a:t>
            </a:r>
            <a:r>
              <a:rPr lang="el-GR" dirty="0"/>
              <a:t>ᵞ</a:t>
            </a:r>
            <a:r>
              <a:rPr lang="en-IN" dirty="0"/>
              <a:t> r</a:t>
            </a:r>
            <a:r>
              <a:rPr lang="en-IN" baseline="30000" dirty="0"/>
              <a:t>2</a:t>
            </a:r>
            <a:r>
              <a:rPr lang="en-IN" baseline="-25000" dirty="0"/>
              <a:t>ij</a:t>
            </a:r>
            <a:r>
              <a:rPr lang="en-IN" dirty="0"/>
              <a:t> )(</a:t>
            </a:r>
            <a:r>
              <a:rPr lang="en-IN" dirty="0" err="1"/>
              <a:t>X</a:t>
            </a:r>
            <a:r>
              <a:rPr lang="en-IN" baseline="-25000" dirty="0" err="1"/>
              <a:t>j</a:t>
            </a:r>
            <a:r>
              <a:rPr lang="en-IN" baseline="30000" dirty="0" err="1"/>
              <a:t>t</a:t>
            </a:r>
            <a:r>
              <a:rPr lang="en-IN" baseline="30000" dirty="0"/>
              <a:t> </a:t>
            </a:r>
            <a:r>
              <a:rPr lang="en-IN" dirty="0"/>
              <a:t>– </a:t>
            </a:r>
            <a:r>
              <a:rPr lang="en-IN" dirty="0" err="1"/>
              <a:t>X</a:t>
            </a:r>
            <a:r>
              <a:rPr lang="en-IN" baseline="-25000" dirty="0" err="1"/>
              <a:t>i</a:t>
            </a:r>
            <a:r>
              <a:rPr lang="en-IN" baseline="30000" dirty="0" err="1"/>
              <a:t>t</a:t>
            </a:r>
            <a:r>
              <a:rPr lang="en-IN" dirty="0"/>
              <a:t>) + </a:t>
            </a:r>
            <a:r>
              <a:rPr lang="el-GR" dirty="0"/>
              <a:t>α</a:t>
            </a:r>
            <a:r>
              <a:rPr lang="en-IN" baseline="-25000" dirty="0"/>
              <a:t>t</a:t>
            </a:r>
            <a:r>
              <a:rPr lang="en-IN" dirty="0"/>
              <a:t> </a:t>
            </a:r>
            <a:r>
              <a:rPr lang="az-Cyrl-AZ" dirty="0"/>
              <a:t>Є</a:t>
            </a:r>
            <a:r>
              <a:rPr lang="en-IN" baseline="-25000" dirty="0"/>
              <a:t>i</a:t>
            </a:r>
            <a:r>
              <a:rPr lang="en-IN" baseline="30000" dirty="0"/>
              <a:t>t</a:t>
            </a:r>
          </a:p>
          <a:p>
            <a:pPr marL="0" indent="0">
              <a:buNone/>
            </a:pPr>
            <a:endParaRPr lang="en-IN" baseline="30000" dirty="0"/>
          </a:p>
          <a:p>
            <a:r>
              <a:rPr lang="en-US" dirty="0"/>
              <a:t>Movement of fireflies depends only on random walk, when  </a:t>
            </a:r>
            <a:r>
              <a:rPr lang="el-GR" dirty="0"/>
              <a:t>ᵝ</a:t>
            </a:r>
            <a:r>
              <a:rPr lang="en-US" dirty="0"/>
              <a:t> = 0</a:t>
            </a:r>
          </a:p>
          <a:p>
            <a:r>
              <a:rPr lang="en-US" i="1" dirty="0"/>
              <a:t> </a:t>
            </a:r>
            <a:r>
              <a:rPr lang="el-GR" dirty="0"/>
              <a:t>ᵞ</a:t>
            </a:r>
            <a:r>
              <a:rPr lang="en-IN" dirty="0"/>
              <a:t> </a:t>
            </a:r>
            <a:r>
              <a:rPr lang="en-US" i="1" dirty="0"/>
              <a:t> </a:t>
            </a:r>
            <a:r>
              <a:rPr lang="en-US" dirty="0"/>
              <a:t>is a main factor of convergence speed ,accepting range </a:t>
            </a:r>
            <a:r>
              <a:rPr lang="en-US" i="1" dirty="0"/>
              <a:t> </a:t>
            </a:r>
            <a:r>
              <a:rPr lang="en-US" dirty="0"/>
              <a:t>is [0 to ∞ ]</a:t>
            </a:r>
          </a:p>
          <a:p>
            <a:r>
              <a:rPr lang="en-US" dirty="0"/>
              <a:t>But depending on the optimization problem it may varies from 0.1 to 10</a:t>
            </a:r>
          </a:p>
          <a:p>
            <a:r>
              <a:rPr lang="en-US" dirty="0"/>
              <a:t>Three parameters control FA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l-GR" dirty="0"/>
              <a:t>α </a:t>
            </a:r>
            <a:r>
              <a:rPr lang="en-IN" dirty="0"/>
              <a:t>as a  randomization parameter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l-GR" dirty="0"/>
              <a:t>ᵝ </a:t>
            </a:r>
            <a:r>
              <a:rPr lang="en-IN" dirty="0"/>
              <a:t> as Attractiveness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l-GR" dirty="0"/>
              <a:t>ᵞ </a:t>
            </a:r>
            <a:r>
              <a:rPr lang="en-IN" dirty="0"/>
              <a:t>as absorption coefficient</a:t>
            </a:r>
            <a:endParaRPr lang="en-IN" baseline="30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73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B6E7-1DD1-4250-A2F9-8E613E76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Analogy between Music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B1E4-0447-41BF-B5AE-9C580441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HSA, each musician (Decision variables) plays (generates) a note (value) for finding a best harmony (global optimum) all together.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CBA536-3647-4930-8B42-611A00B7F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46279"/>
              </p:ext>
            </p:extLst>
          </p:nvPr>
        </p:nvGraphicFramePr>
        <p:xfrm>
          <a:off x="2258502" y="3261761"/>
          <a:ext cx="731333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980">
                  <a:extLst>
                    <a:ext uri="{9D8B030D-6E8A-4147-A177-3AD203B41FA5}">
                      <a16:colId xmlns:a16="http://schemas.microsoft.com/office/drawing/2014/main" val="3189878179"/>
                    </a:ext>
                  </a:extLst>
                </a:gridCol>
                <a:gridCol w="2453155">
                  <a:extLst>
                    <a:ext uri="{9D8B030D-6E8A-4147-A177-3AD203B41FA5}">
                      <a16:colId xmlns:a16="http://schemas.microsoft.com/office/drawing/2014/main" val="1691849648"/>
                    </a:ext>
                  </a:extLst>
                </a:gridCol>
                <a:gridCol w="3035202">
                  <a:extLst>
                    <a:ext uri="{9D8B030D-6E8A-4147-A177-3AD203B41FA5}">
                      <a16:colId xmlns:a16="http://schemas.microsoft.com/office/drawing/2014/main" val="4159413008"/>
                    </a:ext>
                  </a:extLst>
                </a:gridCol>
              </a:tblGrid>
              <a:tr h="352027">
                <a:tc>
                  <a:txBody>
                    <a:bodyPr/>
                    <a:lstStyle/>
                    <a:p>
                      <a:r>
                        <a:rPr lang="en-IN" dirty="0"/>
                        <a:t>Comparison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Harmony improvisation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Optimization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0178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r>
                        <a:rPr lang="en-IN" dirty="0"/>
                        <a:t>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Aesthetic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Objective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87807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r>
                        <a:rPr lang="en-IN" dirty="0"/>
                        <a:t>Best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Fantastic harmony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Global optimum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381890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r>
                        <a:rPr lang="en-IN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Pitches of instruments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 of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92949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r>
                        <a:rPr lang="en-IN" dirty="0"/>
                        <a:t>Process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Each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Each 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78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476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F437-AA60-421B-9246-DED8A957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Characteristics of FA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AFA2-816D-4566-A285-BBD4AA71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l-GR" dirty="0"/>
              <a:t>ᵞ </a:t>
            </a:r>
            <a:r>
              <a:rPr lang="en-IN" dirty="0"/>
              <a:t> </a:t>
            </a:r>
            <a:r>
              <a:rPr lang="en-US" dirty="0"/>
              <a:t>→ 0 , </a:t>
            </a:r>
            <a:r>
              <a:rPr lang="en-IN" dirty="0"/>
              <a:t>e (-</a:t>
            </a:r>
            <a:r>
              <a:rPr lang="el-GR" dirty="0"/>
              <a:t>ᵞ</a:t>
            </a:r>
            <a:r>
              <a:rPr lang="en-IN" dirty="0"/>
              <a:t> r</a:t>
            </a:r>
            <a:r>
              <a:rPr lang="en-IN" baseline="30000" dirty="0"/>
              <a:t>2</a:t>
            </a:r>
            <a:r>
              <a:rPr lang="en-IN" baseline="-25000" dirty="0"/>
              <a:t>ij</a:t>
            </a:r>
            <a:r>
              <a:rPr lang="en-IN" dirty="0"/>
              <a:t> ) =  1, So FA </a:t>
            </a:r>
            <a:r>
              <a:rPr lang="en-US" dirty="0"/>
              <a:t>become  a special variant of Particle</a:t>
            </a:r>
          </a:p>
          <a:p>
            <a:pPr marL="0" indent="0">
              <a:buNone/>
            </a:pPr>
            <a:r>
              <a:rPr lang="en-US" dirty="0"/>
              <a:t>   Swarm Optimization with constant Attractiveness at any </a:t>
            </a:r>
            <a:r>
              <a:rPr lang="en-IN" dirty="0"/>
              <a:t>place of     </a:t>
            </a:r>
            <a:br>
              <a:rPr lang="en-IN" dirty="0"/>
            </a:br>
            <a:r>
              <a:rPr lang="en-IN" dirty="0"/>
              <a:t>   search space</a:t>
            </a:r>
          </a:p>
          <a:p>
            <a:r>
              <a:rPr lang="en-US" dirty="0"/>
              <a:t>At </a:t>
            </a:r>
            <a:r>
              <a:rPr lang="el-GR" dirty="0"/>
              <a:t>ᵞ </a:t>
            </a:r>
            <a:r>
              <a:rPr lang="en-US" dirty="0"/>
              <a:t>→ ∞ , </a:t>
            </a:r>
            <a:r>
              <a:rPr lang="en-IN" dirty="0"/>
              <a:t>e (-</a:t>
            </a:r>
            <a:r>
              <a:rPr lang="el-GR" dirty="0"/>
              <a:t>ᵞ</a:t>
            </a:r>
            <a:r>
              <a:rPr lang="en-IN" dirty="0"/>
              <a:t> r</a:t>
            </a:r>
            <a:r>
              <a:rPr lang="en-IN" baseline="30000" dirty="0"/>
              <a:t>2</a:t>
            </a:r>
            <a:r>
              <a:rPr lang="en-IN" baseline="-25000" dirty="0"/>
              <a:t>ij</a:t>
            </a:r>
            <a:r>
              <a:rPr lang="en-IN" dirty="0"/>
              <a:t> ) =  0, </a:t>
            </a:r>
            <a:r>
              <a:rPr lang="en-US" dirty="0"/>
              <a:t>movement of firefly follows random walk and</a:t>
            </a:r>
          </a:p>
          <a:p>
            <a:pPr marL="0" indent="0">
              <a:buNone/>
            </a:pPr>
            <a:r>
              <a:rPr lang="en-IN" dirty="0"/>
              <a:t>    become parallel simulated annealing.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436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9477-D5E5-4029-935C-804DADDF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D7E04-1490-47DD-A84F-E917E751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BB368-16EE-40ED-B29F-1EAB3191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90" y="1033669"/>
            <a:ext cx="8967019" cy="47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4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F688-B5B4-4044-81A9-8AA6C201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476A-DB0C-4E95-B9BF-C635D3F05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A3B96-EDBA-47D3-8F17-E759D76A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26" y="765189"/>
            <a:ext cx="81248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86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CD6B-09C8-4E47-8C5D-811317B9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F92E-F911-43D0-A21C-2FD9B17F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Review Article: “</a:t>
            </a:r>
            <a:r>
              <a:rPr lang="en-US" dirty="0"/>
              <a:t>A Systematic Review on Harmony Search Algorithm: Theory, </a:t>
            </a:r>
            <a:r>
              <a:rPr lang="en-IN" dirty="0"/>
              <a:t>Literature, and Applications”</a:t>
            </a:r>
            <a:r>
              <a:rPr lang="en-IN" b="1" dirty="0"/>
              <a:t>, </a:t>
            </a:r>
            <a:r>
              <a:rPr lang="en-IN" dirty="0"/>
              <a:t>Mathematical Problems in Engineering (2021).</a:t>
            </a:r>
          </a:p>
          <a:p>
            <a:r>
              <a:rPr lang="en-IN" b="1" dirty="0"/>
              <a:t> </a:t>
            </a:r>
            <a:r>
              <a:rPr lang="en-US" dirty="0"/>
              <a:t>A comprehensive review of firefly algorithms, </a:t>
            </a:r>
            <a:r>
              <a:rPr lang="en-IN" dirty="0"/>
              <a:t>Swarm and Evolutionary Computation (2013).</a:t>
            </a:r>
          </a:p>
          <a:p>
            <a:r>
              <a:rPr lang="en-IN" dirty="0"/>
              <a:t>A Systematic Review on Firefly Algorithm : Past, Present , and Future, </a:t>
            </a:r>
            <a:r>
              <a:rPr lang="en-US" dirty="0"/>
              <a:t> Archives of Computational Methods in Engineering (2021)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227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6905-843E-47CD-9240-5C011070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FFB8-EC1B-4B0A-99DE-EA0C61231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4800" b="1" dirty="0">
                <a:solidFill>
                  <a:srgbClr val="0070C0"/>
                </a:solidFill>
              </a:rPr>
              <a:t>        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89136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B6E7-1DD1-4250-A2F9-8E613E76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Analogy between Music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B1E4-0447-41BF-B5AE-9C580441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CBA536-3647-4930-8B42-611A00B7F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63476"/>
              </p:ext>
            </p:extLst>
          </p:nvPr>
        </p:nvGraphicFramePr>
        <p:xfrm>
          <a:off x="2657444" y="2424241"/>
          <a:ext cx="7266732" cy="251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464">
                  <a:extLst>
                    <a:ext uri="{9D8B030D-6E8A-4147-A177-3AD203B41FA5}">
                      <a16:colId xmlns:a16="http://schemas.microsoft.com/office/drawing/2014/main" val="3189878179"/>
                    </a:ext>
                  </a:extLst>
                </a:gridCol>
                <a:gridCol w="3758268">
                  <a:extLst>
                    <a:ext uri="{9D8B030D-6E8A-4147-A177-3AD203B41FA5}">
                      <a16:colId xmlns:a16="http://schemas.microsoft.com/office/drawing/2014/main" val="1691849648"/>
                    </a:ext>
                  </a:extLst>
                </a:gridCol>
              </a:tblGrid>
              <a:tr h="596685">
                <a:tc>
                  <a:txBody>
                    <a:bodyPr/>
                    <a:lstStyle/>
                    <a:p>
                      <a:r>
                        <a:rPr lang="en-IN" dirty="0"/>
                        <a:t>Musical Improvisation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0178"/>
                  </a:ext>
                </a:extLst>
              </a:tr>
              <a:tr h="596685">
                <a:tc>
                  <a:txBody>
                    <a:bodyPr/>
                    <a:lstStyle/>
                    <a:p>
                      <a:r>
                        <a:rPr lang="en-IN" dirty="0"/>
                        <a:t>Playing a note from the harmony to harmony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New variables values are selected from the harmony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87807"/>
                  </a:ext>
                </a:extLst>
              </a:tr>
              <a:tr h="596685">
                <a:tc>
                  <a:txBody>
                    <a:bodyPr/>
                    <a:lstStyle/>
                    <a:p>
                      <a:r>
                        <a:rPr lang="en-IN" dirty="0"/>
                        <a:t>Playing a note which is close to another one stored 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Replaced new values with other values close to current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381890"/>
                  </a:ext>
                </a:extLst>
              </a:tr>
              <a:tr h="596685">
                <a:tc>
                  <a:txBody>
                    <a:bodyPr/>
                    <a:lstStyle/>
                    <a:p>
                      <a:r>
                        <a:rPr lang="en-IN" dirty="0"/>
                        <a:t>Playing a random note from the possible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New variable values are randomly selected from the possible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92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0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D9A2-DC27-4229-8BD4-0776496F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HSA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78AED-AAC5-4D93-BD96-22643EAA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587500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IN" sz="3400" dirty="0">
                <a:cs typeface="Times New Roman" panose="02020603050405020304" pitchFamily="18" charset="0"/>
              </a:rPr>
              <a:t>It is a population based metaheuristic algorithm inspired from the musical process of selecting for a perfect state of harmony.</a:t>
            </a:r>
          </a:p>
          <a:p>
            <a:r>
              <a:rPr lang="en-IN" sz="3400" dirty="0">
                <a:cs typeface="Times New Roman" panose="02020603050405020304" pitchFamily="18" charset="0"/>
              </a:rPr>
              <a:t>It has been proposed by </a:t>
            </a:r>
            <a:r>
              <a:rPr lang="en-IN" sz="34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Geem</a:t>
            </a:r>
            <a:r>
              <a:rPr lang="en-I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 et al. in 2001.</a:t>
            </a:r>
          </a:p>
          <a:p>
            <a:r>
              <a:rPr lang="en-IN" sz="3400" dirty="0">
                <a:cs typeface="Times New Roman" panose="02020603050405020304" pitchFamily="18" charset="0"/>
              </a:rPr>
              <a:t>The pitch of each musical instrument determines the aesthetic quality , just as the fitness function value determines the quality of the decision variable.</a:t>
            </a:r>
          </a:p>
          <a:p>
            <a:r>
              <a:rPr lang="en-IN" sz="3400" dirty="0">
                <a:cs typeface="Times New Roman" panose="02020603050405020304" pitchFamily="18" charset="0"/>
              </a:rPr>
              <a:t>In the music improvisation process, all players sound pitches within possible range together to make a good harmony.</a:t>
            </a:r>
          </a:p>
          <a:p>
            <a:r>
              <a:rPr lang="en-IN" sz="3400" dirty="0">
                <a:cs typeface="Times New Roman" panose="02020603050405020304" pitchFamily="18" charset="0"/>
              </a:rPr>
              <a:t>If all pitches make a good harmony, each player stores in its memory, that experience and the possibility of making a good harmony is increased next time.</a:t>
            </a:r>
          </a:p>
          <a:p>
            <a:r>
              <a:rPr lang="en-IN" sz="3400" dirty="0">
                <a:cs typeface="Times New Roman" panose="02020603050405020304" pitchFamily="18" charset="0"/>
              </a:rPr>
              <a:t>In optimization, the initial solution is generated randomly from decision variables within possible range.</a:t>
            </a:r>
          </a:p>
          <a:p>
            <a:r>
              <a:rPr lang="en-IN" sz="3400" dirty="0">
                <a:cs typeface="Times New Roman" panose="02020603050405020304" pitchFamily="18" charset="0"/>
              </a:rPr>
              <a:t>If the objective function values of these decision variables is good to make a promising solution, then the possibility to make a good solution is increased next time.</a:t>
            </a:r>
          </a:p>
          <a:p>
            <a:endParaRPr lang="en-IN" sz="3400" dirty="0"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72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3770-272C-4403-98F5-3D4CB300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Initialization of Harmony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3E2B-5E9D-4F87-BE49-F9FDB43B3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initial population HM contains HMS vectors is generated randomly,</a:t>
            </a:r>
          </a:p>
          <a:p>
            <a:r>
              <a:rPr lang="en-IN" dirty="0"/>
              <a:t>Where, X</a:t>
            </a:r>
            <a:r>
              <a:rPr lang="en-IN" baseline="-25000" dirty="0"/>
              <a:t>i</a:t>
            </a:r>
            <a:r>
              <a:rPr lang="en-IN" dirty="0"/>
              <a:t> = </a:t>
            </a:r>
            <a:r>
              <a:rPr lang="en-IN" dirty="0" err="1"/>
              <a:t>X</a:t>
            </a:r>
            <a:r>
              <a:rPr lang="en-IN" baseline="-25000" dirty="0" err="1"/>
              <a:t>ij</a:t>
            </a:r>
            <a:r>
              <a:rPr lang="en-IN" dirty="0"/>
              <a:t>,  </a:t>
            </a:r>
            <a:r>
              <a:rPr lang="en-IN" dirty="0" err="1"/>
              <a:t>i</a:t>
            </a:r>
            <a:r>
              <a:rPr lang="en-IN" dirty="0"/>
              <a:t> = 1,2,….., HMS</a:t>
            </a:r>
          </a:p>
          <a:p>
            <a:r>
              <a:rPr lang="en-IN" dirty="0"/>
              <a:t>                    and j=1,2,……,n</a:t>
            </a:r>
          </a:p>
          <a:p>
            <a:r>
              <a:rPr lang="en-IN" dirty="0"/>
              <a:t>The HM matrix is fitted with HMS vectors as follow: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FA1FF-AC59-4211-8531-09918DD67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88417"/>
              </p:ext>
            </p:extLst>
          </p:nvPr>
        </p:nvGraphicFramePr>
        <p:xfrm>
          <a:off x="1895912" y="4434293"/>
          <a:ext cx="71474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854">
                  <a:extLst>
                    <a:ext uri="{9D8B030D-6E8A-4147-A177-3AD203B41FA5}">
                      <a16:colId xmlns:a16="http://schemas.microsoft.com/office/drawing/2014/main" val="1708329259"/>
                    </a:ext>
                  </a:extLst>
                </a:gridCol>
                <a:gridCol w="1200713">
                  <a:extLst>
                    <a:ext uri="{9D8B030D-6E8A-4147-A177-3AD203B41FA5}">
                      <a16:colId xmlns:a16="http://schemas.microsoft.com/office/drawing/2014/main" val="2272723539"/>
                    </a:ext>
                  </a:extLst>
                </a:gridCol>
                <a:gridCol w="985862">
                  <a:extLst>
                    <a:ext uri="{9D8B030D-6E8A-4147-A177-3AD203B41FA5}">
                      <a16:colId xmlns:a16="http://schemas.microsoft.com/office/drawing/2014/main" val="1724986740"/>
                    </a:ext>
                  </a:extLst>
                </a:gridCol>
                <a:gridCol w="998290">
                  <a:extLst>
                    <a:ext uri="{9D8B030D-6E8A-4147-A177-3AD203B41FA5}">
                      <a16:colId xmlns:a16="http://schemas.microsoft.com/office/drawing/2014/main" val="3781593461"/>
                    </a:ext>
                  </a:extLst>
                </a:gridCol>
                <a:gridCol w="973842">
                  <a:extLst>
                    <a:ext uri="{9D8B030D-6E8A-4147-A177-3AD203B41FA5}">
                      <a16:colId xmlns:a16="http://schemas.microsoft.com/office/drawing/2014/main" val="2518213221"/>
                    </a:ext>
                  </a:extLst>
                </a:gridCol>
                <a:gridCol w="1844859">
                  <a:extLst>
                    <a:ext uri="{9D8B030D-6E8A-4147-A177-3AD203B41FA5}">
                      <a16:colId xmlns:a16="http://schemas.microsoft.com/office/drawing/2014/main" val="756379497"/>
                    </a:ext>
                  </a:extLst>
                </a:gridCol>
              </a:tblGrid>
              <a:tr h="3533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96402"/>
                  </a:ext>
                </a:extLst>
              </a:tr>
              <a:tr h="3533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X2n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47479"/>
                  </a:ext>
                </a:extLst>
              </a:tr>
              <a:tr h="3533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03471"/>
                  </a:ext>
                </a:extLst>
              </a:tr>
              <a:tr h="3533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24823"/>
                  </a:ext>
                </a:extLst>
              </a:tr>
              <a:tr h="3533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XHMS1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XHMS2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XHMSn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2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9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94E5-CBEA-4C3A-941A-BA9A8A86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Improvisation of new harmony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1CEE-7616-4157-B67E-83AA5C21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Harmony memory considering rule  (HMCR)</a:t>
            </a:r>
          </a:p>
          <a:p>
            <a:r>
              <a:rPr lang="en-IN" dirty="0"/>
              <a:t>Choosing a value from HM</a:t>
            </a:r>
          </a:p>
          <a:p>
            <a:r>
              <a:rPr lang="en-IN" dirty="0"/>
              <a:t>HMCR is the probability of choosing value from historical values stored in HM</a:t>
            </a:r>
          </a:p>
          <a:p>
            <a:r>
              <a:rPr lang="en-IN" dirty="0"/>
              <a:t>HMCR ( 70% to 95%)</a:t>
            </a:r>
          </a:p>
          <a:p>
            <a:r>
              <a:rPr lang="en-IN" dirty="0"/>
              <a:t>A new random number r1 is generated within the range [0, 1]</a:t>
            </a:r>
          </a:p>
          <a:p>
            <a:r>
              <a:rPr lang="en-IN" dirty="0"/>
              <a:t>If r1 &lt; HMCR, then the first decision variable in the new vector  </a:t>
            </a:r>
            <a:r>
              <a:rPr lang="en-IN" dirty="0" err="1"/>
              <a:t>X</a:t>
            </a:r>
            <a:r>
              <a:rPr lang="en-IN" baseline="-25000" dirty="0" err="1"/>
              <a:t>ij</a:t>
            </a:r>
            <a:r>
              <a:rPr lang="en-IN" baseline="30000" dirty="0" err="1"/>
              <a:t>new</a:t>
            </a:r>
            <a:r>
              <a:rPr lang="en-IN" dirty="0"/>
              <a:t> is chosen randomly from the values in the current HM as:</a:t>
            </a:r>
          </a:p>
          <a:p>
            <a:r>
              <a:rPr lang="en-IN" dirty="0" err="1"/>
              <a:t>X</a:t>
            </a:r>
            <a:r>
              <a:rPr lang="en-IN" baseline="-25000" dirty="0" err="1"/>
              <a:t>ij</a:t>
            </a:r>
            <a:r>
              <a:rPr lang="en-IN" baseline="30000" dirty="0" err="1"/>
              <a:t>new</a:t>
            </a:r>
            <a:r>
              <a:rPr lang="en-IN" baseline="30000" dirty="0"/>
              <a:t> </a:t>
            </a:r>
            <a:r>
              <a:rPr lang="en-IN" dirty="0"/>
              <a:t>= </a:t>
            </a:r>
            <a:r>
              <a:rPr lang="en-IN" dirty="0" err="1"/>
              <a:t>X</a:t>
            </a:r>
            <a:r>
              <a:rPr lang="en-IN" baseline="-25000" dirty="0" err="1"/>
              <a:t>ij</a:t>
            </a:r>
            <a:r>
              <a:rPr lang="en-IN" dirty="0"/>
              <a:t>,   </a:t>
            </a:r>
            <a:r>
              <a:rPr lang="en-IN" dirty="0" err="1"/>
              <a:t>X</a:t>
            </a:r>
            <a:r>
              <a:rPr lang="en-IN" baseline="-25000" dirty="0" err="1"/>
              <a:t>ij</a:t>
            </a:r>
            <a:r>
              <a:rPr lang="en-IN" dirty="0"/>
              <a:t> € {X</a:t>
            </a:r>
            <a:r>
              <a:rPr lang="en-IN" baseline="-25000" dirty="0"/>
              <a:t>1j</a:t>
            </a:r>
            <a:r>
              <a:rPr lang="en-IN" dirty="0"/>
              <a:t>, X</a:t>
            </a:r>
            <a:r>
              <a:rPr lang="en-IN" baseline="-25000" dirty="0"/>
              <a:t>2j</a:t>
            </a:r>
            <a:r>
              <a:rPr lang="en-IN" dirty="0"/>
              <a:t>, ……..</a:t>
            </a:r>
            <a:r>
              <a:rPr lang="en-IN" dirty="0" err="1"/>
              <a:t>X</a:t>
            </a:r>
            <a:r>
              <a:rPr lang="en-IN" baseline="-25000" dirty="0" err="1"/>
              <a:t>HMSj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329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0CF5-0FCE-4C14-957D-1DBADFD3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26035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Pitch adjusting rate (PAR)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1EDA-0237-4F07-B44A-8236C8F3F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obtained decision variable from the HMCR is further examined to understand if it needs to pitch adjustment or not.</a:t>
            </a:r>
          </a:p>
          <a:p>
            <a:r>
              <a:rPr lang="en-IN" dirty="0"/>
              <a:t>Generate a new random number r2 within the range [0,1]</a:t>
            </a:r>
          </a:p>
          <a:p>
            <a:r>
              <a:rPr lang="en-IN" dirty="0"/>
              <a:t>If r2 &lt; PAR, then the pitch adjustment decision variable is calculated as follows:</a:t>
            </a:r>
          </a:p>
          <a:p>
            <a:r>
              <a:rPr lang="en-IN" dirty="0" err="1"/>
              <a:t>X</a:t>
            </a:r>
            <a:r>
              <a:rPr lang="en-IN" baseline="-25000" dirty="0" err="1"/>
              <a:t>ij</a:t>
            </a:r>
            <a:r>
              <a:rPr lang="en-IN" baseline="30000" dirty="0" err="1"/>
              <a:t>new</a:t>
            </a:r>
            <a:r>
              <a:rPr lang="en-IN" dirty="0"/>
              <a:t> =  </a:t>
            </a:r>
            <a:r>
              <a:rPr lang="en-IN" dirty="0" err="1"/>
              <a:t>X</a:t>
            </a:r>
            <a:r>
              <a:rPr lang="en-IN" baseline="-25000" dirty="0" err="1"/>
              <a:t>ij</a:t>
            </a:r>
            <a:r>
              <a:rPr lang="en-IN" baseline="-25000" dirty="0"/>
              <a:t> </a:t>
            </a:r>
            <a:r>
              <a:rPr lang="en-IN" dirty="0"/>
              <a:t>+- rand(0,1) .BW</a:t>
            </a:r>
          </a:p>
          <a:p>
            <a:r>
              <a:rPr lang="en-IN" dirty="0"/>
              <a:t>Where </a:t>
            </a:r>
            <a:r>
              <a:rPr lang="en-IN" dirty="0">
                <a:solidFill>
                  <a:srgbClr val="FF0000"/>
                </a:solidFill>
              </a:rPr>
              <a:t>BW is the bandwidth </a:t>
            </a:r>
            <a:r>
              <a:rPr lang="en-IN" dirty="0"/>
              <a:t>factor which is used to control  the local search around the selected variable in the new vector.</a:t>
            </a:r>
          </a:p>
        </p:txBody>
      </p:sp>
    </p:spTree>
    <p:extLst>
      <p:ext uri="{BB962C8B-B14F-4D97-AF65-F5344CB8AC3E}">
        <p14:creationId xmlns:p14="http://schemas.microsoft.com/office/powerpoint/2010/main" val="222788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2124</Words>
  <Application>Microsoft Office PowerPoint</Application>
  <PresentationFormat>Widescreen</PresentationFormat>
  <Paragraphs>294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Wingdings</vt:lpstr>
      <vt:lpstr>Office Theme</vt:lpstr>
      <vt:lpstr>Harmony Search Algorithm and Firefly Algorithm</vt:lpstr>
      <vt:lpstr>Outline</vt:lpstr>
      <vt:lpstr>Introduction HSA</vt:lpstr>
      <vt:lpstr>Analogy between Music and Optimization</vt:lpstr>
      <vt:lpstr>Analogy between Music and Optimization</vt:lpstr>
      <vt:lpstr>HSA</vt:lpstr>
      <vt:lpstr>Initialization of Harmony Memory</vt:lpstr>
      <vt:lpstr>Improvisation of new harmony vectors</vt:lpstr>
      <vt:lpstr>Pitch adjusting rate (PAR)</vt:lpstr>
      <vt:lpstr>Random Initialization rate</vt:lpstr>
      <vt:lpstr>Harmony memory updating</vt:lpstr>
      <vt:lpstr>Algorithm</vt:lpstr>
      <vt:lpstr>Procedure (HSA)</vt:lpstr>
      <vt:lpstr> Procedure (HSA)</vt:lpstr>
      <vt:lpstr>Procedure (HSA)</vt:lpstr>
      <vt:lpstr>Procedure (HSA)</vt:lpstr>
      <vt:lpstr>Steps of HSA</vt:lpstr>
      <vt:lpstr>PowerPoint Presentation</vt:lpstr>
      <vt:lpstr>Control Parameters of HSA</vt:lpstr>
      <vt:lpstr>Control Parameters of HSA</vt:lpstr>
      <vt:lpstr>Improved HSA (IHSA)</vt:lpstr>
      <vt:lpstr>Improved HSA (IHSA)</vt:lpstr>
      <vt:lpstr>Self-adaptive HSA (SHSA)</vt:lpstr>
      <vt:lpstr>Explorative HSA (EHSA)</vt:lpstr>
      <vt:lpstr>Variants of HSA</vt:lpstr>
      <vt:lpstr>Applications of HSA </vt:lpstr>
      <vt:lpstr>PowerPoint Presentation</vt:lpstr>
      <vt:lpstr>PowerPoint Presentation</vt:lpstr>
      <vt:lpstr>Example</vt:lpstr>
      <vt:lpstr>Firefly Algorithm</vt:lpstr>
      <vt:lpstr>Characteristics of Fireflies</vt:lpstr>
      <vt:lpstr>Flowchart</vt:lpstr>
      <vt:lpstr>PowerPoint Presentation</vt:lpstr>
      <vt:lpstr>Firefly Algorithm</vt:lpstr>
      <vt:lpstr>Position update of the firefly</vt:lpstr>
      <vt:lpstr>Position update of the firefly</vt:lpstr>
      <vt:lpstr>Firefly  Algorithm</vt:lpstr>
      <vt:lpstr>Firefly  Algorithm Parameters</vt:lpstr>
      <vt:lpstr>Characteristics of FA</vt:lpstr>
      <vt:lpstr>Characteristics of FA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Harmony Search Algorithm</dc:title>
  <dc:creator>admin</dc:creator>
  <cp:lastModifiedBy>admin</cp:lastModifiedBy>
  <cp:revision>67</cp:revision>
  <dcterms:created xsi:type="dcterms:W3CDTF">2022-08-12T06:05:24Z</dcterms:created>
  <dcterms:modified xsi:type="dcterms:W3CDTF">2023-02-03T11:46:28Z</dcterms:modified>
</cp:coreProperties>
</file>