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794500" cy="99314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98CD1-1972-4100-A5C4-0B6ACA53D0ED}" type="datetimeFigureOut">
              <a:rPr lang="nb-NO" smtClean="0"/>
              <a:t>20.08.2013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DC592-9576-4FDC-96B6-1FB1724BF59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43165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2D66-F295-4EC8-B1F5-067EF7CD036B}" type="datetimeFigureOut">
              <a:rPr lang="nb-NO" smtClean="0"/>
              <a:t>20.08.2013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97C3-ACFD-4437-83DD-9324C964874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321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2D66-F295-4EC8-B1F5-067EF7CD036B}" type="datetimeFigureOut">
              <a:rPr lang="nb-NO" smtClean="0"/>
              <a:t>20.08.2013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97C3-ACFD-4437-83DD-9324C964874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798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2D66-F295-4EC8-B1F5-067EF7CD036B}" type="datetimeFigureOut">
              <a:rPr lang="nb-NO" smtClean="0"/>
              <a:t>20.08.2013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97C3-ACFD-4437-83DD-9324C964874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216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2D66-F295-4EC8-B1F5-067EF7CD036B}" type="datetimeFigureOut">
              <a:rPr lang="nb-NO" smtClean="0"/>
              <a:t>20.08.2013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97C3-ACFD-4437-83DD-9324C964874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653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2D66-F295-4EC8-B1F5-067EF7CD036B}" type="datetimeFigureOut">
              <a:rPr lang="nb-NO" smtClean="0"/>
              <a:t>20.08.2013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97C3-ACFD-4437-83DD-9324C964874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9449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2D66-F295-4EC8-B1F5-067EF7CD036B}" type="datetimeFigureOut">
              <a:rPr lang="nb-NO" smtClean="0"/>
              <a:t>20.08.2013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97C3-ACFD-4437-83DD-9324C964874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693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2D66-F295-4EC8-B1F5-067EF7CD036B}" type="datetimeFigureOut">
              <a:rPr lang="nb-NO" smtClean="0"/>
              <a:t>20.08.2013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97C3-ACFD-4437-83DD-9324C964874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300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2D66-F295-4EC8-B1F5-067EF7CD036B}" type="datetimeFigureOut">
              <a:rPr lang="nb-NO" smtClean="0"/>
              <a:t>20.08.2013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97C3-ACFD-4437-83DD-9324C964874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0473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2D66-F295-4EC8-B1F5-067EF7CD036B}" type="datetimeFigureOut">
              <a:rPr lang="nb-NO" smtClean="0"/>
              <a:t>20.08.2013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97C3-ACFD-4437-83DD-9324C964874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64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2D66-F295-4EC8-B1F5-067EF7CD036B}" type="datetimeFigureOut">
              <a:rPr lang="nb-NO" smtClean="0"/>
              <a:t>20.08.2013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97C3-ACFD-4437-83DD-9324C964874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430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2D66-F295-4EC8-B1F5-067EF7CD036B}" type="datetimeFigureOut">
              <a:rPr lang="nb-NO" smtClean="0"/>
              <a:t>20.08.2013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97C3-ACFD-4437-83DD-9324C964874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94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62D66-F295-4EC8-B1F5-067EF7CD036B}" type="datetimeFigureOut">
              <a:rPr lang="nb-NO" smtClean="0"/>
              <a:t>20.08.2013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397C3-ACFD-4437-83DD-9324C964874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2810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b="1" dirty="0" smtClean="0"/>
              <a:t>Kvalitet </a:t>
            </a:r>
            <a:r>
              <a:rPr lang="nb-NO" b="1" smtClean="0"/>
              <a:t>og vitenskap</a:t>
            </a:r>
            <a:endParaRPr lang="nb-NO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Silje Synnøve Lyder Hermansen</a:t>
            </a:r>
          </a:p>
          <a:p>
            <a:r>
              <a:rPr lang="nb-NO" dirty="0" smtClean="0"/>
              <a:t>Doktorgradsstipendiat, UiO</a:t>
            </a:r>
          </a:p>
          <a:p>
            <a:r>
              <a:rPr lang="nb-NO" dirty="0" smtClean="0"/>
              <a:t>s.s.l.hermansen@stv.uio.no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85325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smtClean="0"/>
              <a:t>Uinteressert søken/integritet</a:t>
            </a:r>
            <a:endParaRPr lang="nb-NO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nb-NO" dirty="0"/>
              <a:t>A</a:t>
            </a:r>
            <a:r>
              <a:rPr lang="nb-NO" dirty="0" smtClean="0"/>
              <a:t>utoriteten </a:t>
            </a:r>
            <a:r>
              <a:rPr lang="nb-NO" dirty="0"/>
              <a:t>til en vitenskapsmann er avhengig av hans eller hennes </a:t>
            </a:r>
            <a:r>
              <a:rPr lang="nb-NO" i="1" dirty="0"/>
              <a:t>integritet.</a:t>
            </a:r>
            <a:endParaRPr lang="nb-NO" dirty="0"/>
          </a:p>
          <a:p>
            <a:pPr algn="just"/>
            <a:r>
              <a:rPr lang="nb-NO" b="1" dirty="0" smtClean="0"/>
              <a:t>Konsekvens: </a:t>
            </a:r>
            <a:r>
              <a:rPr lang="nb-NO" dirty="0" smtClean="0"/>
              <a:t>Dette oppnås gjennom et system som tvinger fram integritet. Vitenskaps-mannen blir evaluert og kontrollert av sine fagfeller (folk som ikke lett lar seg lure).</a:t>
            </a:r>
          </a:p>
          <a:p>
            <a:pPr algn="just"/>
            <a:r>
              <a:rPr lang="nb-NO" b="1" dirty="0" smtClean="0"/>
              <a:t>Begrensning: </a:t>
            </a:r>
            <a:r>
              <a:rPr lang="nb-NO" dirty="0" smtClean="0"/>
              <a:t>Oppdragsforskning. Teleologiske argumenter.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3877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smtClean="0"/>
              <a:t>Organisert Skeptisisme</a:t>
            </a:r>
            <a:endParaRPr lang="nb-NO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nb-NO" dirty="0" smtClean="0"/>
              <a:t>God vitenskap oppnås i et system hvor skepsis er en dyd.</a:t>
            </a:r>
          </a:p>
          <a:p>
            <a:pPr marL="0" indent="0" algn="just">
              <a:buNone/>
            </a:pPr>
            <a:r>
              <a:rPr lang="nb-NO" b="1" dirty="0" smtClean="0"/>
              <a:t>Konsekvens: </a:t>
            </a:r>
            <a:r>
              <a:rPr lang="nb-NO" dirty="0" smtClean="0"/>
              <a:t>Viktigheten av fagfellevurderinger.</a:t>
            </a:r>
          </a:p>
          <a:p>
            <a:pPr marL="0" indent="0" algn="just">
              <a:buNone/>
            </a:pPr>
            <a:r>
              <a:rPr lang="nb-NO" b="1" dirty="0" smtClean="0"/>
              <a:t>Begrensning: </a:t>
            </a:r>
            <a:r>
              <a:rPr lang="nb-NO" dirty="0" smtClean="0"/>
              <a:t>Hva med deling av data? Personvern?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34313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smtClean="0"/>
              <a:t>Originalitet</a:t>
            </a:r>
            <a:endParaRPr lang="nb-NO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35410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smtClean="0"/>
              <a:t>KUDOS blant studenter</a:t>
            </a:r>
            <a:endParaRPr lang="nb-NO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716790"/>
              </p:ext>
            </p:extLst>
          </p:nvPr>
        </p:nvGraphicFramePr>
        <p:xfrm>
          <a:off x="453193" y="2492896"/>
          <a:ext cx="8229600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nb-NO" b="1" dirty="0" smtClean="0"/>
                        <a:t>Kommunisme</a:t>
                      </a:r>
                      <a:endParaRPr lang="nb-N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Siter</a:t>
                      </a:r>
                      <a:r>
                        <a:rPr lang="nb-NO" baseline="0" dirty="0" smtClean="0"/>
                        <a:t> alltid kildene dine. Bli kjent med og plasser deg i litteraturen/forskningen du referer til.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b="1" dirty="0" smtClean="0"/>
                        <a:t>Universalisme</a:t>
                      </a:r>
                      <a:endParaRPr lang="nb-N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Begrunn påstandene dine,</a:t>
                      </a:r>
                      <a:r>
                        <a:rPr lang="nb-NO" baseline="0" dirty="0" smtClean="0"/>
                        <a:t> unngå normative argumenter (meninger), ligg unna hersketeknikker.</a:t>
                      </a:r>
                      <a:endParaRPr lang="nb-NO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b="1" dirty="0" err="1" smtClean="0"/>
                        <a:t>Disinterestedness</a:t>
                      </a:r>
                      <a:r>
                        <a:rPr lang="nb-NO" b="1" dirty="0" smtClean="0"/>
                        <a:t> (integritet)</a:t>
                      </a:r>
                      <a:endParaRPr lang="nb-N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Du kan være ambisiøs,</a:t>
                      </a:r>
                      <a:r>
                        <a:rPr lang="nb-NO" baseline="0" dirty="0" smtClean="0"/>
                        <a:t> men overhold faglige normer.</a:t>
                      </a:r>
                      <a:endParaRPr lang="nb-N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b="1" dirty="0" smtClean="0"/>
                        <a:t>Organisert Skepsis</a:t>
                      </a:r>
                      <a:endParaRPr lang="nb-N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Vær kritisk til kildene dine. Lær</a:t>
                      </a:r>
                      <a:r>
                        <a:rPr lang="nb-NO" baseline="0" dirty="0" smtClean="0"/>
                        <a:t> deg argumentene før du lar deg overbevise (eller ikke). Lær deg å ta kritikk og etterlev velbegrunnet kritikk. Ikke ta det for gitt at du alltid har rett.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67544" y="1340768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nb-NO" sz="2400" dirty="0"/>
              <a:t>Hvordan kan man oversette </a:t>
            </a:r>
            <a:r>
              <a:rPr lang="nb-NO" sz="2400" dirty="0" err="1"/>
              <a:t>Mertons</a:t>
            </a:r>
            <a:r>
              <a:rPr lang="nb-NO" sz="2400" dirty="0"/>
              <a:t> normer til studielivet?</a:t>
            </a:r>
          </a:p>
          <a:p>
            <a:pPr marL="0" indent="0" algn="just">
              <a:buFont typeface="Arial" pitchFamily="34" charset="0"/>
              <a:buNone/>
            </a:pPr>
            <a:r>
              <a:rPr lang="nb-NO" sz="2400" dirty="0" smtClean="0"/>
              <a:t>Man blir bedre student av å følge vitenskapelige normer. 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187653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smtClean="0"/>
              <a:t>Hvordan få god karakter?</a:t>
            </a:r>
            <a:endParaRPr lang="nb-NO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smtClean="0"/>
              <a:t>Kom på forelesning og gjør lekser.</a:t>
            </a:r>
          </a:p>
          <a:p>
            <a:r>
              <a:rPr lang="nb-NO" dirty="0" smtClean="0"/>
              <a:t>Oppbygging av undervisning (med Silje): </a:t>
            </a:r>
          </a:p>
          <a:p>
            <a:pPr lvl="1">
              <a:buFont typeface="Arial" charset="0"/>
              <a:buChar char="•"/>
            </a:pPr>
            <a:r>
              <a:rPr lang="nb-NO" dirty="0" smtClean="0"/>
              <a:t>en del forelesning </a:t>
            </a:r>
          </a:p>
          <a:p>
            <a:pPr lvl="1">
              <a:buFont typeface="Arial" charset="0"/>
              <a:buChar char="•"/>
            </a:pPr>
            <a:r>
              <a:rPr lang="nb-NO" dirty="0" smtClean="0"/>
              <a:t>en del seminar med praktisk arbeid/oppgaver.</a:t>
            </a:r>
          </a:p>
          <a:p>
            <a:pPr lvl="1">
              <a:buFont typeface="Arial" charset="0"/>
              <a:buChar char="•"/>
            </a:pPr>
            <a:endParaRPr lang="nb-NO" dirty="0" smtClean="0"/>
          </a:p>
          <a:p>
            <a:r>
              <a:rPr lang="nb-NO" dirty="0" smtClean="0"/>
              <a:t>Evaluering: </a:t>
            </a:r>
          </a:p>
          <a:p>
            <a:pPr lvl="1">
              <a:buFont typeface="Arial" charset="0"/>
              <a:buChar char="•"/>
            </a:pPr>
            <a:r>
              <a:rPr lang="nb-NO" dirty="0" smtClean="0"/>
              <a:t>To kvalifiseringsoppgaver (én i kvantitativ metode og en i kvalitativ metode) : uten karakter</a:t>
            </a:r>
          </a:p>
          <a:p>
            <a:pPr lvl="1">
              <a:buFont typeface="Arial" charset="0"/>
              <a:buChar char="•"/>
            </a:pPr>
            <a:r>
              <a:rPr lang="nb-NO" dirty="0" smtClean="0"/>
              <a:t>Eksamen: karakter</a:t>
            </a:r>
          </a:p>
          <a:p>
            <a:pPr>
              <a:buFont typeface="Arial" charset="0"/>
              <a:buChar char="•"/>
            </a:pP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216135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b-NO" b="1" dirty="0"/>
              <a:t>«Vitenskapens normative struktur</a:t>
            </a:r>
            <a:r>
              <a:rPr lang="nb-NO" b="1" dirty="0" smtClean="0"/>
              <a:t>» Robert </a:t>
            </a:r>
            <a:r>
              <a:rPr lang="nb-NO" b="1" dirty="0" err="1" smtClean="0"/>
              <a:t>Merton</a:t>
            </a:r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141422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smtClean="0"/>
              <a:t>Hva er vitenskap?</a:t>
            </a:r>
            <a:endParaRPr lang="nb-NO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b="1" dirty="0" smtClean="0"/>
              <a:t>Ordet «vitenskap» har flere betydninger:</a:t>
            </a:r>
          </a:p>
          <a:p>
            <a:pPr marL="514350" indent="-514350">
              <a:buAutoNum type="arabicPeriod"/>
            </a:pPr>
            <a:r>
              <a:rPr lang="nb-NO" dirty="0" smtClean="0"/>
              <a:t>Et sett med metoder for å oppnå kunnskap </a:t>
            </a:r>
            <a:r>
              <a:rPr lang="nb-NO" sz="2800" i="1" dirty="0" smtClean="0">
                <a:solidFill>
                  <a:schemeClr val="bg1">
                    <a:lumMod val="50000"/>
                  </a:schemeClr>
                </a:solidFill>
              </a:rPr>
              <a:t>(Forskningsmetode: tema for dette faget)</a:t>
            </a:r>
          </a:p>
          <a:p>
            <a:pPr marL="514350" indent="-514350">
              <a:buAutoNum type="arabicPeriod"/>
            </a:pPr>
            <a:r>
              <a:rPr lang="nb-NO" dirty="0" smtClean="0"/>
              <a:t>Et sett med kunnskap man har oppnådd med slike metoder </a:t>
            </a:r>
            <a:r>
              <a:rPr lang="nb-NO" sz="2800" i="1" dirty="0" smtClean="0">
                <a:solidFill>
                  <a:schemeClr val="bg1">
                    <a:lumMod val="50000"/>
                  </a:schemeClr>
                </a:solidFill>
              </a:rPr>
              <a:t>(Fagkunnskap: tema for alle andre fag i graden deres)</a:t>
            </a:r>
          </a:p>
          <a:p>
            <a:pPr marL="514350" indent="-514350">
              <a:buAutoNum type="arabicPeriod"/>
            </a:pPr>
            <a:r>
              <a:rPr lang="nb-NO" dirty="0" smtClean="0"/>
              <a:t>Et sett med verdier og normer</a:t>
            </a:r>
            <a:r>
              <a:rPr lang="nb-NO" sz="2800" i="1" dirty="0" smtClean="0">
                <a:solidFill>
                  <a:schemeClr val="bg1">
                    <a:lumMod val="50000"/>
                  </a:schemeClr>
                </a:solidFill>
              </a:rPr>
              <a:t> (Vitenskapssosiologi: tema for </a:t>
            </a:r>
            <a:r>
              <a:rPr lang="nb-NO" sz="2800" i="1" dirty="0" err="1" smtClean="0">
                <a:solidFill>
                  <a:schemeClr val="bg1">
                    <a:lumMod val="50000"/>
                  </a:schemeClr>
                </a:solidFill>
              </a:rPr>
              <a:t>Mertons</a:t>
            </a:r>
            <a:r>
              <a:rPr lang="nb-NO" sz="2800" i="1" dirty="0" smtClean="0">
                <a:solidFill>
                  <a:schemeClr val="bg1">
                    <a:lumMod val="50000"/>
                  </a:schemeClr>
                </a:solidFill>
              </a:rPr>
              <a:t> studier)</a:t>
            </a:r>
          </a:p>
          <a:p>
            <a:pPr marL="514350" indent="-514350">
              <a:buAutoNum type="arabicPeriod"/>
            </a:pPr>
            <a:r>
              <a:rPr lang="nb-NO" dirty="0" smtClean="0"/>
              <a:t>En kombinasjon av foregående punkter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47314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nb-NO" b="1" dirty="0" smtClean="0"/>
              <a:t>Vår forståelse av «vitenskap» er en kombinasjon av disse tre punktene (</a:t>
            </a:r>
            <a:r>
              <a:rPr lang="nb-NO" b="1" dirty="0" err="1" smtClean="0"/>
              <a:t>Merton</a:t>
            </a:r>
            <a:r>
              <a:rPr lang="nb-NO" b="1" dirty="0" smtClean="0"/>
              <a:t>, 1973: 270).</a:t>
            </a:r>
          </a:p>
          <a:p>
            <a:pPr marL="0" indent="0" algn="just">
              <a:buNone/>
            </a:pPr>
            <a:endParaRPr lang="nb-NO" sz="2400" dirty="0"/>
          </a:p>
          <a:p>
            <a:pPr marL="0" indent="0" algn="just">
              <a:buNone/>
            </a:pPr>
            <a:r>
              <a:rPr lang="nb-NO" sz="2400" i="1" dirty="0" smtClean="0"/>
              <a:t>«The </a:t>
            </a:r>
            <a:r>
              <a:rPr lang="nb-NO" sz="2400" i="1" dirty="0" err="1" smtClean="0"/>
              <a:t>institutional</a:t>
            </a:r>
            <a:r>
              <a:rPr lang="nb-NO" sz="2400" i="1" dirty="0" smtClean="0"/>
              <a:t> goal </a:t>
            </a:r>
            <a:r>
              <a:rPr lang="nb-NO" sz="2400" i="1" dirty="0" err="1" smtClean="0"/>
              <a:t>of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science</a:t>
            </a:r>
            <a:r>
              <a:rPr lang="nb-NO" sz="2400" i="1" dirty="0" smtClean="0"/>
              <a:t> is </a:t>
            </a:r>
            <a:r>
              <a:rPr lang="nb-NO" sz="2400" i="1" dirty="0" err="1" smtClean="0"/>
              <a:t>the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extension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of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certified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knowledge</a:t>
            </a:r>
            <a:r>
              <a:rPr lang="nb-NO" sz="2400" i="1" dirty="0" smtClean="0"/>
              <a:t>. The </a:t>
            </a:r>
            <a:r>
              <a:rPr lang="nb-NO" sz="2400" i="1" dirty="0" err="1" smtClean="0"/>
              <a:t>technical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methods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employed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toward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this</a:t>
            </a:r>
            <a:r>
              <a:rPr lang="nb-NO" sz="2400" i="1" dirty="0" smtClean="0"/>
              <a:t> end </a:t>
            </a:r>
            <a:r>
              <a:rPr lang="nb-NO" sz="2400" i="1" dirty="0" err="1" smtClean="0"/>
              <a:t>provide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the</a:t>
            </a:r>
            <a:r>
              <a:rPr lang="nb-NO" sz="2400" i="1" dirty="0" smtClean="0"/>
              <a:t> relevant </a:t>
            </a:r>
            <a:r>
              <a:rPr lang="nb-NO" sz="2400" i="1" dirty="0" err="1" smtClean="0"/>
              <a:t>definition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of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knowledge</a:t>
            </a:r>
            <a:r>
              <a:rPr lang="nb-NO" sz="2400" i="1" dirty="0" smtClean="0"/>
              <a:t>: </a:t>
            </a:r>
            <a:r>
              <a:rPr lang="nb-NO" sz="2400" i="1" dirty="0" err="1" smtClean="0"/>
              <a:t>empirically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confirmed</a:t>
            </a:r>
            <a:r>
              <a:rPr lang="nb-NO" sz="2400" i="1" dirty="0" smtClean="0"/>
              <a:t> and </a:t>
            </a:r>
            <a:r>
              <a:rPr lang="nb-NO" sz="2400" i="1" dirty="0" err="1" smtClean="0"/>
              <a:t>logically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consistent</a:t>
            </a:r>
            <a:r>
              <a:rPr lang="nb-NO" sz="2400" i="1" dirty="0" smtClean="0"/>
              <a:t> statements </a:t>
            </a:r>
            <a:r>
              <a:rPr lang="nb-NO" sz="2400" i="1" dirty="0" err="1" smtClean="0"/>
              <a:t>of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regularities</a:t>
            </a:r>
            <a:r>
              <a:rPr lang="nb-NO" sz="2400" i="1" dirty="0" smtClean="0"/>
              <a:t> (</a:t>
            </a:r>
            <a:r>
              <a:rPr lang="nb-NO" sz="2400" i="1" dirty="0" err="1" smtClean="0"/>
              <a:t>which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are</a:t>
            </a:r>
            <a:r>
              <a:rPr lang="nb-NO" sz="2400" i="1" dirty="0" smtClean="0"/>
              <a:t>, in </a:t>
            </a:r>
            <a:r>
              <a:rPr lang="nb-NO" sz="2400" i="1" dirty="0" err="1" smtClean="0"/>
              <a:t>effect</a:t>
            </a:r>
            <a:r>
              <a:rPr lang="nb-NO" sz="2400" i="1" dirty="0" smtClean="0"/>
              <a:t>, </a:t>
            </a:r>
            <a:r>
              <a:rPr lang="nb-NO" sz="2400" i="1" dirty="0" err="1" smtClean="0"/>
              <a:t>predictions</a:t>
            </a:r>
            <a:r>
              <a:rPr lang="nb-NO" sz="2400" i="1" dirty="0" smtClean="0"/>
              <a:t>). The </a:t>
            </a:r>
            <a:r>
              <a:rPr lang="nb-NO" sz="2400" i="1" dirty="0" err="1" smtClean="0"/>
              <a:t>institutional</a:t>
            </a:r>
            <a:r>
              <a:rPr lang="nb-NO" sz="2400" i="1" dirty="0" smtClean="0"/>
              <a:t> imperatives (mores) </a:t>
            </a:r>
            <a:r>
              <a:rPr lang="nb-NO" sz="2400" i="1" dirty="0" err="1" smtClean="0"/>
              <a:t>derive</a:t>
            </a:r>
            <a:r>
              <a:rPr lang="nb-NO" sz="2400" i="1" dirty="0" smtClean="0"/>
              <a:t> from </a:t>
            </a:r>
            <a:r>
              <a:rPr lang="nb-NO" sz="2400" i="1" dirty="0" err="1" smtClean="0"/>
              <a:t>the</a:t>
            </a:r>
            <a:r>
              <a:rPr lang="nb-NO" sz="2400" i="1" dirty="0" smtClean="0"/>
              <a:t> goal and </a:t>
            </a:r>
            <a:r>
              <a:rPr lang="nb-NO" sz="2400" i="1" dirty="0" err="1" smtClean="0"/>
              <a:t>the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methods</a:t>
            </a:r>
            <a:r>
              <a:rPr lang="nb-NO" sz="2400" i="1" dirty="0" smtClean="0"/>
              <a:t>. The </a:t>
            </a:r>
            <a:r>
              <a:rPr lang="nb-NO" sz="2400" i="1" dirty="0" err="1" smtClean="0"/>
              <a:t>entire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structure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of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technical</a:t>
            </a:r>
            <a:r>
              <a:rPr lang="nb-NO" sz="2400" i="1" dirty="0" smtClean="0"/>
              <a:t> and moral norms </a:t>
            </a:r>
            <a:r>
              <a:rPr lang="nb-NO" sz="2400" i="1" dirty="0" err="1" smtClean="0"/>
              <a:t>implements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the</a:t>
            </a:r>
            <a:r>
              <a:rPr lang="nb-NO" sz="2400" i="1" dirty="0" smtClean="0"/>
              <a:t> final </a:t>
            </a:r>
            <a:r>
              <a:rPr lang="nb-NO" sz="2400" i="1" dirty="0" err="1" smtClean="0"/>
              <a:t>objective</a:t>
            </a:r>
            <a:r>
              <a:rPr lang="nb-NO" sz="2400" i="1" dirty="0" smtClean="0"/>
              <a:t>. The </a:t>
            </a:r>
            <a:r>
              <a:rPr lang="nb-NO" sz="2400" i="1" dirty="0" err="1" smtClean="0"/>
              <a:t>technical</a:t>
            </a:r>
            <a:r>
              <a:rPr lang="nb-NO" sz="2400" i="1" dirty="0" smtClean="0"/>
              <a:t> norm </a:t>
            </a:r>
            <a:r>
              <a:rPr lang="nb-NO" sz="2400" i="1" dirty="0" err="1" smtClean="0"/>
              <a:t>of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empirical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evidence</a:t>
            </a:r>
            <a:r>
              <a:rPr lang="nb-NO" sz="2400" i="1" dirty="0" smtClean="0"/>
              <a:t>, </a:t>
            </a:r>
            <a:r>
              <a:rPr lang="nb-NO" sz="2400" i="1" dirty="0" err="1" smtClean="0"/>
              <a:t>adequate</a:t>
            </a:r>
            <a:r>
              <a:rPr lang="nb-NO" sz="2400" i="1" dirty="0" smtClean="0"/>
              <a:t> and reliable, is a </a:t>
            </a:r>
            <a:r>
              <a:rPr lang="nb-NO" sz="2400" i="1" dirty="0" err="1" smtClean="0"/>
              <a:t>prerequisite</a:t>
            </a:r>
            <a:r>
              <a:rPr lang="nb-NO" sz="2400" i="1" dirty="0" smtClean="0"/>
              <a:t> for </a:t>
            </a:r>
            <a:r>
              <a:rPr lang="nb-NO" sz="2400" i="1" dirty="0" err="1" smtClean="0"/>
              <a:t>sustained</a:t>
            </a:r>
            <a:r>
              <a:rPr lang="nb-NO" sz="2400" i="1" dirty="0" smtClean="0"/>
              <a:t> true </a:t>
            </a:r>
            <a:r>
              <a:rPr lang="nb-NO" sz="2400" i="1" dirty="0" err="1" smtClean="0"/>
              <a:t>prediction</a:t>
            </a:r>
            <a:r>
              <a:rPr lang="nb-NO" sz="2400" i="1" dirty="0" smtClean="0"/>
              <a:t>; </a:t>
            </a:r>
            <a:r>
              <a:rPr lang="nb-NO" sz="2400" i="1" dirty="0" err="1" smtClean="0"/>
              <a:t>the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technical</a:t>
            </a:r>
            <a:r>
              <a:rPr lang="nb-NO" sz="2400" i="1" dirty="0" smtClean="0"/>
              <a:t> norm </a:t>
            </a:r>
            <a:r>
              <a:rPr lang="nb-NO" sz="2400" i="1" dirty="0" err="1" smtClean="0"/>
              <a:t>of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logical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consistency</a:t>
            </a:r>
            <a:r>
              <a:rPr lang="nb-NO" sz="2400" i="1" dirty="0" smtClean="0"/>
              <a:t>, a </a:t>
            </a:r>
            <a:r>
              <a:rPr lang="nb-NO" sz="2400" i="1" dirty="0" err="1" smtClean="0"/>
              <a:t>prerequisite</a:t>
            </a:r>
            <a:r>
              <a:rPr lang="nb-NO" sz="2400" i="1" dirty="0" smtClean="0"/>
              <a:t> for </a:t>
            </a:r>
            <a:r>
              <a:rPr lang="nb-NO" sz="2400" i="1" dirty="0" err="1" smtClean="0"/>
              <a:t>systematic</a:t>
            </a:r>
            <a:r>
              <a:rPr lang="nb-NO" sz="2400" i="1" dirty="0" smtClean="0"/>
              <a:t> and valid </a:t>
            </a:r>
            <a:r>
              <a:rPr lang="nb-NO" sz="2400" i="1" dirty="0" err="1" smtClean="0"/>
              <a:t>prediction</a:t>
            </a:r>
            <a:r>
              <a:rPr lang="nb-NO" sz="2400" i="1" dirty="0" smtClean="0"/>
              <a:t>. The mores </a:t>
            </a:r>
            <a:r>
              <a:rPr lang="nb-NO" sz="2400" i="1" dirty="0" err="1" smtClean="0"/>
              <a:t>of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science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possess</a:t>
            </a:r>
            <a:r>
              <a:rPr lang="nb-NO" sz="2400" i="1" dirty="0" smtClean="0"/>
              <a:t> a </a:t>
            </a:r>
            <a:r>
              <a:rPr lang="nb-NO" sz="2400" i="1" dirty="0" err="1" smtClean="0"/>
              <a:t>methodologic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rationale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but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they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are</a:t>
            </a:r>
            <a:r>
              <a:rPr lang="nb-NO" sz="2400" i="1" dirty="0" smtClean="0"/>
              <a:t> binding, not </a:t>
            </a:r>
            <a:r>
              <a:rPr lang="nb-NO" sz="2400" i="1" dirty="0" err="1" smtClean="0"/>
              <a:t>only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because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they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are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procedurally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efficient</a:t>
            </a:r>
            <a:r>
              <a:rPr lang="nb-NO" sz="2400" i="1" dirty="0" smtClean="0"/>
              <a:t>, </a:t>
            </a:r>
            <a:r>
              <a:rPr lang="nb-NO" sz="2400" i="1" dirty="0" err="1" smtClean="0"/>
              <a:t>but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because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they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are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believed</a:t>
            </a:r>
            <a:r>
              <a:rPr lang="nb-NO" sz="2400" i="1" dirty="0" smtClean="0"/>
              <a:t> right and </a:t>
            </a:r>
            <a:r>
              <a:rPr lang="nb-NO" sz="2400" i="1" dirty="0" err="1" smtClean="0"/>
              <a:t>good</a:t>
            </a:r>
            <a:r>
              <a:rPr lang="nb-NO" sz="2400" i="1" dirty="0" smtClean="0"/>
              <a:t>. </a:t>
            </a:r>
            <a:r>
              <a:rPr lang="nb-NO" sz="2400" i="1" dirty="0" err="1" smtClean="0"/>
              <a:t>They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are</a:t>
            </a:r>
            <a:r>
              <a:rPr lang="nb-NO" sz="2400" i="1" dirty="0" smtClean="0"/>
              <a:t> moral as </a:t>
            </a:r>
            <a:r>
              <a:rPr lang="nb-NO" sz="2400" i="1" dirty="0" err="1" smtClean="0"/>
              <a:t>well</a:t>
            </a:r>
            <a:r>
              <a:rPr lang="nb-NO" sz="2400" i="1" dirty="0" smtClean="0"/>
              <a:t> as </a:t>
            </a:r>
            <a:r>
              <a:rPr lang="nb-NO" sz="2400" i="1" dirty="0" err="1" smtClean="0"/>
              <a:t>technical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prescriptions</a:t>
            </a:r>
            <a:r>
              <a:rPr lang="nb-NO" sz="2400" i="1" dirty="0" smtClean="0"/>
              <a:t>.»</a:t>
            </a:r>
            <a:endParaRPr lang="nb-NO" sz="2400" i="1" dirty="0"/>
          </a:p>
        </p:txBody>
      </p:sp>
    </p:spTree>
    <p:extLst>
      <p:ext uri="{BB962C8B-B14F-4D97-AF65-F5344CB8AC3E}">
        <p14:creationId xmlns:p14="http://schemas.microsoft.com/office/powerpoint/2010/main" val="169716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856984" cy="1354162"/>
          </a:xfrm>
        </p:spPr>
        <p:txBody>
          <a:bodyPr>
            <a:normAutofit fontScale="90000"/>
          </a:bodyPr>
          <a:lstStyle/>
          <a:p>
            <a:r>
              <a:rPr lang="nb-NO" sz="3600" b="1" dirty="0" smtClean="0"/>
              <a:t>Vår forståelse av «vitenskap» er en kombinasjon av disse tre punktene (</a:t>
            </a:r>
            <a:r>
              <a:rPr lang="nb-NO" sz="3600" b="1" dirty="0" err="1" smtClean="0"/>
              <a:t>Merton</a:t>
            </a:r>
            <a:r>
              <a:rPr lang="nb-NO" sz="3600" b="1" dirty="0" smtClean="0"/>
              <a:t>, 1973: 270).</a:t>
            </a:r>
            <a:r>
              <a:rPr lang="nb-NO" b="1" dirty="0" smtClean="0"/>
              <a:t/>
            </a:r>
            <a:br>
              <a:rPr lang="nb-NO" b="1" dirty="0" smtClean="0"/>
            </a:b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b="1" dirty="0" smtClean="0"/>
              <a:t>Målet for vitenskap er «attestert kunnskap» </a:t>
            </a:r>
            <a:r>
              <a:rPr lang="nb-NO" sz="2800" dirty="0" smtClean="0"/>
              <a:t>Dette innebærer to kriterier:</a:t>
            </a:r>
          </a:p>
          <a:p>
            <a:pPr lvl="1"/>
            <a:r>
              <a:rPr lang="nb-NO" sz="2600" dirty="0" smtClean="0"/>
              <a:t>Empirisk bekreftet: kunnskap skal ha blitt testet.</a:t>
            </a:r>
          </a:p>
          <a:p>
            <a:pPr lvl="1"/>
            <a:r>
              <a:rPr lang="nb-NO" sz="2600" dirty="0" smtClean="0"/>
              <a:t>Internt logiske regler for hvordan ting fungerer.</a:t>
            </a:r>
          </a:p>
          <a:p>
            <a:r>
              <a:rPr lang="nb-NO" b="1" dirty="0" smtClean="0"/>
              <a:t>Dette oppnås med </a:t>
            </a:r>
          </a:p>
          <a:p>
            <a:pPr lvl="1"/>
            <a:r>
              <a:rPr lang="nb-NO" b="1" dirty="0" smtClean="0"/>
              <a:t>Vitenskapelige metoder…</a:t>
            </a:r>
          </a:p>
          <a:p>
            <a:pPr lvl="1"/>
            <a:r>
              <a:rPr lang="nb-NO" b="1" dirty="0" smtClean="0"/>
              <a:t>…innenfor en normativ struktur. </a:t>
            </a:r>
          </a:p>
          <a:p>
            <a:pPr marL="457200" lvl="1" indent="0">
              <a:buNone/>
            </a:pPr>
            <a:r>
              <a:rPr lang="nb-NO" sz="2600" dirty="0" smtClean="0">
                <a:solidFill>
                  <a:schemeClr val="bg1">
                    <a:lumMod val="50000"/>
                  </a:schemeClr>
                </a:solidFill>
              </a:rPr>
              <a:t>Reglene følges fordi man oppfatter dem som «gode», ikke fordi de er effektive (selv om de også er det).</a:t>
            </a:r>
          </a:p>
        </p:txBody>
      </p:sp>
    </p:spTree>
    <p:extLst>
      <p:ext uri="{BB962C8B-B14F-4D97-AF65-F5344CB8AC3E}">
        <p14:creationId xmlns:p14="http://schemas.microsoft.com/office/powerpoint/2010/main" val="159831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b-NO" b="1" dirty="0" smtClean="0"/>
              <a:t>Fire institusjonelle imperativer - CUDOS</a:t>
            </a:r>
            <a:endParaRPr lang="nb-NO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nb-NO" sz="3000" i="1" dirty="0" err="1" smtClean="0"/>
              <a:t>Kudos</a:t>
            </a:r>
            <a:r>
              <a:rPr lang="nb-NO" sz="3000" dirty="0" smtClean="0"/>
              <a:t> kommer fra gammelgresk og betyr anerkjennelse, berømmelse.</a:t>
            </a:r>
          </a:p>
          <a:p>
            <a:pPr marL="0" indent="0" algn="just">
              <a:buNone/>
            </a:pPr>
            <a:endParaRPr lang="nb-NO" sz="2800" b="1" dirty="0"/>
          </a:p>
          <a:p>
            <a:pPr marL="0" indent="0" algn="just">
              <a:buNone/>
            </a:pPr>
            <a:r>
              <a:rPr lang="nb-NO" sz="3500" b="1" dirty="0" err="1" smtClean="0"/>
              <a:t>C</a:t>
            </a:r>
            <a:r>
              <a:rPr lang="nb-NO" sz="3500" dirty="0" err="1" smtClean="0"/>
              <a:t>ommunism</a:t>
            </a:r>
            <a:r>
              <a:rPr lang="nb-NO" sz="3500" dirty="0"/>
              <a:t> </a:t>
            </a:r>
            <a:r>
              <a:rPr lang="nb-NO" dirty="0" smtClean="0"/>
              <a:t>		</a:t>
            </a:r>
            <a:r>
              <a:rPr lang="nb-NO" sz="2800" dirty="0" smtClean="0">
                <a:solidFill>
                  <a:schemeClr val="bg1">
                    <a:lumMod val="50000"/>
                  </a:schemeClr>
                </a:solidFill>
              </a:rPr>
              <a:t>Vitenskap er et felles foretak  </a:t>
            </a:r>
          </a:p>
          <a:p>
            <a:pPr marL="0" indent="0" algn="just">
              <a:buNone/>
            </a:pPr>
            <a:r>
              <a:rPr lang="nb-NO" sz="3500" b="1" dirty="0" err="1" smtClean="0"/>
              <a:t>U</a:t>
            </a:r>
            <a:r>
              <a:rPr lang="nb-NO" sz="3500" dirty="0" err="1" smtClean="0"/>
              <a:t>niversalism</a:t>
            </a:r>
            <a:r>
              <a:rPr lang="nb-NO" dirty="0"/>
              <a:t> </a:t>
            </a:r>
            <a:r>
              <a:rPr lang="nb-NO" dirty="0" smtClean="0"/>
              <a:t>		</a:t>
            </a:r>
            <a:r>
              <a:rPr lang="nb-NO" sz="2800" dirty="0" smtClean="0">
                <a:solidFill>
                  <a:schemeClr val="bg1">
                    <a:lumMod val="50000"/>
                  </a:schemeClr>
                </a:solidFill>
              </a:rPr>
              <a:t>Vitenskap er ikke avhengig av 				status, tid eller sted.</a:t>
            </a:r>
          </a:p>
          <a:p>
            <a:pPr marL="0" indent="0" algn="just">
              <a:buNone/>
            </a:pPr>
            <a:r>
              <a:rPr lang="nb-NO" sz="3500" b="1" dirty="0" err="1" smtClean="0"/>
              <a:t>D</a:t>
            </a:r>
            <a:r>
              <a:rPr lang="nb-NO" sz="3500" dirty="0" err="1" smtClean="0"/>
              <a:t>isinterestedness</a:t>
            </a:r>
            <a:r>
              <a:rPr lang="nb-NO" sz="3500" dirty="0" smtClean="0"/>
              <a:t> </a:t>
            </a:r>
            <a:r>
              <a:rPr lang="nb-NO" dirty="0" smtClean="0"/>
              <a:t>	</a:t>
            </a:r>
            <a:r>
              <a:rPr lang="nb-NO" sz="2800" dirty="0" smtClean="0">
                <a:solidFill>
                  <a:schemeClr val="bg1">
                    <a:lumMod val="50000"/>
                  </a:schemeClr>
                </a:solidFill>
              </a:rPr>
              <a:t>Vitenskap gjøres ikke for egen 				vinning. </a:t>
            </a:r>
          </a:p>
          <a:p>
            <a:pPr marL="0" indent="0" algn="just">
              <a:buNone/>
            </a:pPr>
            <a:r>
              <a:rPr lang="nb-NO" sz="3500" b="1" dirty="0" err="1" smtClean="0"/>
              <a:t>O</a:t>
            </a:r>
            <a:r>
              <a:rPr lang="nb-NO" sz="3500" dirty="0" err="1" smtClean="0"/>
              <a:t>ganized</a:t>
            </a:r>
            <a:r>
              <a:rPr lang="nb-NO" sz="3500" dirty="0" smtClean="0"/>
              <a:t> </a:t>
            </a:r>
            <a:r>
              <a:rPr lang="nb-NO" sz="3500" b="1" dirty="0" err="1" smtClean="0"/>
              <a:t>S</a:t>
            </a:r>
            <a:r>
              <a:rPr lang="nb-NO" sz="3500" dirty="0" err="1" smtClean="0"/>
              <a:t>cepticism</a:t>
            </a:r>
            <a:r>
              <a:rPr lang="nb-NO" sz="3500" dirty="0" smtClean="0"/>
              <a:t>  </a:t>
            </a:r>
            <a:r>
              <a:rPr lang="nb-NO" dirty="0" smtClean="0"/>
              <a:t>	</a:t>
            </a:r>
            <a:r>
              <a:rPr lang="nb-NO" sz="2800" dirty="0" smtClean="0">
                <a:solidFill>
                  <a:schemeClr val="bg1">
                    <a:lumMod val="50000"/>
                  </a:schemeClr>
                </a:solidFill>
              </a:rPr>
              <a:t>Vitenskap gjøres i et miljø hvor 				ingenting blir tatt for gitt.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19406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smtClean="0"/>
              <a:t>Kommunisme</a:t>
            </a:r>
            <a:endParaRPr lang="nb-NO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nb-NO" dirty="0" smtClean="0"/>
              <a:t>Vitenskapelige funn er produktet av samarbeid og tilhører derfor fellesskapet.</a:t>
            </a:r>
          </a:p>
          <a:p>
            <a:pPr algn="just"/>
            <a:r>
              <a:rPr lang="nb-NO" b="1" dirty="0" smtClean="0"/>
              <a:t>Konsekvenser:</a:t>
            </a:r>
            <a:r>
              <a:rPr lang="nb-NO" dirty="0" smtClean="0"/>
              <a:t> Man må kommunisere funnene sine; en forpliktelse til å publisere, undervise, dele data…</a:t>
            </a:r>
          </a:p>
          <a:p>
            <a:pPr algn="just"/>
            <a:r>
              <a:rPr lang="nb-NO" b="1" dirty="0" smtClean="0"/>
              <a:t>Begrensninger: </a:t>
            </a:r>
            <a:r>
              <a:rPr lang="nb-NO" dirty="0" smtClean="0"/>
              <a:t>Hva med patenter? Holde på data for å fremme egen karriere.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16425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smtClean="0"/>
              <a:t>Universalisme</a:t>
            </a:r>
            <a:endParaRPr lang="nb-NO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nb-NO" dirty="0" smtClean="0"/>
              <a:t>En påstand er sann, uansett hvor, når og hvem som kommer med den. </a:t>
            </a:r>
          </a:p>
          <a:p>
            <a:pPr algn="just"/>
            <a:r>
              <a:rPr lang="nb-NO" b="1" dirty="0" smtClean="0"/>
              <a:t>Konsekvenser: </a:t>
            </a:r>
            <a:r>
              <a:rPr lang="nb-NO" dirty="0" smtClean="0"/>
              <a:t>Den beste kunnskapen oppnår man ved at man aldri begrenser en vitenskapelig karriere på andre grunnlag enn hvor kompetent man er. Talent skal bringes fram.</a:t>
            </a:r>
          </a:p>
          <a:p>
            <a:pPr algn="just"/>
            <a:r>
              <a:rPr lang="nb-NO" b="1" dirty="0" smtClean="0"/>
              <a:t>Begrensninger: </a:t>
            </a:r>
            <a:r>
              <a:rPr lang="nb-NO" dirty="0" smtClean="0"/>
              <a:t>Avhenger ikke av rase, men hva med økonomiske og sosiale hindre?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9045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700</Words>
  <Application>Microsoft Office PowerPoint</Application>
  <PresentationFormat>On-screen Show (4:3)</PresentationFormat>
  <Paragraphs>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Kvalitet og vitenskap</vt:lpstr>
      <vt:lpstr>Hvordan få god karakter?</vt:lpstr>
      <vt:lpstr>«Vitenskapens normative struktur» Robert Merton</vt:lpstr>
      <vt:lpstr>Hva er vitenskap?</vt:lpstr>
      <vt:lpstr>PowerPoint Presentation</vt:lpstr>
      <vt:lpstr>Vår forståelse av «vitenskap» er en kombinasjon av disse tre punktene (Merton, 1973: 270). </vt:lpstr>
      <vt:lpstr>Fire institusjonelle imperativer - CUDOS</vt:lpstr>
      <vt:lpstr>Kommunisme</vt:lpstr>
      <vt:lpstr>Universalisme</vt:lpstr>
      <vt:lpstr>Uinteressert søken/integritet</vt:lpstr>
      <vt:lpstr>Organisert Skeptisisme</vt:lpstr>
      <vt:lpstr>Originalitet</vt:lpstr>
      <vt:lpstr>KUDOS blant studenter</vt:lpstr>
    </vt:vector>
  </TitlesOfParts>
  <Company>Universitetet i Oslo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Silje Synnøve Lyder Hermansen</dc:creator>
  <cp:lastModifiedBy>Silje Synnøve Lyder Hermansen</cp:lastModifiedBy>
  <cp:revision>26</cp:revision>
  <cp:lastPrinted>2013-08-20T21:37:04Z</cp:lastPrinted>
  <dcterms:created xsi:type="dcterms:W3CDTF">2013-08-07T15:16:13Z</dcterms:created>
  <dcterms:modified xsi:type="dcterms:W3CDTF">2013-08-20T21:38:46Z</dcterms:modified>
</cp:coreProperties>
</file>