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654296"/>
            <a:ext cx="12192000" cy="220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83785" y="1260170"/>
            <a:ext cx="342442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3465" y="1959120"/>
            <a:ext cx="10285069" cy="3516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ymmaster.com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xercise.com/" TargetMode="External"/><Relationship Id="rId4" Type="http://schemas.openxmlformats.org/officeDocument/2006/relationships/hyperlink" Target="https://gymdesk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428999"/>
            <a:ext cx="12176760" cy="342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4994" y="4238625"/>
            <a:ext cx="106807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45" dirty="0"/>
              <a:t>GYM </a:t>
            </a:r>
            <a:r>
              <a:rPr sz="6000" spc="-20" dirty="0"/>
              <a:t>MANAGEMENT</a:t>
            </a:r>
            <a:r>
              <a:rPr sz="6000" spc="-965" dirty="0"/>
              <a:t> </a:t>
            </a:r>
            <a:r>
              <a:rPr sz="6000" spc="-160" dirty="0"/>
              <a:t>SYSTEM</a:t>
            </a:r>
            <a:endParaRPr sz="6000"/>
          </a:p>
        </p:txBody>
      </p:sp>
      <p:grpSp>
        <p:nvGrpSpPr>
          <p:cNvPr id="5" name="object 5"/>
          <p:cNvGrpSpPr/>
          <p:nvPr/>
        </p:nvGrpSpPr>
        <p:grpSpPr>
          <a:xfrm>
            <a:off x="5287481" y="5431154"/>
            <a:ext cx="1568450" cy="423545"/>
            <a:chOff x="5287481" y="5431154"/>
            <a:chExt cx="1568450" cy="423545"/>
          </a:xfrm>
        </p:grpSpPr>
        <p:sp>
          <p:nvSpPr>
            <p:cNvPr id="6" name="object 6"/>
            <p:cNvSpPr/>
            <p:nvPr/>
          </p:nvSpPr>
          <p:spPr>
            <a:xfrm>
              <a:off x="5287481" y="5431154"/>
              <a:ext cx="1567978" cy="1487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49315" y="5705474"/>
              <a:ext cx="1253998" cy="1486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8461" y="5116195"/>
            <a:ext cx="5735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After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entering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necessary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payment details,the process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8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done.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6420" y="1170432"/>
            <a:ext cx="8516874" cy="3576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9522" y="5590133"/>
            <a:ext cx="573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After successful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payment,user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redirected 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view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video.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6172" y="1089660"/>
            <a:ext cx="9437370" cy="4242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2569" y="5313426"/>
            <a:ext cx="8610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any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supplements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needed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purchased,click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link given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redirected  to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shopping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site.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3416" y="1368552"/>
            <a:ext cx="9342882" cy="35349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"/>
            <a:ext cx="12191999" cy="6857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0333" y="855344"/>
            <a:ext cx="5829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FUTURE</a:t>
            </a:r>
            <a:r>
              <a:rPr spc="-290" dirty="0"/>
              <a:t> </a:t>
            </a:r>
            <a:r>
              <a:rPr spc="-95" dirty="0"/>
              <a:t>ENHACEMENTS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4138" y="2360167"/>
            <a:ext cx="1035939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100"/>
              </a:spcBef>
              <a:buSzPct val="94444"/>
              <a:buAutoNum type="arabicPeriod"/>
              <a:tabLst>
                <a:tab pos="163830" algn="l"/>
              </a:tabLst>
            </a:pPr>
            <a:r>
              <a:rPr sz="1800" b="1" spc="100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purchase:</a:t>
            </a:r>
            <a:r>
              <a:rPr sz="1800" spc="2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1800" spc="-120" dirty="0">
                <a:solidFill>
                  <a:srgbClr val="FFFFFF"/>
                </a:solidFill>
                <a:latin typeface="Arial Black"/>
                <a:cs typeface="Arial Black"/>
              </a:rPr>
              <a:t> users</a:t>
            </a:r>
            <a:r>
              <a:rPr sz="18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Arial Black"/>
                <a:cs typeface="Arial Black"/>
              </a:rPr>
              <a:t>will</a:t>
            </a:r>
            <a:r>
              <a:rPr sz="18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 Black"/>
                <a:cs typeface="Arial Black"/>
              </a:rPr>
              <a:t>be</a:t>
            </a:r>
            <a:r>
              <a:rPr sz="18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 Black"/>
                <a:cs typeface="Arial Black"/>
              </a:rPr>
              <a:t>able</a:t>
            </a:r>
            <a:r>
              <a:rPr sz="18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18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 Black"/>
                <a:cs typeface="Arial Black"/>
              </a:rPr>
              <a:t>purchase</a:t>
            </a:r>
            <a:r>
              <a:rPr sz="18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 Black"/>
                <a:cs typeface="Arial Black"/>
              </a:rPr>
              <a:t>supplements</a:t>
            </a:r>
            <a:r>
              <a:rPr sz="18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 Black"/>
                <a:cs typeface="Arial Black"/>
              </a:rPr>
              <a:t>from</a:t>
            </a:r>
            <a:r>
              <a:rPr sz="18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18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Arial Black"/>
                <a:cs typeface="Arial Black"/>
              </a:rPr>
              <a:t>site</a:t>
            </a:r>
            <a:r>
              <a:rPr sz="1800" spc="-150" dirty="0">
                <a:solidFill>
                  <a:srgbClr val="FFFFFF"/>
                </a:solidFill>
                <a:latin typeface="Arial Black"/>
                <a:cs typeface="Arial Black"/>
              </a:rPr>
              <a:t> itself.</a:t>
            </a:r>
            <a:r>
              <a:rPr sz="180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spc="-80" dirty="0">
                <a:solidFill>
                  <a:srgbClr val="FFFFFF"/>
                </a:solidFill>
                <a:latin typeface="Arial Black"/>
                <a:cs typeface="Arial Black"/>
              </a:rPr>
              <a:t>products </a:t>
            </a:r>
            <a:r>
              <a:rPr sz="1800" spc="-175" dirty="0">
                <a:solidFill>
                  <a:srgbClr val="FFFFFF"/>
                </a:solidFill>
                <a:latin typeface="Arial Black"/>
                <a:cs typeface="Arial Black"/>
              </a:rPr>
              <a:t>will </a:t>
            </a:r>
            <a:r>
              <a:rPr sz="1800" spc="-40" dirty="0">
                <a:solidFill>
                  <a:srgbClr val="FFFFFF"/>
                </a:solidFill>
                <a:latin typeface="Arial Black"/>
                <a:cs typeface="Arial Black"/>
              </a:rPr>
              <a:t>be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added </a:t>
            </a:r>
            <a:r>
              <a:rPr sz="1800" spc="-40" dirty="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sz="180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 Black"/>
                <a:cs typeface="Arial Black"/>
              </a:rPr>
              <a:t>admin.</a:t>
            </a:r>
            <a:endParaRPr sz="1800">
              <a:latin typeface="Arial Black"/>
              <a:cs typeface="Arial Black"/>
            </a:endParaRPr>
          </a:p>
          <a:p>
            <a:pPr marL="12700" marR="1067435">
              <a:lnSpc>
                <a:spcPct val="200000"/>
              </a:lnSpc>
              <a:buSzPct val="94444"/>
              <a:buAutoNum type="arabicPeriod" startAt="2"/>
              <a:tabLst>
                <a:tab pos="208915" algn="l"/>
              </a:tabLst>
            </a:pP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OTP </a:t>
            </a:r>
            <a:r>
              <a:rPr sz="1800" b="1" spc="80" dirty="0">
                <a:solidFill>
                  <a:srgbClr val="FFFFFF"/>
                </a:solidFill>
                <a:latin typeface="Arial"/>
                <a:cs typeface="Arial"/>
              </a:rPr>
              <a:t>Verification </a:t>
            </a:r>
            <a:r>
              <a:rPr sz="1800" spc="-145" dirty="0">
                <a:solidFill>
                  <a:srgbClr val="FFFFFF"/>
                </a:solidFill>
                <a:latin typeface="Arial Black"/>
                <a:cs typeface="Arial Black"/>
              </a:rPr>
              <a:t>:After </a:t>
            </a:r>
            <a:r>
              <a:rPr sz="1800" spc="-95" dirty="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sz="1800" spc="-120" dirty="0">
                <a:solidFill>
                  <a:srgbClr val="FFFFFF"/>
                </a:solidFill>
                <a:latin typeface="Arial Black"/>
                <a:cs typeface="Arial Black"/>
              </a:rPr>
              <a:t>successful </a:t>
            </a:r>
            <a:r>
              <a:rPr sz="1800" spc="-100" dirty="0">
                <a:solidFill>
                  <a:srgbClr val="FFFFFF"/>
                </a:solidFill>
                <a:latin typeface="Arial Black"/>
                <a:cs typeface="Arial Black"/>
              </a:rPr>
              <a:t>registration process </a:t>
            </a:r>
            <a:r>
              <a:rPr sz="1800" spc="-245" dirty="0">
                <a:solidFill>
                  <a:srgbClr val="FFFFFF"/>
                </a:solidFill>
                <a:latin typeface="Arial Black"/>
                <a:cs typeface="Arial Black"/>
              </a:rPr>
              <a:t>, </a:t>
            </a:r>
            <a:r>
              <a:rPr sz="1800" spc="-204" dirty="0">
                <a:solidFill>
                  <a:srgbClr val="FFFFFF"/>
                </a:solidFill>
                <a:latin typeface="Arial Black"/>
                <a:cs typeface="Arial Black"/>
              </a:rPr>
              <a:t>It </a:t>
            </a:r>
            <a:r>
              <a:rPr sz="1800" spc="-70" dirty="0">
                <a:solidFill>
                  <a:srgbClr val="FFFFFF"/>
                </a:solidFill>
                <a:latin typeface="Arial Black"/>
                <a:cs typeface="Arial Black"/>
              </a:rPr>
              <a:t>generate </a:t>
            </a:r>
            <a:r>
              <a:rPr sz="1800" spc="1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spc="-2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 Black"/>
                <a:cs typeface="Arial Black"/>
              </a:rPr>
              <a:t>unique  </a:t>
            </a:r>
            <a:r>
              <a:rPr sz="1800" spc="-105" dirty="0">
                <a:solidFill>
                  <a:srgbClr val="FFFFFF"/>
                </a:solidFill>
                <a:latin typeface="Arial Black"/>
                <a:cs typeface="Arial Black"/>
              </a:rPr>
              <a:t>verification</a:t>
            </a:r>
            <a:r>
              <a:rPr sz="18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 Black"/>
                <a:cs typeface="Arial Black"/>
              </a:rPr>
              <a:t>code</a:t>
            </a:r>
            <a:r>
              <a:rPr sz="18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18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18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Arial Black"/>
                <a:cs typeface="Arial Black"/>
              </a:rPr>
              <a:t>user's</a:t>
            </a:r>
            <a:r>
              <a:rPr sz="18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 Black"/>
                <a:cs typeface="Arial Black"/>
              </a:rPr>
              <a:t>provided</a:t>
            </a:r>
            <a:r>
              <a:rPr sz="18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 Black"/>
                <a:cs typeface="Arial Black"/>
              </a:rPr>
              <a:t>email</a:t>
            </a:r>
            <a:r>
              <a:rPr sz="18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 Black"/>
                <a:cs typeface="Arial Black"/>
              </a:rPr>
              <a:t>address</a:t>
            </a:r>
            <a:r>
              <a:rPr sz="180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18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 Black"/>
                <a:cs typeface="Arial Black"/>
              </a:rPr>
              <a:t>phone</a:t>
            </a:r>
            <a:r>
              <a:rPr sz="18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 Black"/>
                <a:cs typeface="Arial Black"/>
              </a:rPr>
              <a:t>number.</a:t>
            </a:r>
            <a:endParaRPr sz="1800">
              <a:latin typeface="Arial Black"/>
              <a:cs typeface="Arial Black"/>
            </a:endParaRPr>
          </a:p>
          <a:p>
            <a:pPr marL="12700" marR="710565">
              <a:lnSpc>
                <a:spcPct val="200000"/>
              </a:lnSpc>
              <a:spcBef>
                <a:spcPts val="5"/>
              </a:spcBef>
              <a:buSzPct val="94444"/>
              <a:buAutoNum type="arabicPeriod" startAt="2"/>
              <a:tabLst>
                <a:tab pos="266065" algn="l"/>
              </a:tabLst>
            </a:pPr>
            <a:r>
              <a:rPr sz="1800" b="1" spc="8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8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 Black"/>
                <a:cs typeface="Arial Black"/>
              </a:rPr>
              <a:t>:Enhancing</a:t>
            </a:r>
            <a:r>
              <a:rPr sz="18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 Black"/>
                <a:cs typeface="Arial Black"/>
              </a:rPr>
              <a:t>user-friendliness</a:t>
            </a:r>
            <a:r>
              <a:rPr sz="180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 Black"/>
                <a:cs typeface="Arial Black"/>
              </a:rPr>
              <a:t>can</a:t>
            </a:r>
            <a:r>
              <a:rPr sz="18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 Black"/>
                <a:cs typeface="Arial Black"/>
              </a:rPr>
              <a:t>be</a:t>
            </a:r>
            <a:r>
              <a:rPr sz="18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 Black"/>
                <a:cs typeface="Arial Black"/>
              </a:rPr>
              <a:t>achieved</a:t>
            </a:r>
            <a:r>
              <a:rPr sz="18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sz="18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 Black"/>
                <a:cs typeface="Arial Black"/>
              </a:rPr>
              <a:t>introducing</a:t>
            </a:r>
            <a:r>
              <a:rPr sz="180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 Black"/>
                <a:cs typeface="Arial Black"/>
              </a:rPr>
              <a:t>a  </a:t>
            </a:r>
            <a:r>
              <a:rPr sz="1800" spc="-65" dirty="0">
                <a:solidFill>
                  <a:srgbClr val="FFFFFF"/>
                </a:solidFill>
                <a:latin typeface="Arial Black"/>
                <a:cs typeface="Arial Black"/>
              </a:rPr>
              <a:t>mobile</a:t>
            </a:r>
            <a:r>
              <a:rPr sz="1800" spc="-1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 Black"/>
                <a:cs typeface="Arial Black"/>
              </a:rPr>
              <a:t>application</a:t>
            </a:r>
            <a:r>
              <a:rPr sz="18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 Black"/>
                <a:cs typeface="Arial Black"/>
              </a:rPr>
              <a:t>as</a:t>
            </a:r>
            <a:r>
              <a:rPr sz="18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 Black"/>
                <a:cs typeface="Arial Black"/>
              </a:rPr>
              <a:t>part</a:t>
            </a:r>
            <a:r>
              <a:rPr sz="18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18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18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gym</a:t>
            </a:r>
            <a:r>
              <a:rPr sz="180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 Black"/>
                <a:cs typeface="Arial Black"/>
              </a:rPr>
              <a:t>management</a:t>
            </a:r>
            <a:r>
              <a:rPr sz="18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 Black"/>
                <a:cs typeface="Arial Black"/>
              </a:rPr>
              <a:t>system.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2990" y="2400483"/>
            <a:ext cx="10635615" cy="277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Gym management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system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offers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robust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platform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enhancing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gym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experience.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Overcoming the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traditional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method of marking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attendance,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offline users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do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website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while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online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users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can view videos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after paying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it. The gym supplements can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purchased using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.Admin  adds 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trainers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users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can select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preferred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trainers.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Online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users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can manage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their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profile by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modifying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it whenever needed. These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features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collectively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enhance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convenience,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efficiency,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personalization, elevating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overall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gym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experience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both online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offline</a:t>
            </a:r>
            <a:r>
              <a:rPr sz="2000" spc="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users.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4502" y="855344"/>
            <a:ext cx="3141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5"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5344" y="2261341"/>
            <a:ext cx="7193915" cy="221996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3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3"/>
              </a:rPr>
              <a:t>https://www.gymmaster.com/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4"/>
              </a:rPr>
              <a:t>https://gymdesk.com/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Clr>
                <a:srgbClr val="FFFFFF"/>
              </a:buClr>
              <a:buFont typeface="Wingdings"/>
              <a:buChar char=""/>
              <a:tabLst>
                <a:tab pos="356235" algn="l"/>
              </a:tabLst>
            </a:pPr>
            <a:r>
              <a:rPr sz="2400" b="1" u="heavy" spc="-1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5"/>
              </a:rPr>
              <a:t>https://www.exercise.com/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https://stripe.com/docs/payments/accept-a-payment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0226" y="2893517"/>
            <a:ext cx="45097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" dirty="0"/>
              <a:t>THANK</a:t>
            </a:r>
            <a:r>
              <a:rPr sz="6000" spc="-475" dirty="0"/>
              <a:t> </a:t>
            </a:r>
            <a:r>
              <a:rPr sz="6000" spc="-10" dirty="0"/>
              <a:t>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2782" y="756285"/>
            <a:ext cx="2729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4658" y="2017522"/>
            <a:ext cx="9284335" cy="372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project, Gym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Management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System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caters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both online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offline users.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Online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users  have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access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premium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workout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videos,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purchase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gym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supplements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through secure</a:t>
            </a:r>
            <a:r>
              <a:rPr sz="1800" spc="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payments.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Offline</a:t>
            </a:r>
            <a:r>
              <a:rPr sz="1800" spc="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users</a:t>
            </a:r>
            <a:r>
              <a:rPr sz="1800" spc="25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800" spc="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mark</a:t>
            </a:r>
            <a:r>
              <a:rPr sz="1800" spc="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their</a:t>
            </a:r>
            <a:r>
              <a:rPr sz="1800" spc="25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attendance</a:t>
            </a:r>
            <a:r>
              <a:rPr sz="1800" spc="2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2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choose</a:t>
            </a:r>
            <a:r>
              <a:rPr sz="1800" spc="25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preferred</a:t>
            </a:r>
            <a:r>
              <a:rPr sz="18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trainers.</a:t>
            </a:r>
            <a:r>
              <a:rPr sz="1800" spc="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Users</a:t>
            </a:r>
            <a:r>
              <a:rPr sz="1800" spc="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800" spc="2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mark</a:t>
            </a:r>
            <a:r>
              <a:rPr sz="1800" spc="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their</a:t>
            </a:r>
            <a:endParaRPr sz="180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attendance through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system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replacing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traditional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manual</a:t>
            </a:r>
            <a:r>
              <a:rPr sz="1800" spc="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methods.</a:t>
            </a:r>
            <a:endParaRPr sz="1800">
              <a:latin typeface="Carlito"/>
              <a:cs typeface="Carlito"/>
            </a:endParaRPr>
          </a:p>
          <a:p>
            <a:pPr marL="354965" marR="5715" indent="-342900">
              <a:lnSpc>
                <a:spcPct val="15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system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also provides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administrative interface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managing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trainers,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supplements with  its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relevant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links.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Users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provide feedback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viewed by</a:t>
            </a:r>
            <a:r>
              <a:rPr sz="18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admin.</a:t>
            </a:r>
            <a:endParaRPr sz="1800">
              <a:latin typeface="Carlito"/>
              <a:cs typeface="Carlito"/>
            </a:endParaRPr>
          </a:p>
          <a:p>
            <a:pPr marL="354965" marR="5715" indent="-342900">
              <a:lnSpc>
                <a:spcPct val="15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As a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whole,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Gym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Management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System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aims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 streamline operations,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enhance user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satisfaction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simplify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administrative tasks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that happens in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gym.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7217" y="722122"/>
            <a:ext cx="3876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REQUIREME</a:t>
            </a:r>
            <a:r>
              <a:rPr spc="-195" dirty="0"/>
              <a:t>N</a:t>
            </a:r>
            <a:r>
              <a:rPr spc="-150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1198" y="2191258"/>
            <a:ext cx="3221990" cy="241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0"/>
              </a:spcBef>
            </a:pPr>
            <a:r>
              <a:rPr sz="1800" b="1" spc="50" dirty="0">
                <a:solidFill>
                  <a:srgbClr val="FFFFFF"/>
                </a:solidFill>
                <a:latin typeface="Arial"/>
                <a:cs typeface="Arial"/>
              </a:rPr>
              <a:t>ADMIN</a:t>
            </a:r>
            <a:endParaRPr sz="1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18542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Courses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video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management.</a:t>
            </a: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8542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Gym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supplements management.</a:t>
            </a: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185420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Manage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Trainers.</a:t>
            </a: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8542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View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Feedback.</a:t>
            </a: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8542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View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Attendance.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9146" y="2051812"/>
            <a:ext cx="3924300" cy="295148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355"/>
              </a:spcBef>
            </a:pP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255"/>
              </a:spcBef>
              <a:buFont typeface="Arial"/>
              <a:buChar char="•"/>
              <a:tabLst>
                <a:tab pos="18542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Profile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management.</a:t>
            </a: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85420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Can give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feedback.</a:t>
            </a: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85420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Manage gym member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attendance.</a:t>
            </a: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185420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Videos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viewed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after paying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8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it.</a:t>
            </a:r>
            <a:endParaRPr sz="1800">
              <a:latin typeface="Carlito"/>
              <a:cs typeface="Carlito"/>
            </a:endParaRPr>
          </a:p>
          <a:p>
            <a:pPr marL="185420" marR="134620" indent="-185420">
              <a:lnSpc>
                <a:spcPct val="150000"/>
              </a:lnSpc>
              <a:buFont typeface="Arial"/>
              <a:buChar char="•"/>
              <a:tabLst>
                <a:tab pos="18542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View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supplements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buy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it using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link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provided.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9060" y="855344"/>
            <a:ext cx="6915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FEATURES </a:t>
            </a:r>
            <a:r>
              <a:rPr spc="60" dirty="0"/>
              <a:t>AND</a:t>
            </a:r>
            <a:r>
              <a:rPr spc="-280" dirty="0"/>
              <a:t> </a:t>
            </a:r>
            <a:r>
              <a:rPr spc="-75" dirty="0"/>
              <a:t>HIGHLIGHTS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86055" marR="8255" indent="-172720">
              <a:lnSpc>
                <a:spcPct val="147300"/>
              </a:lnSpc>
              <a:spcBef>
                <a:spcPts val="229"/>
              </a:spcBef>
              <a:buFont typeface="Arial"/>
              <a:buChar char="•"/>
              <a:tabLst>
                <a:tab pos="187325" algn="l"/>
              </a:tabLst>
            </a:pPr>
            <a:r>
              <a:rPr sz="2000" b="1" spc="-5" dirty="0">
                <a:latin typeface="Carlito"/>
                <a:cs typeface="Carlito"/>
              </a:rPr>
              <a:t>Online </a:t>
            </a:r>
            <a:r>
              <a:rPr sz="2000" b="1" dirty="0">
                <a:latin typeface="Carlito"/>
                <a:cs typeface="Carlito"/>
              </a:rPr>
              <a:t>Access </a:t>
            </a:r>
            <a:r>
              <a:rPr sz="2000" b="1" spc="-15" dirty="0">
                <a:latin typeface="Carlito"/>
                <a:cs typeface="Carlito"/>
              </a:rPr>
              <a:t>to </a:t>
            </a:r>
            <a:r>
              <a:rPr sz="2000" b="1" spc="-10" dirty="0">
                <a:latin typeface="Carlito"/>
                <a:cs typeface="Carlito"/>
              </a:rPr>
              <a:t>Premium </a:t>
            </a:r>
            <a:r>
              <a:rPr sz="2000" b="1" spc="-20" dirty="0">
                <a:latin typeface="Carlito"/>
                <a:cs typeface="Carlito"/>
              </a:rPr>
              <a:t>Workout </a:t>
            </a:r>
            <a:r>
              <a:rPr sz="2000" b="1" dirty="0">
                <a:latin typeface="Carlito"/>
                <a:cs typeface="Carlito"/>
              </a:rPr>
              <a:t>Videos: </a:t>
            </a:r>
            <a:r>
              <a:rPr spc="-15" dirty="0"/>
              <a:t>Users </a:t>
            </a:r>
            <a:r>
              <a:rPr spc="-10" dirty="0"/>
              <a:t>can conveniently </a:t>
            </a:r>
            <a:r>
              <a:rPr dirty="0"/>
              <a:t>access a </a:t>
            </a:r>
            <a:r>
              <a:rPr spc="-10" dirty="0"/>
              <a:t>diverse </a:t>
            </a:r>
            <a:r>
              <a:rPr spc="-5" dirty="0"/>
              <a:t>selection of  premium </a:t>
            </a:r>
            <a:r>
              <a:rPr spc="-15" dirty="0"/>
              <a:t>workout </a:t>
            </a:r>
            <a:r>
              <a:rPr dirty="0"/>
              <a:t>videos </a:t>
            </a:r>
            <a:r>
              <a:rPr spc="-10" dirty="0"/>
              <a:t>after</a:t>
            </a:r>
            <a:r>
              <a:rPr spc="40" dirty="0"/>
              <a:t> </a:t>
            </a:r>
            <a:r>
              <a:rPr spc="-10" dirty="0"/>
              <a:t>payment.</a:t>
            </a:r>
            <a:endParaRPr sz="2000">
              <a:latin typeface="Carlito"/>
              <a:cs typeface="Carlito"/>
            </a:endParaRPr>
          </a:p>
          <a:p>
            <a:pPr marL="186055" marR="5080" indent="-172720">
              <a:lnSpc>
                <a:spcPct val="147300"/>
              </a:lnSpc>
              <a:spcBef>
                <a:spcPts val="15"/>
              </a:spcBef>
              <a:buFont typeface="Arial"/>
              <a:buChar char="•"/>
              <a:tabLst>
                <a:tab pos="187325" algn="l"/>
              </a:tabLst>
            </a:pPr>
            <a:r>
              <a:rPr sz="2000" b="1" spc="-5" dirty="0">
                <a:latin typeface="Carlito"/>
                <a:cs typeface="Carlito"/>
              </a:rPr>
              <a:t>E-commerce Functionality </a:t>
            </a:r>
            <a:r>
              <a:rPr sz="2000" b="1" spc="-10" dirty="0">
                <a:latin typeface="Carlito"/>
                <a:cs typeface="Carlito"/>
              </a:rPr>
              <a:t>:</a:t>
            </a:r>
            <a:r>
              <a:rPr spc="-10" dirty="0"/>
              <a:t>The </a:t>
            </a:r>
            <a:r>
              <a:rPr spc="-20" dirty="0"/>
              <a:t>system </a:t>
            </a:r>
            <a:r>
              <a:rPr spc="-5" dirty="0"/>
              <a:t>includes </a:t>
            </a:r>
            <a:r>
              <a:rPr dirty="0"/>
              <a:t>an </a:t>
            </a:r>
            <a:r>
              <a:rPr spc="-10" dirty="0"/>
              <a:t>e-commerce </a:t>
            </a:r>
            <a:r>
              <a:rPr dirty="0"/>
              <a:t>module, enabling </a:t>
            </a:r>
            <a:r>
              <a:rPr spc="-10" dirty="0"/>
              <a:t>users to conveniently  </a:t>
            </a:r>
            <a:r>
              <a:rPr dirty="0"/>
              <a:t>shop </a:t>
            </a:r>
            <a:r>
              <a:rPr spc="-15" dirty="0"/>
              <a:t>for </a:t>
            </a:r>
            <a:r>
              <a:rPr dirty="0"/>
              <a:t>gym </a:t>
            </a:r>
            <a:r>
              <a:rPr spc="-5" dirty="0"/>
              <a:t>accessories directly </a:t>
            </a:r>
            <a:r>
              <a:rPr spc="-10" dirty="0"/>
              <a:t>from </a:t>
            </a:r>
            <a:r>
              <a:rPr dirty="0"/>
              <a:t>the</a:t>
            </a:r>
            <a:r>
              <a:rPr spc="55" dirty="0"/>
              <a:t> </a:t>
            </a:r>
            <a:r>
              <a:rPr spc="-10" dirty="0"/>
              <a:t>website.</a:t>
            </a:r>
            <a:endParaRPr sz="2000">
              <a:latin typeface="Carlito"/>
              <a:cs typeface="Carlito"/>
            </a:endParaRPr>
          </a:p>
          <a:p>
            <a:pPr marL="186055" indent="-17272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187325" algn="l"/>
                <a:tab pos="1555115" algn="l"/>
                <a:tab pos="2578100" algn="l"/>
                <a:tab pos="3035300" algn="l"/>
                <a:tab pos="3913504" algn="l"/>
                <a:tab pos="4721225" algn="l"/>
                <a:tab pos="5489575" algn="l"/>
                <a:tab pos="6118860" algn="l"/>
                <a:tab pos="6584950" algn="l"/>
                <a:tab pos="7962900" algn="l"/>
                <a:tab pos="8578850" algn="l"/>
                <a:tab pos="9162415" algn="l"/>
              </a:tabLst>
            </a:pPr>
            <a:r>
              <a:rPr sz="2000" b="1" spc="-10" dirty="0">
                <a:latin typeface="Carlito"/>
                <a:cs typeface="Carlito"/>
              </a:rPr>
              <a:t>Attendance	</a:t>
            </a:r>
            <a:r>
              <a:rPr sz="2000" b="1" spc="-25" dirty="0">
                <a:latin typeface="Carlito"/>
                <a:cs typeface="Carlito"/>
              </a:rPr>
              <a:t>Tracking	</a:t>
            </a:r>
            <a:r>
              <a:rPr sz="2000" b="1" spc="-15" dirty="0">
                <a:latin typeface="Carlito"/>
                <a:cs typeface="Carlito"/>
              </a:rPr>
              <a:t>for	</a:t>
            </a:r>
            <a:r>
              <a:rPr sz="2000" b="1" dirty="0">
                <a:latin typeface="Carlito"/>
                <a:cs typeface="Carlito"/>
              </a:rPr>
              <a:t>Offline	</a:t>
            </a:r>
            <a:r>
              <a:rPr sz="2000" b="1" spc="-5" dirty="0">
                <a:latin typeface="Carlito"/>
                <a:cs typeface="Carlito"/>
              </a:rPr>
              <a:t>Users:	</a:t>
            </a:r>
            <a:r>
              <a:rPr spc="-10" dirty="0"/>
              <a:t>Offline	users	</a:t>
            </a:r>
            <a:r>
              <a:rPr spc="-5" dirty="0"/>
              <a:t>can	electronically	</a:t>
            </a:r>
            <a:r>
              <a:rPr dirty="0"/>
              <a:t>mark	their	</a:t>
            </a:r>
            <a:r>
              <a:rPr spc="-10" dirty="0"/>
              <a:t>attendance,</a:t>
            </a:r>
            <a:endParaRPr sz="2000">
              <a:latin typeface="Carlito"/>
              <a:cs typeface="Carlito"/>
            </a:endParaRPr>
          </a:p>
          <a:p>
            <a:pPr marL="186055">
              <a:lnSpc>
                <a:spcPct val="100000"/>
              </a:lnSpc>
              <a:spcBef>
                <a:spcPts val="1140"/>
              </a:spcBef>
            </a:pPr>
            <a:r>
              <a:rPr spc="-5" dirty="0"/>
              <a:t>eliminating </a:t>
            </a:r>
            <a:r>
              <a:rPr dirty="0"/>
              <a:t>manual </a:t>
            </a:r>
            <a:r>
              <a:rPr spc="-10" dirty="0"/>
              <a:t>tracking </a:t>
            </a:r>
            <a:r>
              <a:rPr dirty="0"/>
              <a:t>and </a:t>
            </a:r>
            <a:r>
              <a:rPr spc="-5" dirty="0"/>
              <a:t>improving</a:t>
            </a:r>
            <a:r>
              <a:rPr spc="50" dirty="0"/>
              <a:t> </a:t>
            </a:r>
            <a:r>
              <a:rPr spc="-15" dirty="0"/>
              <a:t>efficiency.</a:t>
            </a:r>
          </a:p>
          <a:p>
            <a:pPr marL="186055" marR="5715" indent="-172720">
              <a:lnSpc>
                <a:spcPct val="147300"/>
              </a:lnSpc>
              <a:spcBef>
                <a:spcPts val="10"/>
              </a:spcBef>
              <a:buFont typeface="Arial"/>
              <a:buChar char="•"/>
              <a:tabLst>
                <a:tab pos="187325" algn="l"/>
              </a:tabLst>
            </a:pPr>
            <a:r>
              <a:rPr sz="2000" b="1" spc="-10" dirty="0">
                <a:latin typeface="Carlito"/>
                <a:cs typeface="Carlito"/>
              </a:rPr>
              <a:t>Customized </a:t>
            </a:r>
            <a:r>
              <a:rPr sz="2000" b="1" spc="-25" dirty="0">
                <a:latin typeface="Carlito"/>
                <a:cs typeface="Carlito"/>
              </a:rPr>
              <a:t>Trainer </a:t>
            </a:r>
            <a:r>
              <a:rPr sz="2000" b="1" dirty="0">
                <a:latin typeface="Carlito"/>
                <a:cs typeface="Carlito"/>
              </a:rPr>
              <a:t>Selection: </a:t>
            </a:r>
            <a:r>
              <a:rPr spc="-10" dirty="0"/>
              <a:t>Offline users can </a:t>
            </a:r>
            <a:r>
              <a:rPr spc="-15" dirty="0"/>
              <a:t>customize </a:t>
            </a:r>
            <a:r>
              <a:rPr dirty="0"/>
              <a:t>their </a:t>
            </a:r>
            <a:r>
              <a:rPr spc="-15" dirty="0"/>
              <a:t>workout </a:t>
            </a:r>
            <a:r>
              <a:rPr spc="-5" dirty="0"/>
              <a:t>experience by choosing </a:t>
            </a:r>
            <a:r>
              <a:rPr dirty="0"/>
              <a:t>their  </a:t>
            </a:r>
            <a:r>
              <a:rPr spc="-15" dirty="0"/>
              <a:t>preferred trainers </a:t>
            </a:r>
            <a:r>
              <a:rPr spc="-10" dirty="0"/>
              <a:t>from </a:t>
            </a:r>
            <a:r>
              <a:rPr dirty="0"/>
              <a:t>a </a:t>
            </a:r>
            <a:r>
              <a:rPr spc="-10" dirty="0"/>
              <a:t>list provided </a:t>
            </a:r>
            <a:r>
              <a:rPr spc="-5" dirty="0"/>
              <a:t>by </a:t>
            </a:r>
            <a:r>
              <a:rPr dirty="0"/>
              <a:t>the</a:t>
            </a:r>
            <a:r>
              <a:rPr spc="105" dirty="0"/>
              <a:t> </a:t>
            </a:r>
            <a:r>
              <a:rPr dirty="0"/>
              <a:t>admin.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5344" y="821791"/>
            <a:ext cx="10284460" cy="505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Streamlined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Gym Operations: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Gym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Management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System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combines online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offline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functionalities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streamline gym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operations,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including video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access,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e-commerce,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attendance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tracking, and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trainer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selection,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improved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efficiency.</a:t>
            </a:r>
            <a:endParaRPr sz="2000">
              <a:latin typeface="Carlito"/>
              <a:cs typeface="Carlito"/>
            </a:endParaRPr>
          </a:p>
          <a:p>
            <a:pPr marL="184785" marR="6350" indent="-172720" algn="just">
              <a:lnSpc>
                <a:spcPct val="150000"/>
              </a:lnSpc>
              <a:buFont typeface="Arial"/>
              <a:buChar char="•"/>
              <a:tabLst>
                <a:tab pos="185420" algn="l"/>
              </a:tabLst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Enhanced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User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Satisfaction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: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The gym management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system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aims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enhance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user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satisfaction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by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providing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online video access,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convenient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e-commerce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options, and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personalized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trainer  selection.</a:t>
            </a:r>
            <a:endParaRPr sz="2000">
              <a:latin typeface="Carlito"/>
              <a:cs typeface="Carlito"/>
            </a:endParaRPr>
          </a:p>
          <a:p>
            <a:pPr marL="184785" marR="6985" indent="-172720"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Simplified </a:t>
            </a:r>
            <a:r>
              <a:rPr sz="2000" b="1" spc="-15" dirty="0">
                <a:solidFill>
                  <a:srgbClr val="FFFFFF"/>
                </a:solidFill>
                <a:latin typeface="Carlito"/>
                <a:cs typeface="Carlito"/>
              </a:rPr>
              <a:t>Administrative </a:t>
            </a:r>
            <a:r>
              <a:rPr sz="2000" b="1" spc="-30" dirty="0">
                <a:solidFill>
                  <a:srgbClr val="FFFFFF"/>
                </a:solidFill>
                <a:latin typeface="Carlito"/>
                <a:cs typeface="Carlito"/>
              </a:rPr>
              <a:t>Tasks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: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system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streamlines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administrative tasks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offering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intuitive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interface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managing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trainers,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supplements,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related</a:t>
            </a:r>
            <a:r>
              <a:rPr sz="2000" spc="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information.</a:t>
            </a:r>
            <a:endParaRPr sz="2000">
              <a:latin typeface="Carlito"/>
              <a:cs typeface="Carlito"/>
            </a:endParaRPr>
          </a:p>
          <a:p>
            <a:pPr marL="184785" indent="-17272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85420" algn="l"/>
              </a:tabLst>
            </a:pP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Admin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Control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Management: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administrative interface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enables seamless</a:t>
            </a:r>
            <a:r>
              <a:rPr sz="2000" spc="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  <a:p>
            <a:pPr marL="1847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management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admin. They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authority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effortlessly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add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update</a:t>
            </a:r>
            <a:r>
              <a:rPr sz="2000" spc="3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trainer</a:t>
            </a:r>
            <a:endParaRPr sz="2000">
              <a:latin typeface="Carlito"/>
              <a:cs typeface="Carlito"/>
            </a:endParaRPr>
          </a:p>
          <a:p>
            <a:pPr marL="18478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details,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including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qualifications,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experience,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availability.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9872" y="638683"/>
            <a:ext cx="6113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THIRD-PARTY</a:t>
            </a:r>
            <a:r>
              <a:rPr spc="-240" dirty="0"/>
              <a:t> </a:t>
            </a:r>
            <a:r>
              <a:rPr spc="-215" dirty="0"/>
              <a:t>LIBRARIES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617" y="1624050"/>
            <a:ext cx="10019030" cy="45986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The third party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libraries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used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my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r>
              <a:rPr sz="20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b="1" spc="5" dirty="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marL="210820" indent="-198755">
              <a:lnSpc>
                <a:spcPct val="100000"/>
              </a:lnSpc>
              <a:spcBef>
                <a:spcPts val="1200"/>
              </a:spcBef>
              <a:buSzPct val="95000"/>
              <a:buAutoNum type="arabicPeriod"/>
              <a:tabLst>
                <a:tab pos="211454" algn="l"/>
              </a:tabLst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Stripe API: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The Stripe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API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provides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wide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functionalities,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making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easy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20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handle</a:t>
            </a:r>
            <a:endParaRPr sz="2000">
              <a:latin typeface="Carlito"/>
              <a:cs typeface="Carlito"/>
            </a:endParaRPr>
          </a:p>
          <a:p>
            <a:pPr marL="12700" marR="454659">
              <a:lnSpc>
                <a:spcPct val="150000"/>
              </a:lnSpc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various payment-related tasks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programmatically.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It is a popular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payment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gateway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that allows  businesses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accept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online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payments securely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efficiently.</a:t>
            </a:r>
            <a:endParaRPr sz="2000">
              <a:latin typeface="Carlito"/>
              <a:cs typeface="Carlito"/>
            </a:endParaRPr>
          </a:p>
          <a:p>
            <a:pPr marL="207010" indent="-194945">
              <a:lnSpc>
                <a:spcPct val="100000"/>
              </a:lnSpc>
              <a:spcBef>
                <a:spcPts val="1200"/>
              </a:spcBef>
              <a:buSzPct val="95000"/>
              <a:buAutoNum type="arabicPeriod" startAt="2"/>
              <a:tabLst>
                <a:tab pos="207645" algn="l"/>
              </a:tabLst>
            </a:pP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Django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Jazzmin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: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drop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app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jazz up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your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Django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admin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site,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with plenty of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things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you</a:t>
            </a: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easily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customize,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including 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built-in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UI 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customizer.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  <a:buSzPct val="95000"/>
              <a:buAutoNum type="arabicPeriod" startAt="3"/>
              <a:tabLst>
                <a:tab pos="267335" algn="l"/>
              </a:tabLst>
            </a:pP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Pillow: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refers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popular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Python imaging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library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provides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support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image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processing  tasks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within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Django web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applications.</a:t>
            </a:r>
            <a:endParaRPr sz="2000">
              <a:latin typeface="Carlito"/>
              <a:cs typeface="Carlito"/>
            </a:endParaRPr>
          </a:p>
          <a:p>
            <a:pPr marL="210185" indent="-198120">
              <a:lnSpc>
                <a:spcPct val="100000"/>
              </a:lnSpc>
              <a:spcBef>
                <a:spcPts val="1200"/>
              </a:spcBef>
              <a:buSzPct val="95000"/>
              <a:buAutoNum type="arabicPeriod" startAt="3"/>
              <a:tabLst>
                <a:tab pos="210820" algn="l"/>
              </a:tabLst>
            </a:pP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Bootstrap: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Bootstrap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 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most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popular CSS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Framework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developing responsive</a:t>
            </a:r>
            <a:r>
              <a:rPr sz="20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mobile-first</a:t>
            </a:r>
            <a:r>
              <a:rPr sz="20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websites.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9578" y="855344"/>
            <a:ext cx="4212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CLASS</a:t>
            </a:r>
            <a:r>
              <a:rPr spc="-300" dirty="0"/>
              <a:t> </a:t>
            </a:r>
            <a:r>
              <a:rPr spc="20" dirty="0"/>
              <a:t>DIAGRAM</a:t>
            </a:r>
          </a:p>
        </p:txBody>
      </p:sp>
      <p:sp>
        <p:nvSpPr>
          <p:cNvPr id="4" name="object 4"/>
          <p:cNvSpPr/>
          <p:nvPr/>
        </p:nvSpPr>
        <p:spPr>
          <a:xfrm>
            <a:off x="2147316" y="1993392"/>
            <a:ext cx="7895082" cy="4193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3680" y="638683"/>
            <a:ext cx="5068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CHALLENGES</a:t>
            </a:r>
            <a:r>
              <a:rPr spc="-285" dirty="0"/>
              <a:t> </a:t>
            </a:r>
            <a:r>
              <a:rPr spc="-110" dirty="0"/>
              <a:t>FACED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5344" y="2233930"/>
            <a:ext cx="1028446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Handling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checkout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secure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payment.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Char char="•"/>
            </a:pPr>
            <a:endParaRPr sz="19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Creating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user-friendly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interface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that is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intuitive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easy to</a:t>
            </a:r>
            <a:r>
              <a:rPr sz="20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navigate.</a:t>
            </a:r>
            <a:endParaRPr sz="2000">
              <a:latin typeface="Carlito"/>
              <a:cs typeface="Carlito"/>
            </a:endParaRPr>
          </a:p>
          <a:p>
            <a:pPr marL="299085" marR="5080" indent="-287020" algn="just">
              <a:lnSpc>
                <a:spcPct val="20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had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faced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difficulties in using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learning about 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third-party libraries like(Stripe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API,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Django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Jazzmin, 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Pillow,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Bootstrap)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Had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refer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different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documentations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good  understanding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about these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libraries.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6278" y="638683"/>
            <a:ext cx="3680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SCREENSHOTS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1837943"/>
            <a:ext cx="12192000" cy="5020310"/>
            <a:chOff x="0" y="1837943"/>
            <a:chExt cx="12192000" cy="5020310"/>
          </a:xfrm>
        </p:grpSpPr>
        <p:sp>
          <p:nvSpPr>
            <p:cNvPr id="5" name="object 5"/>
            <p:cNvSpPr/>
            <p:nvPr/>
          </p:nvSpPr>
          <p:spPr>
            <a:xfrm>
              <a:off x="0" y="4654295"/>
              <a:ext cx="12192000" cy="22037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5751" y="1837943"/>
              <a:ext cx="8538209" cy="36111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8197" y="5702604"/>
            <a:ext cx="10658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After successful login,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user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select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options provided. Click on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anyone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of it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be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redirected 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this page where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you can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view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workout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details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course</a:t>
            </a:r>
            <a:r>
              <a:rPr sz="18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fee.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775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Carlito</vt:lpstr>
      <vt:lpstr>Wingdings</vt:lpstr>
      <vt:lpstr>Office Theme</vt:lpstr>
      <vt:lpstr>GYM MANAGEMENT SYSTEM</vt:lpstr>
      <vt:lpstr>OVERVIEW</vt:lpstr>
      <vt:lpstr>REQUIREMENTS</vt:lpstr>
      <vt:lpstr>FEATURES AND HIGHLIGHTS</vt:lpstr>
      <vt:lpstr>PowerPoint Presentation</vt:lpstr>
      <vt:lpstr>THIRD-PARTY LIBRARIES</vt:lpstr>
      <vt:lpstr>CLASS DIAGRAM</vt:lpstr>
      <vt:lpstr>CHALLENGES FACED</vt:lpstr>
      <vt:lpstr>SCREENSHOTS</vt:lpstr>
      <vt:lpstr>PowerPoint Presentation</vt:lpstr>
      <vt:lpstr>PowerPoint Presentation</vt:lpstr>
      <vt:lpstr>PowerPoint Presentation</vt:lpstr>
      <vt:lpstr>FUTURE ENHACEMENTS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MANAGEMENT SYSTEM</dc:title>
  <dc:creator>Silji K. Saji</dc:creator>
  <cp:lastModifiedBy>Silji K. Saji</cp:lastModifiedBy>
  <cp:revision>2</cp:revision>
  <dcterms:created xsi:type="dcterms:W3CDTF">2023-06-05T14:51:28Z</dcterms:created>
  <dcterms:modified xsi:type="dcterms:W3CDTF">2023-06-05T16:17:47Z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2023-06-05T00:00:00Z</vt:filetime>
  </property>
</Properties>
</file>