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9" r:id="rId4"/>
    <p:sldId id="263" r:id="rId5"/>
    <p:sldId id="256" r:id="rId6"/>
    <p:sldId id="274" r:id="rId7"/>
    <p:sldId id="289" r:id="rId8"/>
    <p:sldId id="290" r:id="rId9"/>
    <p:sldId id="275" r:id="rId10"/>
    <p:sldId id="286" r:id="rId11"/>
    <p:sldId id="276" r:id="rId12"/>
    <p:sldId id="280" r:id="rId13"/>
    <p:sldId id="277" r:id="rId14"/>
    <p:sldId id="278" r:id="rId15"/>
    <p:sldId id="281" r:id="rId16"/>
    <p:sldId id="283" r:id="rId17"/>
    <p:sldId id="282" r:id="rId18"/>
    <p:sldId id="315" r:id="rId19"/>
    <p:sldId id="291" r:id="rId20"/>
    <p:sldId id="292" r:id="rId21"/>
    <p:sldId id="294" r:id="rId22"/>
    <p:sldId id="293" r:id="rId23"/>
    <p:sldId id="295" r:id="rId24"/>
    <p:sldId id="296" r:id="rId25"/>
    <p:sldId id="288" r:id="rId26"/>
    <p:sldId id="284" r:id="rId27"/>
    <p:sldId id="287" r:id="rId28"/>
    <p:sldId id="297" r:id="rId29"/>
    <p:sldId id="298" r:id="rId30"/>
    <p:sldId id="299" r:id="rId31"/>
    <p:sldId id="300" r:id="rId32"/>
    <p:sldId id="306" r:id="rId33"/>
    <p:sldId id="307" r:id="rId34"/>
    <p:sldId id="301" r:id="rId35"/>
    <p:sldId id="309" r:id="rId36"/>
    <p:sldId id="308" r:id="rId37"/>
    <p:sldId id="310" r:id="rId38"/>
    <p:sldId id="311" r:id="rId39"/>
    <p:sldId id="312" r:id="rId40"/>
    <p:sldId id="313" r:id="rId41"/>
    <p:sldId id="314" r:id="rId42"/>
    <p:sldId id="302" r:id="rId43"/>
    <p:sldId id="304" r:id="rId44"/>
    <p:sldId id="303" r:id="rId45"/>
    <p:sldId id="305" r:id="rId46"/>
    <p:sldId id="27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BF"/>
    <a:srgbClr val="6C757D"/>
    <a:srgbClr val="198754"/>
    <a:srgbClr val="815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4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6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C94E-8BB5-45D5-A384-2634D1922E2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CFDE93-140D-4891-94A3-E80BEC35BC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6640"/>
            <a:ext cx="2448158" cy="135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9102" y="1988840"/>
            <a:ext cx="48846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>
                <a:solidFill>
                  <a:srgbClr val="815C3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NoopNoop</a:t>
            </a:r>
            <a:endParaRPr lang="ko-KR" altLang="en-US" sz="6600" b="1" dirty="0">
              <a:solidFill>
                <a:srgbClr val="815C3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99BA2-9137-4DE0-8415-E65E83B904DC}"/>
              </a:ext>
            </a:extLst>
          </p:cNvPr>
          <p:cNvSpPr txBox="1"/>
          <p:nvPr/>
        </p:nvSpPr>
        <p:spPr>
          <a:xfrm>
            <a:off x="5663839" y="3068960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Unicorn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25DE-2106-41B6-967B-D967000AB6E3}"/>
              </a:ext>
            </a:extLst>
          </p:cNvPr>
          <p:cNvSpPr txBox="1"/>
          <p:nvPr/>
        </p:nvSpPr>
        <p:spPr>
          <a:xfrm>
            <a:off x="5552404" y="3705432"/>
            <a:ext cx="2747868" cy="121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윤여준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이인혜 김나영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박신영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이수연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최만경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Gantt Chart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3" y="2420888"/>
            <a:ext cx="8380362" cy="33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개발 환경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CAAE1AD-D3A3-4462-87B3-36719BE7BD18}"/>
              </a:ext>
            </a:extLst>
          </p:cNvPr>
          <p:cNvSpPr/>
          <p:nvPr/>
        </p:nvSpPr>
        <p:spPr>
          <a:xfrm>
            <a:off x="2411760" y="564649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FRONT-END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302FD7-DE7E-4B34-ABC1-9A76EE0DD7AE}"/>
              </a:ext>
            </a:extLst>
          </p:cNvPr>
          <p:cNvGrpSpPr/>
          <p:nvPr/>
        </p:nvGrpSpPr>
        <p:grpSpPr>
          <a:xfrm>
            <a:off x="3358360" y="1189132"/>
            <a:ext cx="2024948" cy="792068"/>
            <a:chOff x="2331028" y="1196752"/>
            <a:chExt cx="2024948" cy="79206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3FEB301-472E-429A-A8B6-EEBDE3A91776}"/>
                </a:ext>
              </a:extLst>
            </p:cNvPr>
            <p:cNvSpPr/>
            <p:nvPr/>
          </p:nvSpPr>
          <p:spPr>
            <a:xfrm>
              <a:off x="2331028" y="1196752"/>
              <a:ext cx="2024948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0F36E92-03A0-4658-9412-B966D565E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" b="21554"/>
            <a:stretch/>
          </p:blipFill>
          <p:spPr>
            <a:xfrm>
              <a:off x="2431254" y="1236566"/>
              <a:ext cx="1824496" cy="71244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B9C2E8-B359-4AAD-94F0-0E50BDB5C5BC}"/>
              </a:ext>
            </a:extLst>
          </p:cNvPr>
          <p:cNvGrpSpPr/>
          <p:nvPr/>
        </p:nvGrpSpPr>
        <p:grpSpPr>
          <a:xfrm>
            <a:off x="5525336" y="1192212"/>
            <a:ext cx="801420" cy="792068"/>
            <a:chOff x="4498004" y="1199832"/>
            <a:chExt cx="801420" cy="79206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3329BE9-FF2D-4103-ADA9-5AF18E4CF6B0}"/>
                </a:ext>
              </a:extLst>
            </p:cNvPr>
            <p:cNvSpPr/>
            <p:nvPr/>
          </p:nvSpPr>
          <p:spPr>
            <a:xfrm>
              <a:off x="4498004" y="1199832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EEEFB4-D8B3-4504-AB20-0E1A1E73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956" y="1261576"/>
              <a:ext cx="711516" cy="668580"/>
            </a:xfrm>
            <a:prstGeom prst="rect">
              <a:avLst/>
            </a:prstGeom>
          </p:spPr>
        </p:pic>
      </p:grp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839BEB6F-923E-45DF-96C5-14B5CD2FFE2A}"/>
              </a:ext>
            </a:extLst>
          </p:cNvPr>
          <p:cNvSpPr/>
          <p:nvPr/>
        </p:nvSpPr>
        <p:spPr>
          <a:xfrm>
            <a:off x="2411760" y="2505805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BACK-END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81713D-69C8-4CE3-B6CC-B551B1996C08}"/>
              </a:ext>
            </a:extLst>
          </p:cNvPr>
          <p:cNvGrpSpPr/>
          <p:nvPr/>
        </p:nvGrpSpPr>
        <p:grpSpPr>
          <a:xfrm>
            <a:off x="2411760" y="3140988"/>
            <a:ext cx="801420" cy="792068"/>
            <a:chOff x="2411760" y="3140988"/>
            <a:chExt cx="801420" cy="79206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FC6ACE7-8EF8-4901-A721-71B0F61C77EF}"/>
                </a:ext>
              </a:extLst>
            </p:cNvPr>
            <p:cNvSpPr/>
            <p:nvPr/>
          </p:nvSpPr>
          <p:spPr>
            <a:xfrm>
              <a:off x="2411760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F70C8AF-E59C-41F9-9CD8-C641AA226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58" r="28126"/>
            <a:stretch/>
          </p:blipFill>
          <p:spPr>
            <a:xfrm>
              <a:off x="2556902" y="3193664"/>
              <a:ext cx="511136" cy="686716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53ED70E-9B39-4B89-97F9-6059EA3CA551}"/>
              </a:ext>
            </a:extLst>
          </p:cNvPr>
          <p:cNvGrpSpPr/>
          <p:nvPr/>
        </p:nvGrpSpPr>
        <p:grpSpPr>
          <a:xfrm>
            <a:off x="3495248" y="3140988"/>
            <a:ext cx="801420" cy="792068"/>
            <a:chOff x="3495248" y="3140988"/>
            <a:chExt cx="801420" cy="79206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28E7973-AB75-412B-82D8-4B5493532508}"/>
                </a:ext>
              </a:extLst>
            </p:cNvPr>
            <p:cNvSpPr/>
            <p:nvPr/>
          </p:nvSpPr>
          <p:spPr>
            <a:xfrm>
              <a:off x="3495248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553EA7F-DC4F-421C-9A07-0CADD4614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748" y="3175866"/>
              <a:ext cx="394421" cy="722313"/>
            </a:xfrm>
            <a:prstGeom prst="rect">
              <a:avLst/>
            </a:prstGeom>
          </p:spPr>
        </p:pic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34199C-5C83-4E4D-BF50-803ACDE57B4C}"/>
              </a:ext>
            </a:extLst>
          </p:cNvPr>
          <p:cNvSpPr/>
          <p:nvPr/>
        </p:nvSpPr>
        <p:spPr>
          <a:xfrm>
            <a:off x="6468784" y="1189132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AC4FB8E-CA7E-471E-A8E9-0D63936C1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84" y="1254580"/>
            <a:ext cx="801420" cy="661172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68E2D1-A2B7-4B17-91E0-BB602FA66D44}"/>
              </a:ext>
            </a:extLst>
          </p:cNvPr>
          <p:cNvGrpSpPr/>
          <p:nvPr/>
        </p:nvGrpSpPr>
        <p:grpSpPr>
          <a:xfrm>
            <a:off x="4578736" y="3140988"/>
            <a:ext cx="801420" cy="792068"/>
            <a:chOff x="4578736" y="3140988"/>
            <a:chExt cx="801420" cy="79206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4D9B6D-75DB-458A-8C7F-5DD1C75575CC}"/>
                </a:ext>
              </a:extLst>
            </p:cNvPr>
            <p:cNvSpPr/>
            <p:nvPr/>
          </p:nvSpPr>
          <p:spPr>
            <a:xfrm>
              <a:off x="4578736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6EFF011-5210-42AD-89C5-32C3FC0F4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8" t="26880" r="23193" b="26080"/>
            <a:stretch/>
          </p:blipFill>
          <p:spPr>
            <a:xfrm>
              <a:off x="4620546" y="3202049"/>
              <a:ext cx="717800" cy="669947"/>
            </a:xfrm>
            <a:prstGeom prst="rect">
              <a:avLst/>
            </a:prstGeom>
          </p:spPr>
        </p:pic>
      </p:grpSp>
      <p:sp>
        <p:nvSpPr>
          <p:cNvPr id="52" name="화살표: 오각형 51">
            <a:extLst>
              <a:ext uri="{FF2B5EF4-FFF2-40B4-BE49-F238E27FC236}">
                <a16:creationId xmlns:a16="http://schemas.microsoft.com/office/drawing/2014/main" id="{0DE92724-72AD-4914-889C-1D805ED3E275}"/>
              </a:ext>
            </a:extLst>
          </p:cNvPr>
          <p:cNvSpPr/>
          <p:nvPr/>
        </p:nvSpPr>
        <p:spPr>
          <a:xfrm>
            <a:off x="2411760" y="4446961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TOOLS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4DB237-41C2-4DC9-97D5-B93A8601C86A}"/>
              </a:ext>
            </a:extLst>
          </p:cNvPr>
          <p:cNvSpPr/>
          <p:nvPr/>
        </p:nvSpPr>
        <p:spPr>
          <a:xfrm>
            <a:off x="2411760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45B51F3-BDE2-476D-9691-603703336E0A}"/>
              </a:ext>
            </a:extLst>
          </p:cNvPr>
          <p:cNvSpPr/>
          <p:nvPr/>
        </p:nvSpPr>
        <p:spPr>
          <a:xfrm>
            <a:off x="3495248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2F7A89-B1DF-4AEB-88DC-80AF0C772355}"/>
              </a:ext>
            </a:extLst>
          </p:cNvPr>
          <p:cNvSpPr/>
          <p:nvPr/>
        </p:nvSpPr>
        <p:spPr>
          <a:xfrm>
            <a:off x="4575368" y="5071271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A620073-E204-40C8-A27C-9D8E39618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68" y="5170976"/>
            <a:ext cx="614404" cy="61440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FA1CBEE-CF65-4EF2-B464-E299C5952CE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 b="9322"/>
          <a:stretch/>
        </p:blipFill>
        <p:spPr>
          <a:xfrm>
            <a:off x="3587573" y="5152083"/>
            <a:ext cx="616771" cy="65219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27A6918-9FF7-41BB-B1CE-363BAD6693DC}"/>
              </a:ext>
            </a:extLst>
          </p:cNvPr>
          <p:cNvSpPr/>
          <p:nvPr/>
        </p:nvSpPr>
        <p:spPr>
          <a:xfrm>
            <a:off x="5663068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F2936DA-0892-4F75-80A8-E1704094C20F}"/>
              </a:ext>
            </a:extLst>
          </p:cNvPr>
          <p:cNvSpPr/>
          <p:nvPr/>
        </p:nvSpPr>
        <p:spPr>
          <a:xfrm>
            <a:off x="6745267" y="5082144"/>
            <a:ext cx="861908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881C4A3-6A55-43D9-A7A9-D48F4B1FFD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44" y="5235340"/>
            <a:ext cx="971354" cy="4856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78EA298-EABA-423C-AFA3-8A19D97516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00" y="5115688"/>
            <a:ext cx="715357" cy="72498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BAE4661-643D-467F-B24D-A8CD819E9E8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6" t="12282" r="12546"/>
          <a:stretch/>
        </p:blipFill>
        <p:spPr>
          <a:xfrm>
            <a:off x="4702631" y="5104001"/>
            <a:ext cx="546894" cy="72660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F4D50EAD-2B4A-4850-A4FE-54CD16C768A9}"/>
              </a:ext>
            </a:extLst>
          </p:cNvPr>
          <p:cNvGrpSpPr/>
          <p:nvPr/>
        </p:nvGrpSpPr>
        <p:grpSpPr>
          <a:xfrm>
            <a:off x="2414912" y="1195372"/>
            <a:ext cx="801420" cy="792068"/>
            <a:chOff x="6477920" y="1196752"/>
            <a:chExt cx="801420" cy="792068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F8183D2-00D7-4A8C-9C91-4EE73476E967}"/>
                </a:ext>
              </a:extLst>
            </p:cNvPr>
            <p:cNvSpPr/>
            <p:nvPr/>
          </p:nvSpPr>
          <p:spPr>
            <a:xfrm>
              <a:off x="6477920" y="1196752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B2400E-ED69-4438-A421-1099481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455" y="1262611"/>
              <a:ext cx="660351" cy="660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6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5798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규모 및 구조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35705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프로젝트 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규모 및 구조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58C1A63-22E2-439F-AA3B-E258E4C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9466"/>
              </p:ext>
            </p:extLst>
          </p:nvPr>
        </p:nvGraphicFramePr>
        <p:xfrm>
          <a:off x="1331640" y="2367270"/>
          <a:ext cx="6840760" cy="286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339">
                  <a:extLst>
                    <a:ext uri="{9D8B030D-6E8A-4147-A177-3AD203B41FA5}">
                      <a16:colId xmlns:a16="http://schemas.microsoft.com/office/drawing/2014/main" val="1177440297"/>
                    </a:ext>
                  </a:extLst>
                </a:gridCol>
                <a:gridCol w="2366109">
                  <a:extLst>
                    <a:ext uri="{9D8B030D-6E8A-4147-A177-3AD203B41FA5}">
                      <a16:colId xmlns:a16="http://schemas.microsoft.com/office/drawing/2014/main" val="311318273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80573304"/>
                    </a:ext>
                  </a:extLst>
                </a:gridCol>
              </a:tblGrid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Percentage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57084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92594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187145"/>
                  </a:ext>
                </a:extLst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179015"/>
                  </a:ext>
                </a:extLst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398437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137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4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17" y="1484784"/>
            <a:ext cx="6816455" cy="482076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프로젝트 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규모 및 구조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94C20-6633-4373-AF4E-7F994ABBE50F}"/>
              </a:ext>
            </a:extLst>
          </p:cNvPr>
          <p:cNvSpPr txBox="1"/>
          <p:nvPr/>
        </p:nvSpPr>
        <p:spPr>
          <a:xfrm>
            <a:off x="2648502" y="801578"/>
            <a:ext cx="47596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rgbClr val="19875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 </a:t>
            </a:r>
            <a:r>
              <a:rPr lang="en-US" altLang="ko-KR" sz="3500" b="1" dirty="0" smtClean="0">
                <a:solidFill>
                  <a:srgbClr val="19875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COMMITS : 208</a:t>
            </a:r>
            <a:endParaRPr lang="ko-KR" altLang="en-US" sz="3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632175"/>
            <a:ext cx="21403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시연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22181"/>
            <a:ext cx="1159292" cy="243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4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4825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25977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3444298" y="708175"/>
            <a:ext cx="2379552" cy="1769243"/>
            <a:chOff x="2696504" y="723653"/>
            <a:chExt cx="2379552" cy="1769243"/>
          </a:xfrm>
        </p:grpSpPr>
        <p:sp>
          <p:nvSpPr>
            <p:cNvPr id="15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제품목록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베스트목록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최만경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6349044" y="708175"/>
            <a:ext cx="2379552" cy="1769243"/>
            <a:chOff x="2696504" y="723653"/>
            <a:chExt cx="2379552" cy="1769243"/>
          </a:xfrm>
        </p:grpSpPr>
        <p:sp>
          <p:nvSpPr>
            <p:cNvPr id="18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제품상세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스토리보드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김나영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586125" y="3068960"/>
            <a:ext cx="2379552" cy="1769243"/>
            <a:chOff x="2696504" y="723653"/>
            <a:chExt cx="2379552" cy="1769243"/>
          </a:xfrm>
        </p:grpSpPr>
        <p:sp>
          <p:nvSpPr>
            <p:cNvPr id="21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QnA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장바구니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박신영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3444298" y="3068960"/>
            <a:ext cx="2379552" cy="1769243"/>
            <a:chOff x="2696504" y="723653"/>
            <a:chExt cx="2379552" cy="1769243"/>
          </a:xfrm>
        </p:grpSpPr>
        <p:sp>
          <p:nvSpPr>
            <p:cNvPr id="24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메인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헤더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푸터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결제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윤여준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586125" y="708175"/>
            <a:ext cx="2379552" cy="1769243"/>
            <a:chOff x="2696504" y="723653"/>
            <a:chExt cx="2379552" cy="1769243"/>
          </a:xfrm>
        </p:grpSpPr>
        <p:sp>
          <p:nvSpPr>
            <p:cNvPr id="27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로그인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회원가입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이수연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6349044" y="3068960"/>
            <a:ext cx="2379552" cy="1769243"/>
            <a:chOff x="2696504" y="723653"/>
            <a:chExt cx="2379552" cy="1769243"/>
          </a:xfrm>
        </p:grpSpPr>
        <p:sp>
          <p:nvSpPr>
            <p:cNvPr id="30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마이페이지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위시리스트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이인혜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4188" r="10195"/>
          <a:stretch/>
        </p:blipFill>
        <p:spPr>
          <a:xfrm>
            <a:off x="2051721" y="1052736"/>
            <a:ext cx="5544616" cy="51640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561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4B937D-E938-4D53-AC46-51D5EA1D4A22}"/>
              </a:ext>
            </a:extLst>
          </p:cNvPr>
          <p:cNvSpPr/>
          <p:nvPr/>
        </p:nvSpPr>
        <p:spPr>
          <a:xfrm>
            <a:off x="4097011" y="125510"/>
            <a:ext cx="4942885" cy="6618210"/>
          </a:xfrm>
          <a:custGeom>
            <a:avLst/>
            <a:gdLst>
              <a:gd name="connsiteX0" fmla="*/ 0 w 4939041"/>
              <a:gd name="connsiteY0" fmla="*/ 823190 h 6624736"/>
              <a:gd name="connsiteX1" fmla="*/ 823190 w 4939041"/>
              <a:gd name="connsiteY1" fmla="*/ 0 h 6624736"/>
              <a:gd name="connsiteX2" fmla="*/ 4115851 w 4939041"/>
              <a:gd name="connsiteY2" fmla="*/ 0 h 6624736"/>
              <a:gd name="connsiteX3" fmla="*/ 4939041 w 4939041"/>
              <a:gd name="connsiteY3" fmla="*/ 823190 h 6624736"/>
              <a:gd name="connsiteX4" fmla="*/ 4939041 w 4939041"/>
              <a:gd name="connsiteY4" fmla="*/ 5801546 h 6624736"/>
              <a:gd name="connsiteX5" fmla="*/ 4115851 w 4939041"/>
              <a:gd name="connsiteY5" fmla="*/ 6624736 h 6624736"/>
              <a:gd name="connsiteX6" fmla="*/ 823190 w 4939041"/>
              <a:gd name="connsiteY6" fmla="*/ 6624736 h 6624736"/>
              <a:gd name="connsiteX7" fmla="*/ 0 w 4939041"/>
              <a:gd name="connsiteY7" fmla="*/ 5801546 h 6624736"/>
              <a:gd name="connsiteX8" fmla="*/ 0 w 4939041"/>
              <a:gd name="connsiteY8" fmla="*/ 823190 h 6624736"/>
              <a:gd name="connsiteX0" fmla="*/ 0 w 4942441"/>
              <a:gd name="connsiteY0" fmla="*/ 823190 h 6624736"/>
              <a:gd name="connsiteX1" fmla="*/ 823190 w 4942441"/>
              <a:gd name="connsiteY1" fmla="*/ 0 h 6624736"/>
              <a:gd name="connsiteX2" fmla="*/ 4550857 w 4942441"/>
              <a:gd name="connsiteY2" fmla="*/ 17756 h 6624736"/>
              <a:gd name="connsiteX3" fmla="*/ 4939041 w 4942441"/>
              <a:gd name="connsiteY3" fmla="*/ 823190 h 6624736"/>
              <a:gd name="connsiteX4" fmla="*/ 4939041 w 4942441"/>
              <a:gd name="connsiteY4" fmla="*/ 5801546 h 6624736"/>
              <a:gd name="connsiteX5" fmla="*/ 4115851 w 4942441"/>
              <a:gd name="connsiteY5" fmla="*/ 6624736 h 6624736"/>
              <a:gd name="connsiteX6" fmla="*/ 823190 w 4942441"/>
              <a:gd name="connsiteY6" fmla="*/ 6624736 h 6624736"/>
              <a:gd name="connsiteX7" fmla="*/ 0 w 4942441"/>
              <a:gd name="connsiteY7" fmla="*/ 5801546 h 6624736"/>
              <a:gd name="connsiteX8" fmla="*/ 0 w 4942441"/>
              <a:gd name="connsiteY8" fmla="*/ 823190 h 6624736"/>
              <a:gd name="connsiteX0" fmla="*/ 444 w 4942885"/>
              <a:gd name="connsiteY0" fmla="*/ 814313 h 6615859"/>
              <a:gd name="connsiteX1" fmla="*/ 424139 w 4942885"/>
              <a:gd name="connsiteY1" fmla="*/ 0 h 6615859"/>
              <a:gd name="connsiteX2" fmla="*/ 4551301 w 4942885"/>
              <a:gd name="connsiteY2" fmla="*/ 8879 h 6615859"/>
              <a:gd name="connsiteX3" fmla="*/ 4939485 w 4942885"/>
              <a:gd name="connsiteY3" fmla="*/ 814313 h 6615859"/>
              <a:gd name="connsiteX4" fmla="*/ 4939485 w 4942885"/>
              <a:gd name="connsiteY4" fmla="*/ 5792669 h 6615859"/>
              <a:gd name="connsiteX5" fmla="*/ 4116295 w 4942885"/>
              <a:gd name="connsiteY5" fmla="*/ 6615859 h 6615859"/>
              <a:gd name="connsiteX6" fmla="*/ 823634 w 4942885"/>
              <a:gd name="connsiteY6" fmla="*/ 6615859 h 6615859"/>
              <a:gd name="connsiteX7" fmla="*/ 444 w 4942885"/>
              <a:gd name="connsiteY7" fmla="*/ 5792669 h 6615859"/>
              <a:gd name="connsiteX8" fmla="*/ 444 w 4942885"/>
              <a:gd name="connsiteY8" fmla="*/ 814313 h 6615859"/>
              <a:gd name="connsiteX0" fmla="*/ 444 w 4942885"/>
              <a:gd name="connsiteY0" fmla="*/ 814313 h 6615859"/>
              <a:gd name="connsiteX1" fmla="*/ 424139 w 4942885"/>
              <a:gd name="connsiteY1" fmla="*/ 0 h 6615859"/>
              <a:gd name="connsiteX2" fmla="*/ 4551301 w 4942885"/>
              <a:gd name="connsiteY2" fmla="*/ 8879 h 6615859"/>
              <a:gd name="connsiteX3" fmla="*/ 4939485 w 4942885"/>
              <a:gd name="connsiteY3" fmla="*/ 814313 h 6615859"/>
              <a:gd name="connsiteX4" fmla="*/ 4939485 w 4942885"/>
              <a:gd name="connsiteY4" fmla="*/ 5792669 h 6615859"/>
              <a:gd name="connsiteX5" fmla="*/ 4116295 w 4942885"/>
              <a:gd name="connsiteY5" fmla="*/ 6615859 h 6615859"/>
              <a:gd name="connsiteX6" fmla="*/ 823634 w 4942885"/>
              <a:gd name="connsiteY6" fmla="*/ 6615859 h 6615859"/>
              <a:gd name="connsiteX7" fmla="*/ 444 w 4942885"/>
              <a:gd name="connsiteY7" fmla="*/ 6121143 h 6615859"/>
              <a:gd name="connsiteX8" fmla="*/ 444 w 4942885"/>
              <a:gd name="connsiteY8" fmla="*/ 814313 h 6615859"/>
              <a:gd name="connsiteX0" fmla="*/ 444 w 4942885"/>
              <a:gd name="connsiteY0" fmla="*/ 814313 h 6618210"/>
              <a:gd name="connsiteX1" fmla="*/ 424139 w 4942885"/>
              <a:gd name="connsiteY1" fmla="*/ 0 h 6618210"/>
              <a:gd name="connsiteX2" fmla="*/ 4551301 w 4942885"/>
              <a:gd name="connsiteY2" fmla="*/ 8879 h 6618210"/>
              <a:gd name="connsiteX3" fmla="*/ 4939485 w 4942885"/>
              <a:gd name="connsiteY3" fmla="*/ 814313 h 6618210"/>
              <a:gd name="connsiteX4" fmla="*/ 4930608 w 4942885"/>
              <a:gd name="connsiteY4" fmla="*/ 6218797 h 6618210"/>
              <a:gd name="connsiteX5" fmla="*/ 4116295 w 4942885"/>
              <a:gd name="connsiteY5" fmla="*/ 6615859 h 6618210"/>
              <a:gd name="connsiteX6" fmla="*/ 823634 w 4942885"/>
              <a:gd name="connsiteY6" fmla="*/ 6615859 h 6618210"/>
              <a:gd name="connsiteX7" fmla="*/ 444 w 4942885"/>
              <a:gd name="connsiteY7" fmla="*/ 6121143 h 6618210"/>
              <a:gd name="connsiteX8" fmla="*/ 444 w 4942885"/>
              <a:gd name="connsiteY8" fmla="*/ 814313 h 66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85" h="6618210">
                <a:moveTo>
                  <a:pt x="444" y="814313"/>
                </a:moveTo>
                <a:cubicBezTo>
                  <a:pt x="444" y="359678"/>
                  <a:pt x="-30496" y="0"/>
                  <a:pt x="424139" y="0"/>
                </a:cubicBezTo>
                <a:lnTo>
                  <a:pt x="4551301" y="8879"/>
                </a:lnTo>
                <a:cubicBezTo>
                  <a:pt x="5005936" y="8879"/>
                  <a:pt x="4939485" y="359678"/>
                  <a:pt x="4939485" y="814313"/>
                </a:cubicBezTo>
                <a:lnTo>
                  <a:pt x="4930608" y="6218797"/>
                </a:lnTo>
                <a:cubicBezTo>
                  <a:pt x="4930608" y="6673432"/>
                  <a:pt x="4570930" y="6615859"/>
                  <a:pt x="4116295" y="6615859"/>
                </a:cubicBezTo>
                <a:lnTo>
                  <a:pt x="823634" y="6615859"/>
                </a:lnTo>
                <a:cubicBezTo>
                  <a:pt x="368999" y="6615859"/>
                  <a:pt x="444" y="6575778"/>
                  <a:pt x="444" y="6121143"/>
                </a:cubicBezTo>
                <a:lnTo>
                  <a:pt x="444" y="814313"/>
                </a:lnTo>
                <a:close/>
              </a:path>
            </a:pathLst>
          </a:cu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397333"/>
            <a:ext cx="3197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CONTENT</a:t>
            </a:r>
            <a:endParaRPr lang="ko-KR" altLang="en-US" sz="5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5554" y="276617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9D0A7-E230-47ED-8548-16A6302E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" y="476672"/>
            <a:ext cx="2438400" cy="24384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046920-DCD0-446C-A00A-D3D7D1C5EADE}"/>
              </a:ext>
            </a:extLst>
          </p:cNvPr>
          <p:cNvCxnSpPr>
            <a:cxnSpLocks/>
          </p:cNvCxnSpPr>
          <p:nvPr/>
        </p:nvCxnSpPr>
        <p:spPr>
          <a:xfrm>
            <a:off x="4932040" y="105402"/>
            <a:ext cx="0" cy="33235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48731B-70F0-4283-8159-A75E306FDEFE}"/>
              </a:ext>
            </a:extLst>
          </p:cNvPr>
          <p:cNvSpPr txBox="1"/>
          <p:nvPr/>
        </p:nvSpPr>
        <p:spPr>
          <a:xfrm>
            <a:off x="5345554" y="1218044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규모 및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1F9A4-3D77-43E9-B25F-9D79B43DB3CE}"/>
              </a:ext>
            </a:extLst>
          </p:cNvPr>
          <p:cNvSpPr txBox="1"/>
          <p:nvPr/>
        </p:nvSpPr>
        <p:spPr>
          <a:xfrm>
            <a:off x="5345554" y="2159471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1BCDC-D3AC-4329-8098-10D5131B6DAC}"/>
              </a:ext>
            </a:extLst>
          </p:cNvPr>
          <p:cNvSpPr txBox="1"/>
          <p:nvPr/>
        </p:nvSpPr>
        <p:spPr>
          <a:xfrm>
            <a:off x="5345554" y="3100898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1065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54" y="1028966"/>
            <a:ext cx="5814912" cy="55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31" r="17712" b="15983"/>
          <a:stretch/>
        </p:blipFill>
        <p:spPr>
          <a:xfrm>
            <a:off x="2083104" y="980728"/>
            <a:ext cx="56166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54" y="1052736"/>
            <a:ext cx="6484181" cy="44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78220"/>
            <a:ext cx="85852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시작하기 전에는 과연 내가 맡은 파트를 구현할 수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있을까라는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생각이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들었습니다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원하는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기능을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구현하고 해결하는 과정을 겪으면서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자신이 한층 성장할 수 있었습니다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팀들과는 다르게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프로젝트를 처음부터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시작했어야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했기에 막막함과 어려움이 많았지만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팀원들과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협업하여 좋은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결과물을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만들 수 있었던 것 같습니다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앞으로의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프로젝트에서도 이러한 경험을 살려 더 나은 결과물을 만들어낼 수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있을 거라고 생각하고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팀원분들께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감사하다는 말씀 전하고 싶습니다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3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75868"/>
            <a:ext cx="7592282" cy="50884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7413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908720"/>
            <a:ext cx="3816424" cy="57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5" y="1988196"/>
            <a:ext cx="7964011" cy="4124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43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코딩엔 창의력도 필요하고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협업 능력도 필요한 분야라고 느꼈습니다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파트에서 공용으로 사용될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servlet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생성해 나가면서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팀원간들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사이에 많은 소통의 필요함을 느꼈고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 보수를 위해선 코드의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가독성이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중요하다고 느꼈습니다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가독성을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위해 어떻게 하면 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간결해질까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쉽게 알아보고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수 있을까를 고민하면서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서로 아이디어를 공유하고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문제해결 능력을 키워나갔습니다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나에겐 떠오르지 않는 아이디어가 다른 팀원에게서 나오기도 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남의 코드가 완벽해 보일 때 내가 오류를 잡아주는 그런 과정에서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프로젝트의 의미와 협업의 중요성을 느끼게 되었습니다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03" y="1052736"/>
            <a:ext cx="7585777" cy="48965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13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9368"/>
            <a:ext cx="8711952" cy="409585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27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6159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0542" y="2239314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7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63" y="1247115"/>
            <a:ext cx="7194033" cy="3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이번 프로젝트를 진행하면서 저에게 모자랐던 부분을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스스로 공부할 시간이 생겼고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팀원들과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함께 코드를 공유하면서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몰랐던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부분을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알게 되어 실력향상에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도움이 되었습니다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1475"/>
            <a:ext cx="7416824" cy="511382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23816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36800"/>
            <a:ext cx="7000112" cy="524452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8928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"/>
          <a:stretch/>
        </p:blipFill>
        <p:spPr>
          <a:xfrm>
            <a:off x="1379618" y="980728"/>
            <a:ext cx="7484579" cy="511527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856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77" y="1268760"/>
            <a:ext cx="7017880" cy="45365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3022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오류를 마주하며 성장한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의미 있는 경험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작성한 코드가 생각한대로 기능 구현이 될 때 성취감을 느끼며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즐겁게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진행할 수 있었습니다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때로는 계속해서 나오는 오류로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힘들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때도 있었지만 오류를 해결하면서 오는 또다른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성취감이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즐겁게 코드를 작성하는데 원동력이 되고 개발자로서 더욱 성장한 것을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체감할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 있었습니다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88026"/>
            <a:ext cx="7479499" cy="49052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012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82674"/>
            <a:ext cx="8020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54" y="898225"/>
            <a:ext cx="5689689" cy="583193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1782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319921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26460" y="1683385"/>
            <a:ext cx="55098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NOOPNOOP</a:t>
            </a:r>
            <a:endParaRPr lang="ko-KR" altLang="en-US" sz="7000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81D0D-F28F-493B-87DE-43DD22205F4E}"/>
              </a:ext>
            </a:extLst>
          </p:cNvPr>
          <p:cNvSpPr txBox="1"/>
          <p:nvPr/>
        </p:nvSpPr>
        <p:spPr>
          <a:xfrm>
            <a:off x="2668036" y="4163537"/>
            <a:ext cx="382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-윤고딕330" pitchFamily="18" charset="-127"/>
                <a:ea typeface="-윤고딕330" pitchFamily="18" charset="-127"/>
              </a:rPr>
              <a:t>‘</a:t>
            </a:r>
            <a:r>
              <a:rPr lang="en-US" altLang="ko-KR" sz="4000" b="1" dirty="0">
                <a:solidFill>
                  <a:srgbClr val="198754"/>
                </a:solidFill>
                <a:latin typeface="-윤고딕330" pitchFamily="18" charset="-127"/>
                <a:ea typeface="-윤고딕330" pitchFamily="18" charset="-127"/>
              </a:rPr>
              <a:t>No Op</a:t>
            </a:r>
            <a:r>
              <a:rPr lang="en-US" altLang="ko-KR" sz="4000" b="1" dirty="0">
                <a:latin typeface="-윤고딕330" pitchFamily="18" charset="-127"/>
                <a:ea typeface="-윤고딕330" pitchFamily="18" charset="-127"/>
              </a:rPr>
              <a:t>eration’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1B7A36-2F41-47D4-9167-636293323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91" y="3645024"/>
            <a:ext cx="411697" cy="411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7D7B04-A014-416C-B08B-D39C31FDB5B6}"/>
              </a:ext>
            </a:extLst>
          </p:cNvPr>
          <p:cNvSpPr txBox="1"/>
          <p:nvPr/>
        </p:nvSpPr>
        <p:spPr>
          <a:xfrm>
            <a:off x="3065393" y="497823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-윤고딕330" pitchFamily="18" charset="-127"/>
                <a:ea typeface="-윤고딕330" pitchFamily="18" charset="-127"/>
              </a:rPr>
              <a:t>프로그래밍 언어 중 하나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A7BCD-2C62-406F-835C-FB556532F1A9}"/>
              </a:ext>
            </a:extLst>
          </p:cNvPr>
          <p:cNvSpPr txBox="1"/>
          <p:nvPr/>
        </p:nvSpPr>
        <p:spPr>
          <a:xfrm>
            <a:off x="3172082" y="5409359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itchFamily="18" charset="-127"/>
                <a:ea typeface="-윤고딕330" pitchFamily="18" charset="-127"/>
              </a:rPr>
              <a:t>‘</a:t>
            </a:r>
            <a:r>
              <a:rPr lang="ko-KR" altLang="en-US" sz="2000" dirty="0">
                <a:latin typeface="-윤고딕330" pitchFamily="18" charset="-127"/>
                <a:ea typeface="-윤고딕330" pitchFamily="18" charset="-127"/>
              </a:rPr>
              <a:t>아무 </a:t>
            </a:r>
            <a:r>
              <a:rPr lang="ko-KR" altLang="en-US" sz="2000" dirty="0" smtClean="0">
                <a:latin typeface="-윤고딕330" pitchFamily="18" charset="-127"/>
                <a:ea typeface="-윤고딕330" pitchFamily="18" charset="-127"/>
              </a:rPr>
              <a:t>작업도 </a:t>
            </a:r>
            <a:r>
              <a:rPr lang="ko-KR" altLang="en-US" sz="2000" dirty="0">
                <a:latin typeface="-윤고딕330" pitchFamily="18" charset="-127"/>
                <a:ea typeface="-윤고딕330" pitchFamily="18" charset="-127"/>
              </a:rPr>
              <a:t>하지 않는다</a:t>
            </a:r>
            <a:r>
              <a:rPr lang="en-US" altLang="ko-KR" sz="2000" dirty="0">
                <a:latin typeface="-윤고딕330" pitchFamily="18" charset="-127"/>
                <a:ea typeface="-윤고딕330" pitchFamily="18" charset="-127"/>
              </a:rPr>
              <a:t>’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59" y="1271225"/>
            <a:ext cx="7010383" cy="378916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8556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벽에 부딪혀 시간을 헛되이 쓸 일들이 팀원들의 도움과 응원으로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좀 더 빠른 성장의 밑거름이 되었고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팀장으로 팀원들의 프로젝트 진행과정을 취합하고 지켜보면서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혼자였다면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우물안의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개구리가 되었을 생각들이 이번 팀프로젝트를 통해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사고와 행동의 틀을 깰 수 있는 계기가 되었습니다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6868484" cy="405821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292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75" y="1146947"/>
            <a:ext cx="7559429" cy="408225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117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8" y="825406"/>
            <a:ext cx="6022976" cy="57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진행하면서 기능을 구현하는 과정이 막막하고 어려웠지만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팀원들과 선생님의 도움으로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프로젝트까지 마무리 할 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있었습니다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과정에서 스스로 부족한 것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학습이 필요한 부분들을 많이 깨닫게 되었고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반성도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하게 되었습니다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아직 구현하지 못한 기능과 더 보완해야 할 부분들은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남은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기간 동안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완성하는 것을 목표로 열심히 해보겠습니다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3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8021" y="3177475"/>
            <a:ext cx="4768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T</a:t>
            </a:r>
            <a:r>
              <a:rPr lang="en-US" altLang="ko-KR" sz="72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hank you</a:t>
            </a:r>
            <a:endParaRPr lang="ko-KR" altLang="en-US" sz="72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2696504" y="723653"/>
            <a:ext cx="2379552" cy="1625227"/>
            <a:chOff x="2696504" y="723653"/>
            <a:chExt cx="2379552" cy="162522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724634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KREAM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벤치마킹 사이트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0D5139-11FD-4E93-ACCB-A455DC325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5" y="1652676"/>
            <a:ext cx="1783600" cy="2818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BBAA2C-8002-4D8D-A747-68F1D7206D6F}"/>
              </a:ext>
            </a:extLst>
          </p:cNvPr>
          <p:cNvGrpSpPr/>
          <p:nvPr/>
        </p:nvGrpSpPr>
        <p:grpSpPr>
          <a:xfrm>
            <a:off x="5609041" y="723653"/>
            <a:ext cx="2379552" cy="1625227"/>
            <a:chOff x="2696504" y="723653"/>
            <a:chExt cx="2379552" cy="162522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A75F20B-EA83-40D3-80DA-602408270DA0}"/>
                </a:ext>
              </a:extLst>
            </p:cNvPr>
            <p:cNvSpPr/>
            <p:nvPr/>
          </p:nvSpPr>
          <p:spPr>
            <a:xfrm>
              <a:off x="2696504" y="724634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CF653DE-AC84-477E-B4C2-336DA229096F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CAFE24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790295A-76B6-43C2-81F8-7AB50E7CE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16" y="1360822"/>
            <a:ext cx="1648601" cy="86551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49A720-040C-4C63-9450-663B78B98109}"/>
              </a:ext>
            </a:extLst>
          </p:cNvPr>
          <p:cNvGrpSpPr/>
          <p:nvPr/>
        </p:nvGrpSpPr>
        <p:grpSpPr>
          <a:xfrm>
            <a:off x="2692439" y="2883894"/>
            <a:ext cx="2379552" cy="1625227"/>
            <a:chOff x="971600" y="3531591"/>
            <a:chExt cx="2379552" cy="162522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E330998-86F1-4777-ABED-0CD9B7C2716D}"/>
                </a:ext>
              </a:extLst>
            </p:cNvPr>
            <p:cNvGrpSpPr/>
            <p:nvPr/>
          </p:nvGrpSpPr>
          <p:grpSpPr>
            <a:xfrm>
              <a:off x="971600" y="3531591"/>
              <a:ext cx="2379552" cy="1625227"/>
              <a:chOff x="2696504" y="723653"/>
              <a:chExt cx="2379552" cy="1625227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8D017BA-4D38-49CA-8BA8-4491A8F1F675}"/>
                  </a:ext>
                </a:extLst>
              </p:cNvPr>
              <p:cNvSpPr/>
              <p:nvPr/>
            </p:nvSpPr>
            <p:spPr>
              <a:xfrm>
                <a:off x="2696504" y="724634"/>
                <a:ext cx="2379552" cy="16242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DC95B24D-9AA4-4383-8869-3960552DE043}"/>
                  </a:ext>
                </a:extLst>
              </p:cNvPr>
              <p:cNvSpPr/>
              <p:nvPr/>
            </p:nvSpPr>
            <p:spPr>
              <a:xfrm>
                <a:off x="2696504" y="723653"/>
                <a:ext cx="2379552" cy="4769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NIKE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07FD11A-96B8-4C37-AB38-B2D10563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4294920"/>
              <a:ext cx="1229820" cy="641332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DFAE16-881B-4DE1-9FC3-F4037D2594D0}"/>
              </a:ext>
            </a:extLst>
          </p:cNvPr>
          <p:cNvGrpSpPr/>
          <p:nvPr/>
        </p:nvGrpSpPr>
        <p:grpSpPr>
          <a:xfrm>
            <a:off x="5609041" y="2884339"/>
            <a:ext cx="2736304" cy="1625227"/>
            <a:chOff x="3995936" y="3531591"/>
            <a:chExt cx="2736304" cy="162522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1DC6E86-F05F-4E24-8CD9-034C483ACBA9}"/>
                </a:ext>
              </a:extLst>
            </p:cNvPr>
            <p:cNvGrpSpPr/>
            <p:nvPr/>
          </p:nvGrpSpPr>
          <p:grpSpPr>
            <a:xfrm>
              <a:off x="3995936" y="3531591"/>
              <a:ext cx="2736304" cy="1625227"/>
              <a:chOff x="2696504" y="723653"/>
              <a:chExt cx="2379552" cy="162522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E4043E3-3099-480F-ADF3-537A7CEA94A9}"/>
                  </a:ext>
                </a:extLst>
              </p:cNvPr>
              <p:cNvSpPr/>
              <p:nvPr/>
            </p:nvSpPr>
            <p:spPr>
              <a:xfrm>
                <a:off x="2696504" y="724634"/>
                <a:ext cx="2379552" cy="16242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위쪽 모서리 31">
                <a:extLst>
                  <a:ext uri="{FF2B5EF4-FFF2-40B4-BE49-F238E27FC236}">
                    <a16:creationId xmlns:a16="http://schemas.microsoft.com/office/drawing/2014/main" id="{4BD5DCBE-CB27-4BBD-8945-FD1A44ECF234}"/>
                  </a:ext>
                </a:extLst>
              </p:cNvPr>
              <p:cNvSpPr/>
              <p:nvPr/>
            </p:nvSpPr>
            <p:spPr>
              <a:xfrm>
                <a:off x="2696504" y="723653"/>
                <a:ext cx="2379552" cy="4769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NAVER SMART STORE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C6DBA1-39DA-49EC-9D46-DE9120FBE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183538"/>
              <a:ext cx="812773" cy="81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55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13" y="156820"/>
            <a:ext cx="4467581" cy="6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93" y="188640"/>
            <a:ext cx="614845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13" y="156820"/>
            <a:ext cx="4467581" cy="6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307"/>
            <a:ext cx="5781932" cy="63593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UML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562</Words>
  <Application>Microsoft Office PowerPoint</Application>
  <PresentationFormat>화면 슬라이드 쇼(4:3)</PresentationFormat>
  <Paragraphs>172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HY견고딕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User</cp:lastModifiedBy>
  <cp:revision>149</cp:revision>
  <dcterms:created xsi:type="dcterms:W3CDTF">2011-05-30T18:13:54Z</dcterms:created>
  <dcterms:modified xsi:type="dcterms:W3CDTF">2023-10-30T09:07:03Z</dcterms:modified>
</cp:coreProperties>
</file>