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6"/>
  </p:normalViewPr>
  <p:slideViewPr>
    <p:cSldViewPr snapToGrid="0" snapToObjects="1">
      <p:cViewPr varScale="1">
        <p:scale>
          <a:sx n="99" d="100"/>
          <a:sy n="99"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44C7-815A-3841-BB4C-65147D1371A1}"/>
              </a:ext>
            </a:extLst>
          </p:cNvPr>
          <p:cNvSpPr>
            <a:spLocks noGrp="1"/>
          </p:cNvSpPr>
          <p:nvPr>
            <p:ph type="ctrTitle"/>
          </p:nvPr>
        </p:nvSpPr>
        <p:spPr>
          <a:xfrm>
            <a:off x="1154954" y="1447800"/>
            <a:ext cx="9315569" cy="3329581"/>
          </a:xfrm>
        </p:spPr>
        <p:txBody>
          <a:bodyPr/>
          <a:lstStyle/>
          <a:p>
            <a:r>
              <a:rPr lang="en-US" i="1" dirty="0"/>
              <a:t>Seattle</a:t>
            </a:r>
            <a:br>
              <a:rPr lang="en-US" dirty="0"/>
            </a:br>
            <a:r>
              <a:rPr lang="en-US" dirty="0"/>
              <a:t>Real Estate Analytics</a:t>
            </a:r>
          </a:p>
        </p:txBody>
      </p:sp>
      <p:sp>
        <p:nvSpPr>
          <p:cNvPr id="3" name="Subtitle 2">
            <a:extLst>
              <a:ext uri="{FF2B5EF4-FFF2-40B4-BE49-F238E27FC236}">
                <a16:creationId xmlns:a16="http://schemas.microsoft.com/office/drawing/2014/main" id="{77C246F0-CCFD-8B4A-86A6-D6161289F785}"/>
              </a:ext>
            </a:extLst>
          </p:cNvPr>
          <p:cNvSpPr>
            <a:spLocks noGrp="1"/>
          </p:cNvSpPr>
          <p:nvPr>
            <p:ph type="subTitle" idx="1"/>
          </p:nvPr>
        </p:nvSpPr>
        <p:spPr/>
        <p:txBody>
          <a:bodyPr/>
          <a:lstStyle/>
          <a:p>
            <a:r>
              <a:rPr lang="en-US" dirty="0"/>
              <a:t>Seattlers Bank </a:t>
            </a:r>
          </a:p>
        </p:txBody>
      </p:sp>
    </p:spTree>
    <p:extLst>
      <p:ext uri="{BB962C8B-B14F-4D97-AF65-F5344CB8AC3E}">
        <p14:creationId xmlns:p14="http://schemas.microsoft.com/office/powerpoint/2010/main" val="3864536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6B92-09A8-9D44-A06E-2DAFCA7F6121}"/>
              </a:ext>
            </a:extLst>
          </p:cNvPr>
          <p:cNvSpPr>
            <a:spLocks noGrp="1"/>
          </p:cNvSpPr>
          <p:nvPr>
            <p:ph type="title"/>
          </p:nvPr>
        </p:nvSpPr>
        <p:spPr/>
        <p:txBody>
          <a:bodyPr/>
          <a:lstStyle/>
          <a:p>
            <a:r>
              <a:rPr lang="en-US" sz="2500" dirty="0"/>
              <a:t>Step 7: </a:t>
            </a:r>
            <a:r>
              <a:rPr lang="en-US" sz="2800" dirty="0"/>
              <a:t>Run regression model and interpret the results </a:t>
            </a:r>
            <a:br>
              <a:rPr lang="en-US" sz="2800" dirty="0"/>
            </a:br>
            <a:endParaRPr lang="en-US" sz="2500" dirty="0"/>
          </a:p>
        </p:txBody>
      </p:sp>
      <p:pic>
        <p:nvPicPr>
          <p:cNvPr id="5" name="Content Placeholder 4" descr="A screenshot of a cell phone&#10;&#10;Description automatically generated">
            <a:extLst>
              <a:ext uri="{FF2B5EF4-FFF2-40B4-BE49-F238E27FC236}">
                <a16:creationId xmlns:a16="http://schemas.microsoft.com/office/drawing/2014/main" id="{78D738F0-B4C0-F94F-AAE2-38CEEF10BCB2}"/>
              </a:ext>
            </a:extLst>
          </p:cNvPr>
          <p:cNvPicPr>
            <a:picLocks noGrp="1" noChangeAspect="1"/>
          </p:cNvPicPr>
          <p:nvPr>
            <p:ph idx="1"/>
          </p:nvPr>
        </p:nvPicPr>
        <p:blipFill>
          <a:blip r:embed="rId2"/>
          <a:stretch>
            <a:fillRect/>
          </a:stretch>
        </p:blipFill>
        <p:spPr>
          <a:xfrm>
            <a:off x="6555347" y="2124875"/>
            <a:ext cx="4184834" cy="4598085"/>
          </a:xfrm>
        </p:spPr>
      </p:pic>
      <p:sp>
        <p:nvSpPr>
          <p:cNvPr id="7" name="TextBox 6">
            <a:extLst>
              <a:ext uri="{FF2B5EF4-FFF2-40B4-BE49-F238E27FC236}">
                <a16:creationId xmlns:a16="http://schemas.microsoft.com/office/drawing/2014/main" id="{0943F3C5-C025-694E-9B7D-1B8A486269A7}"/>
              </a:ext>
            </a:extLst>
          </p:cNvPr>
          <p:cNvSpPr txBox="1"/>
          <p:nvPr/>
        </p:nvSpPr>
        <p:spPr>
          <a:xfrm>
            <a:off x="141667" y="1094705"/>
            <a:ext cx="6189775" cy="923330"/>
          </a:xfrm>
          <a:prstGeom prst="rect">
            <a:avLst/>
          </a:prstGeom>
          <a:noFill/>
        </p:spPr>
        <p:txBody>
          <a:bodyPr wrap="square" rtlCol="0">
            <a:spAutoFit/>
          </a:bodyPr>
          <a:lstStyle/>
          <a:p>
            <a:r>
              <a:rPr lang="en-US" dirty="0"/>
              <a:t>	Model 1 – </a:t>
            </a:r>
            <a:r>
              <a:rPr lang="en-US" i="1" dirty="0"/>
              <a:t>Outliers Present in the Data</a:t>
            </a:r>
          </a:p>
          <a:p>
            <a:r>
              <a:rPr lang="en-US" b="1" i="1" dirty="0"/>
              <a:t>P = -710,300 + 185 (</a:t>
            </a:r>
            <a:r>
              <a:rPr lang="en-US" b="1" i="1" dirty="0" err="1"/>
              <a:t>sqft</a:t>
            </a:r>
            <a:r>
              <a:rPr lang="en-US" b="1" i="1" dirty="0"/>
              <a:t> =+1) + 146,000 (grade =+1)</a:t>
            </a:r>
          </a:p>
          <a:p>
            <a:r>
              <a:rPr lang="en-US" dirty="0"/>
              <a:t> </a:t>
            </a:r>
          </a:p>
        </p:txBody>
      </p:sp>
      <p:pic>
        <p:nvPicPr>
          <p:cNvPr id="9" name="Picture 8" descr="A screenshot of a cell phone&#10;&#10;Description automatically generated">
            <a:extLst>
              <a:ext uri="{FF2B5EF4-FFF2-40B4-BE49-F238E27FC236}">
                <a16:creationId xmlns:a16="http://schemas.microsoft.com/office/drawing/2014/main" id="{3EB003DE-D9D6-8044-9ED1-6B0BCB45623C}"/>
              </a:ext>
            </a:extLst>
          </p:cNvPr>
          <p:cNvPicPr>
            <a:picLocks noChangeAspect="1"/>
          </p:cNvPicPr>
          <p:nvPr/>
        </p:nvPicPr>
        <p:blipFill>
          <a:blip r:embed="rId3"/>
          <a:stretch>
            <a:fillRect/>
          </a:stretch>
        </p:blipFill>
        <p:spPr>
          <a:xfrm>
            <a:off x="854018" y="2125013"/>
            <a:ext cx="4277727" cy="4598085"/>
          </a:xfrm>
          <a:prstGeom prst="rect">
            <a:avLst/>
          </a:prstGeom>
        </p:spPr>
      </p:pic>
      <p:sp>
        <p:nvSpPr>
          <p:cNvPr id="10" name="TextBox 9">
            <a:extLst>
              <a:ext uri="{FF2B5EF4-FFF2-40B4-BE49-F238E27FC236}">
                <a16:creationId xmlns:a16="http://schemas.microsoft.com/office/drawing/2014/main" id="{FC6AD93B-0389-7443-852B-F8A06EC8F4C6}"/>
              </a:ext>
            </a:extLst>
          </p:cNvPr>
          <p:cNvSpPr txBox="1"/>
          <p:nvPr/>
        </p:nvSpPr>
        <p:spPr>
          <a:xfrm>
            <a:off x="5900702" y="1081826"/>
            <a:ext cx="5687776" cy="923330"/>
          </a:xfrm>
          <a:prstGeom prst="rect">
            <a:avLst/>
          </a:prstGeom>
          <a:noFill/>
        </p:spPr>
        <p:txBody>
          <a:bodyPr wrap="none" rtlCol="0">
            <a:spAutoFit/>
          </a:bodyPr>
          <a:lstStyle/>
          <a:p>
            <a:r>
              <a:rPr lang="en-US" dirty="0"/>
              <a:t>Model 2 – </a:t>
            </a:r>
            <a:r>
              <a:rPr lang="en-US" i="1" dirty="0"/>
              <a:t>Outliers Removed from the Data</a:t>
            </a:r>
            <a:r>
              <a:rPr lang="en-US" dirty="0"/>
              <a:t> </a:t>
            </a:r>
          </a:p>
          <a:p>
            <a:r>
              <a:rPr lang="en-US" b="1" i="1" dirty="0"/>
              <a:t>P = -661,000+ 134 (</a:t>
            </a:r>
            <a:r>
              <a:rPr lang="en-US" b="1" i="1" dirty="0" err="1"/>
              <a:t>sqft</a:t>
            </a:r>
            <a:r>
              <a:rPr lang="en-US" b="1" i="1" dirty="0"/>
              <a:t> =+1) + 120,700 (grade =+1)</a:t>
            </a:r>
          </a:p>
          <a:p>
            <a:endParaRPr lang="en-US" dirty="0"/>
          </a:p>
        </p:txBody>
      </p:sp>
    </p:spTree>
    <p:extLst>
      <p:ext uri="{BB962C8B-B14F-4D97-AF65-F5344CB8AC3E}">
        <p14:creationId xmlns:p14="http://schemas.microsoft.com/office/powerpoint/2010/main" val="319431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7891-787A-224B-AD5D-8A2AC3EE0847}"/>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3123BB4-B0D5-ED43-8F6C-2B4DAF1D8937}"/>
              </a:ext>
            </a:extLst>
          </p:cNvPr>
          <p:cNvSpPr>
            <a:spLocks noGrp="1"/>
          </p:cNvSpPr>
          <p:nvPr>
            <p:ph idx="1"/>
          </p:nvPr>
        </p:nvSpPr>
        <p:spPr>
          <a:xfrm>
            <a:off x="646111" y="1331259"/>
            <a:ext cx="10661540" cy="5074023"/>
          </a:xfrm>
        </p:spPr>
        <p:txBody>
          <a:bodyPr>
            <a:normAutofit fontScale="92500" lnSpcReduction="10000"/>
          </a:bodyPr>
          <a:lstStyle/>
          <a:p>
            <a:pPr>
              <a:lnSpc>
                <a:spcPct val="150000"/>
              </a:lnSpc>
            </a:pPr>
            <a:r>
              <a:rPr lang="en-US" sz="1600" dirty="0"/>
              <a:t>The objective of the analysis conducted is to gain an alternative understanding of the Seattle property market for the development of our real estate financing business. This is an experimental in-house analysis. </a:t>
            </a:r>
          </a:p>
          <a:p>
            <a:pPr>
              <a:lnSpc>
                <a:spcPct val="150000"/>
              </a:lnSpc>
            </a:pPr>
            <a:r>
              <a:rPr lang="en-US" sz="1600" dirty="0"/>
              <a:t>The problematics addressed in the analysis will aim to complement the traditional micro level evaluation for real estate financing. </a:t>
            </a:r>
          </a:p>
          <a:p>
            <a:pPr>
              <a:lnSpc>
                <a:spcPct val="150000"/>
              </a:lnSpc>
            </a:pPr>
            <a:r>
              <a:rPr lang="en-US" sz="1600" dirty="0"/>
              <a:t>We are aiming to answer the following questions using regression analysis: </a:t>
            </a:r>
          </a:p>
          <a:p>
            <a:pPr lvl="1">
              <a:lnSpc>
                <a:spcPct val="120000"/>
              </a:lnSpc>
            </a:pPr>
            <a:r>
              <a:rPr lang="en-GB" sz="1600" b="1" i="1" dirty="0"/>
              <a:t>Will price increase provided we keep the living surface constant and increase the grading by 1?  </a:t>
            </a:r>
          </a:p>
          <a:p>
            <a:pPr lvl="1">
              <a:lnSpc>
                <a:spcPct val="120000"/>
              </a:lnSpc>
            </a:pPr>
            <a:r>
              <a:rPr lang="en-GB" sz="1600" b="1" i="1" dirty="0"/>
              <a:t>Will price increase provided we increase living surface and keep the living surface constant?</a:t>
            </a:r>
          </a:p>
          <a:p>
            <a:pPr lvl="1">
              <a:lnSpc>
                <a:spcPct val="120000"/>
              </a:lnSpc>
            </a:pPr>
            <a:r>
              <a:rPr lang="en-GB" sz="1600" b="1" i="1" dirty="0"/>
              <a:t>How do the models compare if we proceed with the removal of outlier values in our variables?</a:t>
            </a:r>
          </a:p>
          <a:p>
            <a:pPr>
              <a:lnSpc>
                <a:spcPct val="150000"/>
              </a:lnSpc>
            </a:pPr>
            <a:r>
              <a:rPr lang="en-US" sz="1600" dirty="0"/>
              <a:t>We will supplement the analysis with the following: </a:t>
            </a:r>
          </a:p>
          <a:p>
            <a:pPr lvl="1">
              <a:lnSpc>
                <a:spcPct val="120000"/>
              </a:lnSpc>
            </a:pPr>
            <a:r>
              <a:rPr lang="en-US" sz="1400" dirty="0"/>
              <a:t>Exploratory Data Analysis (EDA) process </a:t>
            </a:r>
          </a:p>
          <a:p>
            <a:pPr lvl="1">
              <a:lnSpc>
                <a:spcPct val="120000"/>
              </a:lnSpc>
            </a:pPr>
            <a:r>
              <a:rPr lang="en-US" sz="1400" dirty="0"/>
              <a:t>Data Visualization</a:t>
            </a:r>
          </a:p>
          <a:p>
            <a:pPr lvl="1">
              <a:lnSpc>
                <a:spcPct val="120000"/>
              </a:lnSpc>
            </a:pPr>
            <a:r>
              <a:rPr lang="en-US" sz="1400" dirty="0"/>
              <a:t>Model Testing</a:t>
            </a:r>
          </a:p>
          <a:p>
            <a:pPr lvl="1">
              <a:lnSpc>
                <a:spcPct val="120000"/>
              </a:lnSpc>
            </a:pPr>
            <a:r>
              <a:rPr lang="en-US" sz="1400" dirty="0"/>
              <a:t>Conclusions Drawn</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92825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97C1-77AD-944C-B109-5B6370C764AE}"/>
              </a:ext>
            </a:extLst>
          </p:cNvPr>
          <p:cNvSpPr>
            <a:spLocks noGrp="1"/>
          </p:cNvSpPr>
          <p:nvPr>
            <p:ph type="title"/>
          </p:nvPr>
        </p:nvSpPr>
        <p:spPr>
          <a:xfrm>
            <a:off x="646111" y="452718"/>
            <a:ext cx="9920289" cy="1400530"/>
          </a:xfrm>
        </p:spPr>
        <p:txBody>
          <a:bodyPr/>
          <a:lstStyle/>
          <a:p>
            <a:r>
              <a:rPr lang="en-US" dirty="0"/>
              <a:t>Process Timeline</a:t>
            </a:r>
          </a:p>
        </p:txBody>
      </p:sp>
      <p:sp>
        <p:nvSpPr>
          <p:cNvPr id="7" name="Content Placeholder 6">
            <a:extLst>
              <a:ext uri="{FF2B5EF4-FFF2-40B4-BE49-F238E27FC236}">
                <a16:creationId xmlns:a16="http://schemas.microsoft.com/office/drawing/2014/main" id="{21640EC3-C4DA-724F-B54F-66B95C7AE937}"/>
              </a:ext>
            </a:extLst>
          </p:cNvPr>
          <p:cNvSpPr>
            <a:spLocks noGrp="1"/>
          </p:cNvSpPr>
          <p:nvPr>
            <p:ph idx="1"/>
          </p:nvPr>
        </p:nvSpPr>
        <p:spPr>
          <a:xfrm>
            <a:off x="646111" y="1223493"/>
            <a:ext cx="9283500" cy="5181789"/>
          </a:xfrm>
        </p:spPr>
        <p:txBody>
          <a:bodyPr>
            <a:normAutofit fontScale="85000" lnSpcReduction="20000"/>
          </a:bodyPr>
          <a:lstStyle/>
          <a:p>
            <a:r>
              <a:rPr lang="en-US" dirty="0"/>
              <a:t>Step 1: Load the dataset and identify null values </a:t>
            </a:r>
          </a:p>
          <a:p>
            <a:endParaRPr lang="en-US" dirty="0"/>
          </a:p>
          <a:p>
            <a:r>
              <a:rPr lang="en-US" dirty="0"/>
              <a:t>Step 2: Treatment of null values and special characters</a:t>
            </a:r>
          </a:p>
          <a:p>
            <a:endParaRPr lang="en-US" dirty="0"/>
          </a:p>
          <a:p>
            <a:r>
              <a:rPr lang="en-US" dirty="0"/>
              <a:t>Step 3: Exploratory Data Analysis </a:t>
            </a:r>
          </a:p>
          <a:p>
            <a:endParaRPr lang="en-US" dirty="0"/>
          </a:p>
          <a:p>
            <a:r>
              <a:rPr lang="en-US" dirty="0"/>
              <a:t>Step 4: Graph relationship between all relevant variables and price </a:t>
            </a:r>
          </a:p>
          <a:p>
            <a:endParaRPr lang="en-US" dirty="0"/>
          </a:p>
          <a:p>
            <a:r>
              <a:rPr lang="en-US" dirty="0"/>
              <a:t>Step 5: Model Approach</a:t>
            </a:r>
          </a:p>
          <a:p>
            <a:endParaRPr lang="en-US" dirty="0"/>
          </a:p>
          <a:p>
            <a:r>
              <a:rPr lang="en-US" dirty="0"/>
              <a:t>Step 6: Choose variables for regression models </a:t>
            </a:r>
          </a:p>
          <a:p>
            <a:endParaRPr lang="en-US" dirty="0"/>
          </a:p>
          <a:p>
            <a:r>
              <a:rPr lang="en-US" dirty="0"/>
              <a:t>Step 7: Run regression model and interpret the results </a:t>
            </a:r>
          </a:p>
          <a:p>
            <a:endParaRPr lang="en-US" dirty="0"/>
          </a:p>
          <a:p>
            <a:r>
              <a:rPr lang="en-US" dirty="0"/>
              <a:t>Step 8: Follows ups and Correction of model</a:t>
            </a:r>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81931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081-BC71-5F4A-991F-0DD42AC7DD45}"/>
              </a:ext>
            </a:extLst>
          </p:cNvPr>
          <p:cNvSpPr>
            <a:spLocks noGrp="1"/>
          </p:cNvSpPr>
          <p:nvPr>
            <p:ph type="title"/>
          </p:nvPr>
        </p:nvSpPr>
        <p:spPr>
          <a:xfrm>
            <a:off x="646111" y="330392"/>
            <a:ext cx="9553957" cy="1400530"/>
          </a:xfrm>
        </p:spPr>
        <p:txBody>
          <a:bodyPr/>
          <a:lstStyle/>
          <a:p>
            <a:r>
              <a:rPr lang="en-US" sz="2500" dirty="0"/>
              <a:t>Step 1 &amp; 2: Load the dataset + identify &amp; treat null values </a:t>
            </a:r>
            <a:br>
              <a:rPr lang="en-US" sz="2500" dirty="0"/>
            </a:br>
            <a:r>
              <a:rPr lang="en-US" sz="2500" dirty="0"/>
              <a:t> </a:t>
            </a:r>
          </a:p>
        </p:txBody>
      </p:sp>
      <p:sp>
        <p:nvSpPr>
          <p:cNvPr id="8" name="Content Placeholder 7">
            <a:extLst>
              <a:ext uri="{FF2B5EF4-FFF2-40B4-BE49-F238E27FC236}">
                <a16:creationId xmlns:a16="http://schemas.microsoft.com/office/drawing/2014/main" id="{191F5341-2FCC-BA43-BE87-486DBF5A2AD9}"/>
              </a:ext>
            </a:extLst>
          </p:cNvPr>
          <p:cNvSpPr>
            <a:spLocks noGrp="1"/>
          </p:cNvSpPr>
          <p:nvPr>
            <p:ph idx="1"/>
          </p:nvPr>
        </p:nvSpPr>
        <p:spPr>
          <a:xfrm>
            <a:off x="759815" y="1173156"/>
            <a:ext cx="9829985" cy="5037634"/>
          </a:xfrm>
        </p:spPr>
        <p:txBody>
          <a:bodyPr>
            <a:normAutofit fontScale="85000" lnSpcReduction="20000"/>
          </a:bodyPr>
          <a:lstStyle/>
          <a:p>
            <a:endParaRPr lang="en-US" dirty="0"/>
          </a:p>
          <a:p>
            <a:r>
              <a:rPr lang="en-US" dirty="0"/>
              <a:t>Pandas data frame was used to load and gain an understanding of the Seattle housing market dataset </a:t>
            </a:r>
          </a:p>
          <a:p>
            <a:pPr marL="0" indent="0">
              <a:buNone/>
            </a:pPr>
            <a:endParaRPr lang="en-US" dirty="0"/>
          </a:p>
          <a:p>
            <a:r>
              <a:rPr lang="en-US" dirty="0"/>
              <a:t>Data frame composition includes 26 columns and nearly 25,000 rows representing properties</a:t>
            </a:r>
          </a:p>
          <a:p>
            <a:endParaRPr lang="en-US" dirty="0"/>
          </a:p>
          <a:p>
            <a:r>
              <a:rPr lang="en-US" dirty="0"/>
              <a:t>Three approaches to treat null values in </a:t>
            </a:r>
            <a:r>
              <a:rPr lang="en-US" i="1" dirty="0"/>
              <a:t>waterfront, view, year renovated</a:t>
            </a:r>
          </a:p>
          <a:p>
            <a:pPr marL="0" indent="0">
              <a:buNone/>
            </a:pPr>
            <a:endParaRPr lang="en-US" i="1" dirty="0"/>
          </a:p>
          <a:p>
            <a:r>
              <a:rPr lang="en-US" dirty="0"/>
              <a:t>We decided to remove the </a:t>
            </a:r>
            <a:r>
              <a:rPr lang="en-US" i="1" dirty="0"/>
              <a:t>waterfront</a:t>
            </a:r>
            <a:r>
              <a:rPr lang="en-US" dirty="0"/>
              <a:t> column as we tested it for correlation with price which was low , possibly impaired by null values</a:t>
            </a:r>
          </a:p>
          <a:p>
            <a:endParaRPr lang="en-US" dirty="0"/>
          </a:p>
          <a:p>
            <a:r>
              <a:rPr lang="en-US" dirty="0"/>
              <a:t>For </a:t>
            </a:r>
            <a:r>
              <a:rPr lang="en-US" i="1" dirty="0"/>
              <a:t>view</a:t>
            </a:r>
            <a:r>
              <a:rPr lang="en-US" dirty="0"/>
              <a:t>, we chose to fill the nulls with 0 value as we the 63 nulls observed represent less than 1% of the dataset</a:t>
            </a:r>
          </a:p>
          <a:p>
            <a:endParaRPr lang="en-US" dirty="0"/>
          </a:p>
          <a:p>
            <a:r>
              <a:rPr lang="en-US" dirty="0"/>
              <a:t>For </a:t>
            </a:r>
            <a:r>
              <a:rPr lang="en-US" i="1" dirty="0"/>
              <a:t>year renovated, we chose to assume for 0 and nulls that the build year could be used to replace those values</a:t>
            </a:r>
          </a:p>
          <a:p>
            <a:endParaRPr lang="en-US" dirty="0"/>
          </a:p>
        </p:txBody>
      </p:sp>
    </p:spTree>
    <p:extLst>
      <p:ext uri="{BB962C8B-B14F-4D97-AF65-F5344CB8AC3E}">
        <p14:creationId xmlns:p14="http://schemas.microsoft.com/office/powerpoint/2010/main" val="25117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p:txBody>
          <a:bodyPr/>
          <a:lstStyle/>
          <a:p>
            <a:r>
              <a:rPr lang="en-US"/>
              <a:t>Step 3: EDA</a:t>
            </a:r>
            <a:endParaRPr lang="en-US" dirty="0"/>
          </a:p>
        </p:txBody>
      </p:sp>
      <p:sp>
        <p:nvSpPr>
          <p:cNvPr id="3" name="Content Placeholder 2">
            <a:extLst>
              <a:ext uri="{FF2B5EF4-FFF2-40B4-BE49-F238E27FC236}">
                <a16:creationId xmlns:a16="http://schemas.microsoft.com/office/drawing/2014/main" id="{3E6A16AA-F81B-EF4D-B20E-F1AF334FF9E6}"/>
              </a:ext>
            </a:extLst>
          </p:cNvPr>
          <p:cNvSpPr>
            <a:spLocks noGrp="1"/>
          </p:cNvSpPr>
          <p:nvPr>
            <p:ph idx="1"/>
          </p:nvPr>
        </p:nvSpPr>
        <p:spPr>
          <a:xfrm>
            <a:off x="755582" y="1161928"/>
            <a:ext cx="8946541" cy="922544"/>
          </a:xfrm>
        </p:spPr>
        <p:txBody>
          <a:bodyPr/>
          <a:lstStyle/>
          <a:p>
            <a:pPr marL="0" indent="0">
              <a:buNone/>
            </a:pPr>
            <a:r>
              <a:rPr lang="en-US" dirty="0"/>
              <a:t>Here are some of the observations and visual representations of the data we made during the EDA phase</a:t>
            </a:r>
          </a:p>
        </p:txBody>
      </p:sp>
      <p:pic>
        <p:nvPicPr>
          <p:cNvPr id="8" name="Picture 7" descr="A screenshot of a cell phone&#10;&#10;Description automatically generated">
            <a:extLst>
              <a:ext uri="{FF2B5EF4-FFF2-40B4-BE49-F238E27FC236}">
                <a16:creationId xmlns:a16="http://schemas.microsoft.com/office/drawing/2014/main" id="{627897FA-5A4E-4443-B8AD-87C1B9FACFA3}"/>
              </a:ext>
            </a:extLst>
          </p:cNvPr>
          <p:cNvPicPr>
            <a:picLocks noChangeAspect="1"/>
          </p:cNvPicPr>
          <p:nvPr/>
        </p:nvPicPr>
        <p:blipFill>
          <a:blip r:embed="rId2"/>
          <a:stretch>
            <a:fillRect/>
          </a:stretch>
        </p:blipFill>
        <p:spPr>
          <a:xfrm>
            <a:off x="406871" y="2084472"/>
            <a:ext cx="5324145" cy="4433252"/>
          </a:xfrm>
          <a:prstGeom prst="rect">
            <a:avLst/>
          </a:prstGeom>
        </p:spPr>
      </p:pic>
      <p:pic>
        <p:nvPicPr>
          <p:cNvPr id="11" name="Picture 10" descr="A close up of a map&#10;&#10;Description automatically generated">
            <a:extLst>
              <a:ext uri="{FF2B5EF4-FFF2-40B4-BE49-F238E27FC236}">
                <a16:creationId xmlns:a16="http://schemas.microsoft.com/office/drawing/2014/main" id="{1696530A-72EE-3640-885F-E2D240695C7C}"/>
              </a:ext>
            </a:extLst>
          </p:cNvPr>
          <p:cNvPicPr>
            <a:picLocks noChangeAspect="1"/>
          </p:cNvPicPr>
          <p:nvPr/>
        </p:nvPicPr>
        <p:blipFill>
          <a:blip r:embed="rId3"/>
          <a:stretch>
            <a:fillRect/>
          </a:stretch>
        </p:blipFill>
        <p:spPr>
          <a:xfrm>
            <a:off x="5874354" y="2083921"/>
            <a:ext cx="5706158" cy="4434354"/>
          </a:xfrm>
          <a:prstGeom prst="rect">
            <a:avLst/>
          </a:prstGeom>
        </p:spPr>
      </p:pic>
    </p:spTree>
    <p:extLst>
      <p:ext uri="{BB962C8B-B14F-4D97-AF65-F5344CB8AC3E}">
        <p14:creationId xmlns:p14="http://schemas.microsoft.com/office/powerpoint/2010/main" val="291818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2741B82-7CB9-504D-8B1A-384A1C8FE3CC}"/>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Step 3: EDA (continued)</a:t>
            </a:r>
          </a:p>
        </p:txBody>
      </p:sp>
      <p:pic>
        <p:nvPicPr>
          <p:cNvPr id="5" name="Picture 4" descr="A close up of a map&#10;&#10;Description automatically generated">
            <a:extLst>
              <a:ext uri="{FF2B5EF4-FFF2-40B4-BE49-F238E27FC236}">
                <a16:creationId xmlns:a16="http://schemas.microsoft.com/office/drawing/2014/main" id="{202A6406-B0F6-464E-A018-6F75B7997E1D}"/>
              </a:ext>
            </a:extLst>
          </p:cNvPr>
          <p:cNvPicPr>
            <a:picLocks noChangeAspect="1"/>
          </p:cNvPicPr>
          <p:nvPr/>
        </p:nvPicPr>
        <p:blipFill rotWithShape="1">
          <a:blip r:embed="rId7"/>
          <a:srcRect r="7740"/>
          <a:stretch/>
        </p:blipFill>
        <p:spPr>
          <a:xfrm>
            <a:off x="-1" y="10"/>
            <a:ext cx="4634681" cy="6857990"/>
          </a:xfrm>
          <a:prstGeom prst="rect">
            <a:avLst/>
          </a:prstGeom>
        </p:spPr>
      </p:pic>
    </p:spTree>
    <p:extLst>
      <p:ext uri="{BB962C8B-B14F-4D97-AF65-F5344CB8AC3E}">
        <p14:creationId xmlns:p14="http://schemas.microsoft.com/office/powerpoint/2010/main" val="33972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127E-9C6B-7A40-AD88-9F2D62F41465}"/>
              </a:ext>
            </a:extLst>
          </p:cNvPr>
          <p:cNvSpPr>
            <a:spLocks noGrp="1"/>
          </p:cNvSpPr>
          <p:nvPr>
            <p:ph type="title"/>
          </p:nvPr>
        </p:nvSpPr>
        <p:spPr>
          <a:xfrm>
            <a:off x="237506" y="629267"/>
            <a:ext cx="10177154" cy="793450"/>
          </a:xfrm>
        </p:spPr>
        <p:txBody>
          <a:bodyPr>
            <a:normAutofit fontScale="90000"/>
          </a:bodyPr>
          <a:lstStyle/>
          <a:p>
            <a:pPr>
              <a:lnSpc>
                <a:spcPct val="90000"/>
              </a:lnSpc>
            </a:pPr>
            <a:r>
              <a:rPr lang="en-US" sz="3000" dirty="0"/>
              <a:t>Step 4: Graph relationship between all relevant variables and price </a:t>
            </a:r>
          </a:p>
        </p:txBody>
      </p:sp>
      <p:sp>
        <p:nvSpPr>
          <p:cNvPr id="3" name="Content Placeholder 2">
            <a:extLst>
              <a:ext uri="{FF2B5EF4-FFF2-40B4-BE49-F238E27FC236}">
                <a16:creationId xmlns:a16="http://schemas.microsoft.com/office/drawing/2014/main" id="{4306095F-A6BA-0F44-A11A-7C631BF0FEFE}"/>
              </a:ext>
            </a:extLst>
          </p:cNvPr>
          <p:cNvSpPr>
            <a:spLocks noGrp="1"/>
          </p:cNvSpPr>
          <p:nvPr>
            <p:ph idx="1"/>
          </p:nvPr>
        </p:nvSpPr>
        <p:spPr>
          <a:xfrm>
            <a:off x="1103310" y="1548617"/>
            <a:ext cx="10089623" cy="793450"/>
          </a:xfrm>
        </p:spPr>
        <p:txBody>
          <a:bodyPr>
            <a:normAutofit/>
          </a:bodyPr>
          <a:lstStyle/>
          <a:p>
            <a:r>
              <a:rPr lang="en-US" dirty="0"/>
              <a:t>We tested most variables to establish their relationship with price and identify the relevant ones for model testing</a:t>
            </a:r>
          </a:p>
        </p:txBody>
      </p:sp>
      <p:pic>
        <p:nvPicPr>
          <p:cNvPr id="5" name="Picture 4" descr="A screenshot of a map&#10;&#10;Description automatically generated">
            <a:extLst>
              <a:ext uri="{FF2B5EF4-FFF2-40B4-BE49-F238E27FC236}">
                <a16:creationId xmlns:a16="http://schemas.microsoft.com/office/drawing/2014/main" id="{D2978553-3A8D-FF4A-A3D2-F60B0F6976AB}"/>
              </a:ext>
            </a:extLst>
          </p:cNvPr>
          <p:cNvPicPr>
            <a:picLocks noChangeAspect="1"/>
          </p:cNvPicPr>
          <p:nvPr/>
        </p:nvPicPr>
        <p:blipFill>
          <a:blip r:embed="rId3"/>
          <a:stretch>
            <a:fillRect/>
          </a:stretch>
        </p:blipFill>
        <p:spPr>
          <a:xfrm>
            <a:off x="1610428" y="2342067"/>
            <a:ext cx="8971144" cy="410712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59838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604-7F2C-184D-B490-7173DFDD308F}"/>
              </a:ext>
            </a:extLst>
          </p:cNvPr>
          <p:cNvSpPr>
            <a:spLocks noGrp="1"/>
          </p:cNvSpPr>
          <p:nvPr>
            <p:ph type="title"/>
          </p:nvPr>
        </p:nvSpPr>
        <p:spPr/>
        <p:txBody>
          <a:bodyPr/>
          <a:lstStyle/>
          <a:p>
            <a:r>
              <a:rPr lang="en-US" dirty="0"/>
              <a:t>Step 5: Model Approach </a:t>
            </a:r>
          </a:p>
        </p:txBody>
      </p:sp>
      <p:sp>
        <p:nvSpPr>
          <p:cNvPr id="3" name="Content Placeholder 2">
            <a:extLst>
              <a:ext uri="{FF2B5EF4-FFF2-40B4-BE49-F238E27FC236}">
                <a16:creationId xmlns:a16="http://schemas.microsoft.com/office/drawing/2014/main" id="{FC183195-8097-924D-AE6C-71F1FE49986B}"/>
              </a:ext>
            </a:extLst>
          </p:cNvPr>
          <p:cNvSpPr>
            <a:spLocks noGrp="1"/>
          </p:cNvSpPr>
          <p:nvPr>
            <p:ph idx="1"/>
          </p:nvPr>
        </p:nvSpPr>
        <p:spPr>
          <a:xfrm>
            <a:off x="875201" y="1550642"/>
            <a:ext cx="8946541" cy="4195481"/>
          </a:xfrm>
        </p:spPr>
        <p:txBody>
          <a:bodyPr/>
          <a:lstStyle/>
          <a:p>
            <a:r>
              <a:rPr lang="en-US" dirty="0"/>
              <a:t>To answer our questions, we decided to run two models with slight alterations.</a:t>
            </a:r>
          </a:p>
          <a:p>
            <a:pPr lvl="2"/>
            <a:r>
              <a:rPr lang="en-US" dirty="0"/>
              <a:t>Model 1: Run OLS model on price and two independent variables without removing data outliers before selecting our sample</a:t>
            </a:r>
          </a:p>
          <a:p>
            <a:pPr lvl="2"/>
            <a:r>
              <a:rPr lang="en-US" dirty="0"/>
              <a:t>Model 2: Run OLS model on price and two independent variables with outliers removed using standard deviation </a:t>
            </a:r>
          </a:p>
          <a:p>
            <a:pPr lvl="2"/>
            <a:endParaRPr lang="en-US" dirty="0"/>
          </a:p>
        </p:txBody>
      </p:sp>
    </p:spTree>
    <p:extLst>
      <p:ext uri="{BB962C8B-B14F-4D97-AF65-F5344CB8AC3E}">
        <p14:creationId xmlns:p14="http://schemas.microsoft.com/office/powerpoint/2010/main" val="396526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6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0" name="Oval 6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2" name="Picture 7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4" name="Picture 7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6" name="Rectangle 7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0BE3C-A965-1E46-BAA8-4B367D0E93C1}"/>
              </a:ext>
            </a:extLst>
          </p:cNvPr>
          <p:cNvSpPr>
            <a:spLocks noGrp="1"/>
          </p:cNvSpPr>
          <p:nvPr>
            <p:ph type="title"/>
          </p:nvPr>
        </p:nvSpPr>
        <p:spPr>
          <a:xfrm>
            <a:off x="7385967" y="1325880"/>
            <a:ext cx="4158334" cy="1491927"/>
          </a:xfrm>
        </p:spPr>
        <p:txBody>
          <a:bodyPr vert="horz" lIns="91440" tIns="45720" rIns="91440" bIns="45720" rtlCol="0" anchor="b">
            <a:normAutofit fontScale="90000"/>
          </a:bodyPr>
          <a:lstStyle/>
          <a:p>
            <a:pPr>
              <a:lnSpc>
                <a:spcPct val="90000"/>
              </a:lnSpc>
            </a:pPr>
            <a:r>
              <a:rPr lang="en-US" sz="2500" b="0" i="0" kern="1200" dirty="0">
                <a:solidFill>
                  <a:srgbClr val="EBEBEB"/>
                </a:solidFill>
                <a:latin typeface="+mj-lt"/>
                <a:ea typeface="+mj-ea"/>
                <a:cs typeface="+mj-cs"/>
              </a:rPr>
              <a:t>Step 6: Build correlations table and matrix to get an overview variables &amp; elect variables</a:t>
            </a:r>
            <a:br>
              <a:rPr lang="en-US" sz="2500" b="0" i="0" kern="1200" dirty="0">
                <a:solidFill>
                  <a:srgbClr val="EBEBEB"/>
                </a:solidFill>
                <a:latin typeface="+mj-lt"/>
                <a:ea typeface="+mj-ea"/>
                <a:cs typeface="+mj-cs"/>
              </a:rPr>
            </a:br>
            <a:endParaRPr lang="en-US" sz="2500" b="0" i="0" kern="1200" dirty="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4061CFD-85FE-BB4C-B701-120A80B9D58B}"/>
              </a:ext>
            </a:extLst>
          </p:cNvPr>
          <p:cNvSpPr>
            <a:spLocks noGrp="1"/>
          </p:cNvSpPr>
          <p:nvPr>
            <p:ph idx="1"/>
          </p:nvPr>
        </p:nvSpPr>
        <p:spPr>
          <a:xfrm>
            <a:off x="7408194" y="2982350"/>
            <a:ext cx="4158334" cy="2233041"/>
          </a:xfrm>
        </p:spPr>
        <p:txBody>
          <a:bodyPr vert="horz" lIns="91440" tIns="45720" rIns="91440" bIns="45720" rtlCol="0" anchor="t">
            <a:normAutofit/>
          </a:bodyPr>
          <a:lstStyle/>
          <a:p>
            <a:pPr marL="0" indent="0">
              <a:buNone/>
            </a:pPr>
            <a:r>
              <a:rPr lang="en-US" sz="1800" cap="all" dirty="0">
                <a:solidFill>
                  <a:schemeClr val="tx2">
                    <a:lumMod val="40000"/>
                    <a:lumOff val="60000"/>
                  </a:schemeClr>
                </a:solidFill>
              </a:rPr>
              <a:t>a correlation table and matrix to determine which variables we would elect. </a:t>
            </a:r>
          </a:p>
          <a:p>
            <a:pPr marL="0" indent="0">
              <a:buNone/>
            </a:pPr>
            <a:endParaRPr lang="en-US" sz="1800" cap="all" dirty="0">
              <a:solidFill>
                <a:schemeClr val="tx2">
                  <a:lumMod val="40000"/>
                  <a:lumOff val="60000"/>
                </a:schemeClr>
              </a:solidFill>
            </a:endParaRPr>
          </a:p>
          <a:p>
            <a:pPr marL="0" indent="0">
              <a:buNone/>
            </a:pPr>
            <a:r>
              <a:rPr lang="en-US" sz="1800" cap="all" dirty="0">
                <a:solidFill>
                  <a:schemeClr val="tx2">
                    <a:lumMod val="40000"/>
                    <a:lumOff val="60000"/>
                  </a:schemeClr>
                </a:solidFill>
              </a:rPr>
              <a:t>ELECTED SQFT_LIVING / GRADE AS THE TWO VARIABLES TO TEST. </a:t>
            </a:r>
          </a:p>
        </p:txBody>
      </p:sp>
      <p:sp>
        <p:nvSpPr>
          <p:cNvPr id="80"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84" name="Rectangle 83">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5F21792-BE74-2E45-912E-DDC6E0B1A929}"/>
              </a:ext>
            </a:extLst>
          </p:cNvPr>
          <p:cNvPicPr>
            <a:picLocks noChangeAspect="1"/>
          </p:cNvPicPr>
          <p:nvPr/>
        </p:nvPicPr>
        <p:blipFill>
          <a:blip r:embed="rId6"/>
          <a:stretch>
            <a:fillRect/>
          </a:stretch>
        </p:blipFill>
        <p:spPr>
          <a:xfrm>
            <a:off x="685401" y="647698"/>
            <a:ext cx="5367463" cy="5562139"/>
          </a:xfrm>
          <a:prstGeom prst="rect">
            <a:avLst/>
          </a:prstGeom>
          <a:effectLst/>
        </p:spPr>
      </p:pic>
    </p:spTree>
    <p:extLst>
      <p:ext uri="{BB962C8B-B14F-4D97-AF65-F5344CB8AC3E}">
        <p14:creationId xmlns:p14="http://schemas.microsoft.com/office/powerpoint/2010/main" val="275301269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35</TotalTime>
  <Words>573</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Seattle Real Estate Analytics</vt:lpstr>
      <vt:lpstr>Executive Summary</vt:lpstr>
      <vt:lpstr>Process Timeline</vt:lpstr>
      <vt:lpstr>Step 1 &amp; 2: Load the dataset + identify &amp; treat null values   </vt:lpstr>
      <vt:lpstr>Step 3: EDA</vt:lpstr>
      <vt:lpstr>Step 3: EDA (continued)</vt:lpstr>
      <vt:lpstr>Step 4: Graph relationship between all relevant variables and price </vt:lpstr>
      <vt:lpstr>Step 5: Model Approach </vt:lpstr>
      <vt:lpstr>Step 6: Build correlations table and matrix to get an overview variables &amp; elect variables </vt:lpstr>
      <vt:lpstr>Step 7: Run regression model and interpret the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Real Estate Analytics</dc:title>
  <dc:creator>Augustin Goudet</dc:creator>
  <cp:lastModifiedBy>Augustin Goudet</cp:lastModifiedBy>
  <cp:revision>15</cp:revision>
  <dcterms:created xsi:type="dcterms:W3CDTF">2020-01-21T13:45:39Z</dcterms:created>
  <dcterms:modified xsi:type="dcterms:W3CDTF">2020-01-21T14:21:25Z</dcterms:modified>
</cp:coreProperties>
</file>