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83" r:id="rId6"/>
    <p:sldId id="262" r:id="rId7"/>
    <p:sldId id="274" r:id="rId8"/>
    <p:sldId id="273" r:id="rId9"/>
    <p:sldId id="276" r:id="rId10"/>
    <p:sldId id="277" r:id="rId11"/>
    <p:sldId id="278" r:id="rId12"/>
    <p:sldId id="263" r:id="rId13"/>
    <p:sldId id="264" r:id="rId14"/>
    <p:sldId id="265" r:id="rId15"/>
    <p:sldId id="267" r:id="rId16"/>
    <p:sldId id="279" r:id="rId17"/>
    <p:sldId id="280" r:id="rId18"/>
    <p:sldId id="281" r:id="rId19"/>
    <p:sldId id="282" r:id="rId20"/>
    <p:sldId id="288" r:id="rId21"/>
    <p:sldId id="287" r:id="rId22"/>
    <p:sldId id="286" r:id="rId23"/>
    <p:sldId id="285" r:id="rId24"/>
    <p:sldId id="284" r:id="rId25"/>
    <p:sldId id="289" r:id="rId26"/>
    <p:sldId id="26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ED4E-DC03-4924-AE44-E8FCB88BD11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AC93-632A-4FA0-AA48-816BDD88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df.ly/1FLoG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penetration-testing-tools/" TargetMode="External"/><Relationship Id="rId2" Type="http://schemas.openxmlformats.org/officeDocument/2006/relationships/hyperlink" Target="https://www.cybrary.it/0p3n/pentesting-sqli-dumper-v8-to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d.com/document/39022811/Simple-Sqli-Dump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6575" y="3876542"/>
            <a:ext cx="3039414" cy="27689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by,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Sruthi Dev Thomas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Roll No:53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MCA LE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Guide-in-Charge: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Ms. Lisha Varghese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 DESTINE" panose="02000000000000000000" pitchFamily="2" charset="0"/>
              </a:rPr>
              <a:t>Supported Databases</a:t>
            </a:r>
            <a:r>
              <a:rPr lang="en-US" dirty="0" smtClean="0">
                <a:latin typeface="AR DESTINE" panose="02000000000000000000" pitchFamily="2" charset="0"/>
              </a:rPr>
              <a:t>:</a:t>
            </a:r>
            <a:endParaRPr lang="en-US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dirty="0"/>
              <a:t>Time Based</a:t>
            </a:r>
          </a:p>
          <a:p>
            <a:r>
              <a:rPr lang="en-US" dirty="0"/>
              <a:t>MySQL Blind</a:t>
            </a:r>
          </a:p>
          <a:p>
            <a:r>
              <a:rPr lang="en-US" dirty="0"/>
              <a:t>MySQL Union Based</a:t>
            </a:r>
          </a:p>
          <a:p>
            <a:r>
              <a:rPr lang="en-US" dirty="0"/>
              <a:t>MySQL Error Based</a:t>
            </a:r>
          </a:p>
          <a:p>
            <a:r>
              <a:rPr lang="en-US" dirty="0" err="1"/>
              <a:t>MsSQL</a:t>
            </a:r>
            <a:r>
              <a:rPr lang="en-US" dirty="0"/>
              <a:t> Blind</a:t>
            </a:r>
          </a:p>
          <a:p>
            <a:r>
              <a:rPr lang="en-US" dirty="0"/>
              <a:t>Oracle Union Based</a:t>
            </a:r>
          </a:p>
          <a:p>
            <a:r>
              <a:rPr lang="en-US" dirty="0" smtClean="0"/>
              <a:t>Oracle Error </a:t>
            </a:r>
            <a:r>
              <a:rPr lang="en-US" dirty="0" smtClean="0"/>
              <a:t>Based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9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MsAccess</a:t>
            </a:r>
            <a:r>
              <a:rPr lang="en-US" dirty="0" smtClean="0"/>
              <a:t> </a:t>
            </a:r>
            <a:r>
              <a:rPr lang="en-US" dirty="0"/>
              <a:t>Union Based</a:t>
            </a:r>
          </a:p>
          <a:p>
            <a:r>
              <a:rPr lang="en-US" dirty="0" err="1"/>
              <a:t>MsAccess</a:t>
            </a:r>
            <a:r>
              <a:rPr lang="en-US" dirty="0"/>
              <a:t> Blind</a:t>
            </a:r>
          </a:p>
          <a:p>
            <a:r>
              <a:rPr lang="en-US" dirty="0"/>
              <a:t>MySQL 2000 and 2005 with both Error and Union Based.</a:t>
            </a:r>
          </a:p>
          <a:p>
            <a:pPr marL="0" indent="0">
              <a:buNone/>
            </a:pPr>
            <a:r>
              <a:rPr lang="en-US" dirty="0"/>
              <a:t>Many other databases are supported by this tool.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 DESTINE" panose="02000000000000000000" pitchFamily="2" charset="0"/>
              </a:rPr>
              <a:t>FEATURES</a:t>
            </a:r>
            <a:endParaRPr lang="en-US" b="1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Multi. Online search engine (to find the </a:t>
            </a:r>
            <a:r>
              <a:rPr lang="en-US" dirty="0" smtClean="0"/>
              <a:t>targets</a:t>
            </a:r>
            <a:r>
              <a:rPr lang="en-US" dirty="0"/>
              <a:t>);</a:t>
            </a:r>
          </a:p>
          <a:p>
            <a:r>
              <a:rPr lang="en-US" dirty="0" smtClean="0"/>
              <a:t>Automated </a:t>
            </a:r>
            <a:r>
              <a:rPr lang="en-US" dirty="0"/>
              <a:t>exploiting and analyzing from a URL list;</a:t>
            </a:r>
          </a:p>
          <a:p>
            <a:r>
              <a:rPr lang="en-US" dirty="0" smtClean="0"/>
              <a:t>Automated </a:t>
            </a:r>
            <a:r>
              <a:rPr lang="en-US" dirty="0"/>
              <a:t>search for data in a bulk URL list;</a:t>
            </a:r>
          </a:p>
          <a:p>
            <a:r>
              <a:rPr lang="en-US" dirty="0" smtClean="0"/>
              <a:t>Automated </a:t>
            </a:r>
            <a:r>
              <a:rPr lang="en-US" dirty="0"/>
              <a:t>analyzer for injections points using URL, POST, Cookies, </a:t>
            </a:r>
            <a:r>
              <a:rPr lang="en-US" dirty="0" err="1"/>
              <a:t>UserLogin</a:t>
            </a:r>
            <a:r>
              <a:rPr lang="en-US" dirty="0"/>
              <a:t> or </a:t>
            </a:r>
            <a:r>
              <a:rPr lang="en-US" dirty="0" err="1"/>
              <a:t>UserPassword</a:t>
            </a:r>
            <a:r>
              <a:rPr lang="en-US" dirty="0"/>
              <a:t>;</a:t>
            </a:r>
          </a:p>
          <a:p>
            <a:r>
              <a:rPr lang="en-US" dirty="0" smtClean="0"/>
              <a:t>Dumper </a:t>
            </a:r>
            <a:r>
              <a:rPr lang="en-US" dirty="0"/>
              <a:t>supports dumping data with multi-threading (databases/tables/columns/fetching data);</a:t>
            </a:r>
          </a:p>
        </p:txBody>
      </p:sp>
    </p:spTree>
    <p:extLst>
      <p:ext uri="{BB962C8B-B14F-4D97-AF65-F5344CB8AC3E}">
        <p14:creationId xmlns:p14="http://schemas.microsoft.com/office/powerpoint/2010/main" val="40380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Exploiter supports up to 100x threads;</a:t>
            </a:r>
          </a:p>
          <a:p>
            <a:r>
              <a:rPr lang="en-US" dirty="0" smtClean="0"/>
              <a:t>Analyzer </a:t>
            </a:r>
            <a:r>
              <a:rPr lang="en-US" dirty="0"/>
              <a:t>and Dumper supports up to 50x threads;</a:t>
            </a:r>
          </a:p>
          <a:p>
            <a:r>
              <a:rPr lang="en-US" dirty="0" smtClean="0"/>
              <a:t>Advanced </a:t>
            </a:r>
            <a:r>
              <a:rPr lang="en-US" dirty="0"/>
              <a:t>custom query box;</a:t>
            </a:r>
          </a:p>
          <a:p>
            <a:r>
              <a:rPr lang="en-US" dirty="0" smtClean="0"/>
              <a:t>Dumper </a:t>
            </a:r>
            <a:r>
              <a:rPr lang="en-US" dirty="0"/>
              <a:t>can dump large amounts of data, with </a:t>
            </a:r>
            <a:r>
              <a:rPr lang="en-US" dirty="0" smtClean="0"/>
              <a:t>great </a:t>
            </a:r>
            <a:r>
              <a:rPr lang="en-US" dirty="0"/>
              <a:t>control of </a:t>
            </a:r>
            <a:r>
              <a:rPr lang="en-US" dirty="0" smtClean="0"/>
              <a:t>delay for </a:t>
            </a:r>
            <a:r>
              <a:rPr lang="en-US" dirty="0"/>
              <a:t>each request (multi-threading</a:t>
            </a:r>
            <a:r>
              <a:rPr lang="en-US" dirty="0" smtClean="0"/>
              <a:t>);</a:t>
            </a:r>
          </a:p>
          <a:p>
            <a:r>
              <a:rPr lang="en-US" dirty="0"/>
              <a:t>Supports proxies list;</a:t>
            </a:r>
          </a:p>
          <a:p>
            <a:r>
              <a:rPr lang="en-US" dirty="0"/>
              <a:t>Internal database;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Trash </a:t>
            </a:r>
            <a:r>
              <a:rPr lang="en-US" dirty="0"/>
              <a:t>System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Admin login finder;</a:t>
            </a:r>
          </a:p>
          <a:p>
            <a:r>
              <a:rPr lang="en-US" dirty="0" smtClean="0"/>
              <a:t>Hash online cracker;</a:t>
            </a:r>
          </a:p>
        </p:txBody>
      </p:sp>
    </p:spTree>
    <p:extLst>
      <p:ext uri="{BB962C8B-B14F-4D97-AF65-F5344CB8AC3E}">
        <p14:creationId xmlns:p14="http://schemas.microsoft.com/office/powerpoint/2010/main" val="26955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R DESTINE" panose="02000000000000000000" pitchFamily="2" charset="0"/>
              </a:rPr>
              <a:t>IMPLEMENTATION</a:t>
            </a:r>
            <a:endParaRPr lang="en-US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Download </a:t>
            </a:r>
            <a:r>
              <a:rPr lang="en-US" dirty="0" err="1" smtClean="0"/>
              <a:t>.</a:t>
            </a:r>
            <a:r>
              <a:rPr lang="en-US" b="1" dirty="0" err="1" smtClean="0"/>
              <a:t>Net</a:t>
            </a:r>
            <a:r>
              <a:rPr lang="en-US" b="1" dirty="0" smtClean="0"/>
              <a:t> </a:t>
            </a:r>
            <a:r>
              <a:rPr lang="en-US" b="1" dirty="0"/>
              <a:t>Framework 4.0 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 </a:t>
            </a:r>
            <a:r>
              <a:rPr lang="en-US" b="1" dirty="0" err="1">
                <a:hlinkClick r:id="rId2"/>
              </a:rPr>
              <a:t>SQLi</a:t>
            </a:r>
            <a:r>
              <a:rPr lang="en-US" b="1" dirty="0">
                <a:hlinkClick r:id="rId2"/>
              </a:rPr>
              <a:t> Dumper </a:t>
            </a:r>
            <a:r>
              <a:rPr lang="en-US" b="1" dirty="0" smtClean="0">
                <a:hlinkClick r:id="rId2"/>
              </a:rPr>
              <a:t>v8.0.rar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 </a:t>
            </a:r>
            <a:r>
              <a:rPr lang="en-US" b="1" dirty="0" err="1"/>
              <a:t>SQLi</a:t>
            </a:r>
            <a:r>
              <a:rPr lang="en-US" b="1" dirty="0"/>
              <a:t> Dumper v8.0.exe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the Screen Shots…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" y="239151"/>
            <a:ext cx="10283482" cy="6288258"/>
          </a:xfrm>
        </p:spPr>
      </p:pic>
    </p:spTree>
    <p:extLst>
      <p:ext uri="{BB962C8B-B14F-4D97-AF65-F5344CB8AC3E}">
        <p14:creationId xmlns:p14="http://schemas.microsoft.com/office/powerpoint/2010/main" val="25151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" y="225082"/>
            <a:ext cx="11127545" cy="6372665"/>
          </a:xfrm>
        </p:spPr>
      </p:pic>
    </p:spTree>
    <p:extLst>
      <p:ext uri="{BB962C8B-B14F-4D97-AF65-F5344CB8AC3E}">
        <p14:creationId xmlns:p14="http://schemas.microsoft.com/office/powerpoint/2010/main" val="12975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196948"/>
            <a:ext cx="11507372" cy="6344529"/>
          </a:xfrm>
        </p:spPr>
      </p:pic>
    </p:spTree>
    <p:extLst>
      <p:ext uri="{BB962C8B-B14F-4D97-AF65-F5344CB8AC3E}">
        <p14:creationId xmlns:p14="http://schemas.microsoft.com/office/powerpoint/2010/main" val="9703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82880"/>
            <a:ext cx="11282290" cy="6400800"/>
          </a:xfrm>
        </p:spPr>
      </p:pic>
    </p:spTree>
    <p:extLst>
      <p:ext uri="{BB962C8B-B14F-4D97-AF65-F5344CB8AC3E}">
        <p14:creationId xmlns:p14="http://schemas.microsoft.com/office/powerpoint/2010/main" val="3922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 DESTINE" panose="02000000000000000000" pitchFamily="2" charset="0"/>
              </a:rPr>
              <a:t>CONTENT</a:t>
            </a:r>
            <a:endParaRPr lang="en-US" sz="4800" b="1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 DESTINE" panose="02000000000000000000" pitchFamily="2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 DESTINE" panose="02000000000000000000" pitchFamily="2" charset="0"/>
              </a:rPr>
              <a:t>WHAT </a:t>
            </a:r>
            <a:r>
              <a:rPr lang="en-US" dirty="0">
                <a:latin typeface="AR DESTINE" panose="02000000000000000000" pitchFamily="2" charset="0"/>
              </a:rPr>
              <a:t>IS </a:t>
            </a:r>
            <a:r>
              <a:rPr lang="en-US" dirty="0" err="1" smtClean="0">
                <a:latin typeface="AR DESTINE" panose="02000000000000000000" pitchFamily="2" charset="0"/>
              </a:rPr>
              <a:t>SQLi</a:t>
            </a:r>
            <a:r>
              <a:rPr lang="en-US" dirty="0" smtClean="0">
                <a:latin typeface="AR DESTINE" panose="02000000000000000000" pitchFamily="2" charset="0"/>
              </a:rPr>
              <a:t> Dumper???</a:t>
            </a:r>
            <a:endParaRPr lang="en-US" dirty="0">
              <a:latin typeface="AR DESTINE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 DESTINE" panose="02000000000000000000" pitchFamily="2" charset="0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 DESTINE" panose="02000000000000000000" pitchFamily="2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 DESTINE" panose="02000000000000000000" pitchFamily="2" charset="0"/>
              </a:rPr>
              <a:t>CONCLUSION</a:t>
            </a:r>
            <a:endParaRPr lang="en-US" dirty="0">
              <a:latin typeface="AR DESTINE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 DESTINE" panose="02000000000000000000" pitchFamily="2" charset="0"/>
              </a:rPr>
              <a:t>REFERENCES</a:t>
            </a:r>
            <a:endParaRPr lang="en-US" dirty="0">
              <a:latin typeface="AR DESTINE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211014"/>
            <a:ext cx="11619914" cy="6358597"/>
          </a:xfrm>
        </p:spPr>
      </p:pic>
    </p:spTree>
    <p:extLst>
      <p:ext uri="{BB962C8B-B14F-4D97-AF65-F5344CB8AC3E}">
        <p14:creationId xmlns:p14="http://schemas.microsoft.com/office/powerpoint/2010/main" val="36629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211014"/>
            <a:ext cx="11605846" cy="6372665"/>
          </a:xfrm>
        </p:spPr>
      </p:pic>
    </p:spTree>
    <p:extLst>
      <p:ext uri="{BB962C8B-B14F-4D97-AF65-F5344CB8AC3E}">
        <p14:creationId xmlns:p14="http://schemas.microsoft.com/office/powerpoint/2010/main" val="645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4" y="182880"/>
            <a:ext cx="11591779" cy="6316394"/>
          </a:xfrm>
        </p:spPr>
      </p:pic>
    </p:spTree>
    <p:extLst>
      <p:ext uri="{BB962C8B-B14F-4D97-AF65-F5344CB8AC3E}">
        <p14:creationId xmlns:p14="http://schemas.microsoft.com/office/powerpoint/2010/main" val="41089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" y="266651"/>
            <a:ext cx="11711934" cy="6345164"/>
          </a:xfrm>
        </p:spPr>
      </p:pic>
    </p:spTree>
    <p:extLst>
      <p:ext uri="{BB962C8B-B14F-4D97-AF65-F5344CB8AC3E}">
        <p14:creationId xmlns:p14="http://schemas.microsoft.com/office/powerpoint/2010/main" val="32243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211015"/>
            <a:ext cx="11535507" cy="6330462"/>
          </a:xfrm>
        </p:spPr>
      </p:pic>
    </p:spTree>
    <p:extLst>
      <p:ext uri="{BB962C8B-B14F-4D97-AF65-F5344CB8AC3E}">
        <p14:creationId xmlns:p14="http://schemas.microsoft.com/office/powerpoint/2010/main" val="41027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 DESTINE" panose="02000000000000000000" pitchFamily="2" charset="0"/>
              </a:rPr>
              <a:t>CONCLUSION</a:t>
            </a:r>
            <a:endParaRPr lang="en-US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000"/>
              </a:spcBef>
            </a:pPr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SQL injection </a:t>
            </a:r>
            <a:r>
              <a:rPr lang="en-US" dirty="0" smtClean="0"/>
              <a:t>tool used mainly to Retrieve Database </a:t>
            </a:r>
            <a:r>
              <a:rPr lang="en-US" dirty="0"/>
              <a:t>login names and password </a:t>
            </a:r>
            <a:r>
              <a:rPr lang="en-US" dirty="0" smtClean="0"/>
              <a:t>hashes with the use of a user friendly GUI.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More efficient and better than other exploitation tools.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Supports almost all databases.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Can </a:t>
            </a:r>
            <a:r>
              <a:rPr lang="en-US" dirty="0"/>
              <a:t>dump large amounts of data, with great control of delay each </a:t>
            </a:r>
            <a:r>
              <a:rPr lang="en-US" dirty="0" smtClean="0"/>
              <a:t>request.</a:t>
            </a:r>
          </a:p>
          <a:p>
            <a:pPr marL="342900" lvl="1" indent="-342900">
              <a:spcBef>
                <a:spcPts val="10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 DESTINE" panose="02000000000000000000" pitchFamily="2" charset="0"/>
              </a:rPr>
              <a:t>Reference</a:t>
            </a:r>
            <a:endParaRPr lang="en-US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1129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://www.cybrary.it/0p3n/pentesting-sqli-dumper-v8-tool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u="sng" dirty="0">
                <a:solidFill>
                  <a:srgbClr val="0065B0"/>
                </a:solidFill>
                <a:hlinkClick r:id="rId3"/>
              </a:rPr>
              <a:t>http://www.softwaretestinghelp.com/penetration-testing-tools</a:t>
            </a:r>
            <a:r>
              <a:rPr lang="en-US" u="sng" dirty="0" smtClean="0">
                <a:solidFill>
                  <a:srgbClr val="0065B0"/>
                </a:solidFill>
                <a:hlinkClick r:id="rId3"/>
              </a:rPr>
              <a:t>/</a:t>
            </a:r>
            <a:endParaRPr lang="en-US" u="sng" dirty="0" smtClean="0">
              <a:solidFill>
                <a:srgbClr val="0065B0"/>
              </a:solidFill>
            </a:endParaRPr>
          </a:p>
          <a:p>
            <a:pPr marL="0" indent="0" algn="ctr">
              <a:buNone/>
            </a:pPr>
            <a:endParaRPr lang="en-US" u="sng" dirty="0" smtClean="0">
              <a:solidFill>
                <a:srgbClr val="0065B0"/>
              </a:solidFill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0065B0"/>
                </a:solidFill>
                <a:hlinkClick r:id="rId4"/>
              </a:rPr>
              <a:t>https://</a:t>
            </a:r>
            <a:r>
              <a:rPr lang="en-US" u="sng" dirty="0" smtClean="0">
                <a:solidFill>
                  <a:srgbClr val="0065B0"/>
                </a:solidFill>
                <a:hlinkClick r:id="rId4"/>
              </a:rPr>
              <a:t>www.scribd.com/document/39022811/Simple-Sqli-Dumper</a:t>
            </a:r>
            <a:endParaRPr lang="en-US" u="sng" dirty="0" smtClean="0">
              <a:solidFill>
                <a:srgbClr val="0065B0"/>
              </a:solidFill>
            </a:endParaRPr>
          </a:p>
          <a:p>
            <a:pPr marL="0" indent="0" algn="ctr">
              <a:buNone/>
            </a:pPr>
            <a:endParaRPr lang="en-US" u="sng" dirty="0" smtClean="0">
              <a:solidFill>
                <a:srgbClr val="0065B0"/>
              </a:solidFill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0065B0"/>
                </a:solidFill>
              </a:rPr>
              <a:t>http://anonangelteam.blogspot.in/2015/04/how-to-use-sqli-dumper-v80-powerful.html</a:t>
            </a:r>
            <a:endParaRPr lang="en-US" u="sng" dirty="0" smtClean="0">
              <a:solidFill>
                <a:srgbClr val="0065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6" y="1726427"/>
            <a:ext cx="9457721" cy="58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 DESTINE" panose="02000000000000000000" pitchFamily="2" charset="0"/>
              </a:rPr>
              <a:t>INTRODUCTION</a:t>
            </a:r>
            <a:endParaRPr lang="en-US" b="1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Penetration </a:t>
            </a:r>
            <a:r>
              <a:rPr lang="en-US" b="1" dirty="0" smtClean="0"/>
              <a:t>Test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Penetration testing (also called pen testing) is the practice of </a:t>
            </a:r>
            <a:r>
              <a:rPr lang="en-US" dirty="0" smtClean="0"/>
              <a:t>testing</a:t>
            </a:r>
            <a:r>
              <a:rPr lang="en-US" dirty="0"/>
              <a:t> a computer system, network or Web application to find vulnerabilities that an attacker could exploit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Performed </a:t>
            </a:r>
            <a:r>
              <a:rPr lang="en-US" b="1" dirty="0"/>
              <a:t>for</a:t>
            </a:r>
            <a:r>
              <a:rPr lang="en-US" dirty="0"/>
              <a:t>: </a:t>
            </a:r>
            <a:r>
              <a:rPr lang="en-US" dirty="0" smtClean="0"/>
              <a:t>Websites/Servers/Networks</a:t>
            </a:r>
          </a:p>
          <a:p>
            <a:r>
              <a:rPr lang="en-US" b="1" dirty="0" smtClean="0"/>
              <a:t>Performed by</a:t>
            </a:r>
            <a:r>
              <a:rPr lang="en-US" dirty="0" smtClean="0"/>
              <a:t>: Testers</a:t>
            </a:r>
            <a:r>
              <a:rPr lang="en-US" dirty="0"/>
              <a:t>/ Network specialists/ Security </a:t>
            </a:r>
            <a:r>
              <a:rPr lang="en-US" dirty="0" smtClean="0"/>
              <a:t>Consultants.</a:t>
            </a:r>
          </a:p>
          <a:p>
            <a:r>
              <a:rPr lang="en-US" dirty="0"/>
              <a:t>P</a:t>
            </a:r>
            <a:r>
              <a:rPr lang="en-US" dirty="0" smtClean="0"/>
              <a:t>en-testing </a:t>
            </a:r>
            <a:r>
              <a:rPr lang="en-US" dirty="0"/>
              <a:t>can be classified into two kinds </a:t>
            </a:r>
            <a:endParaRPr lang="en-US" dirty="0" smtClean="0"/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canners </a:t>
            </a:r>
            <a:r>
              <a:rPr lang="en-US" b="1" dirty="0"/>
              <a:t>and A</a:t>
            </a:r>
            <a:r>
              <a:rPr lang="en-US" b="1" dirty="0" smtClean="0"/>
              <a:t>ttackers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74" y="4657567"/>
            <a:ext cx="2734212" cy="20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Pen-testing </a:t>
            </a:r>
            <a:r>
              <a:rPr lang="en-US" sz="2800" dirty="0"/>
              <a:t>is exploiting the weak spots. So there are some software/tools that will show you the weak </a:t>
            </a:r>
            <a:r>
              <a:rPr lang="en-US" sz="2800" dirty="0" smtClean="0"/>
              <a:t>spots(Scanners), </a:t>
            </a:r>
            <a:r>
              <a:rPr lang="en-US" sz="2800" dirty="0"/>
              <a:t>&amp; some that show, and </a:t>
            </a:r>
            <a:r>
              <a:rPr lang="en-US" sz="2800" dirty="0" smtClean="0"/>
              <a:t>attack(Attackers).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b="1" dirty="0" smtClean="0"/>
              <a:t>SQL injection: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 smtClean="0"/>
              <a:t>Kind </a:t>
            </a:r>
            <a:r>
              <a:rPr lang="en-US" sz="2800" dirty="0"/>
              <a:t>of injection vulnerability in which the attacker tries to inject </a:t>
            </a:r>
            <a:r>
              <a:rPr lang="en-US" sz="2800" dirty="0" smtClean="0"/>
              <a:t>pieces </a:t>
            </a:r>
            <a:r>
              <a:rPr lang="en-US" sz="2800" dirty="0"/>
              <a:t>of malicious data into the input fields of an </a:t>
            </a:r>
            <a:r>
              <a:rPr lang="en-US" sz="2800" dirty="0" smtClean="0"/>
              <a:t>application.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 smtClean="0"/>
              <a:t>When </a:t>
            </a:r>
            <a:r>
              <a:rPr lang="en-US" sz="2800" dirty="0"/>
              <a:t>processed by the application, causes that data to be executed as a piece of code by the back end SQL </a:t>
            </a:r>
            <a:r>
              <a:rPr lang="en-US" sz="2800" dirty="0" smtClean="0"/>
              <a:t>server. </a:t>
            </a:r>
            <a:r>
              <a:rPr lang="en-US" sz="2800" dirty="0"/>
              <a:t>T</a:t>
            </a:r>
            <a:r>
              <a:rPr lang="en-US" sz="2800" dirty="0" smtClean="0"/>
              <a:t>hereby </a:t>
            </a:r>
            <a:r>
              <a:rPr lang="en-US" sz="2800" dirty="0"/>
              <a:t>giving undesired results which the developer of the application did not anticipate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Backend </a:t>
            </a:r>
            <a:r>
              <a:rPr lang="en-US" sz="2800" dirty="0"/>
              <a:t>server can be any SQL </a:t>
            </a:r>
            <a:r>
              <a:rPr lang="en-US" sz="2800" dirty="0" smtClean="0"/>
              <a:t>server.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5" y="4982123"/>
            <a:ext cx="2279560" cy="16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06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Dorks:</a:t>
            </a:r>
          </a:p>
          <a:p>
            <a:pPr marL="0" indent="0">
              <a:buNone/>
            </a:pPr>
            <a:r>
              <a:rPr lang="en-US" dirty="0" smtClean="0"/>
              <a:t>	Dorks </a:t>
            </a:r>
            <a:r>
              <a:rPr lang="en-US" dirty="0"/>
              <a:t>is mostly used over the Internet to </a:t>
            </a:r>
            <a:r>
              <a:rPr lang="en-US" dirty="0" smtClean="0"/>
              <a:t>Perform SQL Injection. </a:t>
            </a:r>
            <a:r>
              <a:rPr lang="en-US" dirty="0"/>
              <a:t>Before Performing SQL Injection We Need to Find Vulnerable Website So</a:t>
            </a:r>
            <a:r>
              <a:rPr lang="en-US" dirty="0" smtClean="0"/>
              <a:t>, Dorks </a:t>
            </a:r>
            <a:r>
              <a:rPr lang="en-US" dirty="0"/>
              <a:t>are the Small Codes that Spot Vulnerable sites Index in </a:t>
            </a:r>
            <a:r>
              <a:rPr lang="en-US" dirty="0" smtClean="0"/>
              <a:t>the Search </a:t>
            </a:r>
            <a:r>
              <a:rPr lang="en-US" dirty="0"/>
              <a:t>Engine. </a:t>
            </a:r>
          </a:p>
        </p:txBody>
      </p:sp>
    </p:spTree>
    <p:extLst>
      <p:ext uri="{BB962C8B-B14F-4D97-AF65-F5344CB8AC3E}">
        <p14:creationId xmlns:p14="http://schemas.microsoft.com/office/powerpoint/2010/main" val="22856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R DESTINE" panose="02000000000000000000" pitchFamily="2" charset="0"/>
              </a:rPr>
              <a:t>SQLi</a:t>
            </a:r>
            <a:r>
              <a:rPr lang="en-US" b="1" dirty="0" smtClean="0">
                <a:latin typeface="AR DESTINE" panose="02000000000000000000" pitchFamily="2" charset="0"/>
              </a:rPr>
              <a:t> dumper</a:t>
            </a:r>
            <a:endParaRPr lang="en-US" b="1" dirty="0">
              <a:latin typeface="AR DESTI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xcellent</a:t>
            </a:r>
            <a:r>
              <a:rPr lang="en-US" dirty="0"/>
              <a:t>, advanced, automatic SQL injection tool for testing links that may contain SQL injection </a:t>
            </a:r>
            <a:r>
              <a:rPr lang="en-US" dirty="0" smtClean="0"/>
              <a:t>problems.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choose to create an individual .</a:t>
            </a:r>
            <a:r>
              <a:rPr lang="en-US" dirty="0" err="1"/>
              <a:t>sql</a:t>
            </a:r>
            <a:r>
              <a:rPr lang="en-US" dirty="0"/>
              <a:t> file for each table, or combine all selected tables into a single file</a:t>
            </a:r>
            <a:r>
              <a:rPr lang="en-US" dirty="0" smtClean="0"/>
              <a:t>.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penetration testing to figure out </a:t>
            </a:r>
            <a:r>
              <a:rPr lang="en-US" dirty="0" smtClean="0"/>
              <a:t>and </a:t>
            </a:r>
            <a:r>
              <a:rPr lang="en-US" dirty="0"/>
              <a:t>exploit SQL Injection vulnerabilities on a website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take advantage of a </a:t>
            </a:r>
            <a:r>
              <a:rPr lang="en-US" dirty="0" smtClean="0"/>
              <a:t>vulnerable web </a:t>
            </a:r>
            <a:r>
              <a:rPr lang="en-US" dirty="0"/>
              <a:t>application through some security loopholes.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this tool to </a:t>
            </a:r>
            <a:r>
              <a:rPr lang="en-US" dirty="0" smtClean="0"/>
              <a:t>perform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Back </a:t>
            </a:r>
            <a:r>
              <a:rPr lang="en-US" dirty="0"/>
              <a:t>end </a:t>
            </a:r>
            <a:r>
              <a:rPr lang="en-US" dirty="0" smtClean="0"/>
              <a:t>database fingerprinting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Retrieve </a:t>
            </a:r>
            <a:r>
              <a:rPr lang="en-US" dirty="0"/>
              <a:t>DBMS login names and password </a:t>
            </a:r>
            <a:r>
              <a:rPr lang="en-US" dirty="0" smtClean="0"/>
              <a:t>hashes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ump </a:t>
            </a:r>
            <a:r>
              <a:rPr lang="en-US" dirty="0"/>
              <a:t>tables and </a:t>
            </a:r>
            <a:r>
              <a:rPr lang="en-US" dirty="0" smtClean="0"/>
              <a:t>columns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etch </a:t>
            </a:r>
            <a:r>
              <a:rPr lang="en-US" dirty="0"/>
              <a:t>data from the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SQL statements against the server.</a:t>
            </a:r>
          </a:p>
          <a:p>
            <a:r>
              <a:rPr lang="en-US" b="1" dirty="0" smtClean="0"/>
              <a:t>Requirements: </a:t>
            </a:r>
            <a:r>
              <a:rPr lang="en-US" dirty="0" smtClean="0"/>
              <a:t>.NET </a:t>
            </a:r>
            <a:r>
              <a:rPr lang="en-US" dirty="0"/>
              <a:t>Framework 4.0 or greater.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dumper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uccess rate </a:t>
            </a:r>
            <a:r>
              <a:rPr lang="en-US" dirty="0"/>
              <a:t>is more than 95% at </a:t>
            </a:r>
            <a:r>
              <a:rPr lang="en-US" dirty="0" smtClean="0"/>
              <a:t>injection </a:t>
            </a:r>
            <a:r>
              <a:rPr lang="en-US" dirty="0"/>
              <a:t>vulnerable targets using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dumper.</a:t>
            </a:r>
            <a:endParaRPr lang="en-US" dirty="0"/>
          </a:p>
          <a:p>
            <a:r>
              <a:rPr lang="en-US" dirty="0" smtClean="0"/>
              <a:t>It has a User </a:t>
            </a:r>
            <a:r>
              <a:rPr lang="en-US" dirty="0"/>
              <a:t>friendly GUI (Graphical User </a:t>
            </a:r>
            <a:r>
              <a:rPr lang="en-US" dirty="0" smtClean="0"/>
              <a:t>Interface). 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utomated </a:t>
            </a:r>
            <a:r>
              <a:rPr lang="en-US" dirty="0"/>
              <a:t>settings and detections makes it easy to use for everyone even amateur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Factors </a:t>
            </a:r>
            <a:r>
              <a:rPr lang="en-US" b="1" dirty="0"/>
              <a:t>that make it better than the other exploitation tools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  <a:r>
              <a:rPr lang="en-US" dirty="0"/>
              <a:t>.</a:t>
            </a:r>
          </a:p>
          <a:p>
            <a:r>
              <a:rPr lang="en-US" dirty="0"/>
              <a:t>Better Extraction of Tables.</a:t>
            </a:r>
          </a:p>
          <a:p>
            <a:r>
              <a:rPr lang="en-US" dirty="0"/>
              <a:t>Crash Protection.</a:t>
            </a:r>
          </a:p>
          <a:p>
            <a:r>
              <a:rPr lang="en-US" dirty="0"/>
              <a:t>Mailing List.</a:t>
            </a:r>
          </a:p>
          <a:p>
            <a:r>
              <a:rPr lang="en-US" dirty="0"/>
              <a:t>Brute Table &amp;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558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 DESTINE</vt:lpstr>
      <vt:lpstr>Arial</vt:lpstr>
      <vt:lpstr>Calibri</vt:lpstr>
      <vt:lpstr>Calibri Light</vt:lpstr>
      <vt:lpstr>Wingdings</vt:lpstr>
      <vt:lpstr>Office Theme</vt:lpstr>
      <vt:lpstr>PowerPoint Presentation</vt:lpstr>
      <vt:lpstr>CONTENT</vt:lpstr>
      <vt:lpstr>INTRODUCTION</vt:lpstr>
      <vt:lpstr>PowerPoint Presentation</vt:lpstr>
      <vt:lpstr>PowerPoint Presentation</vt:lpstr>
      <vt:lpstr>SQLi dumper</vt:lpstr>
      <vt:lpstr>PowerPoint Presentation</vt:lpstr>
      <vt:lpstr>The power of SQLi dumper</vt:lpstr>
      <vt:lpstr>Factors that make it better than the other exploitation tools.</vt:lpstr>
      <vt:lpstr>Supported Databases:</vt:lpstr>
      <vt:lpstr>    </vt:lpstr>
      <vt:lpstr>FEATURES</vt:lpstr>
      <vt:lpstr>PowerPoint Presentation</vt:lpstr>
      <vt:lpstr>PowerPoint Presentation</vt:lpstr>
      <vt:lpstr>IMPLEMENTATION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sruthi dev</dc:creator>
  <cp:lastModifiedBy>sruthi dev</cp:lastModifiedBy>
  <cp:revision>97</cp:revision>
  <dcterms:created xsi:type="dcterms:W3CDTF">2017-11-07T08:07:36Z</dcterms:created>
  <dcterms:modified xsi:type="dcterms:W3CDTF">2017-11-17T06:31:58Z</dcterms:modified>
</cp:coreProperties>
</file>