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gLg6q7pTxbAIEa/ndVVzhKa00/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509571723_3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509571723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509571723_3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509571723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509571723_3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509571723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509571723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50957172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509571723_2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1509571723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509571723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11509571723_5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509571723_4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509571723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509571723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1509571723_3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509571723_3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509571723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509571723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50957172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6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5" name="Google Shape;55;p19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7" name="Google Shape;57;p19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4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IMAGE PROCESSING FOR BREAST CANCER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492487"/>
            <a:ext cx="7767000" cy="1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i="0" lang="en-US" sz="1800" u="none" strike="noStrike">
                <a:solidFill>
                  <a:srgbClr val="558AA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DARIUS ALIZADEH, SAI BAVISETTY, EFSTATHIOS CHRONTSIOS, YUNDI KONG, BOWEI ZHAO</a:t>
            </a:r>
            <a:endParaRPr b="0"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509571723_3_52"/>
          <p:cNvSpPr txBox="1"/>
          <p:nvPr>
            <p:ph type="title"/>
          </p:nvPr>
        </p:nvSpPr>
        <p:spPr>
          <a:xfrm>
            <a:off x="677325" y="609600"/>
            <a:ext cx="8596800" cy="75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Target Visualization</a:t>
            </a:r>
            <a:endParaRPr/>
          </a:p>
        </p:txBody>
      </p:sp>
      <p:pic>
        <p:nvPicPr>
          <p:cNvPr id="216" name="Google Shape;216;g11509571723_3_52"/>
          <p:cNvPicPr preferRelativeResize="0"/>
          <p:nvPr/>
        </p:nvPicPr>
        <p:blipFill rotWithShape="1">
          <a:blip r:embed="rId3">
            <a:alphaModFix/>
          </a:blip>
          <a:srcRect b="0" l="0" r="0" t="59384"/>
          <a:stretch/>
        </p:blipFill>
        <p:spPr>
          <a:xfrm>
            <a:off x="677326" y="1536100"/>
            <a:ext cx="9388525" cy="4933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509571723_3_10"/>
          <p:cNvSpPr txBox="1"/>
          <p:nvPr>
            <p:ph type="title"/>
          </p:nvPr>
        </p:nvSpPr>
        <p:spPr>
          <a:xfrm>
            <a:off x="363600" y="280775"/>
            <a:ext cx="9617100" cy="13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340"/>
              <a:t>Remodeling the O</a:t>
            </a:r>
            <a:r>
              <a:rPr lang="en-US" sz="3340"/>
              <a:t>riginal Breast Tissue Images</a:t>
            </a:r>
            <a:endParaRPr sz="33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2620"/>
              <a:t>Example: Patient #8863</a:t>
            </a:r>
            <a:endParaRPr sz="2620"/>
          </a:p>
        </p:txBody>
      </p:sp>
      <p:sp>
        <p:nvSpPr>
          <p:cNvPr id="222" name="Google Shape;222;g11509571723_3_10"/>
          <p:cNvSpPr txBox="1"/>
          <p:nvPr>
            <p:ph idx="2" type="body"/>
          </p:nvPr>
        </p:nvSpPr>
        <p:spPr>
          <a:xfrm>
            <a:off x="5687600" y="1870800"/>
            <a:ext cx="3829800" cy="407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6560" lvl="0" marL="342900" rtl="0" algn="l">
              <a:spcBef>
                <a:spcPts val="1000"/>
              </a:spcBef>
              <a:spcAft>
                <a:spcPts val="0"/>
              </a:spcAft>
              <a:buSzPts val="2600"/>
              <a:buChar char="►"/>
            </a:pPr>
            <a:r>
              <a:rPr b="1" lang="en-US" sz="2400"/>
              <a:t>Using the image</a:t>
            </a:r>
            <a:r>
              <a:rPr lang="en-US" sz="2400"/>
              <a:t> instead of x and y coordinates.</a:t>
            </a:r>
            <a:endParaRPr sz="240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16560" lvl="0" marL="342900" rtl="0" algn="l">
              <a:spcBef>
                <a:spcPts val="1000"/>
              </a:spcBef>
              <a:spcAft>
                <a:spcPts val="0"/>
              </a:spcAft>
              <a:buSzPts val="2600"/>
              <a:buChar char="►"/>
            </a:pPr>
            <a:r>
              <a:rPr b="1" lang="en-US" sz="2400"/>
              <a:t>Darker part</a:t>
            </a:r>
            <a:r>
              <a:rPr lang="en-US" sz="2400"/>
              <a:t>: breast cancer </a:t>
            </a:r>
            <a:r>
              <a:rPr b="1" lang="en-US" sz="2400"/>
              <a:t>detected</a:t>
            </a:r>
            <a:endParaRPr b="1" sz="240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342900" rtl="0" algn="l">
              <a:spcBef>
                <a:spcPts val="1000"/>
              </a:spcBef>
              <a:spcAft>
                <a:spcPts val="0"/>
              </a:spcAft>
              <a:buSzPts val="2040"/>
              <a:buChar char="►"/>
            </a:pPr>
            <a:r>
              <a:rPr lang="en-US" sz="2400"/>
              <a:t>Time cost: </a:t>
            </a:r>
            <a:r>
              <a:rPr b="1" lang="en-US" sz="2400">
                <a:solidFill>
                  <a:schemeClr val="accent5"/>
                </a:solidFill>
              </a:rPr>
              <a:t>9m 30s</a:t>
            </a:r>
            <a:endParaRPr b="1" sz="2400">
              <a:solidFill>
                <a:schemeClr val="accent5"/>
              </a:solidFill>
            </a:endParaRPr>
          </a:p>
        </p:txBody>
      </p:sp>
      <p:pic>
        <p:nvPicPr>
          <p:cNvPr id="223" name="Google Shape;223;g11509571723_3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00" y="1726850"/>
            <a:ext cx="4742675" cy="47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509571723_3_16"/>
          <p:cNvSpPr txBox="1"/>
          <p:nvPr>
            <p:ph type="title"/>
          </p:nvPr>
        </p:nvSpPr>
        <p:spPr>
          <a:xfrm>
            <a:off x="154400" y="519975"/>
            <a:ext cx="96171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Remodeling the Original Breast Tissue Images</a:t>
            </a:r>
            <a:endParaRPr/>
          </a:p>
        </p:txBody>
      </p:sp>
      <p:sp>
        <p:nvSpPr>
          <p:cNvPr id="229" name="Google Shape;229;g11509571723_3_16"/>
          <p:cNvSpPr txBox="1"/>
          <p:nvPr>
            <p:ph idx="2" type="body"/>
          </p:nvPr>
        </p:nvSpPr>
        <p:spPr>
          <a:xfrm>
            <a:off x="6225550" y="1711563"/>
            <a:ext cx="3441300" cy="439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342900" rtl="0" algn="l">
              <a:spcBef>
                <a:spcPts val="1000"/>
              </a:spcBef>
              <a:spcAft>
                <a:spcPts val="0"/>
              </a:spcAft>
              <a:buSzPts val="2040"/>
              <a:buChar char="►"/>
            </a:pPr>
            <a:r>
              <a:rPr lang="en-US" sz="2400"/>
              <a:t>Though we can clearly visualize the distribution of the cancerous patches in this way, but it’s </a:t>
            </a:r>
            <a:r>
              <a:rPr b="1" lang="en-US" sz="2400">
                <a:solidFill>
                  <a:schemeClr val="accent5"/>
                </a:solidFill>
              </a:rPr>
              <a:t>not efficient</a:t>
            </a:r>
            <a:r>
              <a:rPr lang="en-US" sz="2400"/>
              <a:t>!!</a:t>
            </a:r>
            <a:endParaRPr sz="2100"/>
          </a:p>
        </p:txBody>
      </p:sp>
      <p:pic>
        <p:nvPicPr>
          <p:cNvPr id="230" name="Google Shape;230;g11509571723_3_16"/>
          <p:cNvPicPr preferRelativeResize="0"/>
          <p:nvPr/>
        </p:nvPicPr>
        <p:blipFill rotWithShape="1">
          <a:blip r:embed="rId3">
            <a:alphaModFix/>
          </a:blip>
          <a:srcRect b="20140" l="0" r="0" t="19936"/>
          <a:stretch/>
        </p:blipFill>
        <p:spPr>
          <a:xfrm>
            <a:off x="364325" y="1305125"/>
            <a:ext cx="5597200" cy="52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"/>
          <p:cNvSpPr txBox="1"/>
          <p:nvPr>
            <p:ph type="title"/>
          </p:nvPr>
        </p:nvSpPr>
        <p:spPr>
          <a:xfrm>
            <a:off x="916271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Where does cancer appear most often?</a:t>
            </a:r>
            <a:endParaRPr/>
          </a:p>
        </p:txBody>
      </p:sp>
      <p:pic>
        <p:nvPicPr>
          <p:cNvPr descr="A picture containing text, monitor, light, outdoor object&#10;&#10;Description automatically generated" id="236" name="Google Shape;23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6049" y="1388375"/>
            <a:ext cx="7037100" cy="50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Main Issues</a:t>
            </a:r>
            <a:endParaRPr/>
          </a:p>
        </p:txBody>
      </p:sp>
      <p:sp>
        <p:nvSpPr>
          <p:cNvPr id="242" name="Google Shape;242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342900" rtl="0" algn="l">
              <a:spcBef>
                <a:spcPts val="0"/>
              </a:spcBef>
              <a:spcAft>
                <a:spcPts val="0"/>
              </a:spcAft>
              <a:buSzPts val="2500"/>
              <a:buChar char="►"/>
            </a:pPr>
            <a:r>
              <a:rPr lang="en-US" sz="3000"/>
              <a:t>Bias in Data!</a:t>
            </a:r>
            <a:endParaRPr sz="2300"/>
          </a:p>
          <a:p>
            <a:pPr indent="-374650" lvl="0" marL="342900" rtl="0" algn="l">
              <a:spcBef>
                <a:spcPts val="1000"/>
              </a:spcBef>
              <a:spcAft>
                <a:spcPts val="0"/>
              </a:spcAft>
              <a:buSzPts val="2500"/>
              <a:buChar char="►"/>
            </a:pPr>
            <a:r>
              <a:rPr lang="en-US" sz="3000"/>
              <a:t>Huge dataset- Each patient’s file is 10 MB. Total 2GB. Cannot even run PCA on the dataset</a:t>
            </a:r>
            <a:endParaRPr sz="2300"/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Refining our data</a:t>
            </a:r>
            <a:endParaRPr/>
          </a:p>
        </p:txBody>
      </p:sp>
      <p:sp>
        <p:nvSpPr>
          <p:cNvPr id="248" name="Google Shape;248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en-US" sz="2500"/>
              <a:t>Use the heat map to recognize the important region!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en-US" sz="2500"/>
              <a:t>Sample from the region where cancer is most likely!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en-US" sz="2500"/>
              <a:t>Reduces size, makes PCA feasible.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en-US" sz="2500"/>
              <a:t>Reduces Bias</a:t>
            </a:r>
            <a:endParaRPr sz="2500"/>
          </a:p>
        </p:txBody>
      </p:sp>
      <p:pic>
        <p:nvPicPr>
          <p:cNvPr id="249" name="Google Shape;24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324" y="3759375"/>
            <a:ext cx="4147200" cy="29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"/>
          <p:cNvSpPr txBox="1"/>
          <p:nvPr>
            <p:ph type="title"/>
          </p:nvPr>
        </p:nvSpPr>
        <p:spPr>
          <a:xfrm>
            <a:off x="677333" y="410227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After resampling</a:t>
            </a:r>
            <a:endParaRPr/>
          </a:p>
        </p:txBody>
      </p:sp>
      <p:pic>
        <p:nvPicPr>
          <p:cNvPr descr="Chart, pie chart&#10;&#10;Description automatically generated" id="255" name="Google Shape;255;p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953" y="1735475"/>
            <a:ext cx="4072200" cy="409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pie chart&#10;&#10;Description automatically generated" id="256" name="Google Shape;256;p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25" y="1735475"/>
            <a:ext cx="4072200" cy="40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509571723_0_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 resampling</a:t>
            </a:r>
            <a:endParaRPr/>
          </a:p>
        </p:txBody>
      </p:sp>
      <p:pic>
        <p:nvPicPr>
          <p:cNvPr id="262" name="Google Shape;262;g11509571723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82900"/>
            <a:ext cx="110871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Main issues</a:t>
            </a:r>
            <a:endParaRPr/>
          </a:p>
        </p:txBody>
      </p:sp>
      <p:sp>
        <p:nvSpPr>
          <p:cNvPr id="268" name="Google Shape;268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en-US" sz="2500"/>
              <a:t>Images are still too big to be inputted into classifiers as they are.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en-US" sz="2500"/>
              <a:t>Each image is 50 x 50 x 3 and there are 100,000 images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PCA</a:t>
            </a:r>
            <a:endParaRPr/>
          </a:p>
        </p:txBody>
      </p:sp>
      <p:sp>
        <p:nvSpPr>
          <p:cNvPr id="274" name="Google Shape;274;p11"/>
          <p:cNvSpPr txBox="1"/>
          <p:nvPr>
            <p:ph idx="1" type="body"/>
          </p:nvPr>
        </p:nvSpPr>
        <p:spPr>
          <a:xfrm>
            <a:off x="539050" y="1488604"/>
            <a:ext cx="8596800" cy="53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en-US" sz="2500"/>
              <a:t>Principal component analysis can be used to reduce dimension of feature space</a:t>
            </a:r>
            <a:endParaRPr sz="25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en-US" sz="2500"/>
              <a:t>PCA reduced dimension from 7500 to 500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en-US" sz="2500"/>
              <a:t>Now we can apply classifiers!</a:t>
            </a:r>
            <a:endParaRPr sz="2500"/>
          </a:p>
          <a:p>
            <a:pPr indent="-374650" lvl="0" marL="342900" rtl="0" algn="l">
              <a:spcBef>
                <a:spcPts val="1000"/>
              </a:spcBef>
              <a:spcAft>
                <a:spcPts val="0"/>
              </a:spcAft>
              <a:buSzPts val="2500"/>
              <a:buChar char="►"/>
            </a:pPr>
            <a:r>
              <a:rPr lang="en-US" sz="2500"/>
              <a:t>Trim the dataset by applying a filter for regions where cancerous tissues more </a:t>
            </a:r>
            <a:r>
              <a:rPr lang="en-US" sz="2500"/>
              <a:t>likely</a:t>
            </a:r>
            <a:r>
              <a:rPr lang="en-US" sz="2500"/>
              <a:t> will occur.</a:t>
            </a:r>
            <a:endParaRPr sz="2500"/>
          </a:p>
          <a:p>
            <a:pPr indent="-374650" lvl="0" marL="342900" rtl="0" algn="l">
              <a:spcBef>
                <a:spcPts val="1000"/>
              </a:spcBef>
              <a:spcAft>
                <a:spcPts val="0"/>
              </a:spcAft>
              <a:buSzPts val="2500"/>
              <a:buChar char="►"/>
            </a:pPr>
            <a:r>
              <a:rPr lang="en-US" sz="2500"/>
              <a:t>Dealing with errors that the PCA algorithm occasionally runs into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77334" y="1739714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342900" rtl="0" algn="l">
              <a:spcBef>
                <a:spcPts val="0"/>
              </a:spcBef>
              <a:spcAft>
                <a:spcPts val="0"/>
              </a:spcAft>
              <a:buSzPts val="2440"/>
              <a:buChar char="►"/>
            </a:pPr>
            <a:r>
              <a:rPr lang="en-US" sz="2800"/>
              <a:t>Mammograms are huge 4000 x 4000 images</a:t>
            </a:r>
            <a:endParaRPr sz="2800"/>
          </a:p>
          <a:p>
            <a:pPr indent="-406400" lvl="0" marL="342900" rtl="0" algn="l">
              <a:spcBef>
                <a:spcPts val="1000"/>
              </a:spcBef>
              <a:spcAft>
                <a:spcPts val="0"/>
              </a:spcAft>
              <a:buSzPts val="2440"/>
              <a:buChar char="►"/>
            </a:pPr>
            <a:r>
              <a:rPr lang="en-US" sz="2800"/>
              <a:t>Cancer constitutes only 10-20 % of the image </a:t>
            </a:r>
            <a:endParaRPr sz="2800"/>
          </a:p>
          <a:p>
            <a:pPr indent="-406400" lvl="0" marL="342900" rtl="0" algn="l">
              <a:spcBef>
                <a:spcPts val="1000"/>
              </a:spcBef>
              <a:spcAft>
                <a:spcPts val="0"/>
              </a:spcAft>
              <a:buSzPts val="2440"/>
              <a:buChar char="►"/>
            </a:pPr>
            <a:r>
              <a:rPr lang="en-US" sz="2800"/>
              <a:t>It is hard to see it for a human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3200"/>
              <a:t>Given a huge mammogram, identify the patches that are cancerous</a:t>
            </a:r>
            <a:endParaRPr sz="2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509571723_2_8"/>
          <p:cNvSpPr txBox="1"/>
          <p:nvPr>
            <p:ph type="title"/>
          </p:nvPr>
        </p:nvSpPr>
        <p:spPr>
          <a:xfrm>
            <a:off x="677325" y="609600"/>
            <a:ext cx="9568200" cy="100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 transform results on the images</a:t>
            </a:r>
            <a:endParaRPr/>
          </a:p>
        </p:txBody>
      </p:sp>
      <p:sp>
        <p:nvSpPr>
          <p:cNvPr id="280" name="Google Shape;280;g11509571723_2_8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[0.45092881 0.03822891 0.03516545]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[45.09288135 48.91577282 52.43231755 55.45319051 56.78958564 58.0487503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59.05515025 59.77985437 60.49526818 61.09011225 61.62750207 62.08957844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62.52582253 62.9344693  63.30617584 63.66444104 64.00583154 64.33291588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64.65898936 64.96386283 65.24391476 65.50987098 65.76816476 66.01877581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66.26169042 66.49263428 66.71839271 66.93541782 67.14566107 67.3516977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67.55194305 67.75141338 67.94632613 68.13896493 68.31854123 68.49104384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68.66168783 68.82969735 68.99270419 69.152607   69.30974726 69.46187205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69.60847352 69.7535516  69.89512629 70.03431423 70.17016432 70.3033681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70.43502101 70.56147762 ……. 86.67396589]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2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Logistic regression</a:t>
            </a:r>
            <a:endParaRPr/>
          </a:p>
        </p:txBody>
      </p:sp>
      <p:sp>
        <p:nvSpPr>
          <p:cNvPr id="286" name="Google Shape;286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en-US" sz="2500"/>
              <a:t>Logistic regression classifies cancer accurately 83%.</a:t>
            </a:r>
            <a:endParaRPr/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500"/>
          </a:p>
        </p:txBody>
      </p:sp>
      <p:pic>
        <p:nvPicPr>
          <p:cNvPr id="287" name="Google Shape;28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600" y="2758525"/>
            <a:ext cx="2988300" cy="29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509571723_5_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Ridge</a:t>
            </a:r>
            <a:r>
              <a:rPr lang="en-US"/>
              <a:t> regression and SVM</a:t>
            </a:r>
            <a:endParaRPr/>
          </a:p>
        </p:txBody>
      </p:sp>
      <p:sp>
        <p:nvSpPr>
          <p:cNvPr id="293" name="Google Shape;293;g11509571723_5_1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en-US" sz="2500"/>
              <a:t>Ridge regression and SVM have similar results around </a:t>
            </a:r>
            <a:r>
              <a:rPr lang="en-US" sz="2500"/>
              <a:t>83%.</a:t>
            </a:r>
            <a:endParaRPr/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500"/>
          </a:p>
        </p:txBody>
      </p:sp>
      <p:pic>
        <p:nvPicPr>
          <p:cNvPr id="294" name="Google Shape;294;g11509571723_5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8173" y="3313200"/>
            <a:ext cx="3129535" cy="30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0" name="Google Shape;300;p13"/>
          <p:cNvSpPr txBox="1"/>
          <p:nvPr>
            <p:ph type="title"/>
          </p:nvPr>
        </p:nvSpPr>
        <p:spPr>
          <a:xfrm>
            <a:off x="1286933" y="609600"/>
            <a:ext cx="10197494" cy="109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301" name="Google Shape;301;p13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fmla="val 10000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3"/>
          <p:cNvSpPr/>
          <p:nvPr/>
        </p:nvSpPr>
        <p:spPr>
          <a:xfrm flipH="1">
            <a:off x="11743267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13"/>
          <p:cNvGrpSpPr/>
          <p:nvPr/>
        </p:nvGrpSpPr>
        <p:grpSpPr>
          <a:xfrm>
            <a:off x="1286933" y="2613733"/>
            <a:ext cx="9618133" cy="2763100"/>
            <a:chOff x="0" y="665190"/>
            <a:chExt cx="9618133" cy="2763100"/>
          </a:xfrm>
        </p:grpSpPr>
        <p:sp>
          <p:nvSpPr>
            <p:cNvPr id="304" name="Google Shape;304;p13"/>
            <p:cNvSpPr/>
            <p:nvPr/>
          </p:nvSpPr>
          <p:spPr>
            <a:xfrm>
              <a:off x="0" y="665190"/>
              <a:ext cx="9618133" cy="122804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371483" y="941500"/>
              <a:ext cx="675424" cy="67542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1418391" y="665190"/>
              <a:ext cx="8199741" cy="1228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 txBox="1"/>
            <p:nvPr/>
          </p:nvSpPr>
          <p:spPr>
            <a:xfrm>
              <a:off x="1418391" y="665190"/>
              <a:ext cx="8199741" cy="1228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950" lIns="129950" spcFirstLastPara="1" rIns="129950" wrap="square" tIns="129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Use ridge regression to control model complexity</a:t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0" y="2200246"/>
              <a:ext cx="9618133" cy="122804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371483" y="2476556"/>
              <a:ext cx="675424" cy="67542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1418391" y="2200246"/>
              <a:ext cx="8199741" cy="1228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3"/>
            <p:cNvSpPr txBox="1"/>
            <p:nvPr/>
          </p:nvSpPr>
          <p:spPr>
            <a:xfrm>
              <a:off x="1418391" y="2200246"/>
              <a:ext cx="8199741" cy="1228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950" lIns="129950" spcFirstLastPara="1" rIns="129950" wrap="square" tIns="129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Use CNNs</a:t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1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7" name="Google Shape;317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8" name="Google Shape;318;p1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9" name="Google Shape;319;p1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20" name="Google Shape;320;p1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1" name="Google Shape;321;p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23" name="Google Shape;323;p1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24" name="Google Shape;324;p1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5" name="Google Shape;325;p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14"/>
          <p:cNvSpPr txBox="1"/>
          <p:nvPr>
            <p:ph type="title"/>
          </p:nvPr>
        </p:nvSpPr>
        <p:spPr>
          <a:xfrm>
            <a:off x="4974337" y="1265314"/>
            <a:ext cx="4299666" cy="3249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sz="5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br>
              <a:rPr lang="en-US" sz="5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54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8" name="Google Shape;328;p14"/>
          <p:cNvSpPr/>
          <p:nvPr/>
        </p:nvSpPr>
        <p:spPr>
          <a:xfrm rot="10800000">
            <a:off x="3174" y="1270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miling Face with No Fill" id="329" name="Google Shape;3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604" y="1550139"/>
            <a:ext cx="3765692" cy="3765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509571723_4_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does the data look like?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1509571723_4_6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45440" lvl="0" marL="457200" rtl="0" algn="l">
              <a:spcBef>
                <a:spcPts val="1000"/>
              </a:spcBef>
              <a:spcAft>
                <a:spcPts val="0"/>
              </a:spcAft>
              <a:buSzPts val="1840"/>
              <a:buChar char="►"/>
            </a:pPr>
            <a:r>
              <a:rPr lang="en-US" sz="2200"/>
              <a:t>About 250 patients </a:t>
            </a:r>
            <a:endParaRPr sz="2200"/>
          </a:p>
          <a:p>
            <a:pPr indent="-345440" lvl="0" marL="457200" rtl="0" algn="l">
              <a:spcBef>
                <a:spcPts val="0"/>
              </a:spcBef>
              <a:spcAft>
                <a:spcPts val="0"/>
              </a:spcAft>
              <a:buSzPts val="1840"/>
              <a:buChar char="►"/>
            </a:pPr>
            <a:r>
              <a:rPr lang="en-US" sz="2200"/>
              <a:t>Each patient has hundreds of patches</a:t>
            </a:r>
            <a:endParaRPr sz="2200"/>
          </a:p>
          <a:p>
            <a:pPr indent="-345440" lvl="0" marL="457200" rtl="0" algn="l">
              <a:spcBef>
                <a:spcPts val="0"/>
              </a:spcBef>
              <a:spcAft>
                <a:spcPts val="0"/>
              </a:spcAft>
              <a:buSzPts val="1840"/>
              <a:buChar char="►"/>
            </a:pPr>
            <a:r>
              <a:rPr lang="en-US" sz="2200"/>
              <a:t>More healthy patches than cancerous patches in general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g11509571723_4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408775"/>
            <a:ext cx="95821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677325" y="396125"/>
            <a:ext cx="8488500" cy="14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Positive </a:t>
            </a:r>
            <a:r>
              <a:rPr lang="en-US"/>
              <a:t>vs</a:t>
            </a:r>
            <a:r>
              <a:rPr lang="en-US"/>
              <a:t> Negative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 sz="2900"/>
          </a:p>
        </p:txBody>
      </p:sp>
      <p:pic>
        <p:nvPicPr>
          <p:cNvPr descr="Postive Cancer Images&#10;&#10;Description automatically generated" id="163" name="Google Shape;163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97" y="2160588"/>
            <a:ext cx="3967800" cy="388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gative cancer images&#10;&#10;Description automatically generated" id="164" name="Google Shape;164;p3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7953" y="2160588"/>
            <a:ext cx="3967800" cy="38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Google Shape;170;p4"/>
          <p:cNvSpPr txBox="1"/>
          <p:nvPr>
            <p:ph type="title"/>
          </p:nvPr>
        </p:nvSpPr>
        <p:spPr>
          <a:xfrm>
            <a:off x="765752" y="53487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VISUALISATION OF DATA</a:t>
            </a:r>
            <a:endParaRPr/>
          </a:p>
        </p:txBody>
      </p:sp>
      <p:sp>
        <p:nvSpPr>
          <p:cNvPr id="171" name="Google Shape;171;p4"/>
          <p:cNvSpPr/>
          <p:nvPr/>
        </p:nvSpPr>
        <p:spPr>
          <a:xfrm flipH="1" rot="10800000">
            <a:off x="0" y="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"/>
          <p:cNvSpPr/>
          <p:nvPr/>
        </p:nvSpPr>
        <p:spPr>
          <a:xfrm>
            <a:off x="7738534" y="3818467"/>
            <a:ext cx="4450292" cy="3039533"/>
          </a:xfrm>
          <a:prstGeom prst="triangle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4"/>
          <p:cNvCxnSpPr/>
          <p:nvPr/>
        </p:nvCxnSpPr>
        <p:spPr>
          <a:xfrm>
            <a:off x="10134600" y="0"/>
            <a:ext cx="1727200" cy="6858000"/>
          </a:xfrm>
          <a:prstGeom prst="straightConnector1">
            <a:avLst/>
          </a:prstGeom>
          <a:noFill/>
          <a:ln cap="sq" cmpd="sng" w="15875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74" name="Google Shape;174;p4"/>
          <p:cNvCxnSpPr/>
          <p:nvPr/>
        </p:nvCxnSpPr>
        <p:spPr>
          <a:xfrm flipH="1">
            <a:off x="7425267" y="3681413"/>
            <a:ext cx="4763558" cy="3176587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picture containing chart&#10;&#10;Description automatically generated" id="175" name="Google Shape;175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49533" t="0"/>
          <a:stretch/>
        </p:blipFill>
        <p:spPr>
          <a:xfrm>
            <a:off x="448725" y="1608275"/>
            <a:ext cx="6551700" cy="43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"/>
          <p:cNvSpPr/>
          <p:nvPr/>
        </p:nvSpPr>
        <p:spPr>
          <a:xfrm>
            <a:off x="10425641" y="0"/>
            <a:ext cx="1766359" cy="6858000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77" name="Google Shape;177;p4"/>
          <p:cNvSpPr txBox="1"/>
          <p:nvPr>
            <p:ph idx="4294967295" type="body"/>
          </p:nvPr>
        </p:nvSpPr>
        <p:spPr>
          <a:xfrm>
            <a:off x="7260925" y="1751200"/>
            <a:ext cx="3227700" cy="352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342900" rtl="0" algn="l">
              <a:spcBef>
                <a:spcPts val="1000"/>
              </a:spcBef>
              <a:spcAft>
                <a:spcPts val="0"/>
              </a:spcAft>
              <a:buSzPts val="1840"/>
              <a:buChar char="►"/>
            </a:pPr>
            <a:r>
              <a:rPr lang="en-US" sz="2200"/>
              <a:t>Most patients have around 1000 patches.</a:t>
            </a:r>
            <a:endParaRPr sz="220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91160" lvl="0" marL="342900" rtl="0" algn="l">
              <a:spcBef>
                <a:spcPts val="100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The range of numbers of patches vary from patient to patient.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509571723_3_32"/>
          <p:cNvSpPr/>
          <p:nvPr/>
        </p:nvSpPr>
        <p:spPr>
          <a:xfrm>
            <a:off x="0" y="4238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g11509571723_3_32"/>
          <p:cNvSpPr txBox="1"/>
          <p:nvPr>
            <p:ph type="title"/>
          </p:nvPr>
        </p:nvSpPr>
        <p:spPr>
          <a:xfrm>
            <a:off x="780677" y="5265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VISUALISATION OF DATA</a:t>
            </a:r>
            <a:endParaRPr/>
          </a:p>
        </p:txBody>
      </p:sp>
      <p:sp>
        <p:nvSpPr>
          <p:cNvPr id="184" name="Google Shape;184;g11509571723_3_32"/>
          <p:cNvSpPr/>
          <p:nvPr/>
        </p:nvSpPr>
        <p:spPr>
          <a:xfrm flipH="1" rot="10800000">
            <a:off x="0" y="-100"/>
            <a:ext cx="448800" cy="2844900"/>
          </a:xfrm>
          <a:prstGeom prst="triangle">
            <a:avLst>
              <a:gd fmla="val 0" name="adj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1509571723_3_32"/>
          <p:cNvSpPr/>
          <p:nvPr/>
        </p:nvSpPr>
        <p:spPr>
          <a:xfrm>
            <a:off x="7738534" y="3818467"/>
            <a:ext cx="4450200" cy="3039600"/>
          </a:xfrm>
          <a:prstGeom prst="triangle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g11509571723_3_32"/>
          <p:cNvCxnSpPr/>
          <p:nvPr/>
        </p:nvCxnSpPr>
        <p:spPr>
          <a:xfrm>
            <a:off x="10134600" y="0"/>
            <a:ext cx="1727100" cy="6858000"/>
          </a:xfrm>
          <a:prstGeom prst="straightConnector1">
            <a:avLst/>
          </a:prstGeom>
          <a:noFill/>
          <a:ln cap="sq" cmpd="sng" w="15875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187" name="Google Shape;187;g11509571723_3_32"/>
          <p:cNvCxnSpPr/>
          <p:nvPr/>
        </p:nvCxnSpPr>
        <p:spPr>
          <a:xfrm flipH="1">
            <a:off x="7425125" y="3681413"/>
            <a:ext cx="4763700" cy="31767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picture containing chart&#10;&#10;Description automatically generated" id="188" name="Google Shape;188;g11509571723_3_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50295" r="0" t="0"/>
          <a:stretch/>
        </p:blipFill>
        <p:spPr>
          <a:xfrm>
            <a:off x="448800" y="1847400"/>
            <a:ext cx="6343500" cy="42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1509571723_3_32"/>
          <p:cNvSpPr/>
          <p:nvPr/>
        </p:nvSpPr>
        <p:spPr>
          <a:xfrm>
            <a:off x="10425641" y="0"/>
            <a:ext cx="1764823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90" name="Google Shape;190;g11509571723_3_32"/>
          <p:cNvSpPr txBox="1"/>
          <p:nvPr>
            <p:ph idx="4294967295" type="body"/>
          </p:nvPr>
        </p:nvSpPr>
        <p:spPr>
          <a:xfrm>
            <a:off x="7197950" y="2112925"/>
            <a:ext cx="3227700" cy="352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86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Most patches only </a:t>
            </a:r>
            <a:r>
              <a:rPr lang="en-US" sz="2400"/>
              <a:t>constitutes</a:t>
            </a:r>
            <a:r>
              <a:rPr lang="en-US" sz="2400"/>
              <a:t> 10%~20% cancerous tissue.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>
            <p:ph type="title"/>
          </p:nvPr>
        </p:nvSpPr>
        <p:spPr>
          <a:xfrm>
            <a:off x="613509" y="5732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Proportions of IDC(cancer detected) and non-IDC(cancer not detected)</a:t>
            </a:r>
            <a:endParaRPr/>
          </a:p>
        </p:txBody>
      </p:sp>
      <p:pic>
        <p:nvPicPr>
          <p:cNvPr descr="Chart, pie chart&#10;&#10;Description automatically generated" id="196" name="Google Shape;196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600" y="2025250"/>
            <a:ext cx="4329900" cy="43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5"/>
          <p:cNvSpPr txBox="1"/>
          <p:nvPr/>
        </p:nvSpPr>
        <p:spPr>
          <a:xfrm>
            <a:off x="5991475" y="1894000"/>
            <a:ext cx="32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5"/>
          <p:cNvSpPr txBox="1"/>
          <p:nvPr/>
        </p:nvSpPr>
        <p:spPr>
          <a:xfrm>
            <a:off x="5731675" y="2973925"/>
            <a:ext cx="3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We mainly want to detect the cancerous part of tissue.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509571723_3_4"/>
          <p:cNvSpPr txBox="1"/>
          <p:nvPr>
            <p:ph type="title"/>
          </p:nvPr>
        </p:nvSpPr>
        <p:spPr>
          <a:xfrm>
            <a:off x="617550" y="1207225"/>
            <a:ext cx="9273600" cy="420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we have an idea of the data and ready to do something more!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Question: How to visualize the distribution of cancerous tissue in a mammogram?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509571723_2_0"/>
          <p:cNvSpPr txBox="1"/>
          <p:nvPr>
            <p:ph type="title"/>
          </p:nvPr>
        </p:nvSpPr>
        <p:spPr>
          <a:xfrm>
            <a:off x="468125" y="475125"/>
            <a:ext cx="8596800" cy="136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Target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786"/>
              <a:buFont typeface="Arial"/>
              <a:buNone/>
            </a:pPr>
            <a:r>
              <a:rPr lang="en-US" sz="2620"/>
              <a:t>Example: Patient #12894</a:t>
            </a:r>
            <a:endParaRPr/>
          </a:p>
        </p:txBody>
      </p:sp>
      <p:pic>
        <p:nvPicPr>
          <p:cNvPr id="209" name="Google Shape;209;g11509571723_2_0"/>
          <p:cNvPicPr preferRelativeResize="0"/>
          <p:nvPr/>
        </p:nvPicPr>
        <p:blipFill rotWithShape="1">
          <a:blip r:embed="rId3">
            <a:alphaModFix/>
          </a:blip>
          <a:srcRect b="0" l="33206" r="33213" t="80319"/>
          <a:stretch/>
        </p:blipFill>
        <p:spPr>
          <a:xfrm>
            <a:off x="527925" y="1897525"/>
            <a:ext cx="5852049" cy="44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11509571723_2_0"/>
          <p:cNvSpPr txBox="1"/>
          <p:nvPr>
            <p:ph idx="2" type="body"/>
          </p:nvPr>
        </p:nvSpPr>
        <p:spPr>
          <a:xfrm>
            <a:off x="6379975" y="1897525"/>
            <a:ext cx="3466200" cy="407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7510" lvl="0" marL="342900" rtl="0" algn="l">
              <a:spcBef>
                <a:spcPts val="1000"/>
              </a:spcBef>
              <a:spcAft>
                <a:spcPts val="0"/>
              </a:spcAft>
              <a:buSzPts val="2300"/>
              <a:buChar char="►"/>
            </a:pPr>
            <a:r>
              <a:rPr lang="en-US" sz="2100"/>
              <a:t>Using x and y coordinates to make the plot.</a:t>
            </a:r>
            <a:endParaRPr sz="210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97510" lvl="0" marL="342900" rtl="0" algn="l">
              <a:spcBef>
                <a:spcPts val="1000"/>
              </a:spcBef>
              <a:spcAft>
                <a:spcPts val="0"/>
              </a:spcAft>
              <a:buSzPts val="2300"/>
              <a:buChar char="►"/>
            </a:pPr>
            <a:r>
              <a:rPr lang="en-US" sz="2100"/>
              <a:t>Darker part: breast cancer detected</a:t>
            </a:r>
            <a:endParaRPr sz="210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342900" rtl="0" algn="l">
              <a:spcBef>
                <a:spcPts val="1000"/>
              </a:spcBef>
              <a:spcAft>
                <a:spcPts val="0"/>
              </a:spcAft>
              <a:buSzPts val="1740"/>
              <a:buChar char="►"/>
            </a:pPr>
            <a:r>
              <a:rPr lang="en-US" sz="2100"/>
              <a:t>Time cost: PRETTY FAST AND CONVENIENT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2022-02-13T03:36:44Z</dcterms:created>
  <dc:creator>Bavisetty, Venkata Sai Narayana</dc:creator>
</cp:coreProperties>
</file>