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81547-BA63-45BE-9D80-3D3163AC3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0AB6C7-99E4-41D6-B4B6-40B94F152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6DA923-F0E4-4FE7-AECE-086BC5CD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596-EFE5-4A91-98EC-0CCF13B69F2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A03A85-AB88-4C4A-8228-1F1F5901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76D9D6-F54E-4DC7-B361-FBEFF1B3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3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7E7E5-A35C-4E3B-9DD4-C256BA47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57A2FA-A041-4029-ACDF-DD3D1D61E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4BFAA7-2AD7-4058-85B1-F9AE7671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596-EFE5-4A91-98EC-0CCF13B69F2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ADD3F5-700F-4BA0-A12F-36FFD507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1A43F3-6A18-4816-8729-AB599DCD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62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48D36E-6ACC-43EF-9164-12940C8BF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1F8535-B35F-4E5F-ACD5-AA771FCFD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F58100-1422-42B2-AFD8-ACF20C63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596-EFE5-4A91-98EC-0CCF13B69F2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B156AB-C0DF-4350-BD15-3E129830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79B525-1FDB-4BA5-BF4A-377C990F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33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53BF2-5D18-4C95-9F88-C140A515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D7CC53-E9DE-4DEB-ACAF-60A7E29C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89A4F6-E572-4450-BBC2-8D88B5AE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596-EFE5-4A91-98EC-0CCF13B69F2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CC4E4D-33B6-46E5-A1AD-F2BFBF9E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966A08-4B9C-457D-BF16-FBEF45E3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3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FD4BCA-7037-4FF4-A742-3D3CBAFC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4DDB10-F177-49A8-AD75-C7F715118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90C407-03B8-4421-A691-5642CC5E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596-EFE5-4A91-98EC-0CCF13B69F2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34FE29-0A10-4E15-9383-7EAEAAB9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4F23E8-826B-43C8-8D46-67F66460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37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C6A077-8FC8-4122-BC0D-A748B265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E95E12-116D-430C-AEA9-2450278D1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446B82-83AA-4435-B7FE-A6A3A5BF1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906FFD-621A-43D7-836A-73F71DF2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596-EFE5-4A91-98EC-0CCF13B69F2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2CDF56-353F-4559-8699-CB7C5BAE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93AD7E-CBAE-4065-8A08-79E25AE8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81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E3450-0EA1-4CBA-851B-97CAC9D4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38D4D-60D2-4BC4-BFF9-4E49F814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F13676-8477-428C-BADF-E848B4BFA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685BBB-9A2E-4781-B3DC-AF586DA32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318280-5955-4F4B-8EA1-80C4B3F12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0D9468-E514-418E-B2AB-86C6CBF4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596-EFE5-4A91-98EC-0CCF13B69F2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89445A-7E56-4176-B0B4-844D152A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EEDD7E-82C7-4A0E-A3E1-C5713477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91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2EEF9C-E2F6-4B89-A701-1B2CAD4F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EB7972-3845-4652-8CCC-74BD046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596-EFE5-4A91-98EC-0CCF13B69F2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5D609B-A2A9-423D-A712-EE2A78BB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E865DC-E0AB-4D79-A616-8A57D873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30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04D06A-A3B6-4A85-9F6A-F5C22D64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596-EFE5-4A91-98EC-0CCF13B69F2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63EBB3-62A2-4BF3-B736-B8A5719B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B57C84-5782-4147-9A7C-74EF09A2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73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F9E1A-9CBB-47D0-B4FC-B9B5EB34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E7729F-BB74-4310-BB6C-987E84494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48B5C1-C58A-4ADF-B7F6-13B135340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D7725B-595C-4EEB-8FDA-0FF9D9B7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596-EFE5-4A91-98EC-0CCF13B69F2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531EE6-0F9F-4AE4-AD4C-5D4AE7C1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741842-2603-47DA-9F8D-001889C7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02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5CCDA-A753-4719-A159-0F5D8702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51CF0CA-D119-4A34-9145-26658551B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5CA7D1-15A9-458F-A55B-29A200A16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116DAD-0D80-4AC1-B818-EA9EC9B2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3596-EFE5-4A91-98EC-0CCF13B69F2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CC968C-2357-4934-829D-8538FB06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FFCD8-E87E-4AB5-9DB7-4078BF80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95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A00808C-5B70-4A5B-AF6C-59CA061C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E30C9B-FB8E-4866-960E-AF2F411C1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DD2A57-EB68-4333-97F8-1F83AB68C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3596-EFE5-4A91-98EC-0CCF13B69F2C}" type="datetimeFigureOut">
              <a:rPr kumimoji="1" lang="ja-JP" altLang="en-US" smtClean="0"/>
              <a:t>2020/1/31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CF8D84-8E78-4933-9287-478C546C0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CC2FD6-AB44-462F-9DB2-BCCF4C7F2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75DA-BA3C-4B6D-8E61-CAF7D9BD4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3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11EB3D-FA01-4E40-BA55-77FB496B5CD8}"/>
              </a:ext>
            </a:extLst>
          </p:cNvPr>
          <p:cNvSpPr txBox="1"/>
          <p:nvPr/>
        </p:nvSpPr>
        <p:spPr>
          <a:xfrm>
            <a:off x="302947" y="3288061"/>
            <a:ext cx="2511274" cy="1569660"/>
          </a:xfrm>
          <a:prstGeom prst="rect">
            <a:avLst/>
          </a:prstGeom>
          <a:solidFill>
            <a:srgbClr val="DDE2FF"/>
          </a:solidFill>
          <a:ln w="12700" cmpd="sng">
            <a:solidFill>
              <a:srgbClr val="0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u="sng" dirty="0" err="1">
                <a:latin typeface="Georgia" panose="02040502050405020303" pitchFamily="18" charset="0"/>
              </a:rPr>
              <a:t>func</a:t>
            </a:r>
            <a:r>
              <a:rPr kumimoji="1" lang="en-US" altLang="ja-JP" sz="2400" b="1" u="sng" dirty="0">
                <a:latin typeface="Georgia" panose="02040502050405020303" pitchFamily="18" charset="0"/>
              </a:rPr>
              <a:t>: rasterize</a:t>
            </a:r>
          </a:p>
          <a:p>
            <a:endParaRPr kumimoji="1" lang="en-US" altLang="ja-JP" dirty="0">
              <a:latin typeface="Georgia" panose="02040502050405020303" pitchFamily="18" charset="0"/>
            </a:endParaRPr>
          </a:p>
          <a:p>
            <a:r>
              <a:rPr lang="en-US" altLang="ja-JP" dirty="0">
                <a:latin typeface="Georgia" panose="02040502050405020303" pitchFamily="18" charset="0"/>
              </a:rPr>
              <a:t> </a:t>
            </a:r>
          </a:p>
          <a:p>
            <a:r>
              <a:rPr lang="en-US" altLang="ja-JP" dirty="0">
                <a:latin typeface="Georgia" panose="02040502050405020303" pitchFamily="18" charset="0"/>
              </a:rPr>
              <a:t>Send ``Figure``</a:t>
            </a:r>
          </a:p>
          <a:p>
            <a:r>
              <a:rPr lang="en-US" altLang="ja-JP" dirty="0">
                <a:latin typeface="Georgia" panose="02040502050405020303" pitchFamily="18" charset="0"/>
              </a:rPr>
              <a:t>as an image.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292A6BD-21DC-417F-AD54-D5104F555786}"/>
              </a:ext>
            </a:extLst>
          </p:cNvPr>
          <p:cNvSpPr txBox="1"/>
          <p:nvPr/>
        </p:nvSpPr>
        <p:spPr>
          <a:xfrm>
            <a:off x="3629862" y="3288061"/>
            <a:ext cx="3523630" cy="2308324"/>
          </a:xfrm>
          <a:prstGeom prst="rect">
            <a:avLst/>
          </a:prstGeom>
          <a:solidFill>
            <a:srgbClr val="DDE2FF"/>
          </a:solidFill>
          <a:ln w="12700" cmpd="sng">
            <a:solidFill>
              <a:srgbClr val="0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u="sng" dirty="0" err="1">
                <a:latin typeface="Georgia" panose="02040502050405020303" pitchFamily="18" charset="0"/>
              </a:rPr>
              <a:t>func</a:t>
            </a:r>
            <a:r>
              <a:rPr kumimoji="1" lang="en-US" altLang="ja-JP" sz="2400" b="1" u="sng" dirty="0">
                <a:latin typeface="Georgia" panose="02040502050405020303" pitchFamily="18" charset="0"/>
              </a:rPr>
              <a:t>: send</a:t>
            </a:r>
          </a:p>
          <a:p>
            <a:endParaRPr lang="en-US" altLang="ja-JP" sz="2400" b="1" u="sng" dirty="0">
              <a:latin typeface="Georgia" panose="02040502050405020303" pitchFamily="18" charset="0"/>
            </a:endParaRPr>
          </a:p>
          <a:p>
            <a:r>
              <a:rPr kumimoji="1" lang="en-US" altLang="ja-JP" sz="2400" b="1" u="sng" dirty="0">
                <a:latin typeface="Georgia" panose="02040502050405020303" pitchFamily="18" charset="0"/>
              </a:rPr>
              <a:t>Most parts ar</a:t>
            </a:r>
            <a:r>
              <a:rPr lang="en-US" altLang="ja-JP" sz="2400" b="1" u="sng" dirty="0">
                <a:latin typeface="Georgia" panose="02040502050405020303" pitchFamily="18" charset="0"/>
              </a:rPr>
              <a:t>e rasterized, but </a:t>
            </a:r>
          </a:p>
          <a:p>
            <a:r>
              <a:rPr kumimoji="1" lang="en-US" altLang="ja-JP" sz="2400" b="1" u="sng" dirty="0">
                <a:latin typeface="Georgia" panose="02040502050405020303" pitchFamily="18" charset="0"/>
              </a:rPr>
              <a:t>some (</a:t>
            </a:r>
            <a:r>
              <a:rPr lang="en-US" altLang="ja-JP" sz="2400" b="1" u="sng" dirty="0">
                <a:latin typeface="Georgia" panose="02040502050405020303" pitchFamily="18" charset="0"/>
              </a:rPr>
              <a:t>e.g. label texts) are as Object. </a:t>
            </a:r>
            <a:endParaRPr kumimoji="1" lang="en-US" altLang="ja-JP" sz="2400" b="1" u="sng" dirty="0">
              <a:latin typeface="Georgia" panose="02040502050405020303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F53B327-B8F9-4717-AE04-B0A68ACFF15B}"/>
              </a:ext>
            </a:extLst>
          </p:cNvPr>
          <p:cNvSpPr txBox="1"/>
          <p:nvPr/>
        </p:nvSpPr>
        <p:spPr>
          <a:xfrm>
            <a:off x="8713059" y="3288061"/>
            <a:ext cx="2934443" cy="1569660"/>
          </a:xfrm>
          <a:prstGeom prst="rect">
            <a:avLst/>
          </a:prstGeom>
          <a:solidFill>
            <a:srgbClr val="DDE2FF"/>
          </a:solidFill>
          <a:ln w="12700" cmpd="sng">
            <a:solidFill>
              <a:srgbClr val="0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u="sng" dirty="0" err="1">
                <a:latin typeface="Georgia" panose="02040502050405020303" pitchFamily="18" charset="0"/>
              </a:rPr>
              <a:t>func</a:t>
            </a:r>
            <a:r>
              <a:rPr kumimoji="1" lang="en-US" altLang="ja-JP" sz="2400" b="1" u="sng" dirty="0">
                <a:latin typeface="Georgia" panose="02040502050405020303" pitchFamily="18" charset="0"/>
              </a:rPr>
              <a:t>: transcribe</a:t>
            </a:r>
          </a:p>
          <a:p>
            <a:endParaRPr kumimoji="1" lang="en-US" altLang="ja-JP" dirty="0">
              <a:latin typeface="Georgia" panose="02040502050405020303" pitchFamily="18" charset="0"/>
            </a:endParaRPr>
          </a:p>
          <a:p>
            <a:r>
              <a:rPr lang="en-US" altLang="ja-JP" dirty="0">
                <a:latin typeface="Georgia" panose="02040502050405020303" pitchFamily="18" charset="0"/>
              </a:rPr>
              <a:t> </a:t>
            </a:r>
          </a:p>
          <a:p>
            <a:r>
              <a:rPr lang="en-US" altLang="ja-JP" dirty="0">
                <a:latin typeface="Georgia" panose="02040502050405020303" pitchFamily="18" charset="0"/>
              </a:rPr>
              <a:t>Send ``Figure``</a:t>
            </a:r>
          </a:p>
          <a:p>
            <a:r>
              <a:rPr lang="en-US" altLang="ja-JP" dirty="0">
                <a:latin typeface="Georgia" panose="02040502050405020303" pitchFamily="18" charset="0"/>
              </a:rPr>
              <a:t>as Objects. 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21638A-6869-45C6-B5B4-AC5483909A89}"/>
              </a:ext>
            </a:extLst>
          </p:cNvPr>
          <p:cNvSpPr txBox="1"/>
          <p:nvPr/>
        </p:nvSpPr>
        <p:spPr>
          <a:xfrm>
            <a:off x="2713572" y="0"/>
            <a:ext cx="407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Matplotlib to PowerPoint.</a:t>
            </a:r>
            <a:endParaRPr kumimoji="1" lang="ja-JP" altLang="en-US" sz="2400" b="1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16D679C-5879-4902-AD4F-D1608A9FF86C}"/>
              </a:ext>
            </a:extLst>
          </p:cNvPr>
          <p:cNvSpPr txBox="1"/>
          <p:nvPr/>
        </p:nvSpPr>
        <p:spPr>
          <a:xfrm>
            <a:off x="3015018" y="6396335"/>
            <a:ext cx="448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You can edit via PowerPoint.</a:t>
            </a:r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5CD6DD15-9B23-4E6B-8EE4-8665F2D122C6}"/>
              </a:ext>
            </a:extLst>
          </p:cNvPr>
          <p:cNvSpPr/>
          <p:nvPr/>
        </p:nvSpPr>
        <p:spPr>
          <a:xfrm>
            <a:off x="4493354" y="867197"/>
            <a:ext cx="655694" cy="492072"/>
          </a:xfrm>
          <a:prstGeom prst="rightArrow">
            <a:avLst>
              <a:gd name="adj1" fmla="val 31958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E4FC5F8-106B-4F11-807E-6131FBC60D45}"/>
              </a:ext>
            </a:extLst>
          </p:cNvPr>
          <p:cNvSpPr txBox="1"/>
          <p:nvPr/>
        </p:nvSpPr>
        <p:spPr>
          <a:xfrm>
            <a:off x="4301673" y="1861999"/>
            <a:ext cx="109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How?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5933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885D7335-6097-4537-BD29-BAE48F96925A}"/>
              </a:ext>
            </a:extLst>
          </p:cNvPr>
          <p:cNvSpPr/>
          <p:nvPr/>
        </p:nvSpPr>
        <p:spPr>
          <a:xfrm>
            <a:off x="13167" y="3801468"/>
            <a:ext cx="3486847" cy="30565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CD3C8B-5F46-4711-A51F-98FDDDA5A855}"/>
              </a:ext>
            </a:extLst>
          </p:cNvPr>
          <p:cNvSpPr txBox="1"/>
          <p:nvPr/>
        </p:nvSpPr>
        <p:spPr>
          <a:xfrm>
            <a:off x="6744531" y="1866392"/>
            <a:ext cx="1979774" cy="1569660"/>
          </a:xfrm>
          <a:prstGeom prst="rect">
            <a:avLst/>
          </a:prstGeom>
          <a:solidFill>
            <a:srgbClr val="DDE2FF"/>
          </a:solidFill>
          <a:ln w="12700" cmpd="sng">
            <a:solidFill>
              <a:srgbClr val="0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u="sng" dirty="0">
                <a:latin typeface="Georgia" panose="02040502050405020303" pitchFamily="18" charset="0"/>
              </a:rPr>
              <a:t>transcribe</a:t>
            </a:r>
          </a:p>
          <a:p>
            <a:endParaRPr lang="en-US" altLang="ja-JP" dirty="0">
              <a:latin typeface="Georgia" panose="02040502050405020303" pitchFamily="18" charset="0"/>
            </a:endParaRPr>
          </a:p>
          <a:p>
            <a:r>
              <a:rPr lang="en-US" altLang="ja-JP" dirty="0">
                <a:latin typeface="Georgia" panose="02040502050405020303" pitchFamily="18" charset="0"/>
              </a:rPr>
              <a:t>Convert Artists </a:t>
            </a:r>
          </a:p>
          <a:p>
            <a:r>
              <a:rPr lang="en-US" altLang="ja-JP" dirty="0">
                <a:latin typeface="Georgia" panose="02040502050405020303" pitchFamily="18" charset="0"/>
              </a:rPr>
              <a:t>to Objects of PowerPoint.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6D76BC-1092-4E65-A519-CB15C9383D62}"/>
              </a:ext>
            </a:extLst>
          </p:cNvPr>
          <p:cNvSpPr txBox="1"/>
          <p:nvPr/>
        </p:nvSpPr>
        <p:spPr>
          <a:xfrm>
            <a:off x="6726999" y="148730"/>
            <a:ext cx="1979773" cy="1292662"/>
          </a:xfrm>
          <a:prstGeom prst="rect">
            <a:avLst/>
          </a:prstGeom>
          <a:solidFill>
            <a:srgbClr val="DDE2FF"/>
          </a:solidFill>
          <a:ln w="12700" cmpd="sng">
            <a:solidFill>
              <a:srgbClr val="0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u="sng" dirty="0">
                <a:latin typeface="Georgia" panose="02040502050405020303" pitchFamily="18" charset="0"/>
              </a:rPr>
              <a:t>rasterize</a:t>
            </a:r>
          </a:p>
          <a:p>
            <a:endParaRPr kumimoji="1" lang="en-US" altLang="ja-JP" dirty="0">
              <a:latin typeface="Georgia" panose="02040502050405020303" pitchFamily="18" charset="0"/>
            </a:endParaRPr>
          </a:p>
          <a:p>
            <a:r>
              <a:rPr lang="en-US" altLang="ja-JP" dirty="0">
                <a:latin typeface="Georgia" panose="02040502050405020303" pitchFamily="18" charset="0"/>
              </a:rPr>
              <a:t>Generate an image from Artist.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11EB3D-FA01-4E40-BA55-77FB496B5CD8}"/>
              </a:ext>
            </a:extLst>
          </p:cNvPr>
          <p:cNvSpPr txBox="1"/>
          <p:nvPr/>
        </p:nvSpPr>
        <p:spPr>
          <a:xfrm>
            <a:off x="409479" y="1088798"/>
            <a:ext cx="2241554" cy="1292662"/>
          </a:xfrm>
          <a:prstGeom prst="rect">
            <a:avLst/>
          </a:prstGeom>
          <a:solidFill>
            <a:srgbClr val="DDE2FF"/>
          </a:solidFill>
          <a:ln w="12700" cmpd="sng">
            <a:solidFill>
              <a:srgbClr val="0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b="1" u="sng" dirty="0">
                <a:latin typeface="Georgia" panose="02040502050405020303" pitchFamily="18" charset="0"/>
              </a:rPr>
              <a:t>send</a:t>
            </a:r>
          </a:p>
          <a:p>
            <a:endParaRPr kumimoji="1" lang="en-US" altLang="ja-JP" dirty="0">
              <a:latin typeface="Georgia" panose="02040502050405020303" pitchFamily="18" charset="0"/>
            </a:endParaRPr>
          </a:p>
          <a:p>
            <a:r>
              <a:rPr lang="en-US" altLang="ja-JP" dirty="0" err="1">
                <a:latin typeface="Georgia" panose="02040502050405020303" pitchFamily="18" charset="0"/>
              </a:rPr>
              <a:t>figpptx</a:t>
            </a:r>
            <a:r>
              <a:rPr lang="en-US" altLang="ja-JP" dirty="0">
                <a:latin typeface="Georgia" panose="02040502050405020303" pitchFamily="18" charset="0"/>
              </a:rPr>
              <a:t> attempts to </a:t>
            </a:r>
          </a:p>
          <a:p>
            <a:r>
              <a:rPr kumimoji="1" lang="en-US" altLang="ja-JP" dirty="0">
                <a:latin typeface="Georgia" panose="02040502050405020303" pitchFamily="18" charset="0"/>
              </a:rPr>
              <a:t>transfer Artis</a:t>
            </a:r>
            <a:r>
              <a:rPr lang="en-US" altLang="ja-JP" dirty="0">
                <a:latin typeface="Georgia" panose="02040502050405020303" pitchFamily="18" charset="0"/>
              </a:rPr>
              <a:t>ts. 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B9D10DB-C94D-4AE8-94F6-5B139D56E94B}"/>
              </a:ext>
            </a:extLst>
          </p:cNvPr>
          <p:cNvSpPr txBox="1"/>
          <p:nvPr/>
        </p:nvSpPr>
        <p:spPr>
          <a:xfrm>
            <a:off x="3639028" y="1164393"/>
            <a:ext cx="1808443" cy="923330"/>
          </a:xfrm>
          <a:prstGeom prst="rect">
            <a:avLst/>
          </a:prstGeom>
          <a:solidFill>
            <a:srgbClr val="99F050">
              <a:alpha val="78000"/>
            </a:srgb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latin typeface="Georgia" panose="02040502050405020303" pitchFamily="18" charset="0"/>
              </a:rPr>
              <a:t>Separator</a:t>
            </a:r>
            <a:endParaRPr kumimoji="1" lang="en-US" altLang="ja-JP" b="1" u="sng" dirty="0">
              <a:latin typeface="Georgia" panose="02040502050405020303" pitchFamily="18" charset="0"/>
            </a:endParaRPr>
          </a:p>
          <a:p>
            <a:endParaRPr lang="en-US" altLang="ja-JP" dirty="0">
              <a:latin typeface="Georgia" panose="02040502050405020303" pitchFamily="18" charset="0"/>
            </a:endParaRPr>
          </a:p>
          <a:p>
            <a:r>
              <a:rPr kumimoji="1" lang="en-US" altLang="ja-JP" dirty="0">
                <a:latin typeface="Georgia" panose="02040502050405020303" pitchFamily="18" charset="0"/>
              </a:rPr>
              <a:t>Classify Artists</a:t>
            </a:r>
            <a:endParaRPr kumimoji="1" lang="ja-JP" altLang="en-US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EEB7E15-4BBA-4A78-B232-02148B1E753C}"/>
              </a:ext>
            </a:extLst>
          </p:cNvPr>
          <p:cNvSpPr txBox="1"/>
          <p:nvPr/>
        </p:nvSpPr>
        <p:spPr>
          <a:xfrm>
            <a:off x="9966163" y="3970263"/>
            <a:ext cx="2079740" cy="1754326"/>
          </a:xfrm>
          <a:prstGeom prst="rect">
            <a:avLst/>
          </a:prstGeom>
          <a:solidFill>
            <a:srgbClr val="FD4902">
              <a:alpha val="30000"/>
            </a:srgb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u="sng" dirty="0" err="1">
                <a:latin typeface="Georgia" panose="02040502050405020303" pitchFamily="18" charset="0"/>
              </a:rPr>
              <a:t>CrudeRenderer</a:t>
            </a:r>
            <a:endParaRPr kumimoji="1" lang="en-US" altLang="ja-JP" b="1" u="sng" dirty="0">
              <a:latin typeface="Georgia" panose="02040502050405020303" pitchFamily="18" charset="0"/>
            </a:endParaRPr>
          </a:p>
          <a:p>
            <a:endParaRPr lang="en-US" altLang="ja-JP" dirty="0">
              <a:latin typeface="Georgia" panose="02040502050405020303" pitchFamily="18" charset="0"/>
            </a:endParaRPr>
          </a:p>
          <a:p>
            <a:r>
              <a:rPr lang="en-US" altLang="ja-JP" dirty="0">
                <a:latin typeface="Georgia" panose="02040502050405020303" pitchFamily="18" charset="0"/>
              </a:rPr>
              <a:t>Fallback </a:t>
            </a:r>
            <a:br>
              <a:rPr lang="en-US" altLang="ja-JP" dirty="0">
                <a:latin typeface="Georgia" panose="02040502050405020303" pitchFamily="18" charset="0"/>
              </a:rPr>
            </a:br>
            <a:r>
              <a:rPr lang="en-US" altLang="ja-JP" dirty="0">
                <a:latin typeface="Georgia" panose="02040502050405020303" pitchFamily="18" charset="0"/>
              </a:rPr>
              <a:t>method  to convert any Artists. 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1B67BD6-3653-4943-8ED8-BB8839052C17}"/>
              </a:ext>
            </a:extLst>
          </p:cNvPr>
          <p:cNvSpPr txBox="1"/>
          <p:nvPr/>
        </p:nvSpPr>
        <p:spPr>
          <a:xfrm>
            <a:off x="6727000" y="3970263"/>
            <a:ext cx="2556600" cy="1477328"/>
          </a:xfrm>
          <a:prstGeom prst="rect">
            <a:avLst/>
          </a:prstGeom>
          <a:solidFill>
            <a:srgbClr val="FD4902">
              <a:alpha val="25000"/>
            </a:srgb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u="sng" dirty="0" err="1">
                <a:latin typeface="Georgia" panose="02040502050405020303" pitchFamily="18" charset="0"/>
              </a:rPr>
              <a:t>ConverterManager</a:t>
            </a:r>
            <a:endParaRPr lang="en-US" altLang="ja-JP" b="1" u="sng" dirty="0">
              <a:latin typeface="Georgia" panose="02040502050405020303" pitchFamily="18" charset="0"/>
            </a:endParaRPr>
          </a:p>
          <a:p>
            <a:endParaRPr kumimoji="1" lang="en-US" altLang="ja-JP" dirty="0">
              <a:latin typeface="Georgia" panose="02040502050405020303" pitchFamily="18" charset="0"/>
            </a:endParaRPr>
          </a:p>
          <a:p>
            <a:r>
              <a:rPr kumimoji="1" lang="en-US" altLang="ja-JP" dirty="0">
                <a:latin typeface="Georgia" panose="02040502050405020303" pitchFamily="18" charset="0"/>
              </a:rPr>
              <a:t>If the </a:t>
            </a:r>
            <a:r>
              <a:rPr lang="en-US" altLang="ja-JP" dirty="0">
                <a:latin typeface="Georgia" panose="02040502050405020303" pitchFamily="18" charset="0"/>
              </a:rPr>
              <a:t>function is registered for Artist, </a:t>
            </a:r>
          </a:p>
          <a:p>
            <a:r>
              <a:rPr lang="en-US" altLang="ja-JP" dirty="0">
                <a:latin typeface="Georgia" panose="02040502050405020303" pitchFamily="18" charset="0"/>
              </a:rPr>
              <a:t>apply it. 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40FEF73-99E9-4305-B1EF-FEA2B079FDE4}"/>
              </a:ext>
            </a:extLst>
          </p:cNvPr>
          <p:cNvSpPr txBox="1"/>
          <p:nvPr/>
        </p:nvSpPr>
        <p:spPr>
          <a:xfrm>
            <a:off x="260850" y="4736730"/>
            <a:ext cx="2968813" cy="369332"/>
          </a:xfrm>
          <a:prstGeom prst="rect">
            <a:avLst/>
          </a:prstGeom>
          <a:solidFill>
            <a:srgbClr val="DDE2FF"/>
          </a:solidFill>
          <a:ln w="12700" cmpd="sng">
            <a:solidFill>
              <a:srgbClr val="0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Georgia" panose="02040502050405020303" pitchFamily="18" charset="0"/>
              </a:rPr>
              <a:t>Invoked by users directly.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8AE4B94-CCD8-466F-AD44-8DE12F7DE71E}"/>
              </a:ext>
            </a:extLst>
          </p:cNvPr>
          <p:cNvSpPr txBox="1"/>
          <p:nvPr/>
        </p:nvSpPr>
        <p:spPr>
          <a:xfrm>
            <a:off x="260851" y="5336894"/>
            <a:ext cx="2968813" cy="646331"/>
          </a:xfrm>
          <a:prstGeom prst="rect">
            <a:avLst/>
          </a:prstGeom>
          <a:solidFill>
            <a:srgbClr val="99F050"/>
          </a:solidFill>
          <a:ln w="12700" cmpd="sng">
            <a:solidFill>
              <a:srgbClr val="0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Georgia" panose="02040502050405020303" pitchFamily="18" charset="0"/>
              </a:rPr>
              <a:t>Expected to be extended</a:t>
            </a:r>
          </a:p>
          <a:p>
            <a:r>
              <a:rPr lang="en-US" altLang="ja-JP" dirty="0">
                <a:latin typeface="Georgia" panose="02040502050405020303" pitchFamily="18" charset="0"/>
              </a:rPr>
              <a:t>by users for their situations 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F1354BB-9AC0-4A4E-BEFF-E1550D2CE807}"/>
              </a:ext>
            </a:extLst>
          </p:cNvPr>
          <p:cNvSpPr txBox="1"/>
          <p:nvPr/>
        </p:nvSpPr>
        <p:spPr>
          <a:xfrm>
            <a:off x="260851" y="6214057"/>
            <a:ext cx="2968813" cy="369332"/>
          </a:xfrm>
          <a:prstGeom prst="rect">
            <a:avLst/>
          </a:prstGeom>
          <a:solidFill>
            <a:srgbClr val="FED1C0"/>
          </a:solidFill>
          <a:ln w="12700" cmpd="sng">
            <a:solidFill>
              <a:srgbClr val="0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Georgia" panose="02040502050405020303" pitchFamily="18" charset="0"/>
              </a:rPr>
              <a:t>Libraries' functionality. 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C8A46B1-843D-40EC-B714-7903DDC5CE4C}"/>
              </a:ext>
            </a:extLst>
          </p:cNvPr>
          <p:cNvSpPr txBox="1"/>
          <p:nvPr/>
        </p:nvSpPr>
        <p:spPr>
          <a:xfrm>
            <a:off x="3877140" y="4524261"/>
            <a:ext cx="2167297" cy="369332"/>
          </a:xfrm>
          <a:prstGeom prst="rect">
            <a:avLst/>
          </a:prstGeom>
          <a:solidFill>
            <a:srgbClr val="99F050"/>
          </a:solidFill>
          <a:ln w="12700" cmpd="sng">
            <a:solidFill>
              <a:srgbClr val="00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ja-JP" u="sng" dirty="0">
                <a:latin typeface="Georgia" panose="02040502050405020303" pitchFamily="18" charset="0"/>
              </a:rPr>
              <a:t>converter functions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BC48BA4-F092-4000-A1A4-BEB4C0992911}"/>
              </a:ext>
            </a:extLst>
          </p:cNvPr>
          <p:cNvSpPr txBox="1"/>
          <p:nvPr/>
        </p:nvSpPr>
        <p:spPr>
          <a:xfrm>
            <a:off x="-1" y="10518"/>
            <a:ext cx="2241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Georgia" panose="02040502050405020303" pitchFamily="18" charset="0"/>
              </a:rPr>
              <a:t>Overview</a:t>
            </a:r>
            <a:r>
              <a:rPr kumimoji="1" lang="en-US" altLang="ja-JP" sz="2400" b="1" dirty="0">
                <a:latin typeface="Georgia" panose="02040502050405020303" pitchFamily="18" charset="0"/>
              </a:rPr>
              <a:t> 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F189E85-0C8A-47C3-B10C-232DA21F5F54}"/>
              </a:ext>
            </a:extLst>
          </p:cNvPr>
          <p:cNvSpPr txBox="1"/>
          <p:nvPr/>
        </p:nvSpPr>
        <p:spPr>
          <a:xfrm>
            <a:off x="0" y="3873378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latin typeface="Georgia" panose="02040502050405020303" pitchFamily="18" charset="0"/>
              </a:rPr>
              <a:t>LEGEND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5685C6F-1251-45DC-99A7-A5869A14042C}"/>
              </a:ext>
            </a:extLst>
          </p:cNvPr>
          <p:cNvSpPr/>
          <p:nvPr/>
        </p:nvSpPr>
        <p:spPr>
          <a:xfrm>
            <a:off x="9636033" y="564228"/>
            <a:ext cx="1518364" cy="646331"/>
          </a:xfrm>
          <a:prstGeom prst="rect">
            <a:avLst/>
          </a:prstGeom>
          <a:ln w="38100" cmpd="sng">
            <a:solidFill>
              <a:srgbClr val="000000"/>
            </a:solidFill>
            <a:prstDash val="solid"/>
          </a:ln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222222"/>
                </a:solidFill>
                <a:latin typeface="Georgia" panose="02040502050405020303" pitchFamily="18" charset="0"/>
                <a:ea typeface="Meiryo" panose="020B0604030504040204" pitchFamily="50" charset="-128"/>
              </a:rPr>
              <a:t>Shape</a:t>
            </a:r>
          </a:p>
          <a:p>
            <a:r>
              <a:rPr lang="en-US" altLang="ja-JP" dirty="0">
                <a:solidFill>
                  <a:srgbClr val="222222"/>
                </a:solidFill>
                <a:latin typeface="Georgia" panose="02040502050405020303" pitchFamily="18" charset="0"/>
                <a:ea typeface="Meiryo" panose="020B0604030504040204" pitchFamily="50" charset="-128"/>
              </a:rPr>
              <a:t>(</a:t>
            </a:r>
            <a:r>
              <a:rPr lang="en-US" altLang="ja-JP" dirty="0" err="1">
                <a:solidFill>
                  <a:srgbClr val="222222"/>
                </a:solidFill>
                <a:latin typeface="Georgia" panose="02040502050405020303" pitchFamily="18" charset="0"/>
                <a:ea typeface="Meiryo" panose="020B0604030504040204" pitchFamily="50" charset="-128"/>
              </a:rPr>
              <a:t>msoPicture</a:t>
            </a:r>
            <a:r>
              <a:rPr lang="en-US" altLang="ja-JP" dirty="0">
                <a:solidFill>
                  <a:srgbClr val="222222"/>
                </a:solidFill>
                <a:latin typeface="Georgia" panose="02040502050405020303" pitchFamily="18" charset="0"/>
                <a:ea typeface="Meiryo" panose="020B0604030504040204" pitchFamily="50" charset="-128"/>
              </a:rPr>
              <a:t>)</a:t>
            </a:r>
            <a:endParaRPr lang="ja-JP" altLang="en-US" dirty="0">
              <a:latin typeface="Georgia" panose="02040502050405020303" pitchFamily="18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F336422-8D75-43C1-8E86-86FA1F7B9DF0}"/>
              </a:ext>
            </a:extLst>
          </p:cNvPr>
          <p:cNvSpPr/>
          <p:nvPr/>
        </p:nvSpPr>
        <p:spPr>
          <a:xfrm>
            <a:off x="10551421" y="6398723"/>
            <a:ext cx="909223" cy="369332"/>
          </a:xfrm>
          <a:prstGeom prst="rect">
            <a:avLst/>
          </a:prstGeom>
          <a:ln w="38100" cmpd="sng">
            <a:solidFill>
              <a:srgbClr val="000000"/>
            </a:solidFill>
            <a:prstDash val="solid"/>
          </a:ln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222222"/>
                </a:solidFill>
                <a:latin typeface="Georgia" panose="02040502050405020303" pitchFamily="18" charset="0"/>
                <a:ea typeface="Meiryo" panose="020B0604030504040204" pitchFamily="50" charset="-128"/>
              </a:rPr>
              <a:t>Shapes</a:t>
            </a:r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5C7C0ACC-BF5C-491C-A6CF-5DCFB1798653}"/>
              </a:ext>
            </a:extLst>
          </p:cNvPr>
          <p:cNvSpPr/>
          <p:nvPr/>
        </p:nvSpPr>
        <p:spPr>
          <a:xfrm>
            <a:off x="2952750" y="1560368"/>
            <a:ext cx="492141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88F4DA43-EFC0-4815-A07C-03DD74015C41}"/>
              </a:ext>
            </a:extLst>
          </p:cNvPr>
          <p:cNvSpPr/>
          <p:nvPr/>
        </p:nvSpPr>
        <p:spPr>
          <a:xfrm rot="19800000">
            <a:off x="5798372" y="904133"/>
            <a:ext cx="492141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1E080850-37A9-4F88-BADB-3EB7EA517F35}"/>
              </a:ext>
            </a:extLst>
          </p:cNvPr>
          <p:cNvSpPr/>
          <p:nvPr/>
        </p:nvSpPr>
        <p:spPr>
          <a:xfrm rot="1800000">
            <a:off x="5798367" y="2123357"/>
            <a:ext cx="492141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吹き出し: 角を丸めた四角形 54">
            <a:extLst>
              <a:ext uri="{FF2B5EF4-FFF2-40B4-BE49-F238E27FC236}">
                <a16:creationId xmlns:a16="http://schemas.microsoft.com/office/drawing/2014/main" id="{E1A4B250-F2F8-4D6F-90B6-8C258AD4191A}"/>
              </a:ext>
            </a:extLst>
          </p:cNvPr>
          <p:cNvSpPr/>
          <p:nvPr/>
        </p:nvSpPr>
        <p:spPr>
          <a:xfrm>
            <a:off x="5048680" y="199262"/>
            <a:ext cx="1380647" cy="487670"/>
          </a:xfrm>
          <a:prstGeom prst="wedgeRoundRectCallout">
            <a:avLst>
              <a:gd name="adj1" fmla="val 10902"/>
              <a:gd name="adj2" fmla="val 85938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Georgia" panose="02040502050405020303" pitchFamily="18" charset="0"/>
              </a:rPr>
              <a:t>To Image</a:t>
            </a:r>
            <a:endParaRPr kumimoji="1" lang="ja-JP" altLang="en-US" b="1" dirty="0">
              <a:latin typeface="Georgia" panose="02040502050405020303" pitchFamily="18" charset="0"/>
            </a:endParaRPr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03682957-F8EC-4019-862D-E74E84D2D971}"/>
              </a:ext>
            </a:extLst>
          </p:cNvPr>
          <p:cNvSpPr/>
          <p:nvPr/>
        </p:nvSpPr>
        <p:spPr>
          <a:xfrm>
            <a:off x="4860115" y="2595943"/>
            <a:ext cx="1380647" cy="487670"/>
          </a:xfrm>
          <a:prstGeom prst="wedgeRoundRectCallout">
            <a:avLst>
              <a:gd name="adj1" fmla="val 15731"/>
              <a:gd name="adj2" fmla="val -97659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Georgia" panose="02040502050405020303" pitchFamily="18" charset="0"/>
              </a:rPr>
              <a:t>To Object</a:t>
            </a:r>
            <a:endParaRPr kumimoji="1" lang="ja-JP" altLang="en-US" b="1" dirty="0">
              <a:latin typeface="Georgia" panose="02040502050405020303" pitchFamily="18" charset="0"/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95FD1873-A9F0-4EB5-869C-BCE519FD45F8}"/>
              </a:ext>
            </a:extLst>
          </p:cNvPr>
          <p:cNvCxnSpPr>
            <a:cxnSpLocks/>
            <a:stCxn id="41" idx="1"/>
            <a:endCxn id="45" idx="3"/>
          </p:cNvCxnSpPr>
          <p:nvPr/>
        </p:nvCxnSpPr>
        <p:spPr>
          <a:xfrm flipH="1">
            <a:off x="6044437" y="4708927"/>
            <a:ext cx="6825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吹き出し: 角を丸めた四角形 62">
            <a:extLst>
              <a:ext uri="{FF2B5EF4-FFF2-40B4-BE49-F238E27FC236}">
                <a16:creationId xmlns:a16="http://schemas.microsoft.com/office/drawing/2014/main" id="{3D6BBC0E-31FC-4FB4-8960-0E1DC2204275}"/>
              </a:ext>
            </a:extLst>
          </p:cNvPr>
          <p:cNvSpPr/>
          <p:nvPr/>
        </p:nvSpPr>
        <p:spPr>
          <a:xfrm>
            <a:off x="5048680" y="5070114"/>
            <a:ext cx="1301194" cy="487670"/>
          </a:xfrm>
          <a:prstGeom prst="wedgeRoundRectCallout">
            <a:avLst>
              <a:gd name="adj1" fmla="val 40567"/>
              <a:gd name="adj2" fmla="val -72268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Georgia" panose="02040502050405020303" pitchFamily="18" charset="0"/>
              </a:rPr>
              <a:t>Register</a:t>
            </a:r>
            <a:endParaRPr kumimoji="1" lang="ja-JP" altLang="en-US" b="1" dirty="0">
              <a:latin typeface="Georgia" panose="02040502050405020303" pitchFamily="18" charset="0"/>
            </a:endParaRPr>
          </a:p>
        </p:txBody>
      </p:sp>
      <p:sp>
        <p:nvSpPr>
          <p:cNvPr id="64" name="矢印: 右 63">
            <a:extLst>
              <a:ext uri="{FF2B5EF4-FFF2-40B4-BE49-F238E27FC236}">
                <a16:creationId xmlns:a16="http://schemas.microsoft.com/office/drawing/2014/main" id="{C1E87ED3-3E81-422A-9BB2-D6786B72C482}"/>
              </a:ext>
            </a:extLst>
          </p:cNvPr>
          <p:cNvSpPr/>
          <p:nvPr/>
        </p:nvSpPr>
        <p:spPr>
          <a:xfrm rot="5400000">
            <a:off x="7380427" y="3547827"/>
            <a:ext cx="419444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3E0BB7CA-719D-407A-8E39-A131CA82DA3D}"/>
              </a:ext>
            </a:extLst>
          </p:cNvPr>
          <p:cNvSpPr/>
          <p:nvPr/>
        </p:nvSpPr>
        <p:spPr>
          <a:xfrm>
            <a:off x="8945711" y="686932"/>
            <a:ext cx="492141" cy="369332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矢印: 右 65">
            <a:extLst>
              <a:ext uri="{FF2B5EF4-FFF2-40B4-BE49-F238E27FC236}">
                <a16:creationId xmlns:a16="http://schemas.microsoft.com/office/drawing/2014/main" id="{593DA794-A8A9-49D7-8E81-FFC64B24A5CE}"/>
              </a:ext>
            </a:extLst>
          </p:cNvPr>
          <p:cNvSpPr/>
          <p:nvPr/>
        </p:nvSpPr>
        <p:spPr>
          <a:xfrm>
            <a:off x="9378811" y="4579154"/>
            <a:ext cx="492141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矢印: 右 66">
            <a:extLst>
              <a:ext uri="{FF2B5EF4-FFF2-40B4-BE49-F238E27FC236}">
                <a16:creationId xmlns:a16="http://schemas.microsoft.com/office/drawing/2014/main" id="{7E74183B-1FF4-40F8-963F-51FE4E9783FF}"/>
              </a:ext>
            </a:extLst>
          </p:cNvPr>
          <p:cNvSpPr/>
          <p:nvPr/>
        </p:nvSpPr>
        <p:spPr>
          <a:xfrm rot="5400000">
            <a:off x="7626262" y="5827216"/>
            <a:ext cx="492141" cy="404350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B05D55B-CAC5-4461-A1F9-29EEDE284711}"/>
              </a:ext>
            </a:extLst>
          </p:cNvPr>
          <p:cNvSpPr/>
          <p:nvPr/>
        </p:nvSpPr>
        <p:spPr>
          <a:xfrm>
            <a:off x="7464447" y="6398723"/>
            <a:ext cx="909223" cy="369332"/>
          </a:xfrm>
          <a:prstGeom prst="rect">
            <a:avLst/>
          </a:prstGeom>
          <a:ln w="38100" cmpd="sng">
            <a:solidFill>
              <a:srgbClr val="000000"/>
            </a:solidFill>
            <a:prstDash val="solid"/>
          </a:ln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222222"/>
                </a:solidFill>
                <a:latin typeface="Georgia" panose="02040502050405020303" pitchFamily="18" charset="0"/>
                <a:ea typeface="Meiryo" panose="020B0604030504040204" pitchFamily="50" charset="-128"/>
              </a:rPr>
              <a:t>Shapes</a:t>
            </a:r>
          </a:p>
        </p:txBody>
      </p:sp>
      <p:sp>
        <p:nvSpPr>
          <p:cNvPr id="69" name="矢印: 右 68">
            <a:extLst>
              <a:ext uri="{FF2B5EF4-FFF2-40B4-BE49-F238E27FC236}">
                <a16:creationId xmlns:a16="http://schemas.microsoft.com/office/drawing/2014/main" id="{C4B2BA33-3549-4533-90C2-50C60C7A4CED}"/>
              </a:ext>
            </a:extLst>
          </p:cNvPr>
          <p:cNvSpPr/>
          <p:nvPr/>
        </p:nvSpPr>
        <p:spPr>
          <a:xfrm rot="5400000">
            <a:off x="10759961" y="5859481"/>
            <a:ext cx="492141" cy="404350"/>
          </a:xfrm>
          <a:prstGeom prst="rightArrow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47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136</Words>
  <Application>Microsoft Office PowerPoint</Application>
  <PresentationFormat>ワイド画面</PresentationFormat>
  <Paragraphs>52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Georgia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sillte</dc:creator>
  <cp:lastModifiedBy>sillte</cp:lastModifiedBy>
  <cp:revision>18</cp:revision>
  <dcterms:created xsi:type="dcterms:W3CDTF">2020-01-12T14:09:06Z</dcterms:created>
  <dcterms:modified xsi:type="dcterms:W3CDTF">2020-01-31T06:36:00Z</dcterms:modified>
</cp:coreProperties>
</file>