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5"/>
  </p:notesMasterIdLst>
  <p:sldIdLst>
    <p:sldId id="285" r:id="rId2"/>
    <p:sldId id="304" r:id="rId3"/>
    <p:sldId id="306" r:id="rId4"/>
    <p:sldId id="350" r:id="rId5"/>
    <p:sldId id="351" r:id="rId6"/>
    <p:sldId id="353" r:id="rId7"/>
    <p:sldId id="352" r:id="rId8"/>
    <p:sldId id="270" r:id="rId9"/>
    <p:sldId id="307" r:id="rId10"/>
    <p:sldId id="281" r:id="rId11"/>
    <p:sldId id="282" r:id="rId12"/>
    <p:sldId id="284" r:id="rId13"/>
    <p:sldId id="274" r:id="rId14"/>
    <p:sldId id="275" r:id="rId15"/>
    <p:sldId id="277" r:id="rId16"/>
    <p:sldId id="278" r:id="rId17"/>
    <p:sldId id="280" r:id="rId18"/>
    <p:sldId id="279" r:id="rId19"/>
    <p:sldId id="288" r:id="rId20"/>
    <p:sldId id="348" r:id="rId21"/>
    <p:sldId id="349" r:id="rId22"/>
    <p:sldId id="296" r:id="rId23"/>
    <p:sldId id="283"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54" autoAdjust="0"/>
  </p:normalViewPr>
  <p:slideViewPr>
    <p:cSldViewPr>
      <p:cViewPr varScale="1">
        <p:scale>
          <a:sx n="69" d="100"/>
          <a:sy n="69" d="100"/>
        </p:scale>
        <p:origin x="17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4CE3915-A64E-4CF2-A9CB-4373739C21D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xmlns="" id="{45418F18-07BF-4F6D-8F20-8E619715921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793194C8-992A-497B-BD57-B920B273E827}" type="datetimeFigureOut">
              <a:rPr lang="en-US"/>
              <a:pPr>
                <a:defRPr/>
              </a:pPr>
              <a:t>8/27/2022</a:t>
            </a:fld>
            <a:endParaRPr lang="en-US"/>
          </a:p>
        </p:txBody>
      </p:sp>
      <p:sp>
        <p:nvSpPr>
          <p:cNvPr id="4" name="Slide Image Placeholder 3">
            <a:extLst>
              <a:ext uri="{FF2B5EF4-FFF2-40B4-BE49-F238E27FC236}">
                <a16:creationId xmlns:a16="http://schemas.microsoft.com/office/drawing/2014/main" xmlns="" id="{0FFD4C51-B505-4DAC-9C4B-B206DCE2086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571630FA-9C66-430D-8DF0-6049E3F6BD6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3570AC88-2994-4FAA-9004-FFCCD61129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xmlns="" id="{831DF529-A019-458F-96FE-DF8621580E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DD65B3D-0D0D-4414-AA60-4C80D115C8BE}" type="slidenum">
              <a:rPr lang="en-US" altLang="en-US"/>
              <a:pPr>
                <a:defRPr/>
              </a:pPr>
              <a:t>‹#›</a:t>
            </a:fld>
            <a:endParaRPr lang="en-US" altLang="en-US"/>
          </a:p>
        </p:txBody>
      </p:sp>
    </p:spTree>
    <p:extLst>
      <p:ext uri="{BB962C8B-B14F-4D97-AF65-F5344CB8AC3E}">
        <p14:creationId xmlns:p14="http://schemas.microsoft.com/office/powerpoint/2010/main" val="950314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rkeley-Book"/>
              </a:rPr>
              <a:t>An </a:t>
            </a:r>
            <a:r>
              <a:rPr lang="en-US" sz="1800" b="1" i="0" u="none" strike="noStrike" baseline="0" dirty="0">
                <a:latin typeface="Berkeley-Bold"/>
              </a:rPr>
              <a:t>algorithm </a:t>
            </a:r>
            <a:r>
              <a:rPr lang="en-US" sz="1800" b="0" i="0" u="none" strike="noStrike" baseline="0" dirty="0">
                <a:latin typeface="Berkeley-Book"/>
              </a:rPr>
              <a:t>is a clearly specified set of simple instructions to be followed to solve a problem. Once an algorithm is given for a problem and decided (somehow) to be correct, an important step is to determine how much in the way of resources, such as time or space, the algorithm will require.</a:t>
            </a:r>
          </a:p>
          <a:p>
            <a:pPr algn="l"/>
            <a:endParaRPr lang="en-US" sz="1800" b="0" i="0" u="none" strike="noStrike" baseline="0" dirty="0">
              <a:latin typeface="Berkeley-Book"/>
            </a:endParaRPr>
          </a:p>
          <a:p>
            <a:pPr algn="l"/>
            <a:r>
              <a:rPr lang="en-US" sz="1800" b="0" i="0" u="none" strike="noStrike" baseline="0" dirty="0">
                <a:latin typeface="Berkeley-Book"/>
              </a:rPr>
              <a:t>An algorithm that solves a problem but requires a year is hardly of any use. Likewise, an algorithm that requires hundreds of gigabytes of main memory is not (currently) useful on most machines.</a:t>
            </a:r>
            <a:endParaRPr lang="ar-SA" dirty="0"/>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2</a:t>
            </a:fld>
            <a:endParaRPr lang="en-US" altLang="en-US"/>
          </a:p>
        </p:txBody>
      </p:sp>
    </p:spTree>
    <p:extLst>
      <p:ext uri="{BB962C8B-B14F-4D97-AF65-F5344CB8AC3E}">
        <p14:creationId xmlns:p14="http://schemas.microsoft.com/office/powerpoint/2010/main" val="259109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find elements in array:</a:t>
            </a:r>
          </a:p>
          <a:p>
            <a:r>
              <a:rPr lang="en-US" dirty="0"/>
              <a:t>Best first element</a:t>
            </a:r>
          </a:p>
          <a:p>
            <a:r>
              <a:rPr lang="en-US" dirty="0"/>
              <a:t>Worst last element</a:t>
            </a:r>
          </a:p>
          <a:p>
            <a:r>
              <a:rPr lang="en-US" dirty="0" err="1"/>
              <a:t>Agv</a:t>
            </a:r>
            <a:r>
              <a:rPr lang="en-US" dirty="0"/>
              <a:t> in middle</a:t>
            </a:r>
          </a:p>
          <a:p>
            <a:r>
              <a:rPr lang="en-US" dirty="0"/>
              <a:t>Always we calculate worst case big o</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19</a:t>
            </a:fld>
            <a:endParaRPr lang="en-US" altLang="en-US"/>
          </a:p>
        </p:txBody>
      </p:sp>
    </p:spTree>
    <p:extLst>
      <p:ext uri="{BB962C8B-B14F-4D97-AF65-F5344CB8AC3E}">
        <p14:creationId xmlns:p14="http://schemas.microsoft.com/office/powerpoint/2010/main" val="382225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xmlns="" id="{FF3F4C08-DBED-42A3-9E6C-53DA77F5A3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1pPr>
            <a:lvl2pPr marL="742950" indent="-28575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2pPr>
            <a:lvl3pPr marL="11430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3pPr>
            <a:lvl4pPr marL="16002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4pPr>
            <a:lvl5pPr marL="20574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5pPr>
            <a:lvl6pPr marL="25146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pPr>
            <a:fld id="{AC4476EB-337F-4D93-8713-07B0B72AB8CB}" type="slidenum">
              <a:rPr lang="en-US" altLang="en-US" sz="1000">
                <a:latin typeface="Times New Roman" panose="02020603050405020304" pitchFamily="18" charset="0"/>
              </a:rPr>
              <a:pPr>
                <a:lnSpc>
                  <a:spcPct val="100000"/>
                </a:lnSpc>
                <a:spcBef>
                  <a:spcPct val="0"/>
                </a:spcBef>
              </a:pPr>
              <a:t>20</a:t>
            </a:fld>
            <a:endParaRPr lang="en-US" altLang="en-US" sz="1000">
              <a:latin typeface="Times New Roman" panose="02020603050405020304" pitchFamily="18" charset="0"/>
            </a:endParaRPr>
          </a:p>
        </p:txBody>
      </p:sp>
      <p:sp>
        <p:nvSpPr>
          <p:cNvPr id="28675" name="Rectangle 2">
            <a:extLst>
              <a:ext uri="{FF2B5EF4-FFF2-40B4-BE49-F238E27FC236}">
                <a16:creationId xmlns:a16="http://schemas.microsoft.com/office/drawing/2014/main" xmlns="" id="{78DE7FA3-E6B8-4A72-A5EE-5E372DF44814}"/>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xmlns="" id="{7918F2DE-D8D9-47E8-B46C-690F943EB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a:latin typeface="Arial" panose="020B0604020202020204" pitchFamily="34" charset="0"/>
            </a:endParaRPr>
          </a:p>
        </p:txBody>
      </p:sp>
    </p:spTree>
    <p:extLst>
      <p:ext uri="{BB962C8B-B14F-4D97-AF65-F5344CB8AC3E}">
        <p14:creationId xmlns:p14="http://schemas.microsoft.com/office/powerpoint/2010/main" val="392143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xmlns="" id="{8043DD34-B9BF-4F1B-97D5-A5E7C05E9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1pPr>
            <a:lvl2pPr marL="742950" indent="-28575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2pPr>
            <a:lvl3pPr marL="11430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3pPr>
            <a:lvl4pPr marL="16002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4pPr>
            <a:lvl5pPr marL="2057400" indent="-228600" defTabSz="968375">
              <a:lnSpc>
                <a:spcPct val="90000"/>
              </a:lnSpc>
              <a:spcBef>
                <a:spcPct val="40000"/>
              </a:spcBef>
              <a:defRPr sz="1200">
                <a:solidFill>
                  <a:schemeClr val="tx1"/>
                </a:solidFill>
                <a:latin typeface="Arial" panose="020B0604020202020204" pitchFamily="34" charset="0"/>
                <a:ea typeface="MS PGothic" panose="020B0600070205080204" pitchFamily="34" charset="-128"/>
              </a:defRPr>
            </a:lvl5pPr>
            <a:lvl6pPr marL="25146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68375" eaLnBrk="0" fontAlgn="base" hangingPunct="0">
              <a:lnSpc>
                <a:spcPct val="90000"/>
              </a:lnSpc>
              <a:spcBef>
                <a:spcPct val="4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pPr>
            <a:fld id="{3AC423DC-4BF3-485F-8DB7-3C500E1DA8E1}" type="slidenum">
              <a:rPr lang="en-US" altLang="en-US" sz="1000">
                <a:latin typeface="Times New Roman" panose="02020603050405020304" pitchFamily="18" charset="0"/>
              </a:rPr>
              <a:pPr>
                <a:lnSpc>
                  <a:spcPct val="100000"/>
                </a:lnSpc>
                <a:spcBef>
                  <a:spcPct val="0"/>
                </a:spcBef>
              </a:pPr>
              <a:t>21</a:t>
            </a:fld>
            <a:endParaRPr lang="en-US" altLang="en-US" sz="1000">
              <a:latin typeface="Times New Roman" panose="02020603050405020304" pitchFamily="18" charset="0"/>
            </a:endParaRPr>
          </a:p>
        </p:txBody>
      </p:sp>
      <p:sp>
        <p:nvSpPr>
          <p:cNvPr id="30723" name="Rectangle 2">
            <a:extLst>
              <a:ext uri="{FF2B5EF4-FFF2-40B4-BE49-F238E27FC236}">
                <a16:creationId xmlns:a16="http://schemas.microsoft.com/office/drawing/2014/main" xmlns="" id="{5A4490F6-1979-4B86-A638-DA10E726914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xmlns="" id="{C0737E59-89DA-41EC-A953-65C18F684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a:latin typeface="Arial" panose="020B0604020202020204" pitchFamily="34" charset="0"/>
            </a:endParaRPr>
          </a:p>
        </p:txBody>
      </p:sp>
    </p:spTree>
    <p:extLst>
      <p:ext uri="{BB962C8B-B14F-4D97-AF65-F5344CB8AC3E}">
        <p14:creationId xmlns:p14="http://schemas.microsoft.com/office/powerpoint/2010/main" val="338020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22</a:t>
            </a:fld>
            <a:endParaRPr lang="en-US" altLang="en-US"/>
          </a:p>
        </p:txBody>
      </p:sp>
    </p:spTree>
    <p:extLst>
      <p:ext uri="{BB962C8B-B14F-4D97-AF65-F5344CB8AC3E}">
        <p14:creationId xmlns:p14="http://schemas.microsoft.com/office/powerpoint/2010/main" val="18835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an experiment, we used </a:t>
            </a:r>
            <a:r>
              <a:rPr lang="en-US" sz="1200" b="0" i="0" u="none" strike="noStrike" kern="1200" baseline="0" dirty="0" err="1" smtClean="0">
                <a:solidFill>
                  <a:schemeClr val="tx1"/>
                </a:solidFill>
                <a:latin typeface="+mn-lt"/>
                <a:ea typeface="+mn-ea"/>
                <a:cs typeface="+mn-cs"/>
              </a:rPr>
              <a:t>System.currentTimeMillis</a:t>
            </a:r>
            <a:r>
              <a:rPr lang="en-US" sz="1200" b="0" i="0" u="none" strike="noStrike" kern="1200" baseline="0" dirty="0" smtClean="0">
                <a:solidFill>
                  <a:schemeClr val="tx1"/>
                </a:solidFill>
                <a:latin typeface="+mn-lt"/>
                <a:ea typeface="+mn-ea"/>
                <a:cs typeface="+mn-cs"/>
              </a:rPr>
              <a:t>( ), in the style of Code Fragment 4.1, to measure the efficiency of both repeat1 and repeat2 for very large strings. We executed trials to compose strings of increasing lengths to explore the relationship between the running time and the string length. The results of our experiments are shown in the Table </a:t>
            </a:r>
          </a:p>
          <a:p>
            <a:endParaRPr lang="en-US" sz="1200" b="0" i="0" u="none" strike="noStrike" kern="1200" baseline="0" dirty="0" smtClean="0">
              <a:solidFill>
                <a:schemeClr val="tx1"/>
              </a:solidFill>
              <a:latin typeface="+mn-lt"/>
              <a:ea typeface="+mn-ea"/>
              <a:cs typeface="+mn-cs"/>
            </a:endParaRPr>
          </a:p>
          <a:p>
            <a:r>
              <a:rPr lang="en-US" b="0" dirty="0" smtClean="0"/>
              <a:t>The most striking outcome of these experiments is how much faster the repeat2 algorithm is relative to repeat1. While repeat1 is already taking more than 3 days to compose a string of 12.8 million characters, repeat2 is able to do the same in a fraction of a second.</a:t>
            </a:r>
            <a:endParaRPr lang="en-US" b="0" dirty="0"/>
          </a:p>
        </p:txBody>
      </p:sp>
      <p:sp>
        <p:nvSpPr>
          <p:cNvPr id="4" name="عنصر نائب لرقم الشريحة 3"/>
          <p:cNvSpPr>
            <a:spLocks noGrp="1"/>
          </p:cNvSpPr>
          <p:nvPr>
            <p:ph type="sldNum" sz="quarter" idx="10"/>
          </p:nvPr>
        </p:nvSpPr>
        <p:spPr/>
        <p:txBody>
          <a:bodyPr/>
          <a:lstStyle/>
          <a:p>
            <a:pPr>
              <a:defRPr/>
            </a:pPr>
            <a:fld id="{9DD65B3D-0D0D-4414-AA60-4C80D115C8BE}" type="slidenum">
              <a:rPr lang="en-US" altLang="en-US" smtClean="0"/>
              <a:pPr>
                <a:defRPr/>
              </a:pPr>
              <a:t>5</a:t>
            </a:fld>
            <a:endParaRPr lang="en-US" altLang="en-US"/>
          </a:p>
        </p:txBody>
      </p:sp>
    </p:spTree>
    <p:extLst>
      <p:ext uri="{BB962C8B-B14F-4D97-AF65-F5344CB8AC3E}">
        <p14:creationId xmlns:p14="http://schemas.microsoft.com/office/powerpoint/2010/main" val="158169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pPr>
              <a:defRPr/>
            </a:pPr>
            <a:fld id="{9DD65B3D-0D0D-4414-AA60-4C80D115C8BE}" type="slidenum">
              <a:rPr lang="en-US" altLang="en-US" smtClean="0"/>
              <a:pPr>
                <a:defRPr/>
              </a:pPr>
              <a:t>7</a:t>
            </a:fld>
            <a:endParaRPr lang="en-US" altLang="en-US"/>
          </a:p>
        </p:txBody>
      </p:sp>
    </p:spTree>
    <p:extLst>
      <p:ext uri="{BB962C8B-B14F-4D97-AF65-F5344CB8AC3E}">
        <p14:creationId xmlns:p14="http://schemas.microsoft.com/office/powerpoint/2010/main" val="27195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analyze the running time of an algorithm without performing experiments, we perform an analysis directly on a high-level description of the algorithm (either in</a:t>
            </a:r>
          </a:p>
          <a:p>
            <a:r>
              <a:rPr lang="en-US" sz="1200" b="0" i="0" u="none" strike="noStrike" kern="1200" baseline="0" dirty="0" smtClean="0">
                <a:solidFill>
                  <a:schemeClr val="tx1"/>
                </a:solidFill>
                <a:latin typeface="+mn-lt"/>
                <a:ea typeface="+mn-ea"/>
                <a:cs typeface="+mn-cs"/>
              </a:rPr>
              <a:t>the form of an actual code fragment, or language-independent pseudocode). We define a set of </a:t>
            </a:r>
            <a:r>
              <a:rPr lang="en-US" sz="1200" b="1" i="1" u="none" strike="noStrike" kern="1200" baseline="0" dirty="0" smtClean="0">
                <a:solidFill>
                  <a:schemeClr val="tx1"/>
                </a:solidFill>
                <a:latin typeface="+mn-lt"/>
                <a:ea typeface="+mn-ea"/>
                <a:cs typeface="+mn-cs"/>
              </a:rPr>
              <a:t>primitive operations </a:t>
            </a:r>
            <a:r>
              <a:rPr lang="en-US" sz="1200" b="0" i="0" u="none" strike="noStrike" kern="1200" baseline="0" dirty="0" smtClean="0">
                <a:solidFill>
                  <a:schemeClr val="tx1"/>
                </a:solidFill>
                <a:latin typeface="+mn-lt"/>
                <a:ea typeface="+mn-ea"/>
                <a:cs typeface="+mn-cs"/>
              </a:rPr>
              <a:t>such as the following:</a:t>
            </a:r>
            <a:endParaRPr lang="en-US" dirty="0"/>
          </a:p>
        </p:txBody>
      </p:sp>
      <p:sp>
        <p:nvSpPr>
          <p:cNvPr id="4" name="عنصر نائب لرقم الشريحة 3"/>
          <p:cNvSpPr>
            <a:spLocks noGrp="1"/>
          </p:cNvSpPr>
          <p:nvPr>
            <p:ph type="sldNum" sz="quarter" idx="10"/>
          </p:nvPr>
        </p:nvSpPr>
        <p:spPr/>
        <p:txBody>
          <a:bodyPr/>
          <a:lstStyle/>
          <a:p>
            <a:pPr>
              <a:defRPr/>
            </a:pPr>
            <a:fld id="{9DD65B3D-0D0D-4414-AA60-4C80D115C8BE}" type="slidenum">
              <a:rPr lang="en-US" altLang="en-US" smtClean="0"/>
              <a:pPr>
                <a:defRPr/>
              </a:pPr>
              <a:t>8</a:t>
            </a:fld>
            <a:endParaRPr lang="en-US" altLang="en-US"/>
          </a:p>
        </p:txBody>
      </p:sp>
    </p:spTree>
    <p:extLst>
      <p:ext uri="{BB962C8B-B14F-4D97-AF65-F5344CB8AC3E}">
        <p14:creationId xmlns:p14="http://schemas.microsoft.com/office/powerpoint/2010/main" val="2377584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rkeley-Book"/>
              </a:rPr>
              <a:t>1 to initialize, </a:t>
            </a:r>
            <a:r>
              <a:rPr lang="en-US" sz="1800" b="0" i="1" u="none" strike="noStrike" baseline="0" dirty="0">
                <a:latin typeface="Berkeley-BookItalic"/>
              </a:rPr>
              <a:t>N</a:t>
            </a:r>
            <a:r>
              <a:rPr lang="en-US" sz="1800" b="0" i="0" u="none" strike="noStrike" baseline="0" dirty="0">
                <a:latin typeface="MTSYN"/>
              </a:rPr>
              <a:t>+</a:t>
            </a:r>
            <a:r>
              <a:rPr lang="en-US" sz="1800" b="0" i="0" u="none" strike="noStrike" baseline="0" dirty="0">
                <a:latin typeface="Berkeley-Book"/>
              </a:rPr>
              <a:t>1 for all the tests, and </a:t>
            </a:r>
            <a:r>
              <a:rPr lang="en-US" sz="1800" b="0" i="1" u="none" strike="noStrike" baseline="0" dirty="0">
                <a:latin typeface="Berkeley-BookItalic"/>
              </a:rPr>
              <a:t>N </a:t>
            </a:r>
            <a:r>
              <a:rPr lang="en-US" sz="1800" b="0" i="0" u="none" strike="noStrike" baseline="0" dirty="0">
                <a:latin typeface="Berkeley-Book"/>
              </a:rPr>
              <a:t>for all the increments, which is 2</a:t>
            </a:r>
            <a:r>
              <a:rPr lang="en-US" sz="1800" b="0" i="1" u="none" strike="noStrike" baseline="0" dirty="0">
                <a:latin typeface="Berkeley-BookItalic"/>
              </a:rPr>
              <a:t>N </a:t>
            </a:r>
            <a:r>
              <a:rPr lang="en-US" sz="1800" b="0" i="0" u="none" strike="noStrike" baseline="0" dirty="0">
                <a:latin typeface="MTSYN"/>
              </a:rPr>
              <a:t>+ </a:t>
            </a:r>
            <a:r>
              <a:rPr lang="en-US" sz="1800" b="0" i="0" u="none" strike="noStrike" baseline="0" dirty="0">
                <a:latin typeface="Berkeley-Book"/>
              </a:rPr>
              <a:t>2.</a:t>
            </a:r>
          </a:p>
          <a:p>
            <a:pPr algn="l"/>
            <a:r>
              <a:rPr lang="en-US" sz="1800" b="0" i="0" u="none" strike="noStrike" baseline="0" dirty="0">
                <a:latin typeface="Berkeley-Book"/>
              </a:rPr>
              <a:t>(two multiplications, one addition, and one assignment) and is executed </a:t>
            </a:r>
            <a:r>
              <a:rPr lang="en-US" sz="1800" b="0" i="1" u="none" strike="noStrike" baseline="0" dirty="0">
                <a:latin typeface="Berkeley-BookItalic"/>
              </a:rPr>
              <a:t>N </a:t>
            </a:r>
            <a:r>
              <a:rPr lang="en-US" sz="1800" b="0" i="0" u="none" strike="noStrike" baseline="0" dirty="0">
                <a:latin typeface="Berkeley-Book"/>
              </a:rPr>
              <a:t>times.</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9</a:t>
            </a:fld>
            <a:endParaRPr lang="en-US" altLang="en-US"/>
          </a:p>
        </p:txBody>
      </p:sp>
    </p:spTree>
    <p:extLst>
      <p:ext uri="{BB962C8B-B14F-4D97-AF65-F5344CB8AC3E}">
        <p14:creationId xmlns:p14="http://schemas.microsoft.com/office/powerpoint/2010/main" val="252912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rkeley-Book"/>
              </a:rPr>
              <a:t>since we are giving the answer in terms of Big-Oh, there are lots of shortcuts that can be taken without affecting the final answer. For instance, line 3 is obviously an </a:t>
            </a:r>
            <a:r>
              <a:rPr lang="en-US" sz="1800" b="0" i="1" u="none" strike="noStrike" baseline="0" dirty="0">
                <a:latin typeface="Berkeley-BookItalic"/>
              </a:rPr>
              <a:t>O</a:t>
            </a:r>
            <a:r>
              <a:rPr lang="en-US" sz="1800" b="0" i="0" u="none" strike="noStrike" baseline="0" dirty="0">
                <a:latin typeface="Berkeley-Book"/>
              </a:rPr>
              <a:t>(1) statement (per execution), so it is silly to count precisely whether it is two, three, or four units; it does not matter. Line 1 is obviously insignificant compared with the </a:t>
            </a:r>
            <a:r>
              <a:rPr lang="en-US" sz="1800" b="0" i="0" u="none" strike="noStrike" baseline="0" dirty="0">
                <a:latin typeface="LetterGothic12PitchBT-Roman"/>
              </a:rPr>
              <a:t>for </a:t>
            </a:r>
            <a:r>
              <a:rPr lang="en-US" sz="1800" b="0" i="0" u="none" strike="noStrike" baseline="0" dirty="0">
                <a:latin typeface="Berkeley-Book"/>
              </a:rPr>
              <a:t>loop, so it is silly to waste time here. This leads to several general rules.</a:t>
            </a:r>
          </a:p>
          <a:p>
            <a:pPr algn="l"/>
            <a:endParaRPr lang="en-US" sz="1800" b="0" i="0" u="none" strike="noStrike" baseline="0" dirty="0">
              <a:latin typeface="Berkeley-Book"/>
            </a:endParaRPr>
          </a:p>
          <a:p>
            <a:pPr algn="l"/>
            <a:r>
              <a:rPr lang="en-US" sz="1800" b="0" i="0" u="none" strike="noStrike" baseline="0" dirty="0">
                <a:latin typeface="Berkeley-Book"/>
              </a:rPr>
              <a:t>We </a:t>
            </a:r>
            <a:r>
              <a:rPr lang="en-US" sz="1800" b="0" i="0" u="none" strike="noStrike" baseline="0" dirty="0" err="1">
                <a:latin typeface="Berkeley-Book"/>
              </a:rPr>
              <a:t>fouce</a:t>
            </a:r>
            <a:r>
              <a:rPr lang="en-US" sz="1800" b="0" i="0" u="none" strike="noStrike" baseline="0" dirty="0">
                <a:latin typeface="Berkeley-Book"/>
              </a:rPr>
              <a:t> on iteration and recursive. </a:t>
            </a:r>
            <a:endParaRPr lang="ar-SA" dirty="0"/>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10</a:t>
            </a:fld>
            <a:endParaRPr lang="en-US" altLang="en-US"/>
          </a:p>
        </p:txBody>
      </p:sp>
    </p:spTree>
    <p:extLst>
      <p:ext uri="{BB962C8B-B14F-4D97-AF65-F5344CB8AC3E}">
        <p14:creationId xmlns:p14="http://schemas.microsoft.com/office/powerpoint/2010/main" val="88001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n=1000</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14</a:t>
            </a:fld>
            <a:endParaRPr lang="en-US" altLang="en-US"/>
          </a:p>
        </p:txBody>
      </p:sp>
    </p:spTree>
    <p:extLst>
      <p:ext uri="{BB962C8B-B14F-4D97-AF65-F5344CB8AC3E}">
        <p14:creationId xmlns:p14="http://schemas.microsoft.com/office/powerpoint/2010/main" val="235047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n=1000</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15</a:t>
            </a:fld>
            <a:endParaRPr lang="en-US" altLang="en-US"/>
          </a:p>
        </p:txBody>
      </p:sp>
    </p:spTree>
    <p:extLst>
      <p:ext uri="{BB962C8B-B14F-4D97-AF65-F5344CB8AC3E}">
        <p14:creationId xmlns:p14="http://schemas.microsoft.com/office/powerpoint/2010/main" val="2290120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n=10</a:t>
            </a:r>
          </a:p>
        </p:txBody>
      </p:sp>
      <p:sp>
        <p:nvSpPr>
          <p:cNvPr id="4" name="Slide Number Placeholder 3"/>
          <p:cNvSpPr>
            <a:spLocks noGrp="1"/>
          </p:cNvSpPr>
          <p:nvPr>
            <p:ph type="sldNum" sz="quarter" idx="5"/>
          </p:nvPr>
        </p:nvSpPr>
        <p:spPr/>
        <p:txBody>
          <a:bodyPr/>
          <a:lstStyle/>
          <a:p>
            <a:pPr>
              <a:defRPr/>
            </a:pPr>
            <a:fld id="{9DD65B3D-0D0D-4414-AA60-4C80D115C8BE}" type="slidenum">
              <a:rPr lang="en-US" altLang="en-US" smtClean="0"/>
              <a:pPr>
                <a:defRPr/>
              </a:pPr>
              <a:t>18</a:t>
            </a:fld>
            <a:endParaRPr lang="en-US" altLang="en-US"/>
          </a:p>
        </p:txBody>
      </p:sp>
    </p:spTree>
    <p:extLst>
      <p:ext uri="{BB962C8B-B14F-4D97-AF65-F5344CB8AC3E}">
        <p14:creationId xmlns:p14="http://schemas.microsoft.com/office/powerpoint/2010/main" val="30762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0BC8838-8545-4C00-8488-FBC8B229253B}"/>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5" name="Rectangle 4">
            <a:extLst>
              <a:ext uri="{FF2B5EF4-FFF2-40B4-BE49-F238E27FC236}">
                <a16:creationId xmlns:a16="http://schemas.microsoft.com/office/drawing/2014/main" xmlns="" id="{0C73409B-88A3-44CA-BA73-89C5E8C8599B}"/>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6" name="Rectangle 5">
            <a:extLst>
              <a:ext uri="{FF2B5EF4-FFF2-40B4-BE49-F238E27FC236}">
                <a16:creationId xmlns:a16="http://schemas.microsoft.com/office/drawing/2014/main" xmlns="" id="{7F334B01-1A85-4E14-A6A0-7E55BE855BF7}"/>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7" name="Rectangle 6">
            <a:extLst>
              <a:ext uri="{FF2B5EF4-FFF2-40B4-BE49-F238E27FC236}">
                <a16:creationId xmlns:a16="http://schemas.microsoft.com/office/drawing/2014/main" xmlns="" id="{4D118C8E-0E90-4CE2-B723-5490AC0C2BD5}"/>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l" rtl="0">
              <a:defRPr sz="3200">
                <a:solidFill>
                  <a:schemeClr val="tx1"/>
                </a:solidFill>
              </a:defRPr>
            </a:lvl1pPr>
          </a:lstStyle>
          <a:p>
            <a:r>
              <a:rPr lang="en-US" dirty="0"/>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l">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xmlns="" id="{BE3D8111-D57C-43DF-A042-861AB8FA464E}"/>
              </a:ext>
            </a:extLst>
          </p:cNvPr>
          <p:cNvSpPr>
            <a:spLocks noGrp="1"/>
          </p:cNvSpPr>
          <p:nvPr>
            <p:ph type="dt" sz="half" idx="10"/>
          </p:nvPr>
        </p:nvSpPr>
        <p:spPr>
          <a:xfrm>
            <a:off x="6400800" y="6354763"/>
            <a:ext cx="2286000" cy="366712"/>
          </a:xfrm>
        </p:spPr>
        <p:txBody>
          <a:bodyPr/>
          <a:lstStyle>
            <a:lvl1pPr algn="l">
              <a:defRPr sz="1400"/>
            </a:lvl1pPr>
          </a:lstStyle>
          <a:p>
            <a:pPr>
              <a:defRPr/>
            </a:pPr>
            <a:endParaRPr lang="en-US" altLang="en-US"/>
          </a:p>
        </p:txBody>
      </p:sp>
      <p:sp>
        <p:nvSpPr>
          <p:cNvPr id="11" name="Footer Placeholder 16">
            <a:extLst>
              <a:ext uri="{FF2B5EF4-FFF2-40B4-BE49-F238E27FC236}">
                <a16:creationId xmlns:a16="http://schemas.microsoft.com/office/drawing/2014/main" xmlns="" id="{2C72141C-9BD0-44E1-A37B-927AFE28B2AD}"/>
              </a:ext>
            </a:extLst>
          </p:cNvPr>
          <p:cNvSpPr>
            <a:spLocks noGrp="1"/>
          </p:cNvSpPr>
          <p:nvPr>
            <p:ph type="ftr" sz="quarter" idx="11"/>
          </p:nvPr>
        </p:nvSpPr>
        <p:spPr>
          <a:xfrm>
            <a:off x="2898775" y="6354763"/>
            <a:ext cx="3475038" cy="366712"/>
          </a:xfrm>
        </p:spPr>
        <p:txBody>
          <a:bodyPr/>
          <a:lstStyle>
            <a:lvl1pPr algn="l">
              <a:defRPr/>
            </a:lvl1pPr>
          </a:lstStyle>
          <a:p>
            <a:pPr>
              <a:defRPr/>
            </a:pPr>
            <a:endParaRPr lang="en-US" altLang="en-US"/>
          </a:p>
        </p:txBody>
      </p:sp>
      <p:sp>
        <p:nvSpPr>
          <p:cNvPr id="12" name="Slide Number Placeholder 28">
            <a:extLst>
              <a:ext uri="{FF2B5EF4-FFF2-40B4-BE49-F238E27FC236}">
                <a16:creationId xmlns:a16="http://schemas.microsoft.com/office/drawing/2014/main" xmlns="" id="{C3AF5C99-2AB4-4A87-ABEB-65F20DBFFBC9}"/>
              </a:ext>
            </a:extLst>
          </p:cNvPr>
          <p:cNvSpPr>
            <a:spLocks noGrp="1"/>
          </p:cNvSpPr>
          <p:nvPr>
            <p:ph type="sldNum" sz="quarter" idx="12"/>
          </p:nvPr>
        </p:nvSpPr>
        <p:spPr>
          <a:xfrm>
            <a:off x="1216025" y="6354763"/>
            <a:ext cx="1219200" cy="366712"/>
          </a:xfrm>
        </p:spPr>
        <p:txBody>
          <a:bodyPr/>
          <a:lstStyle>
            <a:lvl1pPr>
              <a:defRPr smtClean="0"/>
            </a:lvl1pPr>
          </a:lstStyle>
          <a:p>
            <a:pPr>
              <a:defRPr/>
            </a:pPr>
            <a:fld id="{DD36D517-33C1-4A55-B1FD-AF575469DA4B}" type="slidenum">
              <a:rPr lang="en-US" altLang="en-US"/>
              <a:pPr>
                <a:defRPr/>
              </a:pPr>
              <a:t>‹#›</a:t>
            </a:fld>
            <a:endParaRPr lang="en-US" altLang="en-US"/>
          </a:p>
        </p:txBody>
      </p:sp>
    </p:spTree>
    <p:extLst>
      <p:ext uri="{BB962C8B-B14F-4D97-AF65-F5344CB8AC3E}">
        <p14:creationId xmlns:p14="http://schemas.microsoft.com/office/powerpoint/2010/main" val="2231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55B6D21A-5AC9-4AFA-B4DB-A029DC5D61B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xmlns="" id="{6072322A-827C-4E4A-BF86-4994E4D3548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xmlns="" id="{B557CD0B-674C-4C06-B1E9-A101C17DC126}"/>
              </a:ext>
            </a:extLst>
          </p:cNvPr>
          <p:cNvSpPr>
            <a:spLocks noGrp="1"/>
          </p:cNvSpPr>
          <p:nvPr>
            <p:ph type="sldNum" sz="quarter" idx="12"/>
          </p:nvPr>
        </p:nvSpPr>
        <p:spPr/>
        <p:txBody>
          <a:bodyPr/>
          <a:lstStyle>
            <a:lvl1pPr>
              <a:defRPr/>
            </a:lvl1pPr>
          </a:lstStyle>
          <a:p>
            <a:pPr>
              <a:defRPr/>
            </a:pPr>
            <a:fld id="{F7E6029D-06A6-4A63-A2CD-08243345062D}" type="slidenum">
              <a:rPr lang="en-US" altLang="en-US"/>
              <a:pPr>
                <a:defRPr/>
              </a:pPr>
              <a:t>‹#›</a:t>
            </a:fld>
            <a:endParaRPr lang="en-US" altLang="en-US"/>
          </a:p>
        </p:txBody>
      </p:sp>
    </p:spTree>
    <p:extLst>
      <p:ext uri="{BB962C8B-B14F-4D97-AF65-F5344CB8AC3E}">
        <p14:creationId xmlns:p14="http://schemas.microsoft.com/office/powerpoint/2010/main" val="356233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xmlns="" id="{468BA19B-4251-42EE-BD18-92BCC746EA47}"/>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xmlns="" id="{CEF0E966-7FA3-4E0E-8216-738EAB54023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xmlns="" id="{38CB99EA-095E-473B-9742-47AB5CB7C618}"/>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75FF4C72-8DCE-466D-B6C0-5B8C3F9AC426}"/>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xmlns="" id="{C9FB48AF-01A8-45E6-B559-59FFE20F7EEB}"/>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xmlns="" id="{1EF27C76-7740-42FE-AB4C-B580369F7685}"/>
              </a:ext>
            </a:extLst>
          </p:cNvPr>
          <p:cNvSpPr>
            <a:spLocks noGrp="1"/>
          </p:cNvSpPr>
          <p:nvPr>
            <p:ph type="sldNum" sz="quarter" idx="12"/>
          </p:nvPr>
        </p:nvSpPr>
        <p:spPr/>
        <p:txBody>
          <a:bodyPr/>
          <a:lstStyle>
            <a:lvl1pPr>
              <a:defRPr smtClean="0"/>
            </a:lvl1pPr>
          </a:lstStyle>
          <a:p>
            <a:pPr>
              <a:defRPr/>
            </a:pPr>
            <a:fld id="{6DCF61BC-0F7F-4E83-BB76-B4785D7C6154}" type="slidenum">
              <a:rPr lang="en-US" altLang="en-US"/>
              <a:pPr>
                <a:defRPr/>
              </a:pPr>
              <a:t>‹#›</a:t>
            </a:fld>
            <a:endParaRPr lang="en-US" altLang="en-US"/>
          </a:p>
        </p:txBody>
      </p:sp>
    </p:spTree>
    <p:extLst>
      <p:ext uri="{BB962C8B-B14F-4D97-AF65-F5344CB8AC3E}">
        <p14:creationId xmlns:p14="http://schemas.microsoft.com/office/powerpoint/2010/main" val="205088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ar-SA"/>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13">
            <a:extLst>
              <a:ext uri="{FF2B5EF4-FFF2-40B4-BE49-F238E27FC236}">
                <a16:creationId xmlns:a16="http://schemas.microsoft.com/office/drawing/2014/main" xmlns="" id="{A8A69039-A031-4D0B-931F-8BEA521D01D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xmlns="" id="{A047205D-8DEF-4009-A6D6-AB218D221E4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xmlns="" id="{640B6D5D-09DD-4DB0-B79D-C2DB7034A905}"/>
              </a:ext>
            </a:extLst>
          </p:cNvPr>
          <p:cNvSpPr>
            <a:spLocks noGrp="1"/>
          </p:cNvSpPr>
          <p:nvPr>
            <p:ph type="sldNum" sz="quarter" idx="12"/>
          </p:nvPr>
        </p:nvSpPr>
        <p:spPr/>
        <p:txBody>
          <a:bodyPr/>
          <a:lstStyle>
            <a:lvl1pPr>
              <a:defRPr/>
            </a:lvl1pPr>
          </a:lstStyle>
          <a:p>
            <a:pPr>
              <a:defRPr/>
            </a:pPr>
            <a:fld id="{9F86D320-511F-43D9-B848-356C846B275C}" type="slidenum">
              <a:rPr lang="en-US" altLang="en-US"/>
              <a:pPr>
                <a:defRPr/>
              </a:pPr>
              <a:t>‹#›</a:t>
            </a:fld>
            <a:endParaRPr lang="en-US" altLang="en-US"/>
          </a:p>
        </p:txBody>
      </p:sp>
    </p:spTree>
    <p:extLst>
      <p:ext uri="{BB962C8B-B14F-4D97-AF65-F5344CB8AC3E}">
        <p14:creationId xmlns:p14="http://schemas.microsoft.com/office/powerpoint/2010/main" val="308105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a:extLst>
              <a:ext uri="{FF2B5EF4-FFF2-40B4-BE49-F238E27FC236}">
                <a16:creationId xmlns:a16="http://schemas.microsoft.com/office/drawing/2014/main" xmlns="" id="{F047EF0D-353B-4408-88AD-AA6ECF0D39D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xmlns="" id="{074A8AB6-8FB2-4FA4-9389-C688E5D38F4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xmlns="" id="{1918E181-44D7-465B-8A4B-8F58FD7243ED}"/>
              </a:ext>
            </a:extLst>
          </p:cNvPr>
          <p:cNvSpPr>
            <a:spLocks noGrp="1"/>
          </p:cNvSpPr>
          <p:nvPr>
            <p:ph type="sldNum" sz="quarter" idx="12"/>
          </p:nvPr>
        </p:nvSpPr>
        <p:spPr/>
        <p:txBody>
          <a:bodyPr/>
          <a:lstStyle>
            <a:lvl1pPr>
              <a:defRPr/>
            </a:lvl1pPr>
          </a:lstStyle>
          <a:p>
            <a:pPr>
              <a:defRPr/>
            </a:pPr>
            <a:fld id="{3E7D0097-857D-4470-9791-664728E5F216}" type="slidenum">
              <a:rPr lang="en-US" altLang="en-US"/>
              <a:pPr>
                <a:defRPr/>
              </a:pPr>
              <a:t>‹#›</a:t>
            </a:fld>
            <a:endParaRPr lang="en-US" altLang="en-US"/>
          </a:p>
        </p:txBody>
      </p:sp>
    </p:spTree>
    <p:extLst>
      <p:ext uri="{BB962C8B-B14F-4D97-AF65-F5344CB8AC3E}">
        <p14:creationId xmlns:p14="http://schemas.microsoft.com/office/powerpoint/2010/main" val="400008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F08BCCA-0363-4490-B1E8-465251D44D5F}"/>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xmlns="" id="{30569B96-0A58-4D30-99D9-034473659280}"/>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xmlns="" id="{C37DF1D4-2667-429D-B4BE-42BE6CB08FC1}"/>
              </a:ext>
            </a:extLst>
          </p:cNvPr>
          <p:cNvSpPr>
            <a:spLocks noGrp="1"/>
          </p:cNvSpPr>
          <p:nvPr>
            <p:ph type="dt" sz="half" idx="10"/>
          </p:nvPr>
        </p:nvSpPr>
        <p:spPr>
          <a:xfrm>
            <a:off x="6400800" y="6354763"/>
            <a:ext cx="2286000" cy="366712"/>
          </a:xfrm>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xmlns="" id="{1D82B981-F7BA-4C0D-93CD-755E7D464A82}"/>
              </a:ext>
            </a:extLst>
          </p:cNvPr>
          <p:cNvSpPr>
            <a:spLocks noGrp="1"/>
          </p:cNvSpPr>
          <p:nvPr>
            <p:ph type="ftr" sz="quarter" idx="11"/>
          </p:nvPr>
        </p:nvSpPr>
        <p:spPr>
          <a:xfrm>
            <a:off x="2898775" y="6354763"/>
            <a:ext cx="3475038" cy="366712"/>
          </a:xfrm>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xmlns="" id="{8D7FD325-724C-45F1-A2DE-4DC6C9989DB0}"/>
              </a:ext>
            </a:extLst>
          </p:cNvPr>
          <p:cNvSpPr>
            <a:spLocks noGrp="1"/>
          </p:cNvSpPr>
          <p:nvPr>
            <p:ph type="sldNum" sz="quarter" idx="12"/>
          </p:nvPr>
        </p:nvSpPr>
        <p:spPr>
          <a:xfrm>
            <a:off x="1069975" y="6354763"/>
            <a:ext cx="1520825" cy="366712"/>
          </a:xfrm>
        </p:spPr>
        <p:txBody>
          <a:bodyPr/>
          <a:lstStyle>
            <a:lvl1pPr>
              <a:defRPr smtClean="0"/>
            </a:lvl1pPr>
          </a:lstStyle>
          <a:p>
            <a:pPr>
              <a:defRPr/>
            </a:pPr>
            <a:fld id="{13C9F35D-1F34-420F-BE11-CBD4C54D2D95}" type="slidenum">
              <a:rPr lang="en-US" altLang="en-US"/>
              <a:pPr>
                <a:defRPr/>
              </a:pPr>
              <a:t>‹#›</a:t>
            </a:fld>
            <a:endParaRPr lang="en-US" altLang="en-US"/>
          </a:p>
        </p:txBody>
      </p:sp>
    </p:spTree>
    <p:extLst>
      <p:ext uri="{BB962C8B-B14F-4D97-AF65-F5344CB8AC3E}">
        <p14:creationId xmlns:p14="http://schemas.microsoft.com/office/powerpoint/2010/main" val="33031629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xmlns="" id="{1F0AAD90-77C4-4C6E-8118-7075935A3954}"/>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xmlns="" id="{C7E1D7BC-1AEA-49A1-9FF2-A5100764F72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xmlns="" id="{010EDA8C-39D3-4CBC-94DD-CC1DDE8609CB}"/>
              </a:ext>
            </a:extLst>
          </p:cNvPr>
          <p:cNvSpPr>
            <a:spLocks noGrp="1"/>
          </p:cNvSpPr>
          <p:nvPr>
            <p:ph type="sldNum" sz="quarter" idx="12"/>
          </p:nvPr>
        </p:nvSpPr>
        <p:spPr/>
        <p:txBody>
          <a:bodyPr/>
          <a:lstStyle>
            <a:lvl1pPr>
              <a:defRPr/>
            </a:lvl1pPr>
          </a:lstStyle>
          <a:p>
            <a:pPr>
              <a:defRPr/>
            </a:pPr>
            <a:fld id="{ACB2D653-7243-4E08-A96F-D2417DD08088}" type="slidenum">
              <a:rPr lang="en-US" altLang="en-US"/>
              <a:pPr>
                <a:defRPr/>
              </a:pPr>
              <a:t>‹#›</a:t>
            </a:fld>
            <a:endParaRPr lang="en-US" altLang="en-US"/>
          </a:p>
        </p:txBody>
      </p:sp>
    </p:spTree>
    <p:extLst>
      <p:ext uri="{BB962C8B-B14F-4D97-AF65-F5344CB8AC3E}">
        <p14:creationId xmlns:p14="http://schemas.microsoft.com/office/powerpoint/2010/main" val="88863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xmlns="" id="{669131AB-656B-405E-9CB8-9ACE7C61E6D3}"/>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2">
            <a:extLst>
              <a:ext uri="{FF2B5EF4-FFF2-40B4-BE49-F238E27FC236}">
                <a16:creationId xmlns:a16="http://schemas.microsoft.com/office/drawing/2014/main" xmlns="" id="{5EAAA28F-E595-4EC3-940E-F61E9F083B3C}"/>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22">
            <a:extLst>
              <a:ext uri="{FF2B5EF4-FFF2-40B4-BE49-F238E27FC236}">
                <a16:creationId xmlns:a16="http://schemas.microsoft.com/office/drawing/2014/main" xmlns="" id="{57E235DD-2689-4B56-978B-75A2C9901BF6}"/>
              </a:ext>
            </a:extLst>
          </p:cNvPr>
          <p:cNvSpPr>
            <a:spLocks noGrp="1"/>
          </p:cNvSpPr>
          <p:nvPr>
            <p:ph type="sldNum" sz="quarter" idx="12"/>
          </p:nvPr>
        </p:nvSpPr>
        <p:spPr/>
        <p:txBody>
          <a:bodyPr/>
          <a:lstStyle>
            <a:lvl1pPr>
              <a:defRPr/>
            </a:lvl1pPr>
          </a:lstStyle>
          <a:p>
            <a:pPr>
              <a:defRPr/>
            </a:pPr>
            <a:fld id="{00109C55-1DC1-459B-A4E5-EB546EE4D7B7}" type="slidenum">
              <a:rPr lang="en-US" altLang="en-US"/>
              <a:pPr>
                <a:defRPr/>
              </a:pPr>
              <a:t>‹#›</a:t>
            </a:fld>
            <a:endParaRPr lang="en-US" altLang="en-US"/>
          </a:p>
        </p:txBody>
      </p:sp>
    </p:spTree>
    <p:extLst>
      <p:ext uri="{BB962C8B-B14F-4D97-AF65-F5344CB8AC3E}">
        <p14:creationId xmlns:p14="http://schemas.microsoft.com/office/powerpoint/2010/main" val="82998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xmlns="" id="{5467FE45-1903-4109-931F-FC8A7EEC36F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xmlns="" id="{FE09C61F-6312-40A3-ABED-00C62EC8FC8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3">
            <a:extLst>
              <a:ext uri="{FF2B5EF4-FFF2-40B4-BE49-F238E27FC236}">
                <a16:creationId xmlns:a16="http://schemas.microsoft.com/office/drawing/2014/main" xmlns="" id="{2AF99212-51AD-4981-94D9-38107AA2842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xmlns="" id="{92EAB23D-A55A-42B0-8532-DE180D86B9AA}"/>
              </a:ext>
            </a:extLst>
          </p:cNvPr>
          <p:cNvSpPr>
            <a:spLocks noGrp="1"/>
          </p:cNvSpPr>
          <p:nvPr>
            <p:ph type="sldNum" sz="quarter" idx="12"/>
          </p:nvPr>
        </p:nvSpPr>
        <p:spPr/>
        <p:txBody>
          <a:bodyPr/>
          <a:lstStyle>
            <a:lvl1pPr>
              <a:defRPr smtClean="0"/>
            </a:lvl1pPr>
          </a:lstStyle>
          <a:p>
            <a:pPr>
              <a:defRPr/>
            </a:pPr>
            <a:fld id="{22193B28-FA75-4380-A5F0-C11939E9B5B0}" type="slidenum">
              <a:rPr lang="en-US" altLang="en-US"/>
              <a:pPr>
                <a:defRPr/>
              </a:pPr>
              <a:t>‹#›</a:t>
            </a:fld>
            <a:endParaRPr lang="en-US" altLang="en-US"/>
          </a:p>
        </p:txBody>
      </p:sp>
    </p:spTree>
    <p:extLst>
      <p:ext uri="{BB962C8B-B14F-4D97-AF65-F5344CB8AC3E}">
        <p14:creationId xmlns:p14="http://schemas.microsoft.com/office/powerpoint/2010/main" val="156957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xmlns="" id="{7DDCC8DC-51F3-4BD9-AEAF-7F7F13146620}"/>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xmlns="" id="{B3ECFEDD-ADC2-46AA-9444-4530A1E3C0E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xmlns="" id="{07F10FFF-4F9B-4966-873E-FDE477FFD66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xmlns="" id="{AE2EC73D-EB4F-455E-BCA5-68047F8C149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xmlns="" id="{02D78F48-3EB2-44C2-9D2B-3E63B559C1F3}"/>
              </a:ext>
            </a:extLst>
          </p:cNvPr>
          <p:cNvSpPr>
            <a:spLocks noGrp="1"/>
          </p:cNvSpPr>
          <p:nvPr>
            <p:ph type="sldNum" sz="quarter" idx="12"/>
          </p:nvPr>
        </p:nvSpPr>
        <p:spPr/>
        <p:txBody>
          <a:bodyPr/>
          <a:lstStyle>
            <a:lvl1pPr>
              <a:defRPr smtClean="0"/>
            </a:lvl1pPr>
          </a:lstStyle>
          <a:p>
            <a:pPr>
              <a:defRPr/>
            </a:pPr>
            <a:fld id="{DD472247-1E90-44EE-BBE0-447CD1E5BD4E}" type="slidenum">
              <a:rPr lang="en-US" altLang="en-US"/>
              <a:pPr>
                <a:defRPr/>
              </a:pPr>
              <a:t>‹#›</a:t>
            </a:fld>
            <a:endParaRPr lang="en-US" altLang="en-US"/>
          </a:p>
        </p:txBody>
      </p:sp>
    </p:spTree>
    <p:extLst>
      <p:ext uri="{BB962C8B-B14F-4D97-AF65-F5344CB8AC3E}">
        <p14:creationId xmlns:p14="http://schemas.microsoft.com/office/powerpoint/2010/main" val="285665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xmlns="" id="{E0F76161-785B-421E-A946-40470392CFBC}"/>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xmlns="" id="{E7C4E344-4A45-4DCE-A883-DDC008736F53}"/>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xmlns="" id="{38EA6C52-3A7D-4C9F-8DF9-1DBBE19C853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xmlns="" id="{120D2C5A-081D-4EB7-8A54-44A23FB38347}"/>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xmlns="" id="{4719B738-D99F-48DA-AF9B-43E7748EA40C}"/>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xmlns="" id="{D99D9920-3202-4D14-8311-BBBB0CE8BFFB}"/>
              </a:ext>
            </a:extLst>
          </p:cNvPr>
          <p:cNvSpPr>
            <a:spLocks noGrp="1"/>
          </p:cNvSpPr>
          <p:nvPr>
            <p:ph type="sldNum" sz="quarter" idx="12"/>
          </p:nvPr>
        </p:nvSpPr>
        <p:spPr/>
        <p:txBody>
          <a:bodyPr/>
          <a:lstStyle>
            <a:lvl1pPr>
              <a:defRPr smtClean="0"/>
            </a:lvl1pPr>
          </a:lstStyle>
          <a:p>
            <a:pPr>
              <a:defRPr/>
            </a:pPr>
            <a:fld id="{34837B62-32DE-4CC1-955D-6F7AF55A1B85}" type="slidenum">
              <a:rPr lang="en-US" altLang="en-US"/>
              <a:pPr>
                <a:defRPr/>
              </a:pPr>
              <a:t>‹#›</a:t>
            </a:fld>
            <a:endParaRPr lang="en-US" altLang="en-US"/>
          </a:p>
        </p:txBody>
      </p:sp>
    </p:spTree>
    <p:extLst>
      <p:ext uri="{BB962C8B-B14F-4D97-AF65-F5344CB8AC3E}">
        <p14:creationId xmlns:p14="http://schemas.microsoft.com/office/powerpoint/2010/main" val="16516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xmlns="" id="{510EB7F4-8941-412C-B51D-5FC2CA232B8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xmlns="" id="{3993298E-2854-44E9-BDA4-D67A93B6951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xmlns="" id="{4E2923BF-93B9-4C46-940A-336B3082E118}"/>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xmlns="" id="{012CE39E-E597-4815-B67A-60DC9D743037}"/>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xmlns="" id="{301AEE8F-0E8C-407B-8FCA-2F04E6796041}"/>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xmlns="" id="{5BEC20AC-6D62-4C32-B5E7-8BB67E591449}"/>
              </a:ext>
            </a:extLst>
          </p:cNvPr>
          <p:cNvSpPr>
            <a:spLocks noGrp="1"/>
          </p:cNvSpPr>
          <p:nvPr>
            <p:ph type="sldNum" sz="quarter" idx="12"/>
          </p:nvPr>
        </p:nvSpPr>
        <p:spPr/>
        <p:txBody>
          <a:bodyPr/>
          <a:lstStyle>
            <a:lvl1pPr>
              <a:defRPr smtClean="0"/>
            </a:lvl1pPr>
          </a:lstStyle>
          <a:p>
            <a:pPr>
              <a:defRPr/>
            </a:pPr>
            <a:fld id="{5A007A27-B32E-4EC3-BE28-63B36D2CD91D}" type="slidenum">
              <a:rPr lang="en-US" altLang="en-US"/>
              <a:pPr>
                <a:defRPr/>
              </a:pPr>
              <a:t>‹#›</a:t>
            </a:fld>
            <a:endParaRPr lang="en-US" altLang="en-US"/>
          </a:p>
        </p:txBody>
      </p:sp>
    </p:spTree>
    <p:extLst>
      <p:ext uri="{BB962C8B-B14F-4D97-AF65-F5344CB8AC3E}">
        <p14:creationId xmlns:p14="http://schemas.microsoft.com/office/powerpoint/2010/main" val="316552825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xmlns="" id="{EB8EA1E6-DBAB-4DC9-B718-5C2269D73C3F}"/>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xmlns="" id="{A57C58BD-AF8B-45AE-BFC1-E32F43647BAA}"/>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xmlns="" id="{66877ED3-5BAD-4378-A929-D1DEB4457B56}"/>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endParaRPr lang="en-US" altLang="en-US"/>
          </a:p>
        </p:txBody>
      </p:sp>
      <p:sp>
        <p:nvSpPr>
          <p:cNvPr id="3" name="Footer Placeholder 2">
            <a:extLst>
              <a:ext uri="{FF2B5EF4-FFF2-40B4-BE49-F238E27FC236}">
                <a16:creationId xmlns:a16="http://schemas.microsoft.com/office/drawing/2014/main" xmlns="" id="{8B5547D4-36FA-4BA9-9DAF-9748714A3F96}"/>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cs typeface="Arial" charset="0"/>
              </a:defRPr>
            </a:lvl1pPr>
          </a:lstStyle>
          <a:p>
            <a:pPr>
              <a:defRPr/>
            </a:pPr>
            <a:endParaRPr lang="en-US" altLang="en-US"/>
          </a:p>
        </p:txBody>
      </p:sp>
      <p:sp>
        <p:nvSpPr>
          <p:cNvPr id="23" name="Slide Number Placeholder 22">
            <a:extLst>
              <a:ext uri="{FF2B5EF4-FFF2-40B4-BE49-F238E27FC236}">
                <a16:creationId xmlns:a16="http://schemas.microsoft.com/office/drawing/2014/main" xmlns="" id="{C0AE50D5-9E6B-4DEE-B194-FE0A5E76B4D1}"/>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smtClean="0">
                <a:solidFill>
                  <a:schemeClr val="tx2"/>
                </a:solidFill>
              </a:defRPr>
            </a:lvl1pPr>
          </a:lstStyle>
          <a:p>
            <a:pPr>
              <a:defRPr/>
            </a:pPr>
            <a:fld id="{1B13D284-8B31-4F32-B4F5-A311EB39327A}"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xmlns="" id="{64213767-74D2-4B4F-8499-A82340DDECDD}"/>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xmlns="" id="{5E69CAD6-35BD-4B11-BD95-8AD3C28DB8B7}"/>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xmlns="" id="{C84FF256-303C-43E0-930D-5CF0BE3190E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59" r:id="rId1"/>
    <p:sldLayoutId id="2147483854" r:id="rId2"/>
    <p:sldLayoutId id="2147483860" r:id="rId3"/>
    <p:sldLayoutId id="2147483855" r:id="rId4"/>
    <p:sldLayoutId id="2147483856" r:id="rId5"/>
    <p:sldLayoutId id="2147483861" r:id="rId6"/>
    <p:sldLayoutId id="2147483862" r:id="rId7"/>
    <p:sldLayoutId id="2147483863" r:id="rId8"/>
    <p:sldLayoutId id="2147483864" r:id="rId9"/>
    <p:sldLayoutId id="2147483857" r:id="rId10"/>
    <p:sldLayoutId id="2147483865" r:id="rId11"/>
    <p:sldLayoutId id="2147483858" r:id="rId12"/>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82"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82"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82"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C834EB48-9A00-46E0-8E9D-101776D31828}"/>
              </a:ext>
            </a:extLst>
          </p:cNvPr>
          <p:cNvSpPr>
            <a:spLocks noGrp="1" noChangeArrowheads="1"/>
          </p:cNvSpPr>
          <p:nvPr>
            <p:ph type="ctrTitle"/>
          </p:nvPr>
        </p:nvSpPr>
        <p:spPr/>
        <p:txBody>
          <a:bodyPr>
            <a:normAutofit fontScale="90000"/>
          </a:bodyPr>
          <a:lstStyle/>
          <a:p>
            <a:pPr eaLnBrk="1" fontAlgn="auto" hangingPunct="1">
              <a:spcAft>
                <a:spcPts val="0"/>
              </a:spcAft>
              <a:defRPr/>
            </a:pPr>
            <a:r>
              <a:rPr lang="en-US" dirty="0"/>
              <a:t>CS </a:t>
            </a:r>
            <a:r>
              <a:rPr lang="en-US" dirty="0" smtClean="0"/>
              <a:t>242 -  </a:t>
            </a:r>
            <a:r>
              <a:rPr lang="en-US" dirty="0"/>
              <a:t/>
            </a:r>
            <a:br>
              <a:rPr lang="en-US" dirty="0"/>
            </a:br>
            <a:r>
              <a:rPr lang="en-US" dirty="0"/>
              <a:t>Data Structures</a:t>
            </a:r>
          </a:p>
        </p:txBody>
      </p:sp>
      <p:sp>
        <p:nvSpPr>
          <p:cNvPr id="3075" name="Rectangle 3">
            <a:extLst>
              <a:ext uri="{FF2B5EF4-FFF2-40B4-BE49-F238E27FC236}">
                <a16:creationId xmlns:a16="http://schemas.microsoft.com/office/drawing/2014/main" xmlns="" id="{BB4ED341-41A1-4B45-8390-264CA76B0C19}"/>
              </a:ext>
            </a:extLst>
          </p:cNvPr>
          <p:cNvSpPr>
            <a:spLocks noGrp="1" noChangeArrowheads="1"/>
          </p:cNvSpPr>
          <p:nvPr>
            <p:ph type="subTitle" idx="1"/>
          </p:nvPr>
        </p:nvSpPr>
        <p:spPr/>
        <p:txBody>
          <a:bodyPr>
            <a:noAutofit/>
          </a:bodyPr>
          <a:lstStyle/>
          <a:p>
            <a:pPr eaLnBrk="1" fontAlgn="auto" hangingPunct="1">
              <a:spcAft>
                <a:spcPts val="0"/>
              </a:spcAft>
              <a:buFont typeface="Wingdings 3"/>
              <a:buNone/>
              <a:defRPr/>
            </a:pPr>
            <a:r>
              <a:rPr lang="en-US" dirty="0"/>
              <a:t>Algorithm Analysis</a:t>
            </a:r>
            <a:endParaRPr lang="ar-SA" dirty="0"/>
          </a:p>
        </p:txBody>
      </p:sp>
      <p:sp>
        <p:nvSpPr>
          <p:cNvPr id="10244" name="Slide Number Placeholder 3">
            <a:extLst>
              <a:ext uri="{FF2B5EF4-FFF2-40B4-BE49-F238E27FC236}">
                <a16:creationId xmlns:a16="http://schemas.microsoft.com/office/drawing/2014/main" xmlns="" id="{66BFC5EB-6EB4-4A9E-B87F-B0E1B48347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FFCB2D52-524E-4DA2-BA23-7646477DEB1E}" type="slidenum">
              <a:rPr lang="en-US" altLang="en-US" sz="1400">
                <a:solidFill>
                  <a:schemeClr val="tx2"/>
                </a:solidFill>
                <a:latin typeface="Arial" panose="020B0604020202020204" pitchFamily="34" charset="0"/>
              </a:rPr>
              <a:pPr>
                <a:spcBef>
                  <a:spcPct val="0"/>
                </a:spcBef>
                <a:buClrTx/>
                <a:buSzTx/>
                <a:buFontTx/>
                <a:buNone/>
              </a:pPr>
              <a:t>1</a:t>
            </a:fld>
            <a:endParaRPr lang="en-US" altLang="en-US" sz="1400">
              <a:solidFill>
                <a:schemeClr val="tx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D54CF808-F3E9-4C85-8F61-46DD076C087A}"/>
              </a:ext>
            </a:extLst>
          </p:cNvPr>
          <p:cNvSpPr>
            <a:spLocks noGrp="1"/>
          </p:cNvSpPr>
          <p:nvPr>
            <p:ph type="title"/>
          </p:nvPr>
        </p:nvSpPr>
        <p:spPr/>
        <p:txBody>
          <a:bodyPr/>
          <a:lstStyle/>
          <a:p>
            <a:pPr eaLnBrk="1" hangingPunct="1"/>
            <a:r>
              <a:rPr lang="en-US" altLang="en-US"/>
              <a:t>Big-O Notation</a:t>
            </a:r>
          </a:p>
        </p:txBody>
      </p:sp>
      <p:sp>
        <p:nvSpPr>
          <p:cNvPr id="28675" name="Rectangle 3">
            <a:extLst>
              <a:ext uri="{FF2B5EF4-FFF2-40B4-BE49-F238E27FC236}">
                <a16:creationId xmlns:a16="http://schemas.microsoft.com/office/drawing/2014/main" xmlns="" id="{A6A9A427-CBBC-4F7D-8F03-020202C422F8}"/>
              </a:ext>
            </a:extLst>
          </p:cNvPr>
          <p:cNvSpPr>
            <a:spLocks noGrp="1" noChangeArrowheads="1"/>
          </p:cNvSpPr>
          <p:nvPr>
            <p:ph sz="quarter" idx="1"/>
          </p:nvPr>
        </p:nvSpPr>
        <p:spPr>
          <a:xfrm>
            <a:off x="431180" y="1667416"/>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en-US" dirty="0"/>
              <a:t>We are not interested in knowing the exact number of operations the algorithm performs. mainly interested in knowing how the number of operations grows with increased input size.</a:t>
            </a:r>
          </a:p>
          <a:p>
            <a:pPr marL="274320" indent="-274320" eaLnBrk="1" fontAlgn="auto" hangingPunct="1">
              <a:spcAft>
                <a:spcPts val="0"/>
              </a:spcAft>
              <a:buFont typeface="Wingdings 3"/>
              <a:buChar char=""/>
              <a:defRPr/>
            </a:pPr>
            <a:r>
              <a:rPr lang="en-US" dirty="0"/>
              <a:t>Why?</a:t>
            </a:r>
          </a:p>
          <a:p>
            <a:pPr marL="548640" lvl="1" indent="-274320" eaLnBrk="1" fontAlgn="auto" hangingPunct="1">
              <a:spcAft>
                <a:spcPts val="0"/>
              </a:spcAft>
              <a:buFont typeface="Wingdings 3"/>
              <a:buChar char=""/>
              <a:defRPr/>
            </a:pPr>
            <a:r>
              <a:rPr lang="en-US" dirty="0"/>
              <a:t>Given large enough input, the algorithm with faster growth will execute more operations and takes long time</a:t>
            </a:r>
          </a:p>
          <a:p>
            <a:pPr marL="274320" indent="-274320" eaLnBrk="1" fontAlgn="auto" hangingPunct="1">
              <a:lnSpc>
                <a:spcPct val="80000"/>
              </a:lnSpc>
              <a:spcAft>
                <a:spcPts val="0"/>
              </a:spcAft>
              <a:buFont typeface="Wingdings 3"/>
              <a:buChar char=""/>
              <a:defRPr/>
            </a:pPr>
            <a:endParaRPr lang="en-US" dirty="0"/>
          </a:p>
          <a:p>
            <a:pPr marL="274320" indent="-274320" eaLnBrk="1" fontAlgn="auto" hangingPunct="1">
              <a:lnSpc>
                <a:spcPct val="80000"/>
              </a:lnSpc>
              <a:spcAft>
                <a:spcPts val="0"/>
              </a:spcAft>
              <a:buFont typeface="Wingdings 3"/>
              <a:buChar char=""/>
              <a:defRPr/>
            </a:pPr>
            <a:r>
              <a:rPr lang="en-US" dirty="0"/>
              <a:t>The simplification of efficiency is known as </a:t>
            </a:r>
            <a:r>
              <a:rPr lang="en-US" b="1" dirty="0">
                <a:solidFill>
                  <a:srgbClr val="C00000"/>
                </a:solidFill>
              </a:rPr>
              <a:t>big-O</a:t>
            </a:r>
            <a:r>
              <a:rPr lang="en-US" b="1" dirty="0"/>
              <a:t> analysis.</a:t>
            </a:r>
          </a:p>
          <a:p>
            <a:pPr marL="274320" indent="-274320" eaLnBrk="1" fontAlgn="auto" hangingPunct="1">
              <a:lnSpc>
                <a:spcPct val="80000"/>
              </a:lnSpc>
              <a:spcAft>
                <a:spcPts val="0"/>
              </a:spcAft>
              <a:buFont typeface="Wingdings 3"/>
              <a:buChar char=""/>
              <a:defRPr/>
            </a:pPr>
            <a:endParaRPr lang="en-US" b="1" dirty="0"/>
          </a:p>
          <a:p>
            <a:pPr marL="274320" indent="-274320" eaLnBrk="1" fontAlgn="auto" hangingPunct="1">
              <a:lnSpc>
                <a:spcPct val="110000"/>
              </a:lnSpc>
              <a:spcAft>
                <a:spcPts val="0"/>
              </a:spcAft>
              <a:buFont typeface="Wingdings 3"/>
              <a:buChar char=""/>
              <a:defRPr/>
            </a:pPr>
            <a:r>
              <a:rPr lang="en-US" dirty="0"/>
              <a:t>We don’t need to determine the complete measure of efficiency, only the factor that determines the magnitude. This factor is the </a:t>
            </a:r>
            <a:r>
              <a:rPr lang="en-US" b="1" dirty="0">
                <a:solidFill>
                  <a:srgbClr val="C00000"/>
                </a:solidFill>
              </a:rPr>
              <a:t>big-O</a:t>
            </a:r>
            <a:r>
              <a:rPr lang="en-US" dirty="0"/>
              <a:t>, and expressed as </a:t>
            </a:r>
            <a:r>
              <a:rPr lang="en-US" i="1" dirty="0">
                <a:solidFill>
                  <a:srgbClr val="C00000"/>
                </a:solidFill>
              </a:rPr>
              <a:t>O(n)</a:t>
            </a:r>
            <a:r>
              <a:rPr lang="en-US" dirty="0"/>
              <a:t> – that is, on the order of n.</a:t>
            </a:r>
          </a:p>
        </p:txBody>
      </p:sp>
      <p:sp>
        <p:nvSpPr>
          <p:cNvPr id="22532" name="Slide Number Placeholder 3">
            <a:extLst>
              <a:ext uri="{FF2B5EF4-FFF2-40B4-BE49-F238E27FC236}">
                <a16:creationId xmlns:a16="http://schemas.microsoft.com/office/drawing/2014/main" xmlns="" id="{56D1EED9-C78F-4964-8FE4-591373D243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70B76130-1603-4D60-8973-87C2E050E63D}" type="slidenum">
              <a:rPr lang="en-US" altLang="en-US" sz="1400">
                <a:solidFill>
                  <a:schemeClr val="tx2"/>
                </a:solidFill>
                <a:latin typeface="Arial" panose="020B0604020202020204" pitchFamily="34" charset="0"/>
              </a:rPr>
              <a:pPr>
                <a:spcBef>
                  <a:spcPct val="0"/>
                </a:spcBef>
                <a:buClrTx/>
                <a:buSzTx/>
                <a:buFontTx/>
                <a:buNone/>
              </a:pPr>
              <a:t>10</a:t>
            </a:fld>
            <a:endParaRPr lang="en-US" altLang="en-US" sz="1400">
              <a:solidFill>
                <a:schemeClr val="tx2"/>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83779FC4-3271-4069-B6D8-A5B6289B8930}"/>
              </a:ext>
            </a:extLst>
          </p:cNvPr>
          <p:cNvSpPr>
            <a:spLocks noGrp="1"/>
          </p:cNvSpPr>
          <p:nvPr>
            <p:ph type="title"/>
          </p:nvPr>
        </p:nvSpPr>
        <p:spPr/>
        <p:txBody>
          <a:bodyPr/>
          <a:lstStyle/>
          <a:p>
            <a:pPr eaLnBrk="1" hangingPunct="1"/>
            <a:r>
              <a:rPr lang="en-US" altLang="en-US" dirty="0"/>
              <a:t>Big-O Notation</a:t>
            </a:r>
          </a:p>
        </p:txBody>
      </p:sp>
      <p:sp>
        <p:nvSpPr>
          <p:cNvPr id="23555" name="Rectangle 3">
            <a:extLst>
              <a:ext uri="{FF2B5EF4-FFF2-40B4-BE49-F238E27FC236}">
                <a16:creationId xmlns:a16="http://schemas.microsoft.com/office/drawing/2014/main" xmlns="" id="{2F0FD747-B80D-491D-80BD-CFE58E0829A2}"/>
              </a:ext>
            </a:extLst>
          </p:cNvPr>
          <p:cNvSpPr>
            <a:spLocks noGrp="1"/>
          </p:cNvSpPr>
          <p:nvPr>
            <p:ph sz="quarter" idx="1"/>
          </p:nvPr>
        </p:nvSpPr>
        <p:spPr>
          <a:xfrm>
            <a:off x="457200" y="1600200"/>
            <a:ext cx="8229600" cy="4556125"/>
          </a:xfrm>
        </p:spPr>
        <p:txBody>
          <a:bodyPr/>
          <a:lstStyle/>
          <a:p>
            <a:pPr marL="571500" indent="-571500" eaLnBrk="1" hangingPunct="1">
              <a:spcAft>
                <a:spcPts val="1200"/>
              </a:spcAft>
            </a:pPr>
            <a:r>
              <a:rPr lang="en-US" altLang="en-US" dirty="0"/>
              <a:t>The big O notation can be derived from </a:t>
            </a:r>
            <a:r>
              <a:rPr lang="en-US" altLang="en-US" i="1" dirty="0"/>
              <a:t>f(n)</a:t>
            </a:r>
            <a:r>
              <a:rPr lang="en-US" altLang="en-US" dirty="0"/>
              <a:t> using the following steps:</a:t>
            </a:r>
          </a:p>
          <a:p>
            <a:pPr marL="839788" lvl="1" indent="-495300" eaLnBrk="1" hangingPunct="1">
              <a:buFont typeface="Wingdings" panose="05000000000000000000" pitchFamily="2" charset="2"/>
              <a:buAutoNum type="arabicPeriod"/>
            </a:pPr>
            <a:r>
              <a:rPr lang="en-GB" altLang="en-US" dirty="0"/>
              <a:t>Ignore the lower order terms and the coefficients of the highest-order term</a:t>
            </a:r>
          </a:p>
          <a:p>
            <a:pPr marL="839788" lvl="1" indent="-495300" eaLnBrk="1" hangingPunct="1">
              <a:buFont typeface="Wingdings" panose="05000000000000000000" pitchFamily="2" charset="2"/>
              <a:buAutoNum type="arabicPeriod"/>
            </a:pPr>
            <a:r>
              <a:rPr lang="en-US" altLang="en-US" dirty="0"/>
              <a:t>Keep the largest term in the function and discard the others. </a:t>
            </a:r>
            <a:endParaRPr lang="en-US" altLang="en-US" sz="2000" i="1" dirty="0" smtClean="0"/>
          </a:p>
          <a:p>
            <a:pPr marL="801688" lvl="1" indent="-457200" eaLnBrk="1" hangingPunct="1">
              <a:buFont typeface="+mj-lt"/>
              <a:buAutoNum type="arabicPeriod"/>
            </a:pPr>
            <a:r>
              <a:rPr lang="en-GB" altLang="en-US" dirty="0" smtClean="0"/>
              <a:t>No need to specify the base of logarithm</a:t>
            </a:r>
          </a:p>
          <a:p>
            <a:pPr marL="801688" lvl="1" indent="-457200" eaLnBrk="1" hangingPunct="1">
              <a:buFont typeface="+mj-lt"/>
              <a:buAutoNum type="arabicPeriod"/>
            </a:pPr>
            <a:r>
              <a:rPr lang="en-US" altLang="en-US" dirty="0" smtClean="0"/>
              <a:t>Nested </a:t>
            </a:r>
            <a:r>
              <a:rPr lang="en-US" altLang="en-US" dirty="0"/>
              <a:t>loop</a:t>
            </a:r>
          </a:p>
          <a:p>
            <a:pPr marL="1076325" lvl="2" indent="-457200" eaLnBrk="1" hangingPunct="1"/>
            <a:r>
              <a:rPr lang="en-US" altLang="en-US" dirty="0"/>
              <a:t>Iterations = inner loop iterations x outer loop iterations</a:t>
            </a:r>
          </a:p>
          <a:p>
            <a:pPr marL="801688" lvl="1" indent="-457200" eaLnBrk="1" hangingPunct="1">
              <a:buFont typeface="+mj-lt"/>
              <a:buAutoNum type="arabicPeriod"/>
            </a:pPr>
            <a:r>
              <a:rPr lang="en-GB" altLang="en-US" dirty="0"/>
              <a:t>Consecutive program </a:t>
            </a:r>
            <a:r>
              <a:rPr lang="en-GB" altLang="en-US" dirty="0" smtClean="0"/>
              <a:t>fragments (Larger </a:t>
            </a:r>
            <a:r>
              <a:rPr lang="en-US" altLang="en-US" dirty="0">
                <a:latin typeface="Calibri" panose="020F0502020204030204" pitchFamily="34" charset="0"/>
                <a:cs typeface="Calibri" panose="020F0502020204030204" pitchFamily="34" charset="0"/>
              </a:rPr>
              <a:t>O( </a:t>
            </a:r>
            <a:r>
              <a:rPr lang="en-US" altLang="en-US" i="1" dirty="0">
                <a:latin typeface="Calibri" panose="020F0502020204030204" pitchFamily="34" charset="0"/>
                <a:cs typeface="Calibri" panose="020F0502020204030204" pitchFamily="34" charset="0"/>
              </a:rPr>
              <a:t>f(n)</a:t>
            </a:r>
            <a:r>
              <a:rPr lang="en-US" altLang="en-US" dirty="0">
                <a:latin typeface="Calibri" panose="020F0502020204030204" pitchFamily="34" charset="0"/>
                <a:cs typeface="Calibri" panose="020F0502020204030204" pitchFamily="34" charset="0"/>
              </a:rPr>
              <a:t> ) </a:t>
            </a:r>
            <a:r>
              <a:rPr lang="en-US" altLang="en-US" dirty="0" smtClean="0">
                <a:latin typeface="Calibri" panose="020F0502020204030204" pitchFamily="34" charset="0"/>
                <a:cs typeface="Calibri" panose="020F0502020204030204" pitchFamily="34" charset="0"/>
              </a:rPr>
              <a:t>) </a:t>
            </a:r>
            <a:endParaRPr lang="en-GB" altLang="en-US" dirty="0"/>
          </a:p>
          <a:p>
            <a:pPr marL="801688" lvl="1" indent="-457200" eaLnBrk="1" hangingPunct="1">
              <a:buFont typeface="+mj-lt"/>
              <a:buAutoNum type="arabicPeriod"/>
            </a:pPr>
            <a:r>
              <a:rPr lang="en-GB" altLang="en-US" dirty="0"/>
              <a:t>If statement </a:t>
            </a:r>
            <a:r>
              <a:rPr lang="en-GB" altLang="en-US" dirty="0" smtClean="0"/>
              <a:t>(worst-case scenario) </a:t>
            </a:r>
            <a:endParaRPr lang="en-GB" altLang="en-US" dirty="0"/>
          </a:p>
          <a:p>
            <a:pPr marL="801688" lvl="1" indent="-457200" eaLnBrk="1" hangingPunct="1"/>
            <a:endParaRPr lang="en-US" altLang="en-US" dirty="0"/>
          </a:p>
          <a:p>
            <a:pPr marL="801688" lvl="1" indent="-457200" eaLnBrk="1" hangingPunct="1">
              <a:buFont typeface="+mj-lt"/>
              <a:buAutoNum type="arabicPeriod"/>
            </a:pPr>
            <a:endParaRPr lang="en-US" altLang="en-US" dirty="0"/>
          </a:p>
          <a:p>
            <a:pPr marL="582613" indent="-438150" eaLnBrk="1" hangingPunct="1"/>
            <a:endParaRPr lang="en-US" altLang="en-US" dirty="0"/>
          </a:p>
        </p:txBody>
      </p:sp>
      <p:sp>
        <p:nvSpPr>
          <p:cNvPr id="23556" name="Slide Number Placeholder 3">
            <a:extLst>
              <a:ext uri="{FF2B5EF4-FFF2-40B4-BE49-F238E27FC236}">
                <a16:creationId xmlns:a16="http://schemas.microsoft.com/office/drawing/2014/main" xmlns="" id="{9F695523-99F8-4EB8-AB41-D7032F8A33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B8F64129-324F-40BB-8A46-0131BADC7967}" type="slidenum">
              <a:rPr lang="en-US" altLang="en-US" sz="1400">
                <a:solidFill>
                  <a:schemeClr val="tx2"/>
                </a:solidFill>
                <a:latin typeface="Arial" panose="020B0604020202020204" pitchFamily="34" charset="0"/>
              </a:rPr>
              <a:pPr>
                <a:spcBef>
                  <a:spcPct val="0"/>
                </a:spcBef>
                <a:buClrTx/>
                <a:buSzTx/>
                <a:buFontTx/>
                <a:buNone/>
              </a:pPr>
              <a:t>11</a:t>
            </a:fld>
            <a:endParaRPr lang="en-US" altLang="en-US" sz="1400">
              <a:solidFill>
                <a:schemeClr val="tx2"/>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CF204A1E-A431-4D36-A877-EFFE8670BC87}"/>
              </a:ext>
            </a:extLst>
          </p:cNvPr>
          <p:cNvSpPr>
            <a:spLocks noGrp="1"/>
          </p:cNvSpPr>
          <p:nvPr>
            <p:ph type="title"/>
          </p:nvPr>
        </p:nvSpPr>
        <p:spPr>
          <a:xfrm>
            <a:off x="457200" y="-152400"/>
            <a:ext cx="7543800" cy="1295400"/>
          </a:xfrm>
        </p:spPr>
        <p:txBody>
          <a:bodyPr/>
          <a:lstStyle/>
          <a:p>
            <a:pPr eaLnBrk="1" hangingPunct="1"/>
            <a:r>
              <a:rPr lang="en-US" altLang="en-US" dirty="0"/>
              <a:t>Algorithm Efficiency Categories</a:t>
            </a:r>
          </a:p>
        </p:txBody>
      </p:sp>
      <p:graphicFrame>
        <p:nvGraphicFramePr>
          <p:cNvPr id="51266" name="Group 66">
            <a:extLst>
              <a:ext uri="{FF2B5EF4-FFF2-40B4-BE49-F238E27FC236}">
                <a16:creationId xmlns:a16="http://schemas.microsoft.com/office/drawing/2014/main" xmlns="" id="{8BC0CA2A-5839-436B-94B5-F469D0257561}"/>
              </a:ext>
            </a:extLst>
          </p:cNvPr>
          <p:cNvGraphicFramePr>
            <a:graphicFrameLocks noGrp="1"/>
          </p:cNvGraphicFramePr>
          <p:nvPr>
            <p:ph sz="half" idx="2"/>
          </p:nvPr>
        </p:nvGraphicFramePr>
        <p:xfrm>
          <a:off x="685800" y="2057400"/>
          <a:ext cx="7924800" cy="3990983"/>
        </p:xfrm>
        <a:graphic>
          <a:graphicData uri="http://schemas.openxmlformats.org/drawingml/2006/table">
            <a:tbl>
              <a:tblPr/>
              <a:tblGrid>
                <a:gridCol w="1981200">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gridCol w="1981200">
                  <a:extLst>
                    <a:ext uri="{9D8B030D-6E8A-4147-A177-3AD203B41FA5}">
                      <a16:colId xmlns:a16="http://schemas.microsoft.com/office/drawing/2014/main" xmlns="" val="20003"/>
                    </a:ext>
                  </a:extLst>
                </a:gridCol>
              </a:tblGrid>
              <a:tr h="4777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Efficiency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Big-O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Iterations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Estimated Time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Logarithmic</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O(log</a:t>
                      </a:r>
                      <a:r>
                        <a:rPr kumimoji="0" lang="en-US" sz="1800" b="0" i="0" u="none" strike="noStrike" cap="none" normalizeH="0" baseline="-25000">
                          <a:ln>
                            <a:noFill/>
                          </a:ln>
                          <a:solidFill>
                            <a:schemeClr val="tx1"/>
                          </a:solidFill>
                          <a:effectLst/>
                          <a:latin typeface="Arial" pitchFamily="34" charset="0"/>
                          <a:cs typeface="Arial" pitchFamily="34" charset="0"/>
                        </a:rPr>
                        <a:t>2</a:t>
                      </a:r>
                      <a:r>
                        <a:rPr kumimoji="0" lang="en-US" sz="1800" b="0" i="0" u="none" strike="noStrike" cap="none" normalizeH="0" baseline="0">
                          <a:ln>
                            <a:noFill/>
                          </a:ln>
                          <a:solidFill>
                            <a:schemeClr val="tx1"/>
                          </a:solidFill>
                          <a:effectLst/>
                          <a:latin typeface="Arial" pitchFamily="34" charset="0"/>
                          <a:cs typeface="Arial" pitchFamily="34" charset="0"/>
                        </a:rPr>
                        <a:t>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Microseconds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Linear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0.1 seconds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00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Linear logarithmic</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O(n(log</a:t>
                      </a:r>
                      <a:r>
                        <a:rPr kumimoji="0" lang="en-US" sz="1800" b="0" i="0" u="none" strike="noStrike" cap="none" normalizeH="0" baseline="-25000">
                          <a:ln>
                            <a:noFill/>
                          </a:ln>
                          <a:solidFill>
                            <a:schemeClr val="tx1"/>
                          </a:solidFill>
                          <a:effectLst/>
                          <a:latin typeface="Arial" pitchFamily="34" charset="0"/>
                          <a:cs typeface="Arial" pitchFamily="34" charset="0"/>
                        </a:rPr>
                        <a:t>2</a:t>
                      </a:r>
                      <a:r>
                        <a:rPr kumimoji="0" lang="en-US" sz="1800" b="0" i="0" u="none" strike="noStrike" cap="none" normalizeH="0" baseline="0">
                          <a:ln>
                            <a:noFill/>
                          </a:ln>
                          <a:solidFill>
                            <a:schemeClr val="tx1"/>
                          </a:solidFill>
                          <a:effectLst/>
                          <a:latin typeface="Arial" pitchFamily="34" charset="0"/>
                          <a:cs typeface="Arial" pitchFamily="34" charset="0"/>
                        </a:rPr>
                        <a:t>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140,000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 seconds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777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Quadratic</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r>
                        <a:rPr kumimoji="0" lang="en-US" sz="1800" b="0" i="0" u="none" strike="noStrike" cap="none" normalizeH="0" baseline="30000">
                          <a:ln>
                            <a:noFill/>
                          </a:ln>
                          <a:solidFill>
                            <a:schemeClr val="tx1"/>
                          </a:solidFill>
                          <a:effectLst/>
                          <a:latin typeface="Arial" pitchFamily="34" charset="0"/>
                          <a:cs typeface="Arial" pitchFamily="34" charset="0"/>
                        </a:rPr>
                        <a:t>2</a:t>
                      </a: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15-20 minutes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Polynomial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r>
                        <a:rPr kumimoji="0" lang="en-US" sz="1800" b="0" i="0" u="none" strike="noStrike" cap="none" normalizeH="0" baseline="30000">
                          <a:ln>
                            <a:noFill/>
                          </a:ln>
                          <a:solidFill>
                            <a:schemeClr val="tx1"/>
                          </a:solidFill>
                          <a:effectLst/>
                          <a:latin typeface="Arial" pitchFamily="34" charset="0"/>
                          <a:cs typeface="Arial" pitchFamily="34" charset="0"/>
                        </a:rPr>
                        <a:t>k</a:t>
                      </a: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Hours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793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Exponential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O(c</a:t>
                      </a:r>
                      <a:r>
                        <a:rPr kumimoji="0" lang="en-US" sz="1800" b="0" i="0" u="none" strike="noStrike" cap="none" normalizeH="0" baseline="30000">
                          <a:ln>
                            <a:noFill/>
                          </a:ln>
                          <a:solidFill>
                            <a:schemeClr val="tx1"/>
                          </a:solidFill>
                          <a:effectLst/>
                          <a:latin typeface="Arial" pitchFamily="34" charset="0"/>
                          <a:cs typeface="Arial" pitchFamily="34" charset="0"/>
                        </a:rPr>
                        <a:t>n</a:t>
                      </a: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 </a:t>
                      </a:r>
                      <a:r>
                        <a:rPr kumimoji="0" lang="en-US" sz="1800" b="0" i="0" u="none" strike="noStrike" cap="none" normalizeH="0" baseline="3000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Intractable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777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Factorial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Intractable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26675" name="Text Box 67">
            <a:extLst>
              <a:ext uri="{FF2B5EF4-FFF2-40B4-BE49-F238E27FC236}">
                <a16:creationId xmlns:a16="http://schemas.microsoft.com/office/drawing/2014/main" xmlns="" id="{52BFAAD1-108D-4A4F-BB44-3EC191C5DDFA}"/>
              </a:ext>
            </a:extLst>
          </p:cNvPr>
          <p:cNvSpPr txBox="1">
            <a:spLocks noChangeArrowheads="1"/>
          </p:cNvSpPr>
          <p:nvPr/>
        </p:nvSpPr>
        <p:spPr bwMode="auto">
          <a:xfrm>
            <a:off x="685800" y="6096000"/>
            <a:ext cx="738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*assume instruction speed of 1 microsecond and 10 instructions in loop</a:t>
            </a:r>
          </a:p>
        </p:txBody>
      </p:sp>
      <p:sp>
        <p:nvSpPr>
          <p:cNvPr id="26676" name="Slide Number Placeholder 5">
            <a:extLst>
              <a:ext uri="{FF2B5EF4-FFF2-40B4-BE49-F238E27FC236}">
                <a16:creationId xmlns:a16="http://schemas.microsoft.com/office/drawing/2014/main" xmlns="" id="{3461ED81-731D-4B1C-BC54-52A2C6391D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793DE2D-472A-4A33-8691-5EFD57057749}" type="slidenum">
              <a:rPr lang="en-US" altLang="en-US" sz="1400">
                <a:solidFill>
                  <a:schemeClr val="tx2"/>
                </a:solidFill>
                <a:latin typeface="Arial" panose="020B0604020202020204" pitchFamily="34" charset="0"/>
              </a:rPr>
              <a:pPr>
                <a:spcBef>
                  <a:spcPct val="0"/>
                </a:spcBef>
                <a:buClrTx/>
                <a:buSzTx/>
                <a:buFontTx/>
                <a:buNone/>
              </a:pPr>
              <a:t>12</a:t>
            </a:fld>
            <a:endParaRPr lang="en-US" altLang="en-US" sz="1400">
              <a:solidFill>
                <a:schemeClr val="tx2"/>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1DC5D6FF-8419-4904-912A-F0CEB8DC8AA2}"/>
              </a:ext>
            </a:extLst>
          </p:cNvPr>
          <p:cNvSpPr>
            <a:spLocks noGrp="1"/>
          </p:cNvSpPr>
          <p:nvPr>
            <p:ph type="title"/>
          </p:nvPr>
        </p:nvSpPr>
        <p:spPr>
          <a:xfrm>
            <a:off x="457200" y="122238"/>
            <a:ext cx="7543800" cy="944562"/>
          </a:xfrm>
        </p:spPr>
        <p:txBody>
          <a:bodyPr/>
          <a:lstStyle/>
          <a:p>
            <a:pPr eaLnBrk="1" hangingPunct="1"/>
            <a:r>
              <a:rPr lang="en-US" altLang="en-US" dirty="0"/>
              <a:t>Example 1</a:t>
            </a:r>
          </a:p>
        </p:txBody>
      </p:sp>
      <p:sp>
        <p:nvSpPr>
          <p:cNvPr id="16387" name="Rectangle 3">
            <a:extLst>
              <a:ext uri="{FF2B5EF4-FFF2-40B4-BE49-F238E27FC236}">
                <a16:creationId xmlns:a16="http://schemas.microsoft.com/office/drawing/2014/main" xmlns="" id="{2A5F66E0-1153-48CC-9757-221E18622E42}"/>
              </a:ext>
            </a:extLst>
          </p:cNvPr>
          <p:cNvSpPr>
            <a:spLocks noGrp="1"/>
          </p:cNvSpPr>
          <p:nvPr>
            <p:ph type="body" sz="half" idx="1"/>
          </p:nvPr>
        </p:nvSpPr>
        <p:spPr>
          <a:xfrm>
            <a:off x="457200" y="1719263"/>
            <a:ext cx="8077200" cy="4681537"/>
          </a:xfrm>
        </p:spPr>
        <p:txBody>
          <a:bodyPr/>
          <a:lstStyle/>
          <a:p>
            <a:pPr eaLnBrk="1" hangingPunct="1"/>
            <a:r>
              <a:rPr lang="en-US" altLang="en-US" b="1" dirty="0"/>
              <a:t>Linear loop</a:t>
            </a:r>
          </a:p>
          <a:p>
            <a:pPr eaLnBrk="1" hangingPunct="1"/>
            <a:endParaRPr lang="en-US" altLang="en-US" b="1"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marL="0" indent="0" eaLnBrk="1" hangingPunct="1">
              <a:buNone/>
            </a:pPr>
            <a:endParaRPr lang="en-US" altLang="en-US" sz="2200" dirty="0"/>
          </a:p>
          <a:p>
            <a:pPr eaLnBrk="1" hangingPunct="1"/>
            <a:r>
              <a:rPr lang="en-US" altLang="en-US" sz="2200" dirty="0"/>
              <a:t>What if we change the incremental condition? Ex: </a:t>
            </a:r>
            <a:r>
              <a:rPr lang="en-US" altLang="en-US" sz="2200" dirty="0" err="1"/>
              <a:t>i</a:t>
            </a:r>
            <a:r>
              <a:rPr lang="en-US" altLang="en-US" sz="2200" dirty="0"/>
              <a:t>=i+2</a:t>
            </a:r>
          </a:p>
          <a:p>
            <a:pPr eaLnBrk="1" hangingPunct="1"/>
            <a:endParaRPr lang="en-US" altLang="en-US" sz="2200" dirty="0"/>
          </a:p>
        </p:txBody>
      </p:sp>
      <p:graphicFrame>
        <p:nvGraphicFramePr>
          <p:cNvPr id="37950" name="Group 62">
            <a:extLst>
              <a:ext uri="{FF2B5EF4-FFF2-40B4-BE49-F238E27FC236}">
                <a16:creationId xmlns:a16="http://schemas.microsoft.com/office/drawing/2014/main" xmlns="" id="{88866F85-EC13-49EB-9FED-DE25F2367AA7}"/>
              </a:ext>
            </a:extLst>
          </p:cNvPr>
          <p:cNvGraphicFramePr>
            <a:graphicFrameLocks noGrp="1"/>
          </p:cNvGraphicFramePr>
          <p:nvPr>
            <p:ph sz="half" idx="2"/>
            <p:extLst>
              <p:ext uri="{D42A27DB-BD31-4B8C-83A1-F6EECF244321}">
                <p14:modId xmlns:p14="http://schemas.microsoft.com/office/powerpoint/2010/main" val="377476853"/>
              </p:ext>
            </p:extLst>
          </p:nvPr>
        </p:nvGraphicFramePr>
        <p:xfrm>
          <a:off x="5410200" y="1905000"/>
          <a:ext cx="2209800" cy="3153737"/>
        </p:xfrm>
        <a:graphic>
          <a:graphicData uri="http://schemas.openxmlformats.org/drawingml/2006/table">
            <a:tbl>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tblGrid>
              <a:tr h="64005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iteration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Value of </a:t>
                      </a:r>
                      <a:r>
                        <a:rPr kumimoji="0" lang="en-US" sz="2400" b="1" i="0" u="none" strike="noStrike" cap="none" normalizeH="0" baseline="0" dirty="0" err="1">
                          <a:ln>
                            <a:noFill/>
                          </a:ln>
                          <a:solidFill>
                            <a:srgbClr val="C00000"/>
                          </a:solidFill>
                          <a:effectLst/>
                          <a:latin typeface="Arial" pitchFamily="34" charset="0"/>
                          <a:cs typeface="Arial" pitchFamily="34" charset="0"/>
                        </a:rPr>
                        <a:t>i</a:t>
                      </a:r>
                      <a:endParaRPr kumimoji="0" lang="en-US" sz="1800" b="1" i="0" u="none" strike="noStrike" cap="none" normalizeH="0" baseline="0" dirty="0">
                        <a:ln>
                          <a:noFill/>
                        </a:ln>
                        <a:solidFill>
                          <a:srgbClr val="C00000"/>
                        </a:solidFill>
                        <a:effectLst/>
                        <a:latin typeface="Arial" pitchFamily="34" charset="0"/>
                        <a:cs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730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730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5627" name="Rectangle 4">
            <a:extLst>
              <a:ext uri="{FF2B5EF4-FFF2-40B4-BE49-F238E27FC236}">
                <a16:creationId xmlns:a16="http://schemas.microsoft.com/office/drawing/2014/main" xmlns="" id="{70343CD7-1F62-4188-85B1-4C4514EB258E}"/>
              </a:ext>
            </a:extLst>
          </p:cNvPr>
          <p:cNvSpPr>
            <a:spLocks noChangeArrowheads="1"/>
          </p:cNvSpPr>
          <p:nvPr/>
        </p:nvSpPr>
        <p:spPr bwMode="auto">
          <a:xfrm>
            <a:off x="1447800" y="2209800"/>
            <a:ext cx="32766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eaLnBrk="1" hangingPunct="1">
              <a:defRPr/>
            </a:pP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1</a:t>
            </a:r>
            <a:endParaRPr lang="en-US" sz="2400" dirty="0">
              <a:latin typeface="Calibri" panose="020F0502020204030204" pitchFamily="34" charset="0"/>
              <a:cs typeface="Calibri" panose="020F0502020204030204" pitchFamily="34" charset="0"/>
            </a:endParaRPr>
          </a:p>
          <a:p>
            <a:pPr eaLnBrk="1" hangingPunct="1">
              <a:defRPr/>
            </a:pPr>
            <a:r>
              <a:rPr lang="en-US" sz="2400" dirty="0">
                <a:latin typeface="Calibri" panose="020F0502020204030204" pitchFamily="34" charset="0"/>
                <a:cs typeface="Calibri" panose="020F0502020204030204" pitchFamily="34" charset="0"/>
              </a:rPr>
              <a:t>loop </a:t>
            </a:r>
            <a:r>
              <a:rPr lang="en-US" sz="2400" dirty="0" smtClean="0">
                <a:latin typeface="Calibri" panose="020F0502020204030204" pitchFamily="34" charset="0"/>
                <a:cs typeface="Calibri" panose="020F0502020204030204" pitchFamily="34" charset="0"/>
              </a:rPr>
              <a:t>( </a:t>
            </a:r>
            <a:r>
              <a:rPr lang="en-US" sz="2400" b="1" dirty="0" err="1" smtClean="0">
                <a:solidFill>
                  <a:srgbClr val="C00000"/>
                </a:solidFill>
                <a:latin typeface="Calibri" panose="020F0502020204030204" pitchFamily="34" charset="0"/>
                <a:cs typeface="Calibri" panose="020F0502020204030204" pitchFamily="34" charset="0"/>
              </a:rPr>
              <a:t>i</a:t>
            </a:r>
            <a:r>
              <a:rPr lang="en-US" sz="2400" b="1" dirty="0" smtClean="0">
                <a:solidFill>
                  <a:srgbClr val="C00000"/>
                </a:solidFill>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&lt;= n )</a:t>
            </a:r>
            <a:endParaRPr lang="en-US" sz="2400" dirty="0">
              <a:latin typeface="Calibri" panose="020F0502020204030204" pitchFamily="34" charset="0"/>
              <a:cs typeface="Calibri" panose="020F0502020204030204" pitchFamily="34" charset="0"/>
            </a:endParaRPr>
          </a:p>
          <a:p>
            <a:pPr eaLnBrk="1" hangingPunct="1">
              <a:defRP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application </a:t>
            </a:r>
            <a:r>
              <a:rPr lang="en-US" sz="2400" dirty="0">
                <a:latin typeface="Calibri" panose="020F0502020204030204" pitchFamily="34" charset="0"/>
                <a:cs typeface="Calibri" panose="020F0502020204030204" pitchFamily="34" charset="0"/>
              </a:rPr>
              <a:t>code</a:t>
            </a:r>
          </a:p>
          <a:p>
            <a:pPr eaLnBrk="1" hangingPunct="1">
              <a:defRP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=i+1</a:t>
            </a:r>
            <a:endParaRPr lang="en-US" sz="2400" dirty="0">
              <a:latin typeface="Calibri" panose="020F0502020204030204" pitchFamily="34" charset="0"/>
              <a:cs typeface="Calibri" panose="020F0502020204030204" pitchFamily="34" charset="0"/>
            </a:endParaRPr>
          </a:p>
          <a:p>
            <a:pPr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6412" name="Rectangle 5">
            <a:extLst>
              <a:ext uri="{FF2B5EF4-FFF2-40B4-BE49-F238E27FC236}">
                <a16:creationId xmlns:a16="http://schemas.microsoft.com/office/drawing/2014/main" xmlns="" id="{AEB34F84-27EC-4BE4-B6DF-94E75E7CEC81}"/>
              </a:ext>
            </a:extLst>
          </p:cNvPr>
          <p:cNvSpPr>
            <a:spLocks noChangeArrowheads="1"/>
          </p:cNvSpPr>
          <p:nvPr/>
        </p:nvSpPr>
        <p:spPr bwMode="auto">
          <a:xfrm>
            <a:off x="1676400" y="4724400"/>
            <a:ext cx="2667000" cy="60960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6413" name="AutoShape 42">
            <a:extLst>
              <a:ext uri="{FF2B5EF4-FFF2-40B4-BE49-F238E27FC236}">
                <a16:creationId xmlns:a16="http://schemas.microsoft.com/office/drawing/2014/main" xmlns="" id="{B117DD1A-4C93-4D36-BF4B-4826B9D70DEA}"/>
              </a:ext>
            </a:extLst>
          </p:cNvPr>
          <p:cNvSpPr>
            <a:spLocks/>
          </p:cNvSpPr>
          <p:nvPr/>
        </p:nvSpPr>
        <p:spPr bwMode="auto">
          <a:xfrm>
            <a:off x="7886700" y="2590800"/>
            <a:ext cx="228600" cy="2590800"/>
          </a:xfrm>
          <a:prstGeom prst="rightBrace">
            <a:avLst>
              <a:gd name="adj1" fmla="val 9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a:latin typeface="Arial" panose="020B0604020202020204" pitchFamily="34" charset="0"/>
              </a:rPr>
              <a:t>                   n</a:t>
            </a:r>
          </a:p>
        </p:txBody>
      </p:sp>
      <p:sp>
        <p:nvSpPr>
          <p:cNvPr id="16414" name="Slide Number Placeholder 7">
            <a:extLst>
              <a:ext uri="{FF2B5EF4-FFF2-40B4-BE49-F238E27FC236}">
                <a16:creationId xmlns:a16="http://schemas.microsoft.com/office/drawing/2014/main" xmlns="" id="{6979E07C-4C2E-4387-AD36-E01B55730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6AFA2D5-095C-4AEB-8AC4-FDA10DD14307}" type="slidenum">
              <a:rPr lang="en-US" altLang="en-US" sz="1400">
                <a:solidFill>
                  <a:schemeClr val="tx2"/>
                </a:solidFill>
                <a:latin typeface="Arial" panose="020B0604020202020204" pitchFamily="34" charset="0"/>
              </a:rPr>
              <a:pPr>
                <a:spcBef>
                  <a:spcPct val="0"/>
                </a:spcBef>
                <a:buClrTx/>
                <a:buSzTx/>
                <a:buFontTx/>
                <a:buNone/>
              </a:pPr>
              <a:t>13</a:t>
            </a:fld>
            <a:endParaRPr lang="en-US" altLang="en-US" sz="1400">
              <a:solidFill>
                <a:schemeClr val="tx2"/>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13DA8ADE-C42C-478B-9327-38B15F543336}"/>
              </a:ext>
            </a:extLst>
          </p:cNvPr>
          <p:cNvSpPr>
            <a:spLocks noGrp="1"/>
          </p:cNvSpPr>
          <p:nvPr>
            <p:ph type="title"/>
          </p:nvPr>
        </p:nvSpPr>
        <p:spPr>
          <a:xfrm>
            <a:off x="457200" y="122238"/>
            <a:ext cx="7543800" cy="868362"/>
          </a:xfrm>
        </p:spPr>
        <p:txBody>
          <a:bodyPr/>
          <a:lstStyle/>
          <a:p>
            <a:pPr eaLnBrk="1" hangingPunct="1"/>
            <a:r>
              <a:rPr lang="en-US" altLang="en-US" dirty="0"/>
              <a:t>Example 2</a:t>
            </a:r>
          </a:p>
        </p:txBody>
      </p:sp>
      <p:sp>
        <p:nvSpPr>
          <p:cNvPr id="17411" name="Rectangle 3">
            <a:extLst>
              <a:ext uri="{FF2B5EF4-FFF2-40B4-BE49-F238E27FC236}">
                <a16:creationId xmlns:a16="http://schemas.microsoft.com/office/drawing/2014/main" xmlns="" id="{8EB897E1-45A3-4D1C-881E-93AD19C6F94A}"/>
              </a:ext>
            </a:extLst>
          </p:cNvPr>
          <p:cNvSpPr>
            <a:spLocks noGrp="1"/>
          </p:cNvSpPr>
          <p:nvPr>
            <p:ph type="body" sz="half" idx="1"/>
          </p:nvPr>
        </p:nvSpPr>
        <p:spPr>
          <a:xfrm>
            <a:off x="457200" y="1719263"/>
            <a:ext cx="8077200" cy="4681537"/>
          </a:xfrm>
        </p:spPr>
        <p:txBody>
          <a:bodyPr/>
          <a:lstStyle/>
          <a:p>
            <a:pPr eaLnBrk="1" hangingPunct="1"/>
            <a:r>
              <a:rPr lang="en-US" altLang="en-US" b="1" dirty="0"/>
              <a:t>Logarithmic </a:t>
            </a:r>
            <a:r>
              <a:rPr lang="en-US" altLang="en-US" b="1" dirty="0" smtClean="0"/>
              <a:t>loop</a:t>
            </a:r>
            <a:endParaRPr lang="en-US" altLang="en-US" dirty="0"/>
          </a:p>
          <a:p>
            <a:pPr eaLnBrk="1" hangingPunct="1"/>
            <a:endParaRPr lang="en-US" altLang="en-US" dirty="0"/>
          </a:p>
          <a:p>
            <a:pPr eaLnBrk="1" hangingPunct="1"/>
            <a:endParaRPr lang="en-US" altLang="en-US" dirty="0"/>
          </a:p>
        </p:txBody>
      </p:sp>
      <p:graphicFrame>
        <p:nvGraphicFramePr>
          <p:cNvPr id="42046" name="Group 62">
            <a:extLst>
              <a:ext uri="{FF2B5EF4-FFF2-40B4-BE49-F238E27FC236}">
                <a16:creationId xmlns:a16="http://schemas.microsoft.com/office/drawing/2014/main" xmlns="" id="{254EDF28-CE56-4A2D-B996-5DE19F1670DE}"/>
              </a:ext>
            </a:extLst>
          </p:cNvPr>
          <p:cNvGraphicFramePr>
            <a:graphicFrameLocks noGrp="1"/>
          </p:cNvGraphicFramePr>
          <p:nvPr>
            <p:ph sz="half" idx="2"/>
            <p:extLst>
              <p:ext uri="{D42A27DB-BD31-4B8C-83A1-F6EECF244321}">
                <p14:modId xmlns:p14="http://schemas.microsoft.com/office/powerpoint/2010/main" val="1570763691"/>
              </p:ext>
            </p:extLst>
          </p:nvPr>
        </p:nvGraphicFramePr>
        <p:xfrm>
          <a:off x="4419600" y="1219200"/>
          <a:ext cx="2286000" cy="5068254"/>
        </p:xfrm>
        <a:graphic>
          <a:graphicData uri="http://schemas.openxmlformats.org/drawingml/2006/table">
            <a:tbl>
              <a:tblPr/>
              <a:tblGrid>
                <a:gridCol w="12192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tblGrid>
              <a:tr h="64007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iteration</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Value of </a:t>
                      </a:r>
                      <a:r>
                        <a:rPr kumimoji="0" lang="en-US" sz="2400" b="1" i="0" u="none" strike="noStrike" cap="none" normalizeH="0" baseline="0" dirty="0" err="1">
                          <a:ln>
                            <a:noFill/>
                          </a:ln>
                          <a:solidFill>
                            <a:srgbClr val="C00000"/>
                          </a:solidFill>
                          <a:effectLst/>
                          <a:latin typeface="Arial" pitchFamily="34" charset="0"/>
                          <a:cs typeface="Arial" pitchFamily="34" charset="0"/>
                        </a:rPr>
                        <a:t>i</a:t>
                      </a:r>
                      <a:endParaRPr kumimoji="0" lang="en-US" sz="2400" b="1" i="0" u="none" strike="noStrike" cap="none" normalizeH="0" baseline="0" dirty="0">
                        <a:ln>
                          <a:noFill/>
                        </a:ln>
                        <a:solidFill>
                          <a:srgbClr val="C00000"/>
                        </a:solidFill>
                        <a:effectLst/>
                        <a:latin typeface="Arial" pitchFamily="34" charset="0"/>
                        <a:cs typeface="Arial" pitchFamily="34"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319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16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16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002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208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732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7</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128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9</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256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891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512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904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1024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
        <p:nvSpPr>
          <p:cNvPr id="26669" name="Rectangle 4">
            <a:extLst>
              <a:ext uri="{FF2B5EF4-FFF2-40B4-BE49-F238E27FC236}">
                <a16:creationId xmlns:a16="http://schemas.microsoft.com/office/drawing/2014/main" xmlns="" id="{7939C474-1732-437B-9E1B-E8D071EFB342}"/>
              </a:ext>
            </a:extLst>
          </p:cNvPr>
          <p:cNvSpPr>
            <a:spLocks noChangeArrowheads="1"/>
          </p:cNvSpPr>
          <p:nvPr/>
        </p:nvSpPr>
        <p:spPr bwMode="auto">
          <a:xfrm>
            <a:off x="533400" y="2895600"/>
            <a:ext cx="32766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eaLnBrk="1" hangingPunct="1">
              <a:defRPr/>
            </a:pP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1</a:t>
            </a:r>
            <a:endParaRPr lang="en-US" sz="2400" dirty="0">
              <a:latin typeface="Calibri" panose="020F0502020204030204" pitchFamily="34" charset="0"/>
              <a:cs typeface="Calibri" panose="020F0502020204030204" pitchFamily="34" charset="0"/>
            </a:endParaRPr>
          </a:p>
          <a:p>
            <a:pPr eaLnBrk="1" hangingPunct="1">
              <a:defRPr/>
            </a:pPr>
            <a:r>
              <a:rPr lang="en-US" sz="2400" dirty="0">
                <a:latin typeface="Calibri" panose="020F0502020204030204" pitchFamily="34" charset="0"/>
                <a:cs typeface="Calibri" panose="020F0502020204030204" pitchFamily="34" charset="0"/>
              </a:rPr>
              <a:t>loop </a:t>
            </a:r>
            <a:r>
              <a:rPr lang="en-US" sz="2400" dirty="0" smtClean="0">
                <a:latin typeface="Calibri" panose="020F0502020204030204" pitchFamily="34" charset="0"/>
                <a:cs typeface="Calibri" panose="020F0502020204030204" pitchFamily="34" charset="0"/>
              </a:rPr>
              <a:t>( </a:t>
            </a:r>
            <a:r>
              <a:rPr lang="en-US" sz="2400" b="1" dirty="0" err="1" smtClean="0">
                <a:solidFill>
                  <a:srgbClr val="C00000"/>
                </a:solidFill>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&lt; n )</a:t>
            </a:r>
            <a:endParaRPr lang="en-US" sz="2400" dirty="0">
              <a:latin typeface="Calibri" panose="020F0502020204030204" pitchFamily="34" charset="0"/>
              <a:cs typeface="Calibri" panose="020F0502020204030204" pitchFamily="34" charset="0"/>
            </a:endParaRPr>
          </a:p>
          <a:p>
            <a:pPr eaLnBrk="1" hangingPunct="1">
              <a:defRP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application </a:t>
            </a:r>
            <a:r>
              <a:rPr lang="en-US" sz="2400" dirty="0">
                <a:latin typeface="Calibri" panose="020F0502020204030204" pitchFamily="34" charset="0"/>
                <a:cs typeface="Calibri" panose="020F0502020204030204" pitchFamily="34" charset="0"/>
              </a:rPr>
              <a:t>code</a:t>
            </a:r>
          </a:p>
          <a:p>
            <a:pPr eaLnBrk="1" hangingPunct="1">
              <a:defRP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x 2</a:t>
            </a:r>
          </a:p>
          <a:p>
            <a:pPr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7454" name="AutoShape 29">
            <a:extLst>
              <a:ext uri="{FF2B5EF4-FFF2-40B4-BE49-F238E27FC236}">
                <a16:creationId xmlns:a16="http://schemas.microsoft.com/office/drawing/2014/main" xmlns="" id="{52031B23-DA7A-4B63-AF4D-D09D74DC9B93}"/>
              </a:ext>
            </a:extLst>
          </p:cNvPr>
          <p:cNvSpPr>
            <a:spLocks/>
          </p:cNvSpPr>
          <p:nvPr/>
        </p:nvSpPr>
        <p:spPr bwMode="auto">
          <a:xfrm>
            <a:off x="6781800" y="1905000"/>
            <a:ext cx="228600" cy="41148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latin typeface="Arial" panose="020B0604020202020204" pitchFamily="34" charset="0"/>
              </a:rPr>
              <a:t>                                    2 </a:t>
            </a:r>
            <a:r>
              <a:rPr lang="en-US" altLang="en-US" sz="1800" baseline="30000" dirty="0">
                <a:latin typeface="Arial" panose="020B0604020202020204" pitchFamily="34" charset="0"/>
              </a:rPr>
              <a:t>iteration</a:t>
            </a:r>
            <a:r>
              <a:rPr lang="en-US" altLang="en-US" sz="1800" dirty="0">
                <a:latin typeface="Arial" panose="020B0604020202020204" pitchFamily="34" charset="0"/>
              </a:rPr>
              <a:t> &lt; 1000</a:t>
            </a:r>
          </a:p>
        </p:txBody>
      </p:sp>
      <p:sp>
        <p:nvSpPr>
          <p:cNvPr id="17455" name="Rectangle 63">
            <a:extLst>
              <a:ext uri="{FF2B5EF4-FFF2-40B4-BE49-F238E27FC236}">
                <a16:creationId xmlns:a16="http://schemas.microsoft.com/office/drawing/2014/main" xmlns="" id="{CFF1C4B5-E812-446A-A776-1151754DDD33}"/>
              </a:ext>
            </a:extLst>
          </p:cNvPr>
          <p:cNvSpPr>
            <a:spLocks noChangeArrowheads="1"/>
          </p:cNvSpPr>
          <p:nvPr/>
        </p:nvSpPr>
        <p:spPr bwMode="auto">
          <a:xfrm>
            <a:off x="762000" y="5562600"/>
            <a:ext cx="2667000" cy="60960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O(log</a:t>
            </a:r>
            <a:r>
              <a:rPr lang="en-US" altLang="en-US" sz="2400" baseline="-25000" dirty="0">
                <a:latin typeface="Arial" panose="020B0604020202020204" pitchFamily="34" charset="0"/>
              </a:rPr>
              <a:t>2</a:t>
            </a:r>
            <a:r>
              <a:rPr lang="en-US" altLang="en-US" sz="2400" dirty="0">
                <a:latin typeface="Arial" panose="020B0604020202020204" pitchFamily="34" charset="0"/>
              </a:rPr>
              <a:t> 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7456" name="Slide Number Placeholder 7">
            <a:extLst>
              <a:ext uri="{FF2B5EF4-FFF2-40B4-BE49-F238E27FC236}">
                <a16:creationId xmlns:a16="http://schemas.microsoft.com/office/drawing/2014/main" xmlns="" id="{2B6A709C-2A94-4141-8CE9-9BF64638C6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2C4BD72-3787-45BC-80EF-1BC370101457}" type="slidenum">
              <a:rPr lang="en-US" altLang="en-US" sz="1400">
                <a:solidFill>
                  <a:schemeClr val="tx2"/>
                </a:solidFill>
                <a:latin typeface="Arial" panose="020B0604020202020204" pitchFamily="34" charset="0"/>
              </a:rPr>
              <a:pPr>
                <a:spcBef>
                  <a:spcPct val="0"/>
                </a:spcBef>
                <a:buClrTx/>
                <a:buSzTx/>
                <a:buFontTx/>
                <a:buNone/>
              </a:pPr>
              <a:t>14</a:t>
            </a:fld>
            <a:endParaRPr lang="en-US" altLang="en-US" sz="1400">
              <a:solidFill>
                <a:schemeClr val="tx2"/>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70E9AA47-57C9-49B1-BE99-67E2D07E4238}"/>
              </a:ext>
            </a:extLst>
          </p:cNvPr>
          <p:cNvSpPr>
            <a:spLocks noGrp="1"/>
          </p:cNvSpPr>
          <p:nvPr>
            <p:ph type="title"/>
          </p:nvPr>
        </p:nvSpPr>
        <p:spPr>
          <a:xfrm>
            <a:off x="457200" y="122238"/>
            <a:ext cx="7543800" cy="944562"/>
          </a:xfrm>
        </p:spPr>
        <p:txBody>
          <a:bodyPr/>
          <a:lstStyle/>
          <a:p>
            <a:pPr eaLnBrk="1" hangingPunct="1"/>
            <a:r>
              <a:rPr lang="en-US" altLang="en-US" dirty="0"/>
              <a:t>Example 3</a:t>
            </a:r>
          </a:p>
        </p:txBody>
      </p:sp>
      <p:sp>
        <p:nvSpPr>
          <p:cNvPr id="18435" name="Rectangle 3">
            <a:extLst>
              <a:ext uri="{FF2B5EF4-FFF2-40B4-BE49-F238E27FC236}">
                <a16:creationId xmlns:a16="http://schemas.microsoft.com/office/drawing/2014/main" xmlns="" id="{78A39AF4-B2A7-4183-8555-D113D384C14B}"/>
              </a:ext>
            </a:extLst>
          </p:cNvPr>
          <p:cNvSpPr>
            <a:spLocks noGrp="1"/>
          </p:cNvSpPr>
          <p:nvPr>
            <p:ph type="body" sz="half" idx="1"/>
          </p:nvPr>
        </p:nvSpPr>
        <p:spPr>
          <a:xfrm>
            <a:off x="457200" y="1719263"/>
            <a:ext cx="8077200" cy="4681537"/>
          </a:xfrm>
        </p:spPr>
        <p:txBody>
          <a:bodyPr/>
          <a:lstStyle/>
          <a:p>
            <a:pPr eaLnBrk="1" hangingPunct="1"/>
            <a:r>
              <a:rPr lang="en-US" altLang="en-US" b="1" dirty="0"/>
              <a:t>Logarithmic loop</a:t>
            </a:r>
          </a:p>
          <a:p>
            <a:pPr marL="0" indent="0" eaLnBrk="1" hangingPunct="1">
              <a:buNone/>
            </a:pPr>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graphicFrame>
        <p:nvGraphicFramePr>
          <p:cNvPr id="44037" name="Group 5">
            <a:extLst>
              <a:ext uri="{FF2B5EF4-FFF2-40B4-BE49-F238E27FC236}">
                <a16:creationId xmlns:a16="http://schemas.microsoft.com/office/drawing/2014/main" xmlns="" id="{00D220B8-F6A7-4CBA-91B7-FB5A78B96015}"/>
              </a:ext>
            </a:extLst>
          </p:cNvPr>
          <p:cNvGraphicFramePr>
            <a:graphicFrameLocks noGrp="1"/>
          </p:cNvGraphicFramePr>
          <p:nvPr>
            <p:ph sz="half" idx="2"/>
            <p:extLst>
              <p:ext uri="{D42A27DB-BD31-4B8C-83A1-F6EECF244321}">
                <p14:modId xmlns:p14="http://schemas.microsoft.com/office/powerpoint/2010/main" val="1832967799"/>
              </p:ext>
            </p:extLst>
          </p:nvPr>
        </p:nvGraphicFramePr>
        <p:xfrm>
          <a:off x="4267200" y="1295404"/>
          <a:ext cx="2286000" cy="4981098"/>
        </p:xfrm>
        <a:graphic>
          <a:graphicData uri="http://schemas.openxmlformats.org/drawingml/2006/table">
            <a:tbl>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62721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iteration</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Arial" pitchFamily="34" charset="0"/>
                          <a:cs typeface="Arial" pitchFamily="34" charset="0"/>
                        </a:rPr>
                        <a:t>Value of </a:t>
                      </a:r>
                      <a:r>
                        <a:rPr kumimoji="0" lang="en-US" sz="2400" b="1" i="0" u="none" strike="noStrike" cap="none" normalizeH="0" baseline="0" dirty="0" err="1">
                          <a:ln>
                            <a:noFill/>
                          </a:ln>
                          <a:solidFill>
                            <a:srgbClr val="C00000"/>
                          </a:solidFill>
                          <a:effectLst/>
                          <a:latin typeface="Arial" pitchFamily="34" charset="0"/>
                          <a:cs typeface="Arial" pitchFamily="34" charset="0"/>
                        </a:rPr>
                        <a:t>i</a:t>
                      </a:r>
                      <a:endParaRPr kumimoji="0" lang="en-US" sz="1800" b="1" i="0" u="none" strike="noStrike" cap="none" normalizeH="0" baseline="0" dirty="0">
                        <a:ln>
                          <a:noFill/>
                        </a:ln>
                        <a:solidFill>
                          <a:srgbClr val="C00000"/>
                        </a:solidFill>
                        <a:effectLst/>
                        <a:latin typeface="Arial" pitchFamily="34" charset="0"/>
                        <a:cs typeface="Arial" pitchFamily="34"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509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1000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500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3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250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198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4</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125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62</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420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6</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79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7</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15</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8</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7</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9</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109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26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a:ln>
                            <a:noFill/>
                          </a:ln>
                          <a:solidFill>
                            <a:schemeClr val="tx1"/>
                          </a:solidFill>
                          <a:effectLst/>
                          <a:latin typeface="Arial" pitchFamily="34" charset="0"/>
                          <a:cs typeface="Arial" pitchFamily="34" charset="0"/>
                        </a:rPr>
                        <a:t>Exit</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cs typeface="Arial" pitchFamily="34" charset="0"/>
                        </a:rPr>
                        <a:t>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
        <p:nvSpPr>
          <p:cNvPr id="27693" name="Rectangle 4">
            <a:extLst>
              <a:ext uri="{FF2B5EF4-FFF2-40B4-BE49-F238E27FC236}">
                <a16:creationId xmlns:a16="http://schemas.microsoft.com/office/drawing/2014/main" xmlns="" id="{9AAE309E-813E-4783-ABD0-A2FB8228A3A3}"/>
              </a:ext>
            </a:extLst>
          </p:cNvPr>
          <p:cNvSpPr>
            <a:spLocks noChangeArrowheads="1"/>
          </p:cNvSpPr>
          <p:nvPr/>
        </p:nvSpPr>
        <p:spPr bwMode="auto">
          <a:xfrm>
            <a:off x="533400" y="2895600"/>
            <a:ext cx="32766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=n</a:t>
            </a:r>
          </a:p>
          <a:p>
            <a:pPr eaLnBrk="1" hangingPunct="1">
              <a:defRPr/>
            </a:pPr>
            <a:r>
              <a:rPr lang="en-US" sz="2400" dirty="0">
                <a:latin typeface="Calibri" panose="020F0502020204030204" pitchFamily="34" charset="0"/>
                <a:cs typeface="Calibri" panose="020F0502020204030204" pitchFamily="34" charset="0"/>
              </a:rPr>
              <a:t>loop </a:t>
            </a:r>
            <a:r>
              <a:rPr lang="en-US" sz="2400" dirty="0" smtClean="0">
                <a:latin typeface="Calibri" panose="020F0502020204030204" pitchFamily="34" charset="0"/>
                <a:cs typeface="Calibri" panose="020F0502020204030204" pitchFamily="34" charset="0"/>
              </a:rPr>
              <a:t>( </a:t>
            </a:r>
            <a:r>
              <a:rPr lang="en-US" sz="2400" b="1" dirty="0" err="1" smtClean="0">
                <a:solidFill>
                  <a:srgbClr val="C00000"/>
                </a:solidFill>
                <a:latin typeface="Calibri" panose="020F0502020204030204" pitchFamily="34" charset="0"/>
                <a:cs typeface="Calibri" panose="020F0502020204030204" pitchFamily="34" charset="0"/>
              </a:rPr>
              <a:t>i</a:t>
            </a:r>
            <a:r>
              <a:rPr lang="en-US" sz="2400" b="1" dirty="0" smtClean="0">
                <a:solidFill>
                  <a:srgbClr val="C00000"/>
                </a:solidFill>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&gt;= 1</a:t>
            </a:r>
            <a:r>
              <a:rPr lang="en-US" sz="2400" dirty="0">
                <a:latin typeface="Calibri" panose="020F0502020204030204" pitchFamily="34" charset="0"/>
                <a:cs typeface="Calibri" panose="020F0502020204030204" pitchFamily="34" charset="0"/>
              </a:rPr>
              <a:t>)</a:t>
            </a:r>
          </a:p>
          <a:p>
            <a:pPr eaLnBrk="1" hangingPunct="1">
              <a:defRP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application </a:t>
            </a:r>
            <a:r>
              <a:rPr lang="en-US" sz="2400" dirty="0">
                <a:latin typeface="Calibri" panose="020F0502020204030204" pitchFamily="34" charset="0"/>
                <a:cs typeface="Calibri" panose="020F0502020204030204" pitchFamily="34" charset="0"/>
              </a:rPr>
              <a:t>code</a:t>
            </a:r>
          </a:p>
          <a:p>
            <a:pPr eaLnBrk="1" hangingPunct="1">
              <a:defRPr/>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2</a:t>
            </a:r>
          </a:p>
          <a:p>
            <a:pPr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8478" name="AutoShape 46">
            <a:extLst>
              <a:ext uri="{FF2B5EF4-FFF2-40B4-BE49-F238E27FC236}">
                <a16:creationId xmlns:a16="http://schemas.microsoft.com/office/drawing/2014/main" xmlns="" id="{77335C8E-CB72-4A0F-92F1-A8C23CEB126E}"/>
              </a:ext>
            </a:extLst>
          </p:cNvPr>
          <p:cNvSpPr>
            <a:spLocks/>
          </p:cNvSpPr>
          <p:nvPr/>
        </p:nvSpPr>
        <p:spPr bwMode="auto">
          <a:xfrm>
            <a:off x="6781800" y="1981200"/>
            <a:ext cx="228600" cy="41148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latin typeface="Arial" panose="020B0604020202020204" pitchFamily="34" charset="0"/>
              </a:rPr>
              <a:t>                                     1000 /2 </a:t>
            </a:r>
            <a:r>
              <a:rPr lang="en-US" altLang="en-US" sz="1800" baseline="30000" dirty="0">
                <a:latin typeface="Arial" panose="020B0604020202020204" pitchFamily="34" charset="0"/>
              </a:rPr>
              <a:t>iteration</a:t>
            </a:r>
            <a:r>
              <a:rPr lang="en-US" altLang="en-US" sz="1800" dirty="0">
                <a:latin typeface="Arial" panose="020B0604020202020204" pitchFamily="34" charset="0"/>
              </a:rPr>
              <a:t> &gt;=1</a:t>
            </a:r>
          </a:p>
        </p:txBody>
      </p:sp>
      <p:sp>
        <p:nvSpPr>
          <p:cNvPr id="18479" name="Rectangle 47">
            <a:extLst>
              <a:ext uri="{FF2B5EF4-FFF2-40B4-BE49-F238E27FC236}">
                <a16:creationId xmlns:a16="http://schemas.microsoft.com/office/drawing/2014/main" xmlns="" id="{F737D5E7-F62E-4F46-9535-8EBF04F49F7B}"/>
              </a:ext>
            </a:extLst>
          </p:cNvPr>
          <p:cNvSpPr>
            <a:spLocks noChangeArrowheads="1"/>
          </p:cNvSpPr>
          <p:nvPr/>
        </p:nvSpPr>
        <p:spPr bwMode="auto">
          <a:xfrm>
            <a:off x="1219200" y="5385989"/>
            <a:ext cx="1752600" cy="505621"/>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O(log</a:t>
            </a:r>
            <a:r>
              <a:rPr lang="en-US" altLang="en-US" sz="2400" baseline="-25000" dirty="0">
                <a:latin typeface="Arial" panose="020B0604020202020204" pitchFamily="34" charset="0"/>
              </a:rPr>
              <a:t>2</a:t>
            </a:r>
            <a:r>
              <a:rPr lang="en-US" altLang="en-US" sz="2400" dirty="0">
                <a:latin typeface="Arial" panose="020B0604020202020204" pitchFamily="34" charset="0"/>
              </a:rPr>
              <a:t> 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8480" name="Slide Number Placeholder 7">
            <a:extLst>
              <a:ext uri="{FF2B5EF4-FFF2-40B4-BE49-F238E27FC236}">
                <a16:creationId xmlns:a16="http://schemas.microsoft.com/office/drawing/2014/main" xmlns="" id="{7C8094B2-CEC9-4E05-9ED4-7BF233048C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9DE4461F-3743-4FD1-8E57-9D71FBD7001A}" type="slidenum">
              <a:rPr lang="en-US" altLang="en-US" sz="1400">
                <a:solidFill>
                  <a:schemeClr val="tx2"/>
                </a:solidFill>
                <a:latin typeface="Arial" panose="020B0604020202020204" pitchFamily="34" charset="0"/>
              </a:rPr>
              <a:pPr>
                <a:spcBef>
                  <a:spcPct val="0"/>
                </a:spcBef>
                <a:buClrTx/>
                <a:buSzTx/>
                <a:buFontTx/>
                <a:buNone/>
              </a:pPr>
              <a:t>15</a:t>
            </a:fld>
            <a:endParaRPr lang="en-US" altLang="en-US" sz="1400">
              <a:solidFill>
                <a:schemeClr val="tx2"/>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57853B17-6B9F-49E9-B46E-0D4CC9F57814}"/>
              </a:ext>
            </a:extLst>
          </p:cNvPr>
          <p:cNvSpPr>
            <a:spLocks noGrp="1"/>
          </p:cNvSpPr>
          <p:nvPr>
            <p:ph type="title"/>
          </p:nvPr>
        </p:nvSpPr>
        <p:spPr>
          <a:xfrm>
            <a:off x="457200" y="122238"/>
            <a:ext cx="7543800" cy="944562"/>
          </a:xfrm>
        </p:spPr>
        <p:txBody>
          <a:bodyPr/>
          <a:lstStyle/>
          <a:p>
            <a:pPr eaLnBrk="1" hangingPunct="1"/>
            <a:r>
              <a:rPr lang="en-US" altLang="en-US" dirty="0"/>
              <a:t>Example 4</a:t>
            </a:r>
          </a:p>
        </p:txBody>
      </p:sp>
      <p:sp>
        <p:nvSpPr>
          <p:cNvPr id="19459" name="Rectangle 3">
            <a:extLst>
              <a:ext uri="{FF2B5EF4-FFF2-40B4-BE49-F238E27FC236}">
                <a16:creationId xmlns:a16="http://schemas.microsoft.com/office/drawing/2014/main" xmlns="" id="{4B37E6FD-6682-4E02-AF20-23DCA4523996}"/>
              </a:ext>
            </a:extLst>
          </p:cNvPr>
          <p:cNvSpPr>
            <a:spLocks noGrp="1"/>
          </p:cNvSpPr>
          <p:nvPr>
            <p:ph type="body" sz="half" idx="1"/>
          </p:nvPr>
        </p:nvSpPr>
        <p:spPr>
          <a:xfrm>
            <a:off x="457200" y="1219200"/>
            <a:ext cx="8077200" cy="4681538"/>
          </a:xfrm>
        </p:spPr>
        <p:txBody>
          <a:bodyPr/>
          <a:lstStyle/>
          <a:p>
            <a:pPr eaLnBrk="1" hangingPunct="1"/>
            <a:r>
              <a:rPr lang="en-US" altLang="en-US" b="1" dirty="0"/>
              <a:t>Linear logarithmic </a:t>
            </a:r>
          </a:p>
          <a:p>
            <a:pPr eaLnBrk="1" hangingPunct="1"/>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28676" name="Rectangle 4">
            <a:extLst>
              <a:ext uri="{FF2B5EF4-FFF2-40B4-BE49-F238E27FC236}">
                <a16:creationId xmlns:a16="http://schemas.microsoft.com/office/drawing/2014/main" xmlns="" id="{385F6BA3-0EEA-4FF6-A137-721ADB64024D}"/>
              </a:ext>
            </a:extLst>
          </p:cNvPr>
          <p:cNvSpPr>
            <a:spLocks noChangeArrowheads="1"/>
          </p:cNvSpPr>
          <p:nvPr/>
        </p:nvSpPr>
        <p:spPr bwMode="auto">
          <a:xfrm>
            <a:off x="914400" y="2057400"/>
            <a:ext cx="4683512" cy="3505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eaLnBrk="1" hangingPunct="1">
              <a:defRPr/>
            </a:pPr>
            <a:endParaRPr lang="en-US" sz="2400" dirty="0"/>
          </a:p>
          <a:p>
            <a:pPr defTabSz="360000" eaLnBrk="1" hangingPunct="1">
              <a:defRPr/>
            </a:pP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=1</a:t>
            </a:r>
          </a:p>
          <a:p>
            <a:pPr defTabSz="360000" eaLnBrk="1" hangingPunct="1">
              <a:defRPr/>
            </a:pPr>
            <a:r>
              <a:rPr lang="en-US" sz="2400" dirty="0" smtClean="0">
                <a:latin typeface="Calibri" panose="020F0502020204030204" pitchFamily="34" charset="0"/>
                <a:cs typeface="Calibri" panose="020F0502020204030204" pitchFamily="34" charset="0"/>
              </a:rPr>
              <a:t>loop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&lt;= n )</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latin typeface="Calibri" panose="020F0502020204030204" pitchFamily="34" charset="0"/>
                <a:cs typeface="Calibri" panose="020F0502020204030204" pitchFamily="34" charset="0"/>
              </a:rPr>
              <a:t>	j=1</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loop ( j &lt;=n )</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application </a:t>
            </a:r>
            <a:r>
              <a:rPr lang="en-US" sz="2400" dirty="0">
                <a:solidFill>
                  <a:schemeClr val="tx2"/>
                </a:solidFill>
                <a:latin typeface="Calibri" panose="020F0502020204030204" pitchFamily="34" charset="0"/>
                <a:cs typeface="Calibri" panose="020F0502020204030204" pitchFamily="34" charset="0"/>
              </a:rPr>
              <a:t>code</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j</a:t>
            </a:r>
            <a:r>
              <a:rPr lang="en-US" sz="2400" dirty="0">
                <a:solidFill>
                  <a:schemeClr val="tx2"/>
                </a:solidFill>
                <a:latin typeface="Calibri" panose="020F0502020204030204" pitchFamily="34" charset="0"/>
                <a:cs typeface="Calibri" panose="020F0502020204030204" pitchFamily="34" charset="0"/>
              </a:rPr>
              <a:t>= j x </a:t>
            </a:r>
            <a:r>
              <a:rPr lang="en-US" sz="2400" dirty="0" smtClean="0">
                <a:solidFill>
                  <a:schemeClr val="tx2"/>
                </a:solidFill>
                <a:latin typeface="Calibri" panose="020F0502020204030204" pitchFamily="34" charset="0"/>
                <a:cs typeface="Calibri" panose="020F0502020204030204" pitchFamily="34" charset="0"/>
              </a:rPr>
              <a:t>2</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end </a:t>
            </a:r>
            <a:r>
              <a:rPr lang="en-US" sz="2400" dirty="0">
                <a:solidFill>
                  <a:schemeClr val="tx2"/>
                </a:solidFill>
                <a:latin typeface="Calibri" panose="020F0502020204030204" pitchFamily="34" charset="0"/>
                <a:cs typeface="Calibri" panose="020F0502020204030204" pitchFamily="34" charset="0"/>
              </a:rPr>
              <a:t>loop</a:t>
            </a:r>
          </a:p>
          <a:p>
            <a:pPr defTabSz="360000" eaLnBrk="1" hangingPunct="1">
              <a:defRPr/>
            </a:pP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+ 1</a:t>
            </a:r>
          </a:p>
          <a:p>
            <a:pPr defTabSz="360000"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19461" name="Rectangle 47">
            <a:extLst>
              <a:ext uri="{FF2B5EF4-FFF2-40B4-BE49-F238E27FC236}">
                <a16:creationId xmlns:a16="http://schemas.microsoft.com/office/drawing/2014/main" xmlns="" id="{7D3729C0-30FC-4C62-93CA-9FD90B91DA50}"/>
              </a:ext>
            </a:extLst>
          </p:cNvPr>
          <p:cNvSpPr>
            <a:spLocks noChangeArrowheads="1"/>
          </p:cNvSpPr>
          <p:nvPr/>
        </p:nvSpPr>
        <p:spPr bwMode="auto">
          <a:xfrm>
            <a:off x="6400800" y="3559969"/>
            <a:ext cx="1828800" cy="60960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O(n [log</a:t>
            </a:r>
            <a:r>
              <a:rPr lang="en-US" altLang="en-US" sz="2400" baseline="-25000" dirty="0">
                <a:latin typeface="Arial" panose="020B0604020202020204" pitchFamily="34" charset="0"/>
              </a:rPr>
              <a:t>2</a:t>
            </a:r>
            <a:r>
              <a:rPr lang="en-US" altLang="en-US" sz="2400" dirty="0">
                <a:latin typeface="Arial" panose="020B0604020202020204" pitchFamily="34" charset="0"/>
              </a:rPr>
              <a:t> n])</a:t>
            </a:r>
          </a:p>
          <a:p>
            <a:pPr algn="ctr" eaLnBrk="1" hangingPunct="1">
              <a:spcBef>
                <a:spcPct val="0"/>
              </a:spcBef>
              <a:buClrTx/>
              <a:buSzTx/>
              <a:buFontTx/>
              <a:buNone/>
            </a:pPr>
            <a:endParaRPr lang="en-US" altLang="en-US" sz="2400" dirty="0">
              <a:latin typeface="Arial" panose="020B0604020202020204" pitchFamily="34" charset="0"/>
            </a:endParaRPr>
          </a:p>
        </p:txBody>
      </p:sp>
      <p:sp>
        <p:nvSpPr>
          <p:cNvPr id="19462" name="AutoShape 49">
            <a:extLst>
              <a:ext uri="{FF2B5EF4-FFF2-40B4-BE49-F238E27FC236}">
                <a16:creationId xmlns:a16="http://schemas.microsoft.com/office/drawing/2014/main" xmlns="" id="{148A29DC-7D0F-442E-B99E-9261A2021362}"/>
              </a:ext>
            </a:extLst>
          </p:cNvPr>
          <p:cNvSpPr>
            <a:spLocks/>
          </p:cNvSpPr>
          <p:nvPr/>
        </p:nvSpPr>
        <p:spPr bwMode="auto">
          <a:xfrm>
            <a:off x="3886200" y="3349315"/>
            <a:ext cx="228600" cy="1066800"/>
          </a:xfrm>
          <a:prstGeom prst="rightBrace">
            <a:avLst>
              <a:gd name="adj1" fmla="val 47228"/>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solidFill>
                  <a:schemeClr val="tx2"/>
                </a:solidFill>
                <a:latin typeface="Arial" panose="020B0604020202020204" pitchFamily="34" charset="0"/>
              </a:rPr>
              <a:t>                                                       log</a:t>
            </a:r>
            <a:r>
              <a:rPr lang="en-US" altLang="en-US" sz="1800" baseline="-25000" dirty="0">
                <a:solidFill>
                  <a:schemeClr val="tx2"/>
                </a:solidFill>
                <a:latin typeface="Arial" panose="020B0604020202020204" pitchFamily="34" charset="0"/>
              </a:rPr>
              <a:t>2</a:t>
            </a:r>
            <a:r>
              <a:rPr lang="en-US" altLang="en-US" sz="1800" dirty="0">
                <a:solidFill>
                  <a:schemeClr val="tx2"/>
                </a:solidFill>
                <a:latin typeface="Arial" panose="020B0604020202020204" pitchFamily="34" charset="0"/>
              </a:rPr>
              <a:t> n                                    </a:t>
            </a:r>
          </a:p>
        </p:txBody>
      </p:sp>
      <p:sp>
        <p:nvSpPr>
          <p:cNvPr id="19463" name="AutoShape 50">
            <a:extLst>
              <a:ext uri="{FF2B5EF4-FFF2-40B4-BE49-F238E27FC236}">
                <a16:creationId xmlns:a16="http://schemas.microsoft.com/office/drawing/2014/main" xmlns="" id="{FBBC81B2-5E47-4F9B-8A8F-5889F66E8628}"/>
              </a:ext>
            </a:extLst>
          </p:cNvPr>
          <p:cNvSpPr>
            <a:spLocks/>
          </p:cNvSpPr>
          <p:nvPr/>
        </p:nvSpPr>
        <p:spPr bwMode="auto">
          <a:xfrm>
            <a:off x="4835912" y="2549215"/>
            <a:ext cx="228600" cy="2667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19464" name="Text Box 51">
            <a:extLst>
              <a:ext uri="{FF2B5EF4-FFF2-40B4-BE49-F238E27FC236}">
                <a16:creationId xmlns:a16="http://schemas.microsoft.com/office/drawing/2014/main" xmlns="" id="{1B10190E-C1C4-4624-9503-11FDA1D151A9}"/>
              </a:ext>
            </a:extLst>
          </p:cNvPr>
          <p:cNvSpPr txBox="1">
            <a:spLocks noChangeArrowheads="1"/>
          </p:cNvSpPr>
          <p:nvPr/>
        </p:nvSpPr>
        <p:spPr bwMode="auto">
          <a:xfrm>
            <a:off x="5064512" y="3102769"/>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19465" name="Slide Number Placeholder 8">
            <a:extLst>
              <a:ext uri="{FF2B5EF4-FFF2-40B4-BE49-F238E27FC236}">
                <a16:creationId xmlns:a16="http://schemas.microsoft.com/office/drawing/2014/main" xmlns="" id="{9B14D5D0-AB6D-4F68-A1F8-B637A86564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65D5AE99-1F10-46FB-B922-48671AADE935}" type="slidenum">
              <a:rPr lang="en-US" altLang="en-US" sz="1400">
                <a:solidFill>
                  <a:schemeClr val="tx2"/>
                </a:solidFill>
                <a:latin typeface="Arial" panose="020B0604020202020204" pitchFamily="34" charset="0"/>
              </a:rPr>
              <a:pPr>
                <a:spcBef>
                  <a:spcPct val="0"/>
                </a:spcBef>
                <a:buClrTx/>
                <a:buSzTx/>
                <a:buFontTx/>
                <a:buNone/>
              </a:pPr>
              <a:t>16</a:t>
            </a:fld>
            <a:endParaRPr lang="en-US" altLang="en-US" sz="1400">
              <a:solidFill>
                <a:schemeClr val="tx2"/>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9A0BC2C2-F272-40F7-BB7B-B53B9EF7CAA3}"/>
              </a:ext>
            </a:extLst>
          </p:cNvPr>
          <p:cNvSpPr>
            <a:spLocks noGrp="1"/>
          </p:cNvSpPr>
          <p:nvPr>
            <p:ph type="title"/>
          </p:nvPr>
        </p:nvSpPr>
        <p:spPr>
          <a:xfrm>
            <a:off x="457200" y="122238"/>
            <a:ext cx="7543800" cy="944562"/>
          </a:xfrm>
        </p:spPr>
        <p:txBody>
          <a:bodyPr/>
          <a:lstStyle/>
          <a:p>
            <a:pPr eaLnBrk="1" hangingPunct="1"/>
            <a:r>
              <a:rPr lang="en-US" altLang="en-US" dirty="0"/>
              <a:t>Example </a:t>
            </a:r>
            <a:r>
              <a:rPr lang="en-US" altLang="en-US" dirty="0" smtClean="0"/>
              <a:t>5</a:t>
            </a:r>
            <a:endParaRPr lang="en-US" altLang="en-US" dirty="0"/>
          </a:p>
        </p:txBody>
      </p:sp>
      <p:sp>
        <p:nvSpPr>
          <p:cNvPr id="21507" name="Rectangle 3">
            <a:extLst>
              <a:ext uri="{FF2B5EF4-FFF2-40B4-BE49-F238E27FC236}">
                <a16:creationId xmlns:a16="http://schemas.microsoft.com/office/drawing/2014/main" xmlns="" id="{EA35D5B3-2823-44A9-AEA4-C90C56E912AA}"/>
              </a:ext>
            </a:extLst>
          </p:cNvPr>
          <p:cNvSpPr>
            <a:spLocks noGrp="1"/>
          </p:cNvSpPr>
          <p:nvPr>
            <p:ph type="body" sz="half" idx="1"/>
          </p:nvPr>
        </p:nvSpPr>
        <p:spPr>
          <a:xfrm>
            <a:off x="457200" y="1719263"/>
            <a:ext cx="8077200" cy="4681537"/>
          </a:xfrm>
        </p:spPr>
        <p:txBody>
          <a:bodyPr/>
          <a:lstStyle/>
          <a:p>
            <a:pPr eaLnBrk="1" hangingPunct="1"/>
            <a:r>
              <a:rPr lang="en-US" altLang="en-US" b="1" dirty="0"/>
              <a:t>Nested loop</a:t>
            </a:r>
            <a:endParaRPr lang="en-US" altLang="en-US" sz="1800" b="1" dirty="0"/>
          </a:p>
          <a:p>
            <a:pPr lvl="1" eaLnBrk="1" hangingPunct="1"/>
            <a:r>
              <a:rPr lang="en-US" altLang="en-US" b="1" dirty="0"/>
              <a:t>Quadratic </a:t>
            </a:r>
          </a:p>
          <a:p>
            <a:pPr eaLnBrk="1" hangingPunct="1"/>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30724" name="Rectangle 4">
            <a:extLst>
              <a:ext uri="{FF2B5EF4-FFF2-40B4-BE49-F238E27FC236}">
                <a16:creationId xmlns:a16="http://schemas.microsoft.com/office/drawing/2014/main" xmlns="" id="{437E5983-ECFF-48C3-A74A-CB304AEF893E}"/>
              </a:ext>
            </a:extLst>
          </p:cNvPr>
          <p:cNvSpPr>
            <a:spLocks noChangeArrowheads="1"/>
          </p:cNvSpPr>
          <p:nvPr/>
        </p:nvSpPr>
        <p:spPr bwMode="auto">
          <a:xfrm>
            <a:off x="914400" y="2750634"/>
            <a:ext cx="4229100" cy="3505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defTabSz="360000" eaLnBrk="1" hangingPunct="1">
              <a:defRPr/>
            </a:pP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1</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latin typeface="Calibri" panose="020F0502020204030204" pitchFamily="34" charset="0"/>
                <a:cs typeface="Calibri" panose="020F0502020204030204" pitchFamily="34" charset="0"/>
              </a:rPr>
              <a:t>loop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&lt;= 10 )</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latin typeface="Calibri" panose="020F0502020204030204" pitchFamily="34" charset="0"/>
                <a:cs typeface="Calibri" panose="020F0502020204030204" pitchFamily="34" charset="0"/>
              </a:rPr>
              <a:t>	j = 1</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loop ( j &lt;= 10 )</a:t>
            </a:r>
            <a:endParaRPr lang="en-US" sz="2400" dirty="0">
              <a:solidFill>
                <a:schemeClr val="tx2"/>
              </a:solidFill>
              <a:latin typeface="Calibri" panose="020F0502020204030204" pitchFamily="34" charset="0"/>
              <a:cs typeface="Calibri" panose="020F0502020204030204" pitchFamily="34" charset="0"/>
            </a:endParaRP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application </a:t>
            </a:r>
            <a:r>
              <a:rPr lang="en-US" sz="2400" dirty="0">
                <a:solidFill>
                  <a:schemeClr val="tx2"/>
                </a:solidFill>
                <a:latin typeface="Calibri" panose="020F0502020204030204" pitchFamily="34" charset="0"/>
                <a:cs typeface="Calibri" panose="020F0502020204030204" pitchFamily="34" charset="0"/>
              </a:rPr>
              <a:t>code</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j = </a:t>
            </a:r>
            <a:r>
              <a:rPr lang="en-US" sz="2400" dirty="0">
                <a:solidFill>
                  <a:schemeClr val="tx2"/>
                </a:solidFill>
                <a:latin typeface="Calibri" panose="020F0502020204030204" pitchFamily="34" charset="0"/>
                <a:cs typeface="Calibri" panose="020F0502020204030204" pitchFamily="34" charset="0"/>
              </a:rPr>
              <a:t>j +1</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end </a:t>
            </a:r>
            <a:r>
              <a:rPr lang="en-US" sz="2400" dirty="0">
                <a:solidFill>
                  <a:schemeClr val="tx2"/>
                </a:solidFill>
                <a:latin typeface="Calibri" panose="020F0502020204030204" pitchFamily="34" charset="0"/>
                <a:cs typeface="Calibri" panose="020F0502020204030204" pitchFamily="34" charset="0"/>
              </a:rPr>
              <a:t>loop</a:t>
            </a:r>
          </a:p>
          <a:p>
            <a:pPr defTabSz="360000" eaLnBrk="1" hangingPunct="1">
              <a:defRPr/>
            </a:pP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+ 1</a:t>
            </a:r>
          </a:p>
          <a:p>
            <a:pPr defTabSz="360000"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p:sp>
        <p:nvSpPr>
          <p:cNvPr id="21509" name="Rectangle 5">
            <a:extLst>
              <a:ext uri="{FF2B5EF4-FFF2-40B4-BE49-F238E27FC236}">
                <a16:creationId xmlns:a16="http://schemas.microsoft.com/office/drawing/2014/main" xmlns="" id="{5511963A-FB4B-4A26-87F2-0232FA113157}"/>
              </a:ext>
            </a:extLst>
          </p:cNvPr>
          <p:cNvSpPr>
            <a:spLocks noChangeArrowheads="1"/>
          </p:cNvSpPr>
          <p:nvPr/>
        </p:nvSpPr>
        <p:spPr bwMode="auto">
          <a:xfrm>
            <a:off x="6400800" y="3733800"/>
            <a:ext cx="1295400" cy="560248"/>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endParaRPr lang="en-US" altLang="en-US" sz="2400" dirty="0">
              <a:latin typeface="Arial" panose="020B0604020202020204" pitchFamily="34" charset="0"/>
            </a:endParaRPr>
          </a:p>
          <a:p>
            <a:pPr algn="ctr" eaLnBrk="1" hangingPunct="1">
              <a:spcBef>
                <a:spcPct val="0"/>
              </a:spcBef>
              <a:buClrTx/>
              <a:buSzTx/>
              <a:buFontTx/>
              <a:buNone/>
            </a:pPr>
            <a:endParaRPr lang="en-US" altLang="en-US" sz="2400" dirty="0">
              <a:latin typeface="Arial" panose="020B0604020202020204" pitchFamily="34" charset="0"/>
            </a:endParaRPr>
          </a:p>
        </p:txBody>
      </p:sp>
      <p:sp>
        <p:nvSpPr>
          <p:cNvPr id="21510" name="AutoShape 6">
            <a:extLst>
              <a:ext uri="{FF2B5EF4-FFF2-40B4-BE49-F238E27FC236}">
                <a16:creationId xmlns:a16="http://schemas.microsoft.com/office/drawing/2014/main" xmlns="" id="{AD777EAD-E01F-4FB1-A0B0-608D368AC170}"/>
              </a:ext>
            </a:extLst>
          </p:cNvPr>
          <p:cNvSpPr>
            <a:spLocks/>
          </p:cNvSpPr>
          <p:nvPr/>
        </p:nvSpPr>
        <p:spPr bwMode="auto">
          <a:xfrm>
            <a:off x="3596268" y="4017126"/>
            <a:ext cx="228600" cy="1295400"/>
          </a:xfrm>
          <a:prstGeom prst="rightBrace">
            <a:avLst>
              <a:gd name="adj1" fmla="val 47222"/>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solidFill>
                  <a:schemeClr val="tx2"/>
                </a:solidFill>
                <a:latin typeface="Arial" panose="020B0604020202020204" pitchFamily="34" charset="0"/>
              </a:rPr>
              <a:t>                                                 n                                    </a:t>
            </a:r>
          </a:p>
        </p:txBody>
      </p:sp>
      <p:sp>
        <p:nvSpPr>
          <p:cNvPr id="21511" name="AutoShape 7">
            <a:extLst>
              <a:ext uri="{FF2B5EF4-FFF2-40B4-BE49-F238E27FC236}">
                <a16:creationId xmlns:a16="http://schemas.microsoft.com/office/drawing/2014/main" xmlns="" id="{DA68733A-36FF-4F9D-BF77-6F955ABCB3DD}"/>
              </a:ext>
            </a:extLst>
          </p:cNvPr>
          <p:cNvSpPr>
            <a:spLocks/>
          </p:cNvSpPr>
          <p:nvPr/>
        </p:nvSpPr>
        <p:spPr bwMode="auto">
          <a:xfrm>
            <a:off x="4255120" y="3393688"/>
            <a:ext cx="228600" cy="2667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21512" name="Text Box 8">
            <a:extLst>
              <a:ext uri="{FF2B5EF4-FFF2-40B4-BE49-F238E27FC236}">
                <a16:creationId xmlns:a16="http://schemas.microsoft.com/office/drawing/2014/main" xmlns="" id="{C826A38E-7DA6-4FB1-9004-4DCB559BCDEF}"/>
              </a:ext>
            </a:extLst>
          </p:cNvPr>
          <p:cNvSpPr txBox="1">
            <a:spLocks noChangeArrowheads="1"/>
          </p:cNvSpPr>
          <p:nvPr/>
        </p:nvSpPr>
        <p:spPr bwMode="auto">
          <a:xfrm>
            <a:off x="4610100" y="392733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21513" name="Slide Number Placeholder 8">
            <a:extLst>
              <a:ext uri="{FF2B5EF4-FFF2-40B4-BE49-F238E27FC236}">
                <a16:creationId xmlns:a16="http://schemas.microsoft.com/office/drawing/2014/main" xmlns="" id="{5035E97F-3E3E-4324-808B-BBAC359B2D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46BCDDAE-7F8F-4C1F-B37D-0DCAB81E0630}" type="slidenum">
              <a:rPr lang="en-US" altLang="en-US" sz="1400">
                <a:solidFill>
                  <a:schemeClr val="tx2"/>
                </a:solidFill>
                <a:latin typeface="Arial" panose="020B0604020202020204" pitchFamily="34" charset="0"/>
              </a:rPr>
              <a:pPr>
                <a:spcBef>
                  <a:spcPct val="0"/>
                </a:spcBef>
                <a:buClrTx/>
                <a:buSzTx/>
                <a:buFontTx/>
                <a:buNone/>
              </a:pPr>
              <a:t>17</a:t>
            </a:fld>
            <a:endParaRPr lang="en-US" altLang="en-US" sz="1400">
              <a:solidFill>
                <a:schemeClr val="tx2"/>
              </a:solidFill>
              <a:latin typeface="Arial" panose="020B0604020202020204" pitchFamily="34" charset="0"/>
            </a:endParaRPr>
          </a:p>
        </p:txBody>
      </p:sp>
      <p:sp>
        <p:nvSpPr>
          <p:cNvPr id="11" name="TextBox 10">
            <a:extLst>
              <a:ext uri="{FF2B5EF4-FFF2-40B4-BE49-F238E27FC236}">
                <a16:creationId xmlns:a16="http://schemas.microsoft.com/office/drawing/2014/main" xmlns="" id="{D22E2931-2CD7-46DF-A4AC-AB510D24AE2E}"/>
              </a:ext>
            </a:extLst>
          </p:cNvPr>
          <p:cNvSpPr txBox="1"/>
          <p:nvPr/>
        </p:nvSpPr>
        <p:spPr>
          <a:xfrm>
            <a:off x="4724400" y="3875365"/>
            <a:ext cx="4572000" cy="369332"/>
          </a:xfrm>
          <a:prstGeom prst="rect">
            <a:avLst/>
          </a:prstGeom>
          <a:noFill/>
        </p:spPr>
        <p:txBody>
          <a:bodyPr wrap="square">
            <a:spAutoFit/>
          </a:bodyPr>
          <a:lstStyle/>
          <a:p>
            <a:pPr algn="ctr" eaLnBrk="1" hangingPunct="1">
              <a:spcBef>
                <a:spcPct val="20000"/>
              </a:spcBef>
              <a:buClr>
                <a:schemeClr val="tx2"/>
              </a:buClr>
              <a:buSzPct val="70000"/>
              <a:buFont typeface="Wingdings" panose="05000000000000000000" pitchFamily="2" charset="2"/>
              <a:buNone/>
            </a:pPr>
            <a:r>
              <a:rPr lang="en-US" altLang="en-US" sz="1800" dirty="0">
                <a:latin typeface="Arial" panose="020B0604020202020204" pitchFamily="34" charset="0"/>
              </a:rPr>
              <a:t>O(n</a:t>
            </a:r>
            <a:r>
              <a:rPr lang="en-US" altLang="en-US" baseline="30000" dirty="0"/>
              <a:t>2</a:t>
            </a:r>
            <a:r>
              <a:rPr lang="en-US" altLang="en-US" sz="1800" dirty="0">
                <a:latin typeface="Arial" panose="020B0604020202020204" pitchFamily="34" charset="0"/>
              </a:rPr>
              <a:t>)</a:t>
            </a:r>
            <a:endParaRPr lang="en-US" altLang="en-US" sz="1800" baseline="3000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AB0F0ACF-9F3E-422C-B4CD-55F579A0AFFA}"/>
              </a:ext>
            </a:extLst>
          </p:cNvPr>
          <p:cNvSpPr>
            <a:spLocks noGrp="1"/>
          </p:cNvSpPr>
          <p:nvPr>
            <p:ph type="title"/>
          </p:nvPr>
        </p:nvSpPr>
        <p:spPr>
          <a:xfrm>
            <a:off x="457200" y="122238"/>
            <a:ext cx="7543800" cy="944562"/>
          </a:xfrm>
        </p:spPr>
        <p:txBody>
          <a:bodyPr/>
          <a:lstStyle/>
          <a:p>
            <a:pPr eaLnBrk="1" hangingPunct="1"/>
            <a:r>
              <a:rPr lang="en-US" altLang="en-US" dirty="0"/>
              <a:t>Example </a:t>
            </a:r>
            <a:r>
              <a:rPr lang="en-US" altLang="en-US" dirty="0" smtClean="0"/>
              <a:t>6</a:t>
            </a:r>
            <a:endParaRPr lang="en-US" altLang="en-US" dirty="0"/>
          </a:p>
        </p:txBody>
      </p:sp>
      <p:sp>
        <p:nvSpPr>
          <p:cNvPr id="20483" name="Rectangle 3">
            <a:extLst>
              <a:ext uri="{FF2B5EF4-FFF2-40B4-BE49-F238E27FC236}">
                <a16:creationId xmlns:a16="http://schemas.microsoft.com/office/drawing/2014/main" xmlns="" id="{0615C63C-AE01-4401-B0C2-30F53E84A163}"/>
              </a:ext>
            </a:extLst>
          </p:cNvPr>
          <p:cNvSpPr>
            <a:spLocks noGrp="1"/>
          </p:cNvSpPr>
          <p:nvPr>
            <p:ph type="body" sz="half" idx="1"/>
          </p:nvPr>
        </p:nvSpPr>
        <p:spPr>
          <a:xfrm>
            <a:off x="457200" y="1371600"/>
            <a:ext cx="8458200" cy="4681538"/>
          </a:xfrm>
        </p:spPr>
        <p:txBody>
          <a:bodyPr/>
          <a:lstStyle/>
          <a:p>
            <a:pPr eaLnBrk="1" hangingPunct="1"/>
            <a:r>
              <a:rPr lang="en-US" altLang="en-US" b="1" dirty="0"/>
              <a:t>Nested loop</a:t>
            </a:r>
            <a:endParaRPr lang="en-US" altLang="en-US" sz="1800" b="1" dirty="0"/>
          </a:p>
          <a:p>
            <a:pPr lvl="1" eaLnBrk="1" hangingPunct="1"/>
            <a:r>
              <a:rPr lang="en-US" altLang="en-US" b="1" dirty="0"/>
              <a:t>Dependent </a:t>
            </a:r>
            <a:r>
              <a:rPr lang="en-US" altLang="en-US" b="1" dirty="0" smtClean="0"/>
              <a:t>Quadratic: </a:t>
            </a:r>
            <a:r>
              <a:rPr lang="en-US" altLang="en-US" dirty="0" smtClean="0"/>
              <a:t>inner loop iteration depend upon the outer loop counter value</a:t>
            </a:r>
            <a:endParaRPr lang="en-US" altLang="en-US" dirty="0"/>
          </a:p>
          <a:p>
            <a:pPr eaLnBrk="1" hangingPunct="1"/>
            <a:endParaRPr lang="en-US" altLang="en-US" b="1"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29700" name="Rectangle 4">
            <a:extLst>
              <a:ext uri="{FF2B5EF4-FFF2-40B4-BE49-F238E27FC236}">
                <a16:creationId xmlns:a16="http://schemas.microsoft.com/office/drawing/2014/main" xmlns="" id="{B1BA34D5-E27E-424E-BA3B-74EF8728A9CD}"/>
              </a:ext>
            </a:extLst>
          </p:cNvPr>
          <p:cNvSpPr>
            <a:spLocks noChangeArrowheads="1"/>
          </p:cNvSpPr>
          <p:nvPr/>
        </p:nvSpPr>
        <p:spPr bwMode="auto">
          <a:xfrm>
            <a:off x="838200" y="2699544"/>
            <a:ext cx="6858000" cy="3505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dirty="0"/>
          </a:p>
          <a:p>
            <a:pPr defTabSz="360000" eaLnBrk="1" hangingPunct="1">
              <a:defRPr/>
            </a:pP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1</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a:latin typeface="Calibri" panose="020F0502020204030204" pitchFamily="34" charset="0"/>
                <a:cs typeface="Calibri" panose="020F0502020204030204" pitchFamily="34" charset="0"/>
              </a:rPr>
              <a:t>loop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&lt;= n )</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latin typeface="Calibri" panose="020F0502020204030204" pitchFamily="34" charset="0"/>
                <a:cs typeface="Calibri" panose="020F0502020204030204" pitchFamily="34" charset="0"/>
              </a:rPr>
              <a:t>	j = 1</a:t>
            </a:r>
            <a:endParaRPr lang="en-US" sz="2400" dirty="0">
              <a:latin typeface="Calibri" panose="020F0502020204030204" pitchFamily="34" charset="0"/>
              <a:cs typeface="Calibri" panose="020F0502020204030204" pitchFamily="34" charset="0"/>
            </a:endParaRP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loop ( j &lt;= </a:t>
            </a:r>
            <a:r>
              <a:rPr lang="en-US" sz="2400" dirty="0" err="1" smtClean="0">
                <a:solidFill>
                  <a:schemeClr val="tx2"/>
                </a:solidFill>
                <a:latin typeface="Calibri" panose="020F0502020204030204" pitchFamily="34" charset="0"/>
                <a:cs typeface="Calibri" panose="020F0502020204030204" pitchFamily="34" charset="0"/>
              </a:rPr>
              <a:t>i</a:t>
            </a:r>
            <a:r>
              <a:rPr lang="en-US" sz="2400" dirty="0" smtClean="0">
                <a:solidFill>
                  <a:schemeClr val="tx2"/>
                </a:solidFill>
                <a:latin typeface="Calibri" panose="020F0502020204030204" pitchFamily="34" charset="0"/>
                <a:cs typeface="Calibri" panose="020F0502020204030204" pitchFamily="34" charset="0"/>
              </a:rPr>
              <a:t> )</a:t>
            </a:r>
            <a:endParaRPr lang="en-US" sz="2400" dirty="0">
              <a:solidFill>
                <a:schemeClr val="tx2"/>
              </a:solidFill>
              <a:latin typeface="Calibri" panose="020F0502020204030204" pitchFamily="34" charset="0"/>
              <a:cs typeface="Calibri" panose="020F0502020204030204" pitchFamily="34" charset="0"/>
            </a:endParaRP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application </a:t>
            </a:r>
            <a:r>
              <a:rPr lang="en-US" sz="2400" dirty="0">
                <a:solidFill>
                  <a:schemeClr val="tx2"/>
                </a:solidFill>
                <a:latin typeface="Calibri" panose="020F0502020204030204" pitchFamily="34" charset="0"/>
                <a:cs typeface="Calibri" panose="020F0502020204030204" pitchFamily="34" charset="0"/>
              </a:rPr>
              <a:t>code</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j = </a:t>
            </a:r>
            <a:r>
              <a:rPr lang="en-US" sz="2400" dirty="0">
                <a:solidFill>
                  <a:schemeClr val="tx2"/>
                </a:solidFill>
                <a:latin typeface="Calibri" panose="020F0502020204030204" pitchFamily="34" charset="0"/>
                <a:cs typeface="Calibri" panose="020F0502020204030204" pitchFamily="34" charset="0"/>
              </a:rPr>
              <a:t>j + </a:t>
            </a:r>
            <a:r>
              <a:rPr lang="en-US" sz="2400" dirty="0" smtClean="0">
                <a:solidFill>
                  <a:schemeClr val="tx2"/>
                </a:solidFill>
                <a:latin typeface="Calibri" panose="020F0502020204030204" pitchFamily="34" charset="0"/>
                <a:cs typeface="Calibri" panose="020F0502020204030204" pitchFamily="34" charset="0"/>
              </a:rPr>
              <a:t>1</a:t>
            </a:r>
          </a:p>
          <a:p>
            <a:pPr defTabSz="360000" eaLnBrk="1" hangingPunct="1">
              <a:defRPr/>
            </a:pPr>
            <a:r>
              <a:rPr lang="en-US" sz="2400" dirty="0" smtClean="0">
                <a:solidFill>
                  <a:schemeClr val="tx2"/>
                </a:solidFill>
                <a:latin typeface="Calibri" panose="020F0502020204030204" pitchFamily="34" charset="0"/>
                <a:cs typeface="Calibri" panose="020F0502020204030204" pitchFamily="34" charset="0"/>
              </a:rPr>
              <a:t>	end </a:t>
            </a:r>
            <a:r>
              <a:rPr lang="en-US" sz="2400" dirty="0">
                <a:solidFill>
                  <a:schemeClr val="tx2"/>
                </a:solidFill>
                <a:latin typeface="Calibri" panose="020F0502020204030204" pitchFamily="34" charset="0"/>
                <a:cs typeface="Calibri" panose="020F0502020204030204" pitchFamily="34" charset="0"/>
              </a:rPr>
              <a:t>loop</a:t>
            </a:r>
          </a:p>
          <a:p>
            <a:pPr defTabSz="360000" eaLnBrk="1" hangingPunct="1">
              <a:defRPr/>
            </a:pP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+ 1</a:t>
            </a:r>
          </a:p>
          <a:p>
            <a:pPr defTabSz="360000" eaLnBrk="1" hangingPunct="1">
              <a:defRPr/>
            </a:pPr>
            <a:r>
              <a:rPr lang="en-US" sz="2400" dirty="0">
                <a:latin typeface="Calibri" panose="020F0502020204030204" pitchFamily="34" charset="0"/>
                <a:cs typeface="Calibri" panose="020F0502020204030204" pitchFamily="34" charset="0"/>
              </a:rPr>
              <a:t>end loop</a:t>
            </a:r>
          </a:p>
          <a:p>
            <a:pPr eaLnBrk="1" hangingPunct="1">
              <a:defRPr/>
            </a:pPr>
            <a:endParaRPr lang="en-US" sz="2400" dirty="0"/>
          </a:p>
        </p:txBody>
      </p:sp>
      <mc:AlternateContent xmlns:mc="http://schemas.openxmlformats.org/markup-compatibility/2006">
        <mc:Choice xmlns:a14="http://schemas.microsoft.com/office/drawing/2010/main" Requires="a14">
          <p:sp>
            <p:nvSpPr>
              <p:cNvPr id="20485" name="Rectangle 5">
                <a:extLst>
                  <a:ext uri="{FF2B5EF4-FFF2-40B4-BE49-F238E27FC236}">
                    <a16:creationId xmlns:a16="http://schemas.microsoft.com/office/drawing/2014/main" xmlns="" id="{F7E3AE9D-5E87-4B1F-B3ED-00ECE90E1BE6}"/>
                  </a:ext>
                </a:extLst>
              </p:cNvPr>
              <p:cNvSpPr>
                <a:spLocks noChangeArrowheads="1"/>
              </p:cNvSpPr>
              <p:nvPr/>
            </p:nvSpPr>
            <p:spPr bwMode="auto">
              <a:xfrm>
                <a:off x="7769037" y="4249020"/>
                <a:ext cx="1194198" cy="466010"/>
              </a:xfrm>
              <a:prstGeom prst="rect">
                <a:avLst/>
              </a:prstGeom>
              <a:solidFill>
                <a:schemeClr val="accent2"/>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20000"/>
                  </a:spcBef>
                  <a:buClr>
                    <a:schemeClr val="tx2"/>
                  </a:buClr>
                  <a:buSzPct val="70000"/>
                  <a:buFont typeface="Wingdings" panose="05000000000000000000" pitchFamily="2" charset="2"/>
                  <a:buNone/>
                </a:pPr>
                <a:r>
                  <a:rPr lang="en-US" altLang="en-US" sz="2400" dirty="0">
                    <a:latin typeface="Arial" panose="020B0604020202020204" pitchFamily="34" charset="0"/>
                  </a:rPr>
                  <a:t>O(</a:t>
                </a:r>
                <a14:m>
                  <m:oMath xmlns:m="http://schemas.openxmlformats.org/officeDocument/2006/math">
                    <m:sSup>
                      <m:sSupPr>
                        <m:ctrlPr>
                          <a:rPr lang="en-US" altLang="en-US" sz="2400" i="1" smtClean="0">
                            <a:latin typeface="Cambria Math" panose="02040503050406030204" pitchFamily="18" charset="0"/>
                          </a:rPr>
                        </m:ctrlPr>
                      </m:sSupPr>
                      <m:e>
                        <m:r>
                          <a:rPr lang="en-US" altLang="en-US" sz="2400" b="0" i="1" smtClean="0">
                            <a:latin typeface="Cambria Math" panose="02040503050406030204" pitchFamily="18" charset="0"/>
                          </a:rPr>
                          <m:t>𝑛</m:t>
                        </m:r>
                      </m:e>
                      <m:sup>
                        <m:r>
                          <a:rPr lang="en-US" altLang="en-US" sz="2400" b="0" i="1" smtClean="0">
                            <a:latin typeface="Cambria Math" panose="02040503050406030204" pitchFamily="18" charset="0"/>
                          </a:rPr>
                          <m:t>2</m:t>
                        </m:r>
                      </m:sup>
                    </m:sSup>
                  </m:oMath>
                </a14:m>
                <a:r>
                  <a:rPr lang="en-US" altLang="en-US" sz="2400" dirty="0">
                    <a:latin typeface="Arial" panose="020B0604020202020204" pitchFamily="34" charset="0"/>
                  </a:rPr>
                  <a:t>)</a:t>
                </a:r>
              </a:p>
            </p:txBody>
          </p:sp>
        </mc:Choice>
        <mc:Fallback>
          <p:sp>
            <p:nvSpPr>
              <p:cNvPr id="20485" name="Rectangle 5">
                <a:extLst>
                  <a:ext uri="{FF2B5EF4-FFF2-40B4-BE49-F238E27FC236}">
                    <a16:creationId xmlns:a16="http://schemas.microsoft.com/office/drawing/2014/main" xmlns:a14="http://schemas.microsoft.com/office/drawing/2010/main" xmlns="" id="{F7E3AE9D-5E87-4B1F-B3ED-00ECE90E1BE6}"/>
                  </a:ext>
                </a:extLst>
              </p:cNvPr>
              <p:cNvSpPr>
                <a:spLocks noRot="1" noChangeAspect="1" noMove="1" noResize="1" noEditPoints="1" noAdjustHandles="1" noChangeArrowheads="1" noChangeShapeType="1" noTextEdit="1"/>
              </p:cNvSpPr>
              <p:nvPr/>
            </p:nvSpPr>
            <p:spPr bwMode="auto">
              <a:xfrm>
                <a:off x="7769037" y="4249020"/>
                <a:ext cx="1194198" cy="466010"/>
              </a:xfrm>
              <a:prstGeom prst="rect">
                <a:avLst/>
              </a:prstGeom>
              <a:blipFill rotWithShape="0">
                <a:blip r:embed="rId3"/>
                <a:stretch>
                  <a:fillRect t="-6410" b="-29487"/>
                </a:stretch>
              </a:blipFill>
              <a:ln w="9525">
                <a:solidFill>
                  <a:schemeClr val="tx1"/>
                </a:solidFill>
                <a:miter lim="800000"/>
                <a:headEnd/>
                <a:tailEnd/>
              </a:ln>
            </p:spPr>
            <p:txBody>
              <a:bodyPr/>
              <a:lstStyle/>
              <a:p>
                <a:r>
                  <a:rPr lang="en-US">
                    <a:noFill/>
                  </a:rPr>
                  <a:t> </a:t>
                </a:r>
              </a:p>
            </p:txBody>
          </p:sp>
        </mc:Fallback>
      </mc:AlternateContent>
      <p:sp>
        <p:nvSpPr>
          <p:cNvPr id="20486" name="AutoShape 6">
            <a:extLst>
              <a:ext uri="{FF2B5EF4-FFF2-40B4-BE49-F238E27FC236}">
                <a16:creationId xmlns:a16="http://schemas.microsoft.com/office/drawing/2014/main" xmlns="" id="{CA0ED314-4583-4A5E-9F51-92F8A175120B}"/>
              </a:ext>
            </a:extLst>
          </p:cNvPr>
          <p:cNvSpPr>
            <a:spLocks/>
          </p:cNvSpPr>
          <p:nvPr/>
        </p:nvSpPr>
        <p:spPr bwMode="auto">
          <a:xfrm>
            <a:off x="3630695" y="3962400"/>
            <a:ext cx="228600" cy="1295400"/>
          </a:xfrm>
          <a:prstGeom prst="rightBrace">
            <a:avLst>
              <a:gd name="adj1" fmla="val 47222"/>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800" dirty="0">
                <a:solidFill>
                  <a:schemeClr val="tx2"/>
                </a:solidFill>
                <a:latin typeface="Arial" panose="020B0604020202020204" pitchFamily="34" charset="0"/>
              </a:rPr>
              <a:t>                                                  1 + 2 + 3 + … + 9 +10 = 55</a:t>
            </a:r>
          </a:p>
          <a:p>
            <a:pPr algn="ctr" eaLnBrk="1" hangingPunct="1">
              <a:spcBef>
                <a:spcPct val="0"/>
              </a:spcBef>
              <a:buClrTx/>
              <a:buSzTx/>
              <a:buFontTx/>
              <a:buNone/>
            </a:pPr>
            <a:r>
              <a:rPr lang="en-US" altLang="en-US" sz="1800" dirty="0">
                <a:solidFill>
                  <a:schemeClr val="tx2"/>
                </a:solidFill>
                <a:latin typeface="Arial" panose="020B0604020202020204" pitchFamily="34" charset="0"/>
              </a:rPr>
              <a:t>		</a:t>
            </a:r>
          </a:p>
          <a:p>
            <a:pPr algn="ctr" eaLnBrk="1" hangingPunct="1">
              <a:spcBef>
                <a:spcPct val="0"/>
              </a:spcBef>
              <a:buClrTx/>
              <a:buSzTx/>
              <a:buFontTx/>
              <a:buNone/>
            </a:pPr>
            <a:r>
              <a:rPr lang="en-US" altLang="en-US" sz="1800" dirty="0">
                <a:solidFill>
                  <a:schemeClr val="tx2"/>
                </a:solidFill>
                <a:latin typeface="Arial" panose="020B0604020202020204" pitchFamily="34" charset="0"/>
              </a:rPr>
              <a:t>                                                  the average is 55/10 =5.5</a:t>
            </a:r>
          </a:p>
          <a:p>
            <a:pPr algn="ctr" eaLnBrk="1" hangingPunct="1">
              <a:spcBef>
                <a:spcPct val="0"/>
              </a:spcBef>
              <a:buClrTx/>
              <a:buSzTx/>
              <a:buFontTx/>
              <a:buNone/>
            </a:pPr>
            <a:r>
              <a:rPr lang="en-US" altLang="en-US" sz="1800" dirty="0">
                <a:solidFill>
                  <a:schemeClr val="tx2"/>
                </a:solidFill>
                <a:latin typeface="Arial" panose="020B0604020202020204" pitchFamily="34" charset="0"/>
              </a:rPr>
              <a:t>                                               </a:t>
            </a:r>
            <a:r>
              <a:rPr lang="en-US" altLang="en-US" sz="1800" dirty="0">
                <a:solidFill>
                  <a:schemeClr val="tx2"/>
                </a:solidFill>
                <a:latin typeface="Arial" panose="020B0604020202020204" pitchFamily="34" charset="0"/>
              </a:rPr>
              <a:t>(n+1) / 2</a:t>
            </a:r>
          </a:p>
        </p:txBody>
      </p:sp>
      <p:sp>
        <p:nvSpPr>
          <p:cNvPr id="20487" name="AutoShape 7">
            <a:extLst>
              <a:ext uri="{FF2B5EF4-FFF2-40B4-BE49-F238E27FC236}">
                <a16:creationId xmlns:a16="http://schemas.microsoft.com/office/drawing/2014/main" xmlns="" id="{1BEB4178-6400-43F7-A9D1-D6846CC3CD2F}"/>
              </a:ext>
            </a:extLst>
          </p:cNvPr>
          <p:cNvSpPr>
            <a:spLocks/>
          </p:cNvSpPr>
          <p:nvPr/>
        </p:nvSpPr>
        <p:spPr bwMode="auto">
          <a:xfrm>
            <a:off x="6734286" y="3118644"/>
            <a:ext cx="228600" cy="2667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20488" name="Text Box 8">
            <a:extLst>
              <a:ext uri="{FF2B5EF4-FFF2-40B4-BE49-F238E27FC236}">
                <a16:creationId xmlns:a16="http://schemas.microsoft.com/office/drawing/2014/main" xmlns="" id="{F7F60FA3-6A4A-4AF4-9237-16743F073871}"/>
              </a:ext>
            </a:extLst>
          </p:cNvPr>
          <p:cNvSpPr txBox="1">
            <a:spLocks noChangeArrowheads="1"/>
          </p:cNvSpPr>
          <p:nvPr/>
        </p:nvSpPr>
        <p:spPr bwMode="auto">
          <a:xfrm>
            <a:off x="6972140" y="366950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20489" name="Oval 9">
            <a:extLst>
              <a:ext uri="{FF2B5EF4-FFF2-40B4-BE49-F238E27FC236}">
                <a16:creationId xmlns:a16="http://schemas.microsoft.com/office/drawing/2014/main" xmlns="" id="{F9AEE64D-2D71-4E85-9156-F8DD7956C181}"/>
              </a:ext>
            </a:extLst>
          </p:cNvPr>
          <p:cNvSpPr>
            <a:spLocks noChangeArrowheads="1"/>
          </p:cNvSpPr>
          <p:nvPr/>
        </p:nvSpPr>
        <p:spPr bwMode="auto">
          <a:xfrm>
            <a:off x="3838852"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0" name="Oval 10">
            <a:extLst>
              <a:ext uri="{FF2B5EF4-FFF2-40B4-BE49-F238E27FC236}">
                <a16:creationId xmlns:a16="http://schemas.microsoft.com/office/drawing/2014/main" xmlns="" id="{A997C50A-A1AD-486B-A9D5-353073EA20E8}"/>
              </a:ext>
            </a:extLst>
          </p:cNvPr>
          <p:cNvSpPr>
            <a:spLocks noChangeArrowheads="1"/>
          </p:cNvSpPr>
          <p:nvPr/>
        </p:nvSpPr>
        <p:spPr bwMode="auto">
          <a:xfrm>
            <a:off x="4216489"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1" name="Oval 11">
            <a:extLst>
              <a:ext uri="{FF2B5EF4-FFF2-40B4-BE49-F238E27FC236}">
                <a16:creationId xmlns:a16="http://schemas.microsoft.com/office/drawing/2014/main" xmlns="" id="{43B6F339-18AF-47E5-9CB5-94B437C48554}"/>
              </a:ext>
            </a:extLst>
          </p:cNvPr>
          <p:cNvSpPr>
            <a:spLocks noChangeArrowheads="1"/>
          </p:cNvSpPr>
          <p:nvPr/>
        </p:nvSpPr>
        <p:spPr bwMode="auto">
          <a:xfrm>
            <a:off x="4613981"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2" name="Oval 12">
            <a:extLst>
              <a:ext uri="{FF2B5EF4-FFF2-40B4-BE49-F238E27FC236}">
                <a16:creationId xmlns:a16="http://schemas.microsoft.com/office/drawing/2014/main" xmlns="" id="{EA8D4B96-86D2-4280-9D80-90F9E08D67F6}"/>
              </a:ext>
            </a:extLst>
          </p:cNvPr>
          <p:cNvSpPr>
            <a:spLocks noChangeArrowheads="1"/>
          </p:cNvSpPr>
          <p:nvPr/>
        </p:nvSpPr>
        <p:spPr bwMode="auto">
          <a:xfrm>
            <a:off x="5451260"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3" name="Oval 13">
            <a:extLst>
              <a:ext uri="{FF2B5EF4-FFF2-40B4-BE49-F238E27FC236}">
                <a16:creationId xmlns:a16="http://schemas.microsoft.com/office/drawing/2014/main" xmlns="" id="{DDA20E75-5A6C-48F0-A637-0E5271DD84D9}"/>
              </a:ext>
            </a:extLst>
          </p:cNvPr>
          <p:cNvSpPr>
            <a:spLocks noChangeArrowheads="1"/>
          </p:cNvSpPr>
          <p:nvPr/>
        </p:nvSpPr>
        <p:spPr bwMode="auto">
          <a:xfrm>
            <a:off x="5880344" y="4036218"/>
            <a:ext cx="304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ar-SA" altLang="en-US" sz="1800">
              <a:latin typeface="Arial" panose="020B0604020202020204" pitchFamily="34" charset="0"/>
            </a:endParaRPr>
          </a:p>
        </p:txBody>
      </p:sp>
      <p:sp>
        <p:nvSpPr>
          <p:cNvPr id="20494" name="Slide Number Placeholder 13">
            <a:extLst>
              <a:ext uri="{FF2B5EF4-FFF2-40B4-BE49-F238E27FC236}">
                <a16:creationId xmlns:a16="http://schemas.microsoft.com/office/drawing/2014/main" xmlns="" id="{5FB07BB3-F889-47AE-9C73-EC10EFD03A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C3B8AD38-95BA-4BDF-A1DA-A5439BCC84F6}" type="slidenum">
              <a:rPr lang="en-US" altLang="en-US" sz="1400">
                <a:solidFill>
                  <a:schemeClr val="tx2"/>
                </a:solidFill>
                <a:latin typeface="Arial" panose="020B0604020202020204" pitchFamily="34" charset="0"/>
              </a:rPr>
              <a:pPr>
                <a:spcBef>
                  <a:spcPct val="0"/>
                </a:spcBef>
                <a:buClrTx/>
                <a:buSzTx/>
                <a:buFontTx/>
                <a:buNone/>
              </a:pPr>
              <a:t>18</a:t>
            </a:fld>
            <a:endParaRPr lang="en-US" altLang="en-US" sz="1400" dirty="0">
              <a:solidFill>
                <a:schemeClr val="tx2"/>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60F4C8-8BD3-45CD-9AF0-A0254C20426C}"/>
              </a:ext>
            </a:extLst>
          </p:cNvPr>
          <p:cNvSpPr>
            <a:spLocks noGrp="1" noChangeArrowheads="1"/>
          </p:cNvSpPr>
          <p:nvPr>
            <p:ph type="title"/>
          </p:nvPr>
        </p:nvSpPr>
        <p:spPr/>
        <p:txBody>
          <a:bodyPr/>
          <a:lstStyle/>
          <a:p>
            <a:r>
              <a:rPr lang="en-US" altLang="zh-CN" dirty="0" smtClean="0">
                <a:ea typeface="SimSun" panose="02010600030101010101" pitchFamily="2" charset="-122"/>
              </a:rPr>
              <a:t>Worst-case </a:t>
            </a:r>
            <a:r>
              <a:rPr lang="en-GB" altLang="zh-CN" dirty="0" smtClean="0">
                <a:ea typeface="SimSun" panose="02010600030101010101" pitchFamily="2" charset="-122"/>
              </a:rPr>
              <a:t>R</a:t>
            </a:r>
            <a:r>
              <a:rPr lang="en-GB" altLang="zh-CN" dirty="0" smtClean="0">
                <a:ea typeface="SimSun" panose="02010600030101010101" pitchFamily="2" charset="-122"/>
              </a:rPr>
              <a:t>unning Time </a:t>
            </a:r>
            <a:endParaRPr lang="en-US" altLang="zh-CN" dirty="0">
              <a:ea typeface="SimSun" panose="02010600030101010101" pitchFamily="2" charset="-122"/>
            </a:endParaRPr>
          </a:p>
        </p:txBody>
      </p:sp>
      <p:sp>
        <p:nvSpPr>
          <p:cNvPr id="52227" name="Rectangle 3">
            <a:extLst>
              <a:ext uri="{FF2B5EF4-FFF2-40B4-BE49-F238E27FC236}">
                <a16:creationId xmlns:a16="http://schemas.microsoft.com/office/drawing/2014/main" xmlns="" id="{EBAE2456-877F-4698-B1DF-34316FD6EC2C}"/>
              </a:ext>
            </a:extLst>
          </p:cNvPr>
          <p:cNvSpPr>
            <a:spLocks noGrp="1" noChangeArrowheads="1"/>
          </p:cNvSpPr>
          <p:nvPr>
            <p:ph type="body" idx="1"/>
          </p:nvPr>
        </p:nvSpPr>
        <p:spPr>
          <a:xfrm>
            <a:off x="457200" y="1828800"/>
            <a:ext cx="8229600" cy="4328160"/>
          </a:xfrm>
        </p:spPr>
        <p:txBody>
          <a:bodyPr/>
          <a:lstStyle/>
          <a:p>
            <a:pPr>
              <a:lnSpc>
                <a:spcPct val="90000"/>
              </a:lnSpc>
            </a:pPr>
            <a:r>
              <a:rPr lang="en-GB" altLang="zh-CN" sz="2400" dirty="0">
                <a:ea typeface="SimSun" panose="02010600030101010101" pitchFamily="2" charset="-122"/>
              </a:rPr>
              <a:t>Worst-case running time of an algorithm</a:t>
            </a:r>
          </a:p>
          <a:p>
            <a:pPr lvl="1">
              <a:lnSpc>
                <a:spcPct val="90000"/>
              </a:lnSpc>
            </a:pPr>
            <a:r>
              <a:rPr lang="en-GB" altLang="zh-CN" sz="2100" dirty="0">
                <a:ea typeface="SimSun" panose="02010600030101010101" pitchFamily="2" charset="-122"/>
              </a:rPr>
              <a:t>The longest running time for any input of size n</a:t>
            </a:r>
          </a:p>
          <a:p>
            <a:pPr lvl="1">
              <a:lnSpc>
                <a:spcPct val="90000"/>
              </a:lnSpc>
            </a:pPr>
            <a:r>
              <a:rPr lang="en-GB" altLang="zh-CN" sz="2100" dirty="0">
                <a:ea typeface="SimSun" panose="02010600030101010101" pitchFamily="2" charset="-122"/>
              </a:rPr>
              <a:t>An upper bound on the running time for any input guarantee that the algorithm will never take longer</a:t>
            </a:r>
          </a:p>
          <a:p>
            <a:pPr lvl="1">
              <a:lnSpc>
                <a:spcPct val="90000"/>
              </a:lnSpc>
            </a:pPr>
            <a:r>
              <a:rPr lang="en-US" altLang="zh-CN" sz="2100" dirty="0">
                <a:ea typeface="SimSun" panose="02010600030101010101" pitchFamily="2" charset="-122"/>
              </a:rPr>
              <a:t>Example: Sort a set of numbers in increasing order; and the data is </a:t>
            </a:r>
            <a:r>
              <a:rPr lang="en-US" altLang="zh-CN" sz="2100" dirty="0" smtClean="0">
                <a:ea typeface="SimSun" panose="02010600030101010101" pitchFamily="2" charset="-122"/>
              </a:rPr>
              <a:t>in decreasing order</a:t>
            </a:r>
            <a:endParaRPr lang="en-US" altLang="zh-CN" sz="2100" dirty="0">
              <a:ea typeface="SimSun" panose="02010600030101010101" pitchFamily="2" charset="-122"/>
            </a:endParaRPr>
          </a:p>
          <a:p>
            <a:pPr>
              <a:lnSpc>
                <a:spcPct val="90000"/>
              </a:lnSpc>
            </a:pPr>
            <a:r>
              <a:rPr lang="en-US" altLang="zh-CN" sz="2400" dirty="0">
                <a:ea typeface="SimSun" panose="02010600030101010101" pitchFamily="2" charset="-122"/>
              </a:rPr>
              <a:t>Best case running </a:t>
            </a:r>
            <a:r>
              <a:rPr lang="en-US" altLang="zh-CN" sz="2400" dirty="0" smtClean="0">
                <a:ea typeface="SimSun" panose="02010600030101010101" pitchFamily="2" charset="-122"/>
              </a:rPr>
              <a:t>time</a:t>
            </a:r>
            <a:endParaRPr lang="en-US" altLang="zh-CN" sz="2400" dirty="0">
              <a:ea typeface="SimSun" panose="02010600030101010101" pitchFamily="2" charset="-122"/>
            </a:endParaRPr>
          </a:p>
          <a:p>
            <a:pPr lvl="1">
              <a:lnSpc>
                <a:spcPct val="90000"/>
              </a:lnSpc>
            </a:pPr>
            <a:r>
              <a:rPr lang="en-US" altLang="zh-CN" sz="2100" dirty="0">
                <a:ea typeface="SimSun" panose="02010600030101010101" pitchFamily="2" charset="-122"/>
              </a:rPr>
              <a:t>sort a set of numbers in increasing order; and the data is already </a:t>
            </a:r>
            <a:r>
              <a:rPr lang="en-US" altLang="zh-CN" sz="2100" dirty="0" smtClean="0">
                <a:ea typeface="SimSun" panose="02010600030101010101" pitchFamily="2" charset="-122"/>
              </a:rPr>
              <a:t>in increasing order</a:t>
            </a:r>
            <a:endParaRPr lang="en-US" altLang="zh-CN" sz="2400" dirty="0">
              <a:ea typeface="SimSun" panose="02010600030101010101" pitchFamily="2" charset="-122"/>
            </a:endParaRPr>
          </a:p>
          <a:p>
            <a:pPr>
              <a:lnSpc>
                <a:spcPct val="90000"/>
              </a:lnSpc>
            </a:pPr>
            <a:r>
              <a:rPr lang="en-US" altLang="zh-CN" sz="2400" dirty="0">
                <a:ea typeface="SimSun" panose="02010600030101010101" pitchFamily="2" charset="-122"/>
              </a:rPr>
              <a:t>Average case running </a:t>
            </a:r>
            <a:r>
              <a:rPr lang="en-US" altLang="zh-CN" sz="2400" dirty="0" smtClean="0">
                <a:ea typeface="SimSun" panose="02010600030101010101" pitchFamily="2" charset="-122"/>
              </a:rPr>
              <a:t>time</a:t>
            </a:r>
          </a:p>
          <a:p>
            <a:pPr lvl="1">
              <a:lnSpc>
                <a:spcPct val="90000"/>
              </a:lnSpc>
            </a:pPr>
            <a:r>
              <a:rPr lang="en-US" altLang="zh-CN" sz="2100" dirty="0" smtClean="0">
                <a:ea typeface="SimSun" panose="02010600030101010101" pitchFamily="2" charset="-122"/>
              </a:rPr>
              <a:t>May </a:t>
            </a:r>
            <a:r>
              <a:rPr lang="en-US" altLang="zh-CN" sz="2100" dirty="0">
                <a:ea typeface="SimSun" panose="02010600030101010101" pitchFamily="2" charset="-122"/>
              </a:rPr>
              <a:t>be difficult to define what “average” means</a:t>
            </a:r>
            <a:endParaRPr lang="zh-CN" altLang="en-US" sz="2100" dirty="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6CD4F782-C125-46BD-AE33-5C736754E2E6}"/>
              </a:ext>
            </a:extLst>
          </p:cNvPr>
          <p:cNvSpPr>
            <a:spLocks noGrp="1"/>
          </p:cNvSpPr>
          <p:nvPr>
            <p:ph type="title"/>
          </p:nvPr>
        </p:nvSpPr>
        <p:spPr/>
        <p:txBody>
          <a:bodyPr/>
          <a:lstStyle/>
          <a:p>
            <a:r>
              <a:rPr lang="en-GB" altLang="en-US" dirty="0"/>
              <a:t>Why need algorithm analysis ?</a:t>
            </a:r>
            <a:endParaRPr lang="en-US" altLang="en-US" dirty="0"/>
          </a:p>
        </p:txBody>
      </p:sp>
      <p:sp>
        <p:nvSpPr>
          <p:cNvPr id="11267" name="Content Placeholder 2">
            <a:extLst>
              <a:ext uri="{FF2B5EF4-FFF2-40B4-BE49-F238E27FC236}">
                <a16:creationId xmlns:a16="http://schemas.microsoft.com/office/drawing/2014/main" xmlns="" id="{54F0F313-6F56-4048-9FEE-56278E68FFC2}"/>
              </a:ext>
            </a:extLst>
          </p:cNvPr>
          <p:cNvSpPr>
            <a:spLocks noGrp="1"/>
          </p:cNvSpPr>
          <p:nvPr>
            <p:ph sz="quarter" idx="1"/>
          </p:nvPr>
        </p:nvSpPr>
        <p:spPr>
          <a:xfrm>
            <a:off x="457200" y="2133600"/>
            <a:ext cx="8229600" cy="4022725"/>
          </a:xfrm>
        </p:spPr>
        <p:txBody>
          <a:bodyPr/>
          <a:lstStyle/>
          <a:p>
            <a:r>
              <a:rPr lang="en-GB" altLang="en-US" dirty="0"/>
              <a:t>Writing a working program is not good enough</a:t>
            </a:r>
          </a:p>
          <a:p>
            <a:endParaRPr lang="en-GB" altLang="en-US" dirty="0"/>
          </a:p>
          <a:p>
            <a:r>
              <a:rPr lang="en-GB" altLang="en-US" dirty="0"/>
              <a:t>The program may be inefficient!</a:t>
            </a:r>
          </a:p>
          <a:p>
            <a:endParaRPr lang="en-GB" altLang="en-US" dirty="0"/>
          </a:p>
          <a:p>
            <a:r>
              <a:rPr lang="en-GB" altLang="en-US" dirty="0"/>
              <a:t>If the program is run on a large data set, then the </a:t>
            </a:r>
            <a:r>
              <a:rPr lang="en-GB" altLang="en-US" b="1" i="1" dirty="0"/>
              <a:t>running time</a:t>
            </a:r>
            <a:r>
              <a:rPr lang="en-GB" altLang="en-US" dirty="0"/>
              <a:t> becomes an issue</a:t>
            </a:r>
          </a:p>
          <a:p>
            <a:endParaRPr lang="en-US" altLang="en-US" dirty="0"/>
          </a:p>
        </p:txBody>
      </p:sp>
      <p:sp>
        <p:nvSpPr>
          <p:cNvPr id="11268" name="Slide Number Placeholder 3">
            <a:extLst>
              <a:ext uri="{FF2B5EF4-FFF2-40B4-BE49-F238E27FC236}">
                <a16:creationId xmlns:a16="http://schemas.microsoft.com/office/drawing/2014/main" xmlns="" id="{9B41C231-6855-4A7A-9990-1697E4108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08124D-7BA7-41DC-9AEE-EF41BEFF8E56}" type="slidenum">
              <a:rPr lang="en-US" altLang="en-US">
                <a:solidFill>
                  <a:schemeClr val="tx2"/>
                </a:solidFill>
              </a:rPr>
              <a:pPr/>
              <a:t>2</a:t>
            </a:fld>
            <a:endParaRPr lang="en-US" altLang="en-US">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F576D1CA-161C-4391-8653-D0147CDCDCB3}"/>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Consecutive </a:t>
            </a:r>
            <a:r>
              <a:rPr lang="en-US" dirty="0" smtClean="0">
                <a:ea typeface="+mj-ea"/>
                <a:cs typeface="+mj-cs"/>
              </a:rPr>
              <a:t>Program </a:t>
            </a:r>
            <a:r>
              <a:rPr lang="en-US" dirty="0"/>
              <a:t>F</a:t>
            </a:r>
            <a:r>
              <a:rPr lang="en-US" dirty="0" smtClean="0">
                <a:ea typeface="+mj-ea"/>
                <a:cs typeface="+mj-cs"/>
              </a:rPr>
              <a:t>ragments</a:t>
            </a:r>
            <a:endParaRPr lang="en-US" dirty="0">
              <a:ea typeface="+mj-ea"/>
              <a:cs typeface="+mj-cs"/>
            </a:endParaRPr>
          </a:p>
        </p:txBody>
      </p:sp>
      <p:sp>
        <p:nvSpPr>
          <p:cNvPr id="27651" name="Rectangle 3">
            <a:extLst>
              <a:ext uri="{FF2B5EF4-FFF2-40B4-BE49-F238E27FC236}">
                <a16:creationId xmlns:a16="http://schemas.microsoft.com/office/drawing/2014/main" xmlns="" id="{A8C7CC05-5B8E-40E3-873C-209271A75D0A}"/>
              </a:ext>
            </a:extLst>
          </p:cNvPr>
          <p:cNvSpPr>
            <a:spLocks noGrp="1"/>
          </p:cNvSpPr>
          <p:nvPr>
            <p:ph idx="1"/>
          </p:nvPr>
        </p:nvSpPr>
        <p:spPr>
          <a:xfrm>
            <a:off x="457200" y="1676400"/>
            <a:ext cx="8229600" cy="4480560"/>
          </a:xfrm>
        </p:spPr>
        <p:txBody>
          <a:bodyPr/>
          <a:lstStyle/>
          <a:p>
            <a:pPr eaLnBrk="1" hangingPunct="1"/>
            <a:r>
              <a:rPr lang="en-US" altLang="en-US" dirty="0"/>
              <a:t>The total running time is the maximum of the running time of the individual fragments.</a:t>
            </a:r>
          </a:p>
          <a:p>
            <a:pPr eaLnBrk="1" hangingPunct="1">
              <a:buFont typeface="Arial" panose="020B0604020202020204" pitchFamily="34" charset="0"/>
              <a:buNone/>
            </a:pPr>
            <a:r>
              <a:rPr lang="hr-HR" altLang="en-US" sz="2000" dirty="0">
                <a:latin typeface="SimSun" panose="02010600030101010101" pitchFamily="2" charset="-122"/>
              </a:rPr>
              <a:t>    </a:t>
            </a: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latin typeface="SimSun" panose="02010600030101010101" pitchFamily="2" charset="-122"/>
            </a:endParaRPr>
          </a:p>
          <a:p>
            <a:pPr eaLnBrk="1" hangingPunct="1">
              <a:buFont typeface="Arial" panose="020B0604020202020204" pitchFamily="34" charset="0"/>
              <a:buNone/>
            </a:pPr>
            <a:endParaRPr lang="en-US" altLang="en-US" sz="2000" dirty="0"/>
          </a:p>
          <a:p>
            <a:pPr eaLnBrk="1" hangingPunct="1"/>
            <a:r>
              <a:rPr lang="en-US" altLang="en-US" dirty="0"/>
              <a:t>The first loop runs in O(n) time, the second - O(n2) time, the maximum is O(n2)</a:t>
            </a:r>
          </a:p>
        </p:txBody>
      </p:sp>
      <p:sp>
        <p:nvSpPr>
          <p:cNvPr id="5" name="TextBox 4">
            <a:extLst>
              <a:ext uri="{FF2B5EF4-FFF2-40B4-BE49-F238E27FC236}">
                <a16:creationId xmlns:a16="http://schemas.microsoft.com/office/drawing/2014/main" xmlns="" id="{3B33B972-04E6-4174-B3B0-E66E4355D1E7}"/>
              </a:ext>
            </a:extLst>
          </p:cNvPr>
          <p:cNvSpPr txBox="1"/>
          <p:nvPr/>
        </p:nvSpPr>
        <p:spPr>
          <a:xfrm>
            <a:off x="1600200" y="2537408"/>
            <a:ext cx="4572000" cy="2308324"/>
          </a:xfrm>
          <a:prstGeom prst="rect">
            <a:avLst/>
          </a:prstGeom>
          <a:noFill/>
        </p:spPr>
        <p:txBody>
          <a:bodyPr wrap="square">
            <a:spAutoFit/>
          </a:bodyPr>
          <a:lstStyle/>
          <a:p>
            <a:pPr defTabSz="360000" eaLnBrk="1" hangingPunct="1">
              <a:buFont typeface="Arial" panose="020B0604020202020204" pitchFamily="34" charset="0"/>
              <a:buNone/>
            </a:pPr>
            <a:r>
              <a:rPr lang="hr-HR" altLang="en-US" sz="1800" dirty="0">
                <a:latin typeface="Calibri" panose="020F0502020204030204" pitchFamily="34" charset="0"/>
                <a:cs typeface="Calibri" panose="020F0502020204030204" pitchFamily="34" charset="0"/>
              </a:rPr>
              <a:t>sum = 0;</a:t>
            </a:r>
          </a:p>
          <a:p>
            <a:pPr defTabSz="360000" eaLnBrk="1" hangingPunct="1">
              <a:buFont typeface="Arial" panose="020B0604020202020204" pitchFamily="34" charset="0"/>
              <a:buNone/>
            </a:pPr>
            <a:r>
              <a:rPr lang="en-US" altLang="en-US" sz="1800" dirty="0" smtClean="0">
                <a:latin typeface="Calibri" panose="020F0502020204030204" pitchFamily="34" charset="0"/>
                <a:cs typeface="Calibri" panose="020F0502020204030204" pitchFamily="34" charset="0"/>
              </a:rPr>
              <a:t>for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a:t>
            </a:r>
            <a:r>
              <a:rPr lang="en-US" altLang="en-US" sz="1800" dirty="0" smtClean="0">
                <a:latin typeface="Calibri" panose="020F0502020204030204" pitchFamily="34" charset="0"/>
                <a:cs typeface="Calibri" panose="020F0502020204030204" pitchFamily="34" charset="0"/>
              </a:rPr>
              <a:t>0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a:t>
            </a:r>
            <a:r>
              <a:rPr lang="en-US" altLang="en-US" sz="1800" dirty="0" smtClean="0">
                <a:latin typeface="Calibri" panose="020F0502020204030204" pitchFamily="34" charset="0"/>
                <a:cs typeface="Calibri" panose="020F0502020204030204" pitchFamily="34" charset="0"/>
              </a:rPr>
              <a:t>n ; </a:t>
            </a:r>
            <a:r>
              <a:rPr lang="en-US" altLang="en-US" sz="1800" dirty="0" err="1">
                <a:latin typeface="Calibri" panose="020F0502020204030204" pitchFamily="34" charset="0"/>
                <a:cs typeface="Calibri" panose="020F0502020204030204" pitchFamily="34" charset="0"/>
              </a:rPr>
              <a:t>i</a:t>
            </a:r>
            <a:r>
              <a:rPr lang="en-US" altLang="en-US" sz="1800" dirty="0" smtClean="0">
                <a:latin typeface="Calibri" panose="020F0502020204030204" pitchFamily="34" charset="0"/>
                <a:cs typeface="Calibri" panose="020F0502020204030204" pitchFamily="34" charset="0"/>
              </a:rPr>
              <a:t>++ )</a:t>
            </a:r>
            <a:endParaRPr lang="en-US" altLang="en-US" sz="1800" dirty="0">
              <a:latin typeface="Calibri" panose="020F0502020204030204" pitchFamily="34" charset="0"/>
              <a:cs typeface="Calibri" panose="020F0502020204030204" pitchFamily="34" charset="0"/>
            </a:endParaRPr>
          </a:p>
          <a:p>
            <a:pPr defTabSz="360000" eaLnBrk="1" hangingPunct="1">
              <a:buFont typeface="Arial" panose="020B0604020202020204" pitchFamily="34" charset="0"/>
              <a:buNone/>
            </a:pPr>
            <a:r>
              <a:rPr lang="is-IS" altLang="en-US" sz="1800" dirty="0" smtClean="0">
                <a:latin typeface="Calibri" panose="020F0502020204030204" pitchFamily="34" charset="0"/>
                <a:cs typeface="Calibri" panose="020F0502020204030204" pitchFamily="34" charset="0"/>
              </a:rPr>
              <a:t>	sum </a:t>
            </a:r>
            <a:r>
              <a:rPr lang="is-IS" altLang="en-US" sz="1800" dirty="0">
                <a:latin typeface="Calibri" panose="020F0502020204030204" pitchFamily="34" charset="0"/>
                <a:cs typeface="Calibri" panose="020F0502020204030204" pitchFamily="34" charset="0"/>
              </a:rPr>
              <a:t>= sum + </a:t>
            </a:r>
            <a:r>
              <a:rPr lang="is-IS" altLang="en-US" sz="1800" dirty="0" smtClean="0">
                <a:latin typeface="Calibri" panose="020F0502020204030204" pitchFamily="34" charset="0"/>
                <a:cs typeface="Calibri" panose="020F0502020204030204" pitchFamily="34" charset="0"/>
              </a:rPr>
              <a:t>i ;</a:t>
            </a:r>
          </a:p>
          <a:p>
            <a:pPr defTabSz="360000" eaLnBrk="1" hangingPunct="1">
              <a:buFont typeface="Arial" panose="020B0604020202020204" pitchFamily="34" charset="0"/>
              <a:buNone/>
            </a:pPr>
            <a:endParaRPr lang="is-IS" altLang="en-US" sz="1800" dirty="0">
              <a:latin typeface="Calibri" panose="020F0502020204030204" pitchFamily="34" charset="0"/>
              <a:cs typeface="Calibri" panose="020F0502020204030204" pitchFamily="34" charset="0"/>
            </a:endParaRPr>
          </a:p>
          <a:p>
            <a:pPr defTabSz="360000" eaLnBrk="1" hangingPunct="1">
              <a:buFont typeface="Arial" panose="020B0604020202020204" pitchFamily="34" charset="0"/>
              <a:buNone/>
            </a:pPr>
            <a:r>
              <a:rPr lang="hr-HR" altLang="en-US" sz="1800" dirty="0">
                <a:latin typeface="Calibri" panose="020F0502020204030204" pitchFamily="34" charset="0"/>
                <a:cs typeface="Calibri" panose="020F0502020204030204" pitchFamily="34" charset="0"/>
              </a:rPr>
              <a:t>sum = </a:t>
            </a:r>
            <a:r>
              <a:rPr lang="hr-HR" altLang="en-US" sz="1800" dirty="0" smtClean="0">
                <a:latin typeface="Calibri" panose="020F0502020204030204" pitchFamily="34" charset="0"/>
                <a:cs typeface="Calibri" panose="020F0502020204030204" pitchFamily="34" charset="0"/>
              </a:rPr>
              <a:t>0</a:t>
            </a:r>
            <a:r>
              <a:rPr lang="en-GB" altLang="en-US" sz="1800" dirty="0" smtClean="0">
                <a:latin typeface="Calibri" panose="020F0502020204030204" pitchFamily="34" charset="0"/>
                <a:cs typeface="Calibri" panose="020F0502020204030204" pitchFamily="34" charset="0"/>
              </a:rPr>
              <a:t> </a:t>
            </a:r>
            <a:r>
              <a:rPr lang="hr-HR" altLang="en-US" sz="1800" dirty="0" smtClean="0">
                <a:latin typeface="Calibri" panose="020F0502020204030204" pitchFamily="34" charset="0"/>
                <a:cs typeface="Calibri" panose="020F0502020204030204" pitchFamily="34" charset="0"/>
              </a:rPr>
              <a:t>;</a:t>
            </a:r>
            <a:endParaRPr lang="hr-HR" altLang="en-US" sz="1800" dirty="0">
              <a:latin typeface="Calibri" panose="020F0502020204030204" pitchFamily="34" charset="0"/>
              <a:cs typeface="Calibri" panose="020F0502020204030204" pitchFamily="34" charset="0"/>
            </a:endParaRPr>
          </a:p>
          <a:p>
            <a:pPr defTabSz="360000" eaLnBrk="1" hangingPunct="1">
              <a:buFont typeface="Arial" panose="020B0604020202020204" pitchFamily="34" charset="0"/>
              <a:buNone/>
            </a:pPr>
            <a:r>
              <a:rPr lang="en-US" altLang="en-US" sz="1800" dirty="0" smtClean="0">
                <a:latin typeface="Calibri" panose="020F0502020204030204" pitchFamily="34" charset="0"/>
                <a:cs typeface="Calibri" panose="020F0502020204030204" pitchFamily="34" charset="0"/>
              </a:rPr>
              <a:t>for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0;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a:t>
            </a:r>
          </a:p>
          <a:p>
            <a:pPr defTabSz="360000" eaLnBrk="1" hangingPunct="1">
              <a:buFont typeface="Arial" panose="020B0604020202020204" pitchFamily="34" charset="0"/>
              <a:buNone/>
            </a:pPr>
            <a:r>
              <a:rPr lang="en-US" altLang="en-US" sz="1800" dirty="0" smtClean="0">
                <a:latin typeface="Calibri" panose="020F0502020204030204" pitchFamily="34" charset="0"/>
                <a:cs typeface="Calibri" panose="020F0502020204030204" pitchFamily="34" charset="0"/>
              </a:rPr>
              <a:t>	for ( </a:t>
            </a:r>
            <a:r>
              <a:rPr lang="en-US" altLang="en-US" sz="1800" dirty="0">
                <a:latin typeface="Calibri" panose="020F0502020204030204" pitchFamily="34" charset="0"/>
                <a:cs typeface="Calibri" panose="020F0502020204030204" pitchFamily="34" charset="0"/>
              </a:rPr>
              <a:t>j = 0; j &lt; 2n; </a:t>
            </a:r>
            <a:r>
              <a:rPr lang="en-US" altLang="en-US" sz="1800" dirty="0" err="1">
                <a:latin typeface="Calibri" panose="020F0502020204030204" pitchFamily="34" charset="0"/>
                <a:cs typeface="Calibri" panose="020F0502020204030204" pitchFamily="34" charset="0"/>
              </a:rPr>
              <a:t>j</a:t>
            </a:r>
            <a:r>
              <a:rPr lang="en-US" altLang="en-US" sz="1800" dirty="0" err="1" smtClean="0">
                <a:latin typeface="Calibri" panose="020F0502020204030204" pitchFamily="34" charset="0"/>
                <a:cs typeface="Calibri" panose="020F0502020204030204" pitchFamily="34" charset="0"/>
              </a:rPr>
              <a:t>++</a:t>
            </a:r>
            <a:r>
              <a:rPr lang="en-US" altLang="en-US" sz="1800" dirty="0" smtClean="0">
                <a:latin typeface="Calibri" panose="020F0502020204030204" pitchFamily="34" charset="0"/>
                <a:cs typeface="Calibri" panose="020F0502020204030204" pitchFamily="34" charset="0"/>
              </a:rPr>
              <a:t> )</a:t>
            </a:r>
            <a:endParaRPr lang="en-US" altLang="en-US" sz="1800" dirty="0">
              <a:latin typeface="Calibri" panose="020F0502020204030204" pitchFamily="34" charset="0"/>
              <a:cs typeface="Calibri" panose="020F0502020204030204" pitchFamily="34" charset="0"/>
            </a:endParaRPr>
          </a:p>
          <a:p>
            <a:pPr defTabSz="360000" eaLnBrk="1" hangingPunct="1">
              <a:buFont typeface="Arial" panose="020B0604020202020204" pitchFamily="34" charset="0"/>
              <a:buNone/>
            </a:pPr>
            <a:r>
              <a:rPr lang="de-DE" altLang="en-US" sz="1800" dirty="0" smtClean="0">
                <a:latin typeface="Calibri" panose="020F0502020204030204" pitchFamily="34" charset="0"/>
                <a:cs typeface="Calibri" panose="020F0502020204030204" pitchFamily="34" charset="0"/>
              </a:rPr>
              <a:t>		sum</a:t>
            </a:r>
            <a:r>
              <a:rPr lang="de-DE" altLang="en-US" sz="1800" dirty="0">
                <a:latin typeface="Calibri" panose="020F0502020204030204" pitchFamily="34" charset="0"/>
                <a:cs typeface="Calibri" panose="020F0502020204030204" pitchFamily="34" charset="0"/>
              </a:rPr>
              <a:t>++;</a:t>
            </a:r>
          </a:p>
        </p:txBody>
      </p:sp>
      <p:sp>
        <p:nvSpPr>
          <p:cNvPr id="6" name="AutoShape 7">
            <a:extLst>
              <a:ext uri="{FF2B5EF4-FFF2-40B4-BE49-F238E27FC236}">
                <a16:creationId xmlns:a16="http://schemas.microsoft.com/office/drawing/2014/main" xmlns="" id="{DA68733A-36FF-4F9D-BF77-6F955ABCB3DD}"/>
              </a:ext>
            </a:extLst>
          </p:cNvPr>
          <p:cNvSpPr>
            <a:spLocks/>
          </p:cNvSpPr>
          <p:nvPr/>
        </p:nvSpPr>
        <p:spPr bwMode="auto">
          <a:xfrm>
            <a:off x="4516244" y="2895600"/>
            <a:ext cx="172844" cy="533399"/>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7" name="Text Box 8">
            <a:extLst>
              <a:ext uri="{FF2B5EF4-FFF2-40B4-BE49-F238E27FC236}">
                <a16:creationId xmlns:a16="http://schemas.microsoft.com/office/drawing/2014/main" xmlns="" id="{C826A38E-7DA6-4FB1-9004-4DCB559BCDEF}"/>
              </a:ext>
            </a:extLst>
          </p:cNvPr>
          <p:cNvSpPr txBox="1">
            <a:spLocks noChangeArrowheads="1"/>
          </p:cNvSpPr>
          <p:nvPr/>
        </p:nvSpPr>
        <p:spPr bwMode="auto">
          <a:xfrm>
            <a:off x="4876800" y="2939534"/>
            <a:ext cx="355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n</a:t>
            </a:r>
          </a:p>
        </p:txBody>
      </p:sp>
      <p:sp>
        <p:nvSpPr>
          <p:cNvPr id="8" name="AutoShape 7">
            <a:extLst>
              <a:ext uri="{FF2B5EF4-FFF2-40B4-BE49-F238E27FC236}">
                <a16:creationId xmlns:a16="http://schemas.microsoft.com/office/drawing/2014/main" xmlns="" id="{DA68733A-36FF-4F9D-BF77-6F955ABCB3DD}"/>
              </a:ext>
            </a:extLst>
          </p:cNvPr>
          <p:cNvSpPr>
            <a:spLocks/>
          </p:cNvSpPr>
          <p:nvPr/>
        </p:nvSpPr>
        <p:spPr bwMode="auto">
          <a:xfrm>
            <a:off x="4516244" y="4021213"/>
            <a:ext cx="152400" cy="762000"/>
          </a:xfrm>
          <a:prstGeom prst="rightBrace">
            <a:avLst>
              <a:gd name="adj1" fmla="val 97222"/>
              <a:gd name="adj2" fmla="val 272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ar-SA" altLang="en-US" sz="1800">
              <a:latin typeface="Arial" panose="020B0604020202020204" pitchFamily="34" charset="0"/>
            </a:endParaRPr>
          </a:p>
        </p:txBody>
      </p:sp>
      <p:sp>
        <p:nvSpPr>
          <p:cNvPr id="9" name="Text Box 8">
            <a:extLst>
              <a:ext uri="{FF2B5EF4-FFF2-40B4-BE49-F238E27FC236}">
                <a16:creationId xmlns:a16="http://schemas.microsoft.com/office/drawing/2014/main" xmlns="" id="{C826A38E-7DA6-4FB1-9004-4DCB559BCDEF}"/>
              </a:ext>
            </a:extLst>
          </p:cNvPr>
          <p:cNvSpPr txBox="1">
            <a:spLocks noChangeArrowheads="1"/>
          </p:cNvSpPr>
          <p:nvPr/>
        </p:nvSpPr>
        <p:spPr bwMode="auto">
          <a:xfrm>
            <a:off x="4876800" y="4075111"/>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smtClean="0">
                <a:latin typeface="Arial" panose="020B0604020202020204" pitchFamily="34" charset="0"/>
              </a:rPr>
              <a:t>n</a:t>
            </a:r>
            <a:r>
              <a:rPr lang="en-US" altLang="en-US" sz="1800" baseline="30000" dirty="0" smtClean="0">
                <a:latin typeface="Arial" panose="020B0604020202020204" pitchFamily="34" charset="0"/>
              </a:rPr>
              <a:t>2</a:t>
            </a:r>
            <a:endParaRPr lang="en-US" altLang="en-US" sz="1800" baseline="300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011683A1-75D0-42FC-9B7B-525C79FABC2B}"/>
              </a:ext>
            </a:extLst>
          </p:cNvPr>
          <p:cNvSpPr>
            <a:spLocks noGrp="1" noChangeArrowheads="1"/>
          </p:cNvSpPr>
          <p:nvPr>
            <p:ph type="title"/>
          </p:nvPr>
        </p:nvSpPr>
        <p:spPr/>
        <p:txBody>
          <a:bodyPr/>
          <a:lstStyle/>
          <a:p>
            <a:pPr eaLnBrk="1" hangingPunct="1">
              <a:defRPr/>
            </a:pPr>
            <a:r>
              <a:rPr lang="en-US" dirty="0">
                <a:ea typeface="ＭＳ Ｐゴシック" charset="0"/>
              </a:rPr>
              <a:t>If statement</a:t>
            </a:r>
            <a:endParaRPr lang="en-US" b="1" dirty="0">
              <a:solidFill>
                <a:srgbClr val="FF0000"/>
              </a:solidFill>
              <a:ea typeface="ＭＳ Ｐゴシック" charset="0"/>
            </a:endParaRPr>
          </a:p>
        </p:txBody>
      </p:sp>
      <p:sp>
        <p:nvSpPr>
          <p:cNvPr id="29699" name="Rectangle 3">
            <a:extLst>
              <a:ext uri="{FF2B5EF4-FFF2-40B4-BE49-F238E27FC236}">
                <a16:creationId xmlns:a16="http://schemas.microsoft.com/office/drawing/2014/main" xmlns="" id="{7611AA5C-027A-4244-9AE0-26DEE8014764}"/>
              </a:ext>
            </a:extLst>
          </p:cNvPr>
          <p:cNvSpPr>
            <a:spLocks noGrp="1"/>
          </p:cNvSpPr>
          <p:nvPr>
            <p:ph idx="1"/>
          </p:nvPr>
        </p:nvSpPr>
        <p:spPr>
          <a:xfrm>
            <a:off x="457200" y="1524000"/>
            <a:ext cx="8229600" cy="4632960"/>
          </a:xfrm>
        </p:spPr>
        <p:txBody>
          <a:bodyPr/>
          <a:lstStyle/>
          <a:p>
            <a:pPr algn="just" eaLnBrk="1" hangingPunct="1"/>
            <a:r>
              <a:rPr lang="en-US" altLang="en-US" dirty="0"/>
              <a:t>The running time is the maximum of the running times of S1 and S2.</a:t>
            </a:r>
          </a:p>
          <a:p>
            <a:pPr eaLnBrk="1" hangingPunct="1">
              <a:buFont typeface="Arial" panose="020B0604020202020204" pitchFamily="34" charset="0"/>
              <a:buNone/>
            </a:pPr>
            <a:r>
              <a:rPr lang="en-US" altLang="en-US" sz="2000" dirty="0">
                <a:latin typeface="SimSun" panose="02010600030101010101" pitchFamily="2" charset="-122"/>
              </a:rPr>
              <a:t>	</a:t>
            </a:r>
          </a:p>
        </p:txBody>
      </p:sp>
      <p:sp>
        <p:nvSpPr>
          <p:cNvPr id="5" name="TextBox 4">
            <a:extLst>
              <a:ext uri="{FF2B5EF4-FFF2-40B4-BE49-F238E27FC236}">
                <a16:creationId xmlns:a16="http://schemas.microsoft.com/office/drawing/2014/main" xmlns="" id="{5233E477-918D-4FFD-BB19-8176E35EAFD1}"/>
              </a:ext>
            </a:extLst>
          </p:cNvPr>
          <p:cNvSpPr txBox="1"/>
          <p:nvPr/>
        </p:nvSpPr>
        <p:spPr>
          <a:xfrm>
            <a:off x="1981200" y="2819400"/>
            <a:ext cx="4899102" cy="2554545"/>
          </a:xfrm>
          <a:prstGeom prst="rect">
            <a:avLst/>
          </a:prstGeom>
          <a:noFill/>
        </p:spPr>
        <p:txBody>
          <a:bodyPr wrap="square">
            <a:spAutoFit/>
          </a:bodyPr>
          <a:lstStyle/>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if </a:t>
            </a:r>
            <a:r>
              <a:rPr lang="en-US" altLang="en-US" sz="2000" dirty="0" err="1">
                <a:latin typeface="Simplified Arabic Fixed" panose="02070309020205020404" pitchFamily="49" charset="-78"/>
                <a:cs typeface="Simplified Arabic Fixed" panose="02070309020205020404" pitchFamily="49" charset="-78"/>
              </a:rPr>
              <a:t>cond</a:t>
            </a:r>
            <a:endParaRPr lang="en-US" altLang="en-US" sz="2000" dirty="0">
              <a:latin typeface="Simplified Arabic Fixed" panose="02070309020205020404" pitchFamily="49" charset="-78"/>
              <a:cs typeface="Simplified Arabic Fixed" panose="02070309020205020404" pitchFamily="49" charset="-78"/>
            </a:endParaRP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   S1;</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else</a:t>
            </a:r>
          </a:p>
          <a:p>
            <a:pPr eaLnBrk="1" hangingPunct="1">
              <a:buFont typeface="Arial" panose="020B0604020202020204" pitchFamily="34" charset="0"/>
              <a:buNone/>
            </a:pPr>
            <a:r>
              <a:rPr lang="en-US" altLang="en-US" sz="2000" dirty="0">
                <a:latin typeface="Simplified Arabic Fixed" panose="02070309020205020404" pitchFamily="49" charset="-78"/>
                <a:cs typeface="Simplified Arabic Fixed" panose="02070309020205020404" pitchFamily="49" charset="-78"/>
              </a:rPr>
              <a:t>{</a:t>
            </a:r>
          </a:p>
          <a:p>
            <a:pPr eaLnBrk="1" hangingPunct="1">
              <a:buFont typeface="Arial" panose="020B0604020202020204" pitchFamily="34" charset="0"/>
              <a:buNone/>
            </a:pPr>
            <a:r>
              <a:rPr lang="is-IS" altLang="en-US" sz="2000" dirty="0">
                <a:latin typeface="Simplified Arabic Fixed" panose="02070309020205020404" pitchFamily="49" charset="-78"/>
                <a:cs typeface="Simplified Arabic Fixed" panose="02070309020205020404" pitchFamily="49" charset="-78"/>
              </a:rPr>
              <a:t>   S2;</a:t>
            </a:r>
          </a:p>
          <a:p>
            <a:pPr eaLnBrk="1" hangingPunct="1">
              <a:buFont typeface="Arial" panose="020B0604020202020204" pitchFamily="34" charset="0"/>
              <a:buNone/>
            </a:pPr>
            <a:r>
              <a:rPr lang="is-IS" sz="2000" dirty="0">
                <a:latin typeface="Simplified Arabic Fixed" panose="02070309020205020404" pitchFamily="49" charset="-78"/>
                <a:cs typeface="Simplified Arabic Fixed" panose="02070309020205020404" pitchFamily="49" charset="-78"/>
              </a:rPr>
              <a:t>}</a:t>
            </a:r>
            <a:endParaRPr lang="en-US" sz="2000" dirty="0">
              <a:latin typeface="Simplified Arabic Fixed" panose="02070309020205020404" pitchFamily="49" charset="-78"/>
              <a:cs typeface="Simplified Arabic Fixed" panose="02070309020205020404" pitchFamily="49" charset="-78"/>
            </a:endParaRPr>
          </a:p>
        </p:txBody>
      </p:sp>
      <p:sp>
        <p:nvSpPr>
          <p:cNvPr id="2" name="مستطيل 1"/>
          <p:cNvSpPr/>
          <p:nvPr/>
        </p:nvSpPr>
        <p:spPr>
          <a:xfrm>
            <a:off x="4724400" y="33528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worst case scenario to calculate O(f(n))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CB0D2EC-1D29-411F-9F67-7A546B33E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57200"/>
            <a:ext cx="6781800" cy="4713351"/>
          </a:xfrm>
          <a:prstGeom prst="rect">
            <a:avLst/>
          </a:prstGeom>
        </p:spPr>
      </p:pic>
      <p:pic>
        <p:nvPicPr>
          <p:cNvPr id="2" name="صورة 1"/>
          <p:cNvPicPr>
            <a:picLocks noChangeAspect="1"/>
          </p:cNvPicPr>
          <p:nvPr/>
        </p:nvPicPr>
        <p:blipFill>
          <a:blip r:embed="rId4"/>
          <a:stretch>
            <a:fillRect/>
          </a:stretch>
        </p:blipFill>
        <p:spPr>
          <a:xfrm>
            <a:off x="685800" y="5334000"/>
            <a:ext cx="7716327" cy="866896"/>
          </a:xfrm>
          <a:prstGeom prst="rect">
            <a:avLst/>
          </a:prstGeom>
        </p:spPr>
      </p:pic>
      <p:sp>
        <p:nvSpPr>
          <p:cNvPr id="3" name="مربع نص 2"/>
          <p:cNvSpPr txBox="1"/>
          <p:nvPr/>
        </p:nvSpPr>
        <p:spPr>
          <a:xfrm>
            <a:off x="1600200" y="5715000"/>
            <a:ext cx="381000" cy="400110"/>
          </a:xfrm>
          <a:prstGeom prst="rect">
            <a:avLst/>
          </a:prstGeom>
          <a:noFill/>
        </p:spPr>
        <p:txBody>
          <a:bodyPr wrap="square" rtlCol="0">
            <a:spAutoFit/>
          </a:bodyPr>
          <a:lstStyle/>
          <a:p>
            <a:r>
              <a:rPr lang="en-US" sz="2000" dirty="0" smtClean="0">
                <a:solidFill>
                  <a:srgbClr val="C00000"/>
                </a:solidFill>
              </a:rPr>
              <a:t>&lt;</a:t>
            </a:r>
            <a:endParaRPr lang="en-US" sz="2000" dirty="0">
              <a:solidFill>
                <a:srgbClr val="C00000"/>
              </a:solidFill>
            </a:endParaRPr>
          </a:p>
        </p:txBody>
      </p:sp>
      <p:sp>
        <p:nvSpPr>
          <p:cNvPr id="8" name="مربع نص 7"/>
          <p:cNvSpPr txBox="1"/>
          <p:nvPr/>
        </p:nvSpPr>
        <p:spPr>
          <a:xfrm>
            <a:off x="2836127" y="5715000"/>
            <a:ext cx="381000" cy="400110"/>
          </a:xfrm>
          <a:prstGeom prst="rect">
            <a:avLst/>
          </a:prstGeom>
          <a:noFill/>
        </p:spPr>
        <p:txBody>
          <a:bodyPr wrap="square" rtlCol="0">
            <a:spAutoFit/>
          </a:bodyPr>
          <a:lstStyle/>
          <a:p>
            <a:r>
              <a:rPr lang="en-US" sz="2000" dirty="0" smtClean="0">
                <a:solidFill>
                  <a:srgbClr val="C00000"/>
                </a:solidFill>
              </a:rPr>
              <a:t>&lt;</a:t>
            </a:r>
            <a:endParaRPr lang="en-US" sz="2000" dirty="0">
              <a:solidFill>
                <a:srgbClr val="C00000"/>
              </a:solidFill>
            </a:endParaRPr>
          </a:p>
        </p:txBody>
      </p:sp>
      <p:sp>
        <p:nvSpPr>
          <p:cNvPr id="9" name="مربع نص 8"/>
          <p:cNvSpPr txBox="1"/>
          <p:nvPr/>
        </p:nvSpPr>
        <p:spPr>
          <a:xfrm>
            <a:off x="3691054" y="5716859"/>
            <a:ext cx="381000" cy="400110"/>
          </a:xfrm>
          <a:prstGeom prst="rect">
            <a:avLst/>
          </a:prstGeom>
          <a:noFill/>
        </p:spPr>
        <p:txBody>
          <a:bodyPr wrap="square" rtlCol="0">
            <a:spAutoFit/>
          </a:bodyPr>
          <a:lstStyle/>
          <a:p>
            <a:r>
              <a:rPr lang="en-US" sz="2000" dirty="0" smtClean="0">
                <a:solidFill>
                  <a:srgbClr val="C00000"/>
                </a:solidFill>
              </a:rPr>
              <a:t>&lt;</a:t>
            </a:r>
            <a:endParaRPr lang="en-US" sz="2000" dirty="0">
              <a:solidFill>
                <a:srgbClr val="C00000"/>
              </a:solidFill>
            </a:endParaRPr>
          </a:p>
        </p:txBody>
      </p:sp>
      <p:sp>
        <p:nvSpPr>
          <p:cNvPr id="10" name="مربع نص 9"/>
          <p:cNvSpPr txBox="1"/>
          <p:nvPr/>
        </p:nvSpPr>
        <p:spPr>
          <a:xfrm>
            <a:off x="4902820" y="5736146"/>
            <a:ext cx="381000" cy="400110"/>
          </a:xfrm>
          <a:prstGeom prst="rect">
            <a:avLst/>
          </a:prstGeom>
          <a:noFill/>
        </p:spPr>
        <p:txBody>
          <a:bodyPr wrap="square" rtlCol="0">
            <a:spAutoFit/>
          </a:bodyPr>
          <a:lstStyle/>
          <a:p>
            <a:r>
              <a:rPr lang="en-US" sz="2000" dirty="0" smtClean="0">
                <a:solidFill>
                  <a:srgbClr val="C00000"/>
                </a:solidFill>
              </a:rPr>
              <a:t>&lt;</a:t>
            </a:r>
            <a:endParaRPr lang="en-US" sz="2000" dirty="0">
              <a:solidFill>
                <a:srgbClr val="C00000"/>
              </a:solidFill>
            </a:endParaRPr>
          </a:p>
        </p:txBody>
      </p:sp>
      <p:sp>
        <p:nvSpPr>
          <p:cNvPr id="11" name="مربع نص 10"/>
          <p:cNvSpPr txBox="1"/>
          <p:nvPr/>
        </p:nvSpPr>
        <p:spPr>
          <a:xfrm>
            <a:off x="6091354" y="5736146"/>
            <a:ext cx="381000" cy="400110"/>
          </a:xfrm>
          <a:prstGeom prst="rect">
            <a:avLst/>
          </a:prstGeom>
          <a:noFill/>
        </p:spPr>
        <p:txBody>
          <a:bodyPr wrap="square" rtlCol="0">
            <a:spAutoFit/>
          </a:bodyPr>
          <a:lstStyle/>
          <a:p>
            <a:r>
              <a:rPr lang="en-US" sz="2000" dirty="0" smtClean="0">
                <a:solidFill>
                  <a:srgbClr val="C00000"/>
                </a:solidFill>
              </a:rPr>
              <a:t>&lt;</a:t>
            </a:r>
            <a:endParaRPr lang="en-US" sz="2000" dirty="0">
              <a:solidFill>
                <a:srgbClr val="C00000"/>
              </a:solidFill>
            </a:endParaRPr>
          </a:p>
        </p:txBody>
      </p:sp>
      <p:sp>
        <p:nvSpPr>
          <p:cNvPr id="12" name="مربع نص 11"/>
          <p:cNvSpPr txBox="1"/>
          <p:nvPr/>
        </p:nvSpPr>
        <p:spPr>
          <a:xfrm>
            <a:off x="6898888" y="5736146"/>
            <a:ext cx="381000" cy="400110"/>
          </a:xfrm>
          <a:prstGeom prst="rect">
            <a:avLst/>
          </a:prstGeom>
          <a:noFill/>
        </p:spPr>
        <p:txBody>
          <a:bodyPr wrap="square" rtlCol="0">
            <a:spAutoFit/>
          </a:bodyPr>
          <a:lstStyle/>
          <a:p>
            <a:r>
              <a:rPr lang="en-US" sz="2000" dirty="0" smtClean="0">
                <a:solidFill>
                  <a:srgbClr val="C00000"/>
                </a:solidFill>
              </a:rPr>
              <a:t>&lt;</a:t>
            </a:r>
            <a:endParaRPr lang="en-US" sz="2000"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DC18FDB6-2094-4211-A963-4A92EDB4C1E2}"/>
              </a:ext>
            </a:extLst>
          </p:cNvPr>
          <p:cNvSpPr>
            <a:spLocks noGrp="1"/>
          </p:cNvSpPr>
          <p:nvPr>
            <p:ph type="title"/>
          </p:nvPr>
        </p:nvSpPr>
        <p:spPr/>
        <p:txBody>
          <a:bodyPr/>
          <a:lstStyle/>
          <a:p>
            <a:pPr eaLnBrk="1" hangingPunct="1"/>
            <a:r>
              <a:rPr lang="en-US" altLang="en-US" dirty="0" smtClean="0"/>
              <a:t>Example</a:t>
            </a:r>
            <a:endParaRPr lang="en-US" altLang="en-US" dirty="0"/>
          </a:p>
        </p:txBody>
      </p:sp>
      <p:sp>
        <p:nvSpPr>
          <p:cNvPr id="25603" name="Rectangle 3">
            <a:extLst>
              <a:ext uri="{FF2B5EF4-FFF2-40B4-BE49-F238E27FC236}">
                <a16:creationId xmlns:a16="http://schemas.microsoft.com/office/drawing/2014/main" xmlns="" id="{736DEDAA-E9FD-44AE-9FB7-F63F496257BE}"/>
              </a:ext>
            </a:extLst>
          </p:cNvPr>
          <p:cNvSpPr>
            <a:spLocks noGrp="1"/>
          </p:cNvSpPr>
          <p:nvPr>
            <p:ph sz="quarter" idx="1"/>
          </p:nvPr>
        </p:nvSpPr>
        <p:spPr>
          <a:xfrm>
            <a:off x="457200" y="1828800"/>
            <a:ext cx="8229600" cy="4327525"/>
          </a:xfrm>
        </p:spPr>
        <p:txBody>
          <a:bodyPr/>
          <a:lstStyle/>
          <a:p>
            <a:pPr marL="565150" indent="-495300" eaLnBrk="1" hangingPunct="1"/>
            <a:r>
              <a:rPr lang="en-US" altLang="en-US" dirty="0"/>
              <a:t>Calculate the big-O notation for</a:t>
            </a:r>
          </a:p>
          <a:p>
            <a:pPr marL="1131888" lvl="2" indent="-438150" eaLnBrk="1" hangingPunct="1"/>
            <a:r>
              <a:rPr lang="en-US" altLang="en-US" dirty="0">
                <a:latin typeface="Calibri" panose="020F0502020204030204" pitchFamily="34" charset="0"/>
                <a:cs typeface="Calibri" panose="020F0502020204030204" pitchFamily="34" charset="0"/>
              </a:rPr>
              <a:t>f(n) = n [(n+1)/2]</a:t>
            </a:r>
          </a:p>
          <a:p>
            <a:pPr marL="1131888" lvl="2" indent="-438150" eaLnBrk="1" hangingPunct="1">
              <a:buFont typeface="Wingdings" panose="05000000000000000000" pitchFamily="2" charset="2"/>
              <a:buNone/>
            </a:pPr>
            <a:endParaRPr lang="en-US" altLang="en-US" dirty="0">
              <a:latin typeface="Calibri" panose="020F0502020204030204" pitchFamily="34" charset="0"/>
              <a:cs typeface="Calibri" panose="020F0502020204030204" pitchFamily="34" charset="0"/>
            </a:endParaRP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Solution:</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½ n</a:t>
            </a:r>
            <a:r>
              <a:rPr lang="en-US" altLang="en-US" baseline="30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 + ½ n (Remove the coefficient)</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n</a:t>
            </a:r>
            <a:r>
              <a:rPr lang="en-US" altLang="en-US" baseline="30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 + n	(keep the largest term)</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n</a:t>
            </a:r>
            <a:r>
              <a:rPr lang="en-US" altLang="en-US" baseline="30000" dirty="0">
                <a:latin typeface="Calibri" panose="020F0502020204030204" pitchFamily="34" charset="0"/>
                <a:cs typeface="Calibri" panose="020F0502020204030204" pitchFamily="34" charset="0"/>
              </a:rPr>
              <a:t>2</a:t>
            </a:r>
          </a:p>
          <a:p>
            <a:pPr marL="1131888" lvl="2" indent="-438150" eaLnBrk="1" hangingPunct="1">
              <a:buFont typeface="Wingdings" panose="05000000000000000000" pitchFamily="2" charset="2"/>
              <a:buNone/>
            </a:pPr>
            <a:r>
              <a:rPr lang="en-US" altLang="en-US" dirty="0">
                <a:latin typeface="Calibri" panose="020F0502020204030204" pitchFamily="34" charset="0"/>
                <a:cs typeface="Calibri" panose="020F0502020204030204" pitchFamily="34" charset="0"/>
              </a:rPr>
              <a:t>So, the big-O notation is stated as O( </a:t>
            </a:r>
            <a:r>
              <a:rPr lang="en-US" altLang="en-US" i="1" dirty="0">
                <a:latin typeface="Calibri" panose="020F0502020204030204" pitchFamily="34" charset="0"/>
                <a:cs typeface="Calibri" panose="020F0502020204030204" pitchFamily="34" charset="0"/>
              </a:rPr>
              <a:t>f(n)</a:t>
            </a:r>
            <a:r>
              <a:rPr lang="en-US" altLang="en-US" dirty="0">
                <a:latin typeface="Calibri" panose="020F0502020204030204" pitchFamily="34" charset="0"/>
                <a:cs typeface="Calibri" panose="020F0502020204030204" pitchFamily="34" charset="0"/>
              </a:rPr>
              <a:t> ) = O(n</a:t>
            </a:r>
            <a:r>
              <a:rPr lang="en-US" altLang="en-US" baseline="30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p>
        </p:txBody>
      </p:sp>
      <p:sp>
        <p:nvSpPr>
          <p:cNvPr id="25604" name="Slide Number Placeholder 3">
            <a:extLst>
              <a:ext uri="{FF2B5EF4-FFF2-40B4-BE49-F238E27FC236}">
                <a16:creationId xmlns:a16="http://schemas.microsoft.com/office/drawing/2014/main" xmlns="" id="{94BBB92A-3145-402A-9977-46EE7FB79E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EDC13C44-B51A-43FC-BBBA-EE9B9DF18567}" type="slidenum">
              <a:rPr lang="en-US" altLang="en-US" sz="1400">
                <a:solidFill>
                  <a:schemeClr val="tx2"/>
                </a:solidFill>
                <a:latin typeface="Arial" panose="020B0604020202020204" pitchFamily="34" charset="0"/>
              </a:rPr>
              <a:pPr>
                <a:spcBef>
                  <a:spcPct val="0"/>
                </a:spcBef>
                <a:buClrTx/>
                <a:buSzTx/>
                <a:buFontTx/>
                <a:buNone/>
              </a:pPr>
              <a:t>23</a:t>
            </a:fld>
            <a:endParaRPr lang="en-US" altLang="en-US" sz="1400">
              <a:solidFill>
                <a:schemeClr val="tx2"/>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11AB29A2-76A9-485D-B5D4-77F202F15F76}"/>
              </a:ext>
            </a:extLst>
          </p:cNvPr>
          <p:cNvSpPr>
            <a:spLocks noGrp="1"/>
          </p:cNvSpPr>
          <p:nvPr>
            <p:ph type="title"/>
          </p:nvPr>
        </p:nvSpPr>
        <p:spPr/>
        <p:txBody>
          <a:bodyPr/>
          <a:lstStyle/>
          <a:p>
            <a:r>
              <a:rPr lang="en-US" dirty="0"/>
              <a:t>Algorithm Efficiency </a:t>
            </a:r>
            <a:endParaRPr lang="en-US" altLang="en-US" dirty="0"/>
          </a:p>
        </p:txBody>
      </p:sp>
      <p:sp>
        <p:nvSpPr>
          <p:cNvPr id="13315" name="Content Placeholder 2">
            <a:extLst>
              <a:ext uri="{FF2B5EF4-FFF2-40B4-BE49-F238E27FC236}">
                <a16:creationId xmlns:a16="http://schemas.microsoft.com/office/drawing/2014/main" xmlns="" id="{BE657E33-F9E6-4EDF-812D-2664F0CF825B}"/>
              </a:ext>
            </a:extLst>
          </p:cNvPr>
          <p:cNvSpPr>
            <a:spLocks noGrp="1"/>
          </p:cNvSpPr>
          <p:nvPr>
            <p:ph sz="quarter" idx="1"/>
          </p:nvPr>
        </p:nvSpPr>
        <p:spPr>
          <a:xfrm>
            <a:off x="457200" y="1676400"/>
            <a:ext cx="8229600" cy="4479925"/>
          </a:xfrm>
        </p:spPr>
        <p:txBody>
          <a:bodyPr/>
          <a:lstStyle/>
          <a:p>
            <a:r>
              <a:rPr lang="en-GB" altLang="en-US" dirty="0" smtClean="0"/>
              <a:t>The </a:t>
            </a:r>
            <a:r>
              <a:rPr lang="en-GB" altLang="en-US" dirty="0"/>
              <a:t>content of the input affects the running time</a:t>
            </a:r>
          </a:p>
          <a:p>
            <a:pPr lvl="1"/>
            <a:r>
              <a:rPr lang="en-GB" altLang="en-US" dirty="0"/>
              <a:t>The input size (number of items in the input) is the main consideration</a:t>
            </a:r>
          </a:p>
          <a:p>
            <a:pPr lvl="2"/>
            <a:r>
              <a:rPr lang="en-GB" altLang="en-US" dirty="0"/>
              <a:t>E.g. sorting problem: the number of items to be sorted</a:t>
            </a:r>
          </a:p>
          <a:p>
            <a:pPr lvl="2"/>
            <a:r>
              <a:rPr lang="en-GB" altLang="en-US" dirty="0"/>
              <a:t>E.g. multiply two matrices together: the total number of elements in the two matrices</a:t>
            </a:r>
          </a:p>
          <a:p>
            <a:r>
              <a:rPr lang="en-GB" altLang="en-US" dirty="0"/>
              <a:t>Machine model assumed Instructions are executed one after another, with no concurrent operations </a:t>
            </a:r>
          </a:p>
          <a:p>
            <a:pPr lvl="1"/>
            <a:r>
              <a:rPr lang="en-GB" altLang="en-US" dirty="0"/>
              <a:t>Not parallel computers</a:t>
            </a:r>
          </a:p>
          <a:p>
            <a:pPr lvl="1"/>
            <a:endParaRPr lang="en-GB" altLang="en-US" dirty="0"/>
          </a:p>
          <a:p>
            <a:pPr lvl="1"/>
            <a:endParaRPr lang="en-GB" altLang="en-US" dirty="0"/>
          </a:p>
          <a:p>
            <a:endParaRPr lang="en-US" altLang="en-US" dirty="0"/>
          </a:p>
        </p:txBody>
      </p:sp>
      <p:sp>
        <p:nvSpPr>
          <p:cNvPr id="13316" name="Slide Number Placeholder 3">
            <a:extLst>
              <a:ext uri="{FF2B5EF4-FFF2-40B4-BE49-F238E27FC236}">
                <a16:creationId xmlns:a16="http://schemas.microsoft.com/office/drawing/2014/main" xmlns="" id="{F74BC4DE-9410-4E87-A57A-970EA282E1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13D87F-5229-443D-AB3A-40FCE0C33F3C}" type="slidenum">
              <a:rPr lang="en-US" altLang="en-US">
                <a:solidFill>
                  <a:schemeClr val="tx2"/>
                </a:solidFill>
              </a:rPr>
              <a:pPr/>
              <a:t>3</a:t>
            </a:fld>
            <a:endParaRPr lang="en-US" altLang="en-US">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E</a:t>
            </a:r>
            <a:r>
              <a:rPr lang="en-US" dirty="0" smtClean="0"/>
              <a:t>xperimental Analysis</a:t>
            </a:r>
            <a:endParaRPr lang="en-US" dirty="0"/>
          </a:p>
        </p:txBody>
      </p:sp>
      <p:sp>
        <p:nvSpPr>
          <p:cNvPr id="3" name="عنصر نائب للمحتوى 2"/>
          <p:cNvSpPr>
            <a:spLocks noGrp="1"/>
          </p:cNvSpPr>
          <p:nvPr>
            <p:ph sz="quarter" idx="1"/>
          </p:nvPr>
        </p:nvSpPr>
        <p:spPr>
          <a:xfrm>
            <a:off x="457200" y="2514600"/>
            <a:ext cx="4041648" cy="3642360"/>
          </a:xfrm>
          <a:solidFill>
            <a:schemeClr val="bg1">
              <a:lumMod val="95000"/>
            </a:schemeClr>
          </a:solidFill>
        </p:spPr>
        <p:txBody>
          <a:bodyPr/>
          <a:lstStyle/>
          <a:p>
            <a:pPr marL="0" indent="0">
              <a:buNone/>
            </a:pPr>
            <a:r>
              <a:rPr lang="en-US" sz="1800" dirty="0" smtClean="0">
                <a:solidFill>
                  <a:schemeClr val="accent3">
                    <a:lumMod val="50000"/>
                  </a:schemeClr>
                </a:solidFill>
                <a:latin typeface="Calibri" panose="020F0502020204030204" pitchFamily="34" charset="0"/>
                <a:cs typeface="Calibri" panose="020F0502020204030204" pitchFamily="34" charset="0"/>
              </a:rPr>
              <a:t>/** </a:t>
            </a:r>
            <a:r>
              <a:rPr lang="en-US" sz="1800" dirty="0">
                <a:solidFill>
                  <a:schemeClr val="accent3">
                    <a:lumMod val="50000"/>
                  </a:schemeClr>
                </a:solidFill>
                <a:latin typeface="Calibri" panose="020F0502020204030204" pitchFamily="34" charset="0"/>
                <a:cs typeface="Calibri" panose="020F0502020204030204" pitchFamily="34" charset="0"/>
              </a:rPr>
              <a:t>Uses repeated concatenation to compose a String with n copies of character c. </a:t>
            </a:r>
            <a:r>
              <a:rPr lang="en-US" sz="1800" dirty="0" smtClean="0">
                <a:solidFill>
                  <a:schemeClr val="accent3">
                    <a:lumMod val="50000"/>
                  </a:schemeClr>
                </a:solidFill>
                <a:latin typeface="Calibri" panose="020F0502020204030204" pitchFamily="34" charset="0"/>
                <a:cs typeface="Calibri" panose="020F0502020204030204" pitchFamily="34" charset="0"/>
              </a:rPr>
              <a:t>*/</a:t>
            </a:r>
          </a:p>
          <a:p>
            <a:pPr marL="0" indent="0">
              <a:buNone/>
            </a:pPr>
            <a:endParaRPr lang="en-US" sz="1800" dirty="0">
              <a:latin typeface="Calibri" panose="020F0502020204030204" pitchFamily="34" charset="0"/>
              <a:cs typeface="Calibri" panose="020F0502020204030204" pitchFamily="34" charset="0"/>
            </a:endParaRPr>
          </a:p>
          <a:p>
            <a:pPr marL="0" indent="0" defTabSz="360000">
              <a:buNone/>
            </a:pPr>
            <a:r>
              <a:rPr lang="en-US" sz="1800" dirty="0" smtClean="0">
                <a:latin typeface="Calibri" panose="020F0502020204030204" pitchFamily="34" charset="0"/>
                <a:cs typeface="Calibri" panose="020F0502020204030204" pitchFamily="34" charset="0"/>
              </a:rPr>
              <a:t>public </a:t>
            </a:r>
            <a:r>
              <a:rPr lang="en-US" sz="1800" dirty="0">
                <a:latin typeface="Calibri" panose="020F0502020204030204" pitchFamily="34" charset="0"/>
                <a:cs typeface="Calibri" panose="020F0502020204030204" pitchFamily="34" charset="0"/>
              </a:rPr>
              <a:t>static String </a:t>
            </a:r>
            <a:r>
              <a:rPr lang="en-US" sz="1800" b="1" dirty="0">
                <a:solidFill>
                  <a:srgbClr val="C00000"/>
                </a:solidFill>
                <a:latin typeface="Calibri" panose="020F0502020204030204" pitchFamily="34" charset="0"/>
                <a:cs typeface="Calibri" panose="020F0502020204030204" pitchFamily="34" charset="0"/>
              </a:rPr>
              <a:t>repeat1</a:t>
            </a:r>
            <a:r>
              <a:rPr lang="en-US" sz="1800" dirty="0">
                <a:latin typeface="Calibri" panose="020F0502020204030204" pitchFamily="34" charset="0"/>
                <a:cs typeface="Calibri" panose="020F0502020204030204" pitchFamily="34" charset="0"/>
              </a:rPr>
              <a:t>(char c,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n) { </a:t>
            </a:r>
            <a:endParaRPr lang="en-US" sz="1800" dirty="0" smtClean="0">
              <a:latin typeface="Calibri" panose="020F0502020204030204" pitchFamily="34" charset="0"/>
              <a:cs typeface="Calibri" panose="020F0502020204030204" pitchFamily="34" charset="0"/>
            </a:endParaRPr>
          </a:p>
          <a:p>
            <a:pPr marL="0" indent="0" defTabSz="360000">
              <a:buNone/>
            </a:pPr>
            <a:r>
              <a:rPr lang="en-US" sz="1800" dirty="0" smtClean="0">
                <a:latin typeface="Calibri" panose="020F0502020204030204" pitchFamily="34" charset="0"/>
                <a:cs typeface="Calibri" panose="020F0502020204030204" pitchFamily="34" charset="0"/>
              </a:rPr>
              <a:t>	</a:t>
            </a:r>
          </a:p>
          <a:p>
            <a:pPr marL="0" indent="0" defTabSz="360000">
              <a:buNone/>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String </a:t>
            </a:r>
            <a:r>
              <a:rPr lang="en-US" sz="1800" dirty="0">
                <a:latin typeface="Calibri" panose="020F0502020204030204" pitchFamily="34" charset="0"/>
                <a:cs typeface="Calibri" panose="020F0502020204030204" pitchFamily="34" charset="0"/>
              </a:rPr>
              <a:t>answer = "";</a:t>
            </a:r>
          </a:p>
          <a:p>
            <a:pPr marL="0" indent="0" defTabSz="360000">
              <a:buNone/>
            </a:pPr>
            <a:r>
              <a:rPr lang="en-US" sz="1800" dirty="0" smtClean="0">
                <a:latin typeface="Calibri" panose="020F0502020204030204" pitchFamily="34" charset="0"/>
                <a:cs typeface="Calibri" panose="020F0502020204030204" pitchFamily="34" charset="0"/>
              </a:rPr>
              <a:t>	for </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j=0; j &lt; n; </a:t>
            </a:r>
            <a:r>
              <a:rPr lang="en-US" sz="1800" dirty="0" err="1">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a:t>
            </a:r>
          </a:p>
          <a:p>
            <a:pPr marL="0" indent="0" defTabSz="360000">
              <a:buNone/>
            </a:pPr>
            <a:r>
              <a:rPr lang="en-US" sz="1800" dirty="0" smtClean="0">
                <a:latin typeface="Calibri" panose="020F0502020204030204" pitchFamily="34" charset="0"/>
                <a:cs typeface="Calibri" panose="020F0502020204030204" pitchFamily="34" charset="0"/>
              </a:rPr>
              <a:t>		answer </a:t>
            </a:r>
            <a:r>
              <a:rPr lang="en-US" sz="1800" dirty="0">
                <a:latin typeface="Calibri" panose="020F0502020204030204" pitchFamily="34" charset="0"/>
                <a:cs typeface="Calibri" panose="020F0502020204030204" pitchFamily="34" charset="0"/>
              </a:rPr>
              <a:t>+= c;</a:t>
            </a:r>
          </a:p>
          <a:p>
            <a:pPr marL="0" indent="0" defTabSz="360000">
              <a:buNone/>
            </a:pPr>
            <a:r>
              <a:rPr lang="en-US" sz="1800" dirty="0" smtClean="0">
                <a:latin typeface="Calibri" panose="020F0502020204030204" pitchFamily="34" charset="0"/>
                <a:cs typeface="Calibri" panose="020F0502020204030204" pitchFamily="34" charset="0"/>
              </a:rPr>
              <a:t>	return </a:t>
            </a:r>
            <a:r>
              <a:rPr lang="en-US" sz="1800" dirty="0">
                <a:latin typeface="Calibri" panose="020F0502020204030204" pitchFamily="34" charset="0"/>
                <a:cs typeface="Calibri" panose="020F0502020204030204" pitchFamily="34" charset="0"/>
              </a:rPr>
              <a:t>answer;</a:t>
            </a:r>
          </a:p>
          <a:p>
            <a:pPr marL="0" indent="0" defTabSz="360000">
              <a:buNone/>
            </a:pPr>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
        <p:nvSpPr>
          <p:cNvPr id="5" name="عنصر نائب للمحتوى 4"/>
          <p:cNvSpPr>
            <a:spLocks noGrp="1"/>
          </p:cNvSpPr>
          <p:nvPr>
            <p:ph sz="quarter" idx="2"/>
          </p:nvPr>
        </p:nvSpPr>
        <p:spPr>
          <a:xfrm>
            <a:off x="4632198" y="2514600"/>
            <a:ext cx="4207002" cy="3639312"/>
          </a:xfrm>
          <a:solidFill>
            <a:schemeClr val="bg1">
              <a:lumMod val="95000"/>
            </a:schemeClr>
          </a:solidFill>
        </p:spPr>
        <p:txBody>
          <a:bodyPr/>
          <a:lstStyle/>
          <a:p>
            <a:pPr marL="0" indent="0" defTabSz="360000">
              <a:buNone/>
            </a:pPr>
            <a:r>
              <a:rPr lang="en-US" sz="1800" dirty="0" smtClean="0">
                <a:solidFill>
                  <a:schemeClr val="accent3">
                    <a:lumMod val="50000"/>
                  </a:schemeClr>
                </a:solidFill>
                <a:latin typeface="Calibri" panose="020F0502020204030204" pitchFamily="34" charset="0"/>
                <a:cs typeface="Calibri" panose="020F0502020204030204" pitchFamily="34" charset="0"/>
              </a:rPr>
              <a:t>/** </a:t>
            </a:r>
            <a:r>
              <a:rPr lang="en-US" sz="1800" dirty="0">
                <a:solidFill>
                  <a:schemeClr val="accent3">
                    <a:lumMod val="50000"/>
                  </a:schemeClr>
                </a:solidFill>
                <a:latin typeface="Calibri" panose="020F0502020204030204" pitchFamily="34" charset="0"/>
                <a:cs typeface="Calibri" panose="020F0502020204030204" pitchFamily="34" charset="0"/>
              </a:rPr>
              <a:t>Uses </a:t>
            </a:r>
            <a:r>
              <a:rPr lang="en-US" sz="1800" dirty="0" err="1">
                <a:solidFill>
                  <a:schemeClr val="accent3">
                    <a:lumMod val="50000"/>
                  </a:schemeClr>
                </a:solidFill>
                <a:latin typeface="Calibri" panose="020F0502020204030204" pitchFamily="34" charset="0"/>
                <a:cs typeface="Calibri" panose="020F0502020204030204" pitchFamily="34" charset="0"/>
              </a:rPr>
              <a:t>StringBuilder</a:t>
            </a:r>
            <a:r>
              <a:rPr lang="en-US" sz="1800" dirty="0">
                <a:solidFill>
                  <a:schemeClr val="accent3">
                    <a:lumMod val="50000"/>
                  </a:schemeClr>
                </a:solidFill>
                <a:latin typeface="Calibri" panose="020F0502020204030204" pitchFamily="34" charset="0"/>
                <a:cs typeface="Calibri" panose="020F0502020204030204" pitchFamily="34" charset="0"/>
              </a:rPr>
              <a:t> to compose a String with n copies of character c. */</a:t>
            </a:r>
          </a:p>
          <a:p>
            <a:pPr marL="0" indent="0" defTabSz="360000">
              <a:buNone/>
            </a:pPr>
            <a:endParaRPr lang="en-US" sz="1200" dirty="0" smtClean="0">
              <a:latin typeface="Calibri" panose="020F0502020204030204" pitchFamily="34" charset="0"/>
              <a:cs typeface="Calibri" panose="020F0502020204030204" pitchFamily="34" charset="0"/>
            </a:endParaRPr>
          </a:p>
          <a:p>
            <a:pPr marL="0" indent="0" defTabSz="360000">
              <a:buNone/>
            </a:pPr>
            <a:endParaRPr lang="en-US" sz="1800" dirty="0" smtClean="0">
              <a:latin typeface="Calibri" panose="020F0502020204030204" pitchFamily="34" charset="0"/>
              <a:cs typeface="Calibri" panose="020F0502020204030204" pitchFamily="34" charset="0"/>
            </a:endParaRPr>
          </a:p>
          <a:p>
            <a:pPr marL="0" indent="0" defTabSz="360000">
              <a:buNone/>
            </a:pPr>
            <a:r>
              <a:rPr lang="en-US" sz="1800" dirty="0" smtClean="0">
                <a:latin typeface="Calibri" panose="020F0502020204030204" pitchFamily="34" charset="0"/>
                <a:cs typeface="Calibri" panose="020F0502020204030204" pitchFamily="34" charset="0"/>
              </a:rPr>
              <a:t>public </a:t>
            </a:r>
            <a:r>
              <a:rPr lang="en-US" sz="1800" dirty="0">
                <a:latin typeface="Calibri" panose="020F0502020204030204" pitchFamily="34" charset="0"/>
                <a:cs typeface="Calibri" panose="020F0502020204030204" pitchFamily="34" charset="0"/>
              </a:rPr>
              <a:t>static String </a:t>
            </a:r>
            <a:r>
              <a:rPr lang="en-US" sz="1800" b="1" dirty="0">
                <a:solidFill>
                  <a:srgbClr val="C00000"/>
                </a:solidFill>
                <a:latin typeface="Calibri" panose="020F0502020204030204" pitchFamily="34" charset="0"/>
                <a:cs typeface="Calibri" panose="020F0502020204030204" pitchFamily="34" charset="0"/>
              </a:rPr>
              <a:t>repeat2</a:t>
            </a:r>
            <a:r>
              <a:rPr lang="en-US" sz="1800" dirty="0">
                <a:latin typeface="Calibri" panose="020F0502020204030204" pitchFamily="34" charset="0"/>
                <a:cs typeface="Calibri" panose="020F0502020204030204" pitchFamily="34" charset="0"/>
              </a:rPr>
              <a:t>(char c,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n) </a:t>
            </a:r>
            <a:r>
              <a:rPr lang="en-US" sz="1800" dirty="0" smtClean="0">
                <a:latin typeface="Calibri" panose="020F0502020204030204" pitchFamily="34" charset="0"/>
                <a:cs typeface="Calibri" panose="020F0502020204030204" pitchFamily="34" charset="0"/>
              </a:rPr>
              <a:t>{  </a:t>
            </a:r>
          </a:p>
          <a:p>
            <a:pPr marL="0" indent="0" defTabSz="360000">
              <a:buNone/>
            </a:pPr>
            <a:r>
              <a:rPr lang="en-US" sz="1800" dirty="0" smtClean="0">
                <a:latin typeface="Calibri" panose="020F0502020204030204" pitchFamily="34" charset="0"/>
                <a:cs typeface="Calibri" panose="020F0502020204030204" pitchFamily="34" charset="0"/>
              </a:rPr>
              <a:t>	</a:t>
            </a:r>
          </a:p>
          <a:p>
            <a:pPr marL="0" indent="0" defTabSz="360000">
              <a:buNone/>
            </a:pP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StringBuilder</a:t>
            </a:r>
            <a:r>
              <a:rPr lang="en-US" sz="1800" dirty="0" smtClean="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sb</a:t>
            </a:r>
            <a:r>
              <a:rPr lang="en-US" sz="1800" dirty="0">
                <a:latin typeface="Calibri" panose="020F0502020204030204" pitchFamily="34" charset="0"/>
                <a:cs typeface="Calibri" panose="020F0502020204030204" pitchFamily="34" charset="0"/>
              </a:rPr>
              <a:t> = new </a:t>
            </a:r>
            <a:r>
              <a:rPr lang="en-US" sz="1800" dirty="0" err="1">
                <a:latin typeface="Calibri" panose="020F0502020204030204" pitchFamily="34" charset="0"/>
                <a:cs typeface="Calibri" panose="020F0502020204030204" pitchFamily="34" charset="0"/>
              </a:rPr>
              <a:t>StringBuilder</a:t>
            </a:r>
            <a:r>
              <a:rPr lang="en-US" sz="1800" dirty="0">
                <a:latin typeface="Calibri" panose="020F0502020204030204" pitchFamily="34" charset="0"/>
                <a:cs typeface="Calibri" panose="020F0502020204030204" pitchFamily="34" charset="0"/>
              </a:rPr>
              <a:t>( );</a:t>
            </a:r>
          </a:p>
          <a:p>
            <a:pPr marL="0" indent="0" defTabSz="360000">
              <a:buNone/>
            </a:pPr>
            <a:r>
              <a:rPr lang="en-US" sz="1800" dirty="0" smtClean="0">
                <a:latin typeface="Calibri" panose="020F0502020204030204" pitchFamily="34" charset="0"/>
                <a:cs typeface="Calibri" panose="020F0502020204030204" pitchFamily="34" charset="0"/>
              </a:rPr>
              <a:t>	for </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j=0; j &lt; n; </a:t>
            </a:r>
            <a:r>
              <a:rPr lang="en-US" sz="1800" dirty="0" err="1">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a:t>
            </a:r>
          </a:p>
          <a:p>
            <a:pPr marL="0" indent="0" defTabSz="360000">
              <a:buNone/>
            </a:pP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sb.append</a:t>
            </a:r>
            <a:r>
              <a:rPr lang="en-US" sz="1800" dirty="0" smtClean="0">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a:t>
            </a:r>
          </a:p>
          <a:p>
            <a:pPr marL="0" indent="0" defTabSz="360000">
              <a:buNone/>
            </a:pPr>
            <a:r>
              <a:rPr lang="en-US" sz="1800" dirty="0" smtClean="0">
                <a:latin typeface="Calibri" panose="020F0502020204030204" pitchFamily="34" charset="0"/>
                <a:cs typeface="Calibri" panose="020F0502020204030204" pitchFamily="34" charset="0"/>
              </a:rPr>
              <a:t>	return </a:t>
            </a:r>
            <a:r>
              <a:rPr lang="en-US" sz="1800" dirty="0" err="1">
                <a:latin typeface="Calibri" panose="020F0502020204030204" pitchFamily="34" charset="0"/>
                <a:cs typeface="Calibri" panose="020F0502020204030204" pitchFamily="34" charset="0"/>
              </a:rPr>
              <a:t>sb.toString</a:t>
            </a:r>
            <a:r>
              <a:rPr lang="en-US" sz="1800" dirty="0">
                <a:latin typeface="Calibri" panose="020F0502020204030204" pitchFamily="34" charset="0"/>
                <a:cs typeface="Calibri" panose="020F0502020204030204" pitchFamily="34" charset="0"/>
              </a:rPr>
              <a:t>( );</a:t>
            </a:r>
          </a:p>
          <a:p>
            <a:pPr marL="0" indent="0" defTabSz="360000">
              <a:buNone/>
            </a:pP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4" name="عنصر نائب لرقم الشريحة 3"/>
          <p:cNvSpPr>
            <a:spLocks noGrp="1"/>
          </p:cNvSpPr>
          <p:nvPr>
            <p:ph type="sldNum" sz="quarter" idx="12"/>
          </p:nvPr>
        </p:nvSpPr>
        <p:spPr/>
        <p:txBody>
          <a:bodyPr/>
          <a:lstStyle/>
          <a:p>
            <a:pPr>
              <a:defRPr/>
            </a:pPr>
            <a:fld id="{3E7D0097-857D-4470-9791-664728E5F216}" type="slidenum">
              <a:rPr lang="en-US" altLang="en-US" smtClean="0"/>
              <a:pPr>
                <a:defRPr/>
              </a:pPr>
              <a:t>4</a:t>
            </a:fld>
            <a:endParaRPr lang="en-US" altLang="en-US"/>
          </a:p>
        </p:txBody>
      </p:sp>
      <p:sp>
        <p:nvSpPr>
          <p:cNvPr id="6" name="مستطيل 5"/>
          <p:cNvSpPr/>
          <p:nvPr/>
        </p:nvSpPr>
        <p:spPr>
          <a:xfrm>
            <a:off x="1066800" y="1597967"/>
            <a:ext cx="7315200" cy="461665"/>
          </a:xfrm>
          <a:prstGeom prst="rect">
            <a:avLst/>
          </a:prstGeom>
        </p:spPr>
        <p:txBody>
          <a:bodyPr wrap="square">
            <a:spAutoFit/>
          </a:bodyPr>
          <a:lstStyle/>
          <a:p>
            <a:pPr algn="ctr"/>
            <a:r>
              <a:rPr lang="en-US" sz="2400" b="1" dirty="0">
                <a:solidFill>
                  <a:srgbClr val="C00000"/>
                </a:solidFill>
                <a:latin typeface="Times-Roman"/>
              </a:rPr>
              <a:t>Two </a:t>
            </a:r>
            <a:r>
              <a:rPr lang="en-US" sz="2400" b="1" u="sng" dirty="0">
                <a:solidFill>
                  <a:srgbClr val="C00000"/>
                </a:solidFill>
                <a:latin typeface="Times-Roman"/>
              </a:rPr>
              <a:t>algorithms</a:t>
            </a:r>
            <a:r>
              <a:rPr lang="en-US" sz="2400" b="1" dirty="0">
                <a:solidFill>
                  <a:srgbClr val="C00000"/>
                </a:solidFill>
                <a:latin typeface="Times-Roman"/>
              </a:rPr>
              <a:t> for composing a string of repeated characters</a:t>
            </a:r>
            <a:endParaRPr lang="en-US" sz="2400" b="1" dirty="0">
              <a:solidFill>
                <a:srgbClr val="C00000"/>
              </a:solidFill>
            </a:endParaRPr>
          </a:p>
        </p:txBody>
      </p:sp>
    </p:spTree>
    <p:extLst>
      <p:ext uri="{BB962C8B-B14F-4D97-AF65-F5344CB8AC3E}">
        <p14:creationId xmlns:p14="http://schemas.microsoft.com/office/powerpoint/2010/main" val="3748336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عنوان 8"/>
          <p:cNvSpPr>
            <a:spLocks noGrp="1"/>
          </p:cNvSpPr>
          <p:nvPr>
            <p:ph type="title"/>
          </p:nvPr>
        </p:nvSpPr>
        <p:spPr/>
        <p:txBody>
          <a:bodyPr/>
          <a:lstStyle/>
          <a:p>
            <a:r>
              <a:rPr lang="en-US" dirty="0"/>
              <a:t>Experimental Analysis</a:t>
            </a:r>
          </a:p>
        </p:txBody>
      </p:sp>
      <p:pic>
        <p:nvPicPr>
          <p:cNvPr id="11" name="عنصر نائب للمحتوى 10"/>
          <p:cNvPicPr>
            <a:picLocks noGrp="1" noChangeAspect="1"/>
          </p:cNvPicPr>
          <p:nvPr>
            <p:ph sz="quarter" idx="1"/>
          </p:nvPr>
        </p:nvPicPr>
        <p:blipFill>
          <a:blip r:embed="rId3"/>
          <a:stretch>
            <a:fillRect/>
          </a:stretch>
        </p:blipFill>
        <p:spPr>
          <a:xfrm>
            <a:off x="2099917" y="2092102"/>
            <a:ext cx="4944165" cy="3191320"/>
          </a:xfrm>
          <a:prstGeom prst="rect">
            <a:avLst/>
          </a:prstGeom>
        </p:spPr>
      </p:pic>
      <p:sp>
        <p:nvSpPr>
          <p:cNvPr id="5" name="عنصر نائب لرقم الشريحة 4"/>
          <p:cNvSpPr>
            <a:spLocks noGrp="1"/>
          </p:cNvSpPr>
          <p:nvPr>
            <p:ph type="sldNum" sz="quarter" idx="12"/>
          </p:nvPr>
        </p:nvSpPr>
        <p:spPr/>
        <p:txBody>
          <a:bodyPr/>
          <a:lstStyle/>
          <a:p>
            <a:pPr>
              <a:defRPr/>
            </a:pPr>
            <a:fld id="{ACB2D653-7243-4E08-A96F-D2417DD08088}" type="slidenum">
              <a:rPr lang="en-US" altLang="en-US" smtClean="0"/>
              <a:pPr>
                <a:defRPr/>
              </a:pPr>
              <a:t>5</a:t>
            </a:fld>
            <a:endParaRPr lang="en-US" altLang="en-US"/>
          </a:p>
        </p:txBody>
      </p:sp>
      <p:sp>
        <p:nvSpPr>
          <p:cNvPr id="12" name="مستطيل 11"/>
          <p:cNvSpPr/>
          <p:nvPr/>
        </p:nvSpPr>
        <p:spPr>
          <a:xfrm>
            <a:off x="3352800" y="1524000"/>
            <a:ext cx="2127505" cy="461665"/>
          </a:xfrm>
          <a:prstGeom prst="rect">
            <a:avLst/>
          </a:prstGeom>
        </p:spPr>
        <p:txBody>
          <a:bodyPr wrap="none">
            <a:spAutoFit/>
          </a:bodyPr>
          <a:lstStyle/>
          <a:p>
            <a:r>
              <a:rPr lang="en-US" sz="2400" dirty="0">
                <a:solidFill>
                  <a:srgbClr val="C00000"/>
                </a:solidFill>
                <a:latin typeface="Times-Roman"/>
              </a:rPr>
              <a:t>Results of timing</a:t>
            </a:r>
            <a:endParaRPr lang="en-US" sz="2400" dirty="0">
              <a:solidFill>
                <a:srgbClr val="C00000"/>
              </a:solidFill>
            </a:endParaRPr>
          </a:p>
        </p:txBody>
      </p:sp>
      <p:sp>
        <p:nvSpPr>
          <p:cNvPr id="13" name="وسيلة شرح خطية 1 12"/>
          <p:cNvSpPr/>
          <p:nvPr/>
        </p:nvSpPr>
        <p:spPr>
          <a:xfrm>
            <a:off x="3091415" y="5362686"/>
            <a:ext cx="1295400" cy="457200"/>
          </a:xfrm>
          <a:prstGeom prst="borderCallout1">
            <a:avLst>
              <a:gd name="adj1" fmla="val 11433"/>
              <a:gd name="adj2" fmla="val 107019"/>
              <a:gd name="adj3" fmla="val -53353"/>
              <a:gd name="adj4" fmla="val 132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3 days !</a:t>
            </a:r>
            <a:endParaRPr lang="en-US" dirty="0">
              <a:latin typeface="Calibri" panose="020F0502020204030204" pitchFamily="34" charset="0"/>
              <a:cs typeface="Calibri" panose="020F0502020204030204" pitchFamily="34" charset="0"/>
            </a:endParaRPr>
          </a:p>
        </p:txBody>
      </p:sp>
      <p:sp>
        <p:nvSpPr>
          <p:cNvPr id="14" name="وسيلة شرح خطية 1 13"/>
          <p:cNvSpPr/>
          <p:nvPr/>
        </p:nvSpPr>
        <p:spPr>
          <a:xfrm>
            <a:off x="7107501" y="5362686"/>
            <a:ext cx="1143000" cy="457200"/>
          </a:xfrm>
          <a:prstGeom prst="borderCallout1">
            <a:avLst>
              <a:gd name="adj1" fmla="val 18750"/>
              <a:gd name="adj2" fmla="val -8333"/>
              <a:gd name="adj3" fmla="val -59483"/>
              <a:gd name="adj4" fmla="val -39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&lt; 1 sec</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151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Algorithm Efficiency </a:t>
            </a:r>
            <a:endParaRPr lang="en-US" dirty="0"/>
          </a:p>
        </p:txBody>
      </p:sp>
      <p:sp>
        <p:nvSpPr>
          <p:cNvPr id="3" name="عنصر نائب للمحتوى 2"/>
          <p:cNvSpPr>
            <a:spLocks noGrp="1"/>
          </p:cNvSpPr>
          <p:nvPr>
            <p:ph sz="quarter" idx="1"/>
          </p:nvPr>
        </p:nvSpPr>
        <p:spPr/>
        <p:txBody>
          <a:bodyPr/>
          <a:lstStyle/>
          <a:p>
            <a:endParaRPr lang="en-US" dirty="0"/>
          </a:p>
          <a:p>
            <a:r>
              <a:rPr lang="en-US" dirty="0" smtClean="0"/>
              <a:t>Predicting </a:t>
            </a:r>
            <a:r>
              <a:rPr lang="en-US" dirty="0"/>
              <a:t>the resources that the algorithm </a:t>
            </a:r>
            <a:r>
              <a:rPr lang="en-US" dirty="0" smtClean="0"/>
              <a:t>requires such as</a:t>
            </a:r>
            <a:endParaRPr lang="en-US" dirty="0"/>
          </a:p>
          <a:p>
            <a:pPr lvl="1"/>
            <a:r>
              <a:rPr lang="en-US" dirty="0" smtClean="0"/>
              <a:t>Memory</a:t>
            </a:r>
            <a:endParaRPr lang="en-US" dirty="0"/>
          </a:p>
          <a:p>
            <a:pPr lvl="1"/>
            <a:r>
              <a:rPr lang="en-US" dirty="0" smtClean="0"/>
              <a:t>Communication </a:t>
            </a:r>
            <a:r>
              <a:rPr lang="en-US" dirty="0"/>
              <a:t>bandwidth</a:t>
            </a:r>
          </a:p>
          <a:p>
            <a:pPr lvl="1"/>
            <a:r>
              <a:rPr lang="en-US" dirty="0" smtClean="0"/>
              <a:t>Computational </a:t>
            </a:r>
            <a:r>
              <a:rPr lang="en-US" dirty="0"/>
              <a:t>time (usually most important)</a:t>
            </a:r>
          </a:p>
          <a:p>
            <a:r>
              <a:rPr lang="en-US" dirty="0" smtClean="0"/>
              <a:t>Factors </a:t>
            </a:r>
            <a:r>
              <a:rPr lang="en-US" dirty="0"/>
              <a:t>affecting the running time</a:t>
            </a:r>
          </a:p>
          <a:p>
            <a:pPr lvl="1"/>
            <a:r>
              <a:rPr lang="en-US" dirty="0" smtClean="0"/>
              <a:t>Computer</a:t>
            </a:r>
            <a:r>
              <a:rPr lang="en-US" dirty="0"/>
              <a:t>, compiler, algorithm used, input to the algorithm</a:t>
            </a:r>
          </a:p>
          <a:p>
            <a:endParaRPr lang="en-US" dirty="0"/>
          </a:p>
        </p:txBody>
      </p:sp>
      <p:sp>
        <p:nvSpPr>
          <p:cNvPr id="4" name="عنصر نائب لرقم الشريحة 3"/>
          <p:cNvSpPr>
            <a:spLocks noGrp="1"/>
          </p:cNvSpPr>
          <p:nvPr>
            <p:ph type="sldNum" sz="quarter" idx="12"/>
          </p:nvPr>
        </p:nvSpPr>
        <p:spPr/>
        <p:txBody>
          <a:bodyPr/>
          <a:lstStyle/>
          <a:p>
            <a:pPr>
              <a:defRPr/>
            </a:pPr>
            <a:fld id="{3E7D0097-857D-4470-9791-664728E5F216}" type="slidenum">
              <a:rPr lang="en-US" altLang="en-US" smtClean="0"/>
              <a:pPr>
                <a:defRPr/>
              </a:pPr>
              <a:t>6</a:t>
            </a:fld>
            <a:endParaRPr lang="en-US" altLang="en-US"/>
          </a:p>
        </p:txBody>
      </p:sp>
    </p:spTree>
    <p:extLst>
      <p:ext uri="{BB962C8B-B14F-4D97-AF65-F5344CB8AC3E}">
        <p14:creationId xmlns:p14="http://schemas.microsoft.com/office/powerpoint/2010/main" val="328967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Moving Beyond Experimental </a:t>
            </a:r>
            <a:r>
              <a:rPr lang="en-US" dirty="0" smtClean="0"/>
              <a:t>Analysis</a:t>
            </a:r>
            <a:endParaRPr lang="en-US" dirty="0"/>
          </a:p>
        </p:txBody>
      </p:sp>
      <p:sp>
        <p:nvSpPr>
          <p:cNvPr id="3" name="عنصر نائب للمحتوى 2"/>
          <p:cNvSpPr>
            <a:spLocks noGrp="1"/>
          </p:cNvSpPr>
          <p:nvPr>
            <p:ph sz="quarter" idx="1"/>
          </p:nvPr>
        </p:nvSpPr>
        <p:spPr>
          <a:xfrm>
            <a:off x="457200" y="1676400"/>
            <a:ext cx="8229600" cy="4480560"/>
          </a:xfrm>
        </p:spPr>
        <p:txBody>
          <a:bodyPr/>
          <a:lstStyle/>
          <a:p>
            <a:pPr marL="0" indent="0">
              <a:spcAft>
                <a:spcPts val="1200"/>
              </a:spcAft>
              <a:buNone/>
            </a:pPr>
            <a:r>
              <a:rPr lang="en-US" dirty="0" smtClean="0">
                <a:solidFill>
                  <a:srgbClr val="C00000"/>
                </a:solidFill>
              </a:rPr>
              <a:t>Our </a:t>
            </a:r>
            <a:r>
              <a:rPr lang="en-US" dirty="0">
                <a:solidFill>
                  <a:srgbClr val="C00000"/>
                </a:solidFill>
              </a:rPr>
              <a:t>goal is to develop an approach to analyzing the efficiency of algorithms that:</a:t>
            </a:r>
          </a:p>
          <a:p>
            <a:pPr marL="714375">
              <a:spcAft>
                <a:spcPts val="1200"/>
              </a:spcAft>
            </a:pPr>
            <a:r>
              <a:rPr lang="en-US" sz="2400" dirty="0" smtClean="0">
                <a:latin typeface="Calibri" panose="020F0502020204030204" pitchFamily="34" charset="0"/>
                <a:cs typeface="Calibri" panose="020F0502020204030204" pitchFamily="34" charset="0"/>
              </a:rPr>
              <a:t>Allows </a:t>
            </a:r>
            <a:r>
              <a:rPr lang="en-US" sz="2400" dirty="0">
                <a:latin typeface="Calibri" panose="020F0502020204030204" pitchFamily="34" charset="0"/>
                <a:cs typeface="Calibri" panose="020F0502020204030204" pitchFamily="34" charset="0"/>
              </a:rPr>
              <a:t>us to evaluate the relative efficiency of any two algorithms in a </a:t>
            </a:r>
            <a:r>
              <a:rPr lang="en-US" sz="2400" dirty="0" smtClean="0">
                <a:latin typeface="Calibri" panose="020F0502020204030204" pitchFamily="34" charset="0"/>
                <a:cs typeface="Calibri" panose="020F0502020204030204" pitchFamily="34" charset="0"/>
              </a:rPr>
              <a:t>way that </a:t>
            </a:r>
            <a:r>
              <a:rPr lang="en-US" sz="2400" dirty="0">
                <a:latin typeface="Calibri" panose="020F0502020204030204" pitchFamily="34" charset="0"/>
                <a:cs typeface="Calibri" panose="020F0502020204030204" pitchFamily="34" charset="0"/>
              </a:rPr>
              <a:t>is independent of the hardware and software environment.</a:t>
            </a:r>
          </a:p>
          <a:p>
            <a:pPr marL="714375">
              <a:spcAft>
                <a:spcPts val="1200"/>
              </a:spcAft>
            </a:pPr>
            <a:r>
              <a:rPr lang="en-US" sz="2400" dirty="0" smtClean="0">
                <a:latin typeface="Calibri" panose="020F0502020204030204" pitchFamily="34" charset="0"/>
                <a:cs typeface="Calibri" panose="020F0502020204030204" pitchFamily="34" charset="0"/>
              </a:rPr>
              <a:t>Is </a:t>
            </a:r>
            <a:r>
              <a:rPr lang="en-US" sz="2400" dirty="0">
                <a:latin typeface="Calibri" panose="020F0502020204030204" pitchFamily="34" charset="0"/>
                <a:cs typeface="Calibri" panose="020F0502020204030204" pitchFamily="34" charset="0"/>
              </a:rPr>
              <a:t>performed by studying a high-level description of the algorithm </a:t>
            </a:r>
            <a:r>
              <a:rPr lang="en-US" sz="2400" dirty="0" smtClean="0">
                <a:latin typeface="Calibri" panose="020F0502020204030204" pitchFamily="34" charset="0"/>
                <a:cs typeface="Calibri" panose="020F0502020204030204" pitchFamily="34" charset="0"/>
              </a:rPr>
              <a:t>without need </a:t>
            </a:r>
            <a:r>
              <a:rPr lang="en-US" sz="2400" dirty="0">
                <a:latin typeface="Calibri" panose="020F0502020204030204" pitchFamily="34" charset="0"/>
                <a:cs typeface="Calibri" panose="020F0502020204030204" pitchFamily="34" charset="0"/>
              </a:rPr>
              <a:t>for implementation.</a:t>
            </a:r>
          </a:p>
          <a:p>
            <a:pPr marL="714375">
              <a:spcAft>
                <a:spcPts val="1200"/>
              </a:spcAft>
            </a:pPr>
            <a:r>
              <a:rPr lang="en-US" sz="2400" dirty="0" smtClean="0">
                <a:latin typeface="Calibri" panose="020F0502020204030204" pitchFamily="34" charset="0"/>
                <a:cs typeface="Calibri" panose="020F0502020204030204" pitchFamily="34" charset="0"/>
              </a:rPr>
              <a:t>Takes </a:t>
            </a:r>
            <a:r>
              <a:rPr lang="en-US" sz="2400" dirty="0">
                <a:latin typeface="Calibri" panose="020F0502020204030204" pitchFamily="34" charset="0"/>
                <a:cs typeface="Calibri" panose="020F0502020204030204" pitchFamily="34" charset="0"/>
              </a:rPr>
              <a:t>into account all possible inputs.</a:t>
            </a:r>
            <a:endParaRPr lang="en-US" sz="2400" dirty="0">
              <a:latin typeface="Calibri" panose="020F0502020204030204" pitchFamily="34" charset="0"/>
              <a:cs typeface="Calibri" panose="020F0502020204030204" pitchFamily="34" charset="0"/>
            </a:endParaRPr>
          </a:p>
        </p:txBody>
      </p:sp>
      <p:sp>
        <p:nvSpPr>
          <p:cNvPr id="4" name="عنصر نائب لرقم الشريحة 3"/>
          <p:cNvSpPr>
            <a:spLocks noGrp="1"/>
          </p:cNvSpPr>
          <p:nvPr>
            <p:ph type="sldNum" sz="quarter" idx="12"/>
          </p:nvPr>
        </p:nvSpPr>
        <p:spPr/>
        <p:txBody>
          <a:bodyPr/>
          <a:lstStyle/>
          <a:p>
            <a:pPr>
              <a:defRPr/>
            </a:pPr>
            <a:fld id="{3E7D0097-857D-4470-9791-664728E5F216}" type="slidenum">
              <a:rPr lang="en-US" altLang="en-US" smtClean="0"/>
              <a:pPr>
                <a:defRPr/>
              </a:pPr>
              <a:t>7</a:t>
            </a:fld>
            <a:endParaRPr lang="en-US" altLang="en-US"/>
          </a:p>
        </p:txBody>
      </p:sp>
    </p:spTree>
    <p:extLst>
      <p:ext uri="{BB962C8B-B14F-4D97-AF65-F5344CB8AC3E}">
        <p14:creationId xmlns:p14="http://schemas.microsoft.com/office/powerpoint/2010/main" val="244838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B9D87D6B-9F86-4D52-8585-7E23BCD2B2A2}"/>
              </a:ext>
            </a:extLst>
          </p:cNvPr>
          <p:cNvSpPr>
            <a:spLocks noGrp="1"/>
          </p:cNvSpPr>
          <p:nvPr>
            <p:ph type="title"/>
          </p:nvPr>
        </p:nvSpPr>
        <p:spPr/>
        <p:txBody>
          <a:bodyPr/>
          <a:lstStyle/>
          <a:p>
            <a:pPr eaLnBrk="1" hangingPunct="1"/>
            <a:r>
              <a:rPr lang="en-US" altLang="en-US" dirty="0"/>
              <a:t>Time complexity </a:t>
            </a:r>
            <a:r>
              <a:rPr lang="en-US" altLang="en-US" dirty="0" smtClean="0"/>
              <a:t>&amp; Primitive Operation  </a:t>
            </a:r>
            <a:endParaRPr lang="en-US" altLang="en-US" dirty="0"/>
          </a:p>
        </p:txBody>
      </p:sp>
      <p:sp>
        <p:nvSpPr>
          <p:cNvPr id="14339" name="Rectangle 3">
            <a:extLst>
              <a:ext uri="{FF2B5EF4-FFF2-40B4-BE49-F238E27FC236}">
                <a16:creationId xmlns:a16="http://schemas.microsoft.com/office/drawing/2014/main" xmlns="" id="{1ACB8766-87CB-48AC-8287-0780C491A99C}"/>
              </a:ext>
            </a:extLst>
          </p:cNvPr>
          <p:cNvSpPr>
            <a:spLocks noGrp="1"/>
          </p:cNvSpPr>
          <p:nvPr>
            <p:ph sz="quarter" idx="1"/>
          </p:nvPr>
        </p:nvSpPr>
        <p:spPr>
          <a:xfrm>
            <a:off x="457200" y="1447800"/>
            <a:ext cx="8229600" cy="4708525"/>
          </a:xfrm>
        </p:spPr>
        <p:txBody>
          <a:bodyPr/>
          <a:lstStyle/>
          <a:p>
            <a:pPr lvl="1" eaLnBrk="1" hangingPunct="1">
              <a:lnSpc>
                <a:spcPct val="90000"/>
              </a:lnSpc>
            </a:pPr>
            <a:r>
              <a:rPr lang="en-GB" altLang="en-US" sz="2400" b="1" i="1" dirty="0">
                <a:solidFill>
                  <a:srgbClr val="C00000"/>
                </a:solidFill>
              </a:rPr>
              <a:t>Time complexity </a:t>
            </a:r>
            <a:r>
              <a:rPr lang="en-GB" altLang="en-US" sz="2400" dirty="0">
                <a:solidFill>
                  <a:schemeClr val="tx1"/>
                </a:solidFill>
              </a:rPr>
              <a:t>is the execution time it takes for your algorithm to solve a problem.</a:t>
            </a:r>
          </a:p>
          <a:p>
            <a:pPr marL="274638" lvl="1" indent="0" eaLnBrk="1" hangingPunct="1">
              <a:lnSpc>
                <a:spcPct val="90000"/>
              </a:lnSpc>
              <a:buNone/>
            </a:pPr>
            <a:endParaRPr lang="ar-SA" altLang="en-US" sz="2400" dirty="0"/>
          </a:p>
          <a:p>
            <a:pPr lvl="1" eaLnBrk="1" hangingPunct="1">
              <a:lnSpc>
                <a:spcPct val="90000"/>
              </a:lnSpc>
              <a:spcAft>
                <a:spcPts val="1800"/>
              </a:spcAft>
            </a:pPr>
            <a:r>
              <a:rPr lang="en-US" sz="2400" b="1" i="1" dirty="0" smtClean="0">
                <a:solidFill>
                  <a:srgbClr val="C00000"/>
                </a:solidFill>
              </a:rPr>
              <a:t>Primitive Operations are </a:t>
            </a:r>
            <a:r>
              <a:rPr lang="en-US" sz="2400" dirty="0" smtClean="0">
                <a:solidFill>
                  <a:schemeClr val="tx1"/>
                </a:solidFill>
              </a:rPr>
              <a:t>basic</a:t>
            </a:r>
            <a:r>
              <a:rPr lang="en-GB" altLang="en-US" sz="2400" dirty="0" smtClean="0">
                <a:solidFill>
                  <a:schemeClr val="tx1"/>
                </a:solidFill>
              </a:rPr>
              <a:t> </a:t>
            </a:r>
            <a:r>
              <a:rPr lang="en-GB" altLang="en-US" sz="2400" dirty="0" smtClean="0">
                <a:solidFill>
                  <a:schemeClr val="tx1"/>
                </a:solidFill>
              </a:rPr>
              <a:t>computations </a:t>
            </a:r>
            <a:r>
              <a:rPr lang="en-GB" altLang="en-US" sz="2400" dirty="0">
                <a:solidFill>
                  <a:schemeClr val="tx1"/>
                </a:solidFill>
              </a:rPr>
              <a:t>performed by an </a:t>
            </a:r>
            <a:r>
              <a:rPr lang="en-GB" altLang="en-US" sz="2400" dirty="0" smtClean="0">
                <a:solidFill>
                  <a:schemeClr val="tx1"/>
                </a:solidFill>
              </a:rPr>
              <a:t>algorithm such as: </a:t>
            </a:r>
            <a:endParaRPr lang="en-GB" altLang="en-US" sz="2400" dirty="0">
              <a:solidFill>
                <a:schemeClr val="tx1"/>
              </a:solidFill>
            </a:endParaRPr>
          </a:p>
          <a:p>
            <a:pPr lvl="2" eaLnBrk="1" hangingPunct="1">
              <a:lnSpc>
                <a:spcPct val="90000"/>
              </a:lnSpc>
            </a:pPr>
            <a:r>
              <a:rPr lang="en-GB" altLang="en-US" dirty="0"/>
              <a:t>Evaluating an </a:t>
            </a:r>
            <a:r>
              <a:rPr lang="en-GB" altLang="en-US" dirty="0"/>
              <a:t>expression</a:t>
            </a:r>
          </a:p>
          <a:p>
            <a:pPr lvl="2" eaLnBrk="1" hangingPunct="1">
              <a:lnSpc>
                <a:spcPct val="90000"/>
              </a:lnSpc>
            </a:pPr>
            <a:r>
              <a:rPr lang="en-US" dirty="0"/>
              <a:t>Following an object reference</a:t>
            </a:r>
          </a:p>
          <a:p>
            <a:pPr lvl="2" eaLnBrk="1" hangingPunct="1">
              <a:lnSpc>
                <a:spcPct val="90000"/>
              </a:lnSpc>
            </a:pPr>
            <a:r>
              <a:rPr lang="en-US" dirty="0"/>
              <a:t>Performing an arithmetic operation (for example, adding two numbers)</a:t>
            </a:r>
            <a:endParaRPr lang="en-GB" altLang="en-US" dirty="0"/>
          </a:p>
          <a:p>
            <a:pPr lvl="2" eaLnBrk="1" hangingPunct="1">
              <a:lnSpc>
                <a:spcPct val="90000"/>
              </a:lnSpc>
            </a:pPr>
            <a:r>
              <a:rPr lang="en-GB" altLang="en-US" dirty="0"/>
              <a:t>Assigning a value to a variable</a:t>
            </a:r>
          </a:p>
          <a:p>
            <a:pPr lvl="2" eaLnBrk="1" hangingPunct="1">
              <a:lnSpc>
                <a:spcPct val="90000"/>
              </a:lnSpc>
            </a:pPr>
            <a:r>
              <a:rPr lang="en-GB" altLang="en-US" dirty="0"/>
              <a:t>Indexing into an array</a:t>
            </a:r>
          </a:p>
          <a:p>
            <a:pPr lvl="2" eaLnBrk="1" hangingPunct="1">
              <a:lnSpc>
                <a:spcPct val="90000"/>
              </a:lnSpc>
            </a:pPr>
            <a:r>
              <a:rPr lang="en-GB" altLang="en-US" dirty="0"/>
              <a:t>Calling a method</a:t>
            </a:r>
          </a:p>
          <a:p>
            <a:pPr lvl="2" eaLnBrk="1" hangingPunct="1">
              <a:lnSpc>
                <a:spcPct val="90000"/>
              </a:lnSpc>
            </a:pPr>
            <a:r>
              <a:rPr lang="en-GB" altLang="en-US" dirty="0"/>
              <a:t>Returning from a </a:t>
            </a:r>
            <a:r>
              <a:rPr lang="en-GB" altLang="en-US" dirty="0"/>
              <a:t>method</a:t>
            </a:r>
            <a:endParaRPr lang="en-US" altLang="en-US" dirty="0"/>
          </a:p>
          <a:p>
            <a:pPr lvl="1" eaLnBrk="1" hangingPunct="1"/>
            <a:endParaRPr lang="en-US" altLang="en-US" sz="1900" dirty="0">
              <a:solidFill>
                <a:schemeClr val="tx1"/>
              </a:solidFill>
            </a:endParaRPr>
          </a:p>
        </p:txBody>
      </p:sp>
      <p:sp>
        <p:nvSpPr>
          <p:cNvPr id="14340" name="Slide Number Placeholder 3">
            <a:extLst>
              <a:ext uri="{FF2B5EF4-FFF2-40B4-BE49-F238E27FC236}">
                <a16:creationId xmlns:a16="http://schemas.microsoft.com/office/drawing/2014/main" xmlns="" id="{56DC8C05-1E36-4284-8D8C-D9B7503DE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3FF0F5B1-E0EC-45CF-9CCC-9E118628830F}" type="slidenum">
              <a:rPr lang="en-US" altLang="en-US" sz="1400">
                <a:solidFill>
                  <a:schemeClr val="tx2"/>
                </a:solidFill>
                <a:latin typeface="Arial" panose="020B0604020202020204" pitchFamily="34" charset="0"/>
              </a:rPr>
              <a:pPr>
                <a:spcBef>
                  <a:spcPct val="0"/>
                </a:spcBef>
                <a:buClrTx/>
                <a:buSzTx/>
                <a:buFontTx/>
                <a:buNone/>
              </a:pPr>
              <a:t>8</a:t>
            </a:fld>
            <a:endParaRPr lang="en-US" altLang="en-US" sz="1400">
              <a:solidFill>
                <a:schemeClr val="tx2"/>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8AD87-7851-4471-B754-0136B019C336}"/>
              </a:ext>
            </a:extLst>
          </p:cNvPr>
          <p:cNvSpPr>
            <a:spLocks noGrp="1"/>
          </p:cNvSpPr>
          <p:nvPr>
            <p:ph type="title"/>
          </p:nvPr>
        </p:nvSpPr>
        <p:spPr/>
        <p:txBody>
          <a:bodyPr/>
          <a:lstStyle/>
          <a:p>
            <a:r>
              <a:rPr lang="en-US" dirty="0"/>
              <a:t>Counting Primitive Operations</a:t>
            </a:r>
          </a:p>
        </p:txBody>
      </p:sp>
      <p:sp>
        <p:nvSpPr>
          <p:cNvPr id="3" name="Content Placeholder 2">
            <a:extLst>
              <a:ext uri="{FF2B5EF4-FFF2-40B4-BE49-F238E27FC236}">
                <a16:creationId xmlns:a16="http://schemas.microsoft.com/office/drawing/2014/main" xmlns="" id="{1A2023F0-7F8C-40ED-94E1-9FD70E6D18C8}"/>
              </a:ext>
            </a:extLst>
          </p:cNvPr>
          <p:cNvSpPr>
            <a:spLocks noGrp="1"/>
          </p:cNvSpPr>
          <p:nvPr>
            <p:ph sz="quarter" idx="1"/>
          </p:nvPr>
        </p:nvSpPr>
        <p:spPr/>
        <p:txBody>
          <a:bodyPr/>
          <a:lstStyle/>
          <a:p>
            <a:endParaRPr lang="ar-SA" dirty="0"/>
          </a:p>
          <a:p>
            <a:endParaRPr lang="ar-SA" dirty="0"/>
          </a:p>
          <a:p>
            <a:endParaRPr lang="ar-SA" dirty="0"/>
          </a:p>
          <a:p>
            <a:endParaRPr lang="ar-SA" dirty="0"/>
          </a:p>
          <a:p>
            <a:endParaRPr lang="ar-SA" dirty="0"/>
          </a:p>
          <a:p>
            <a:endParaRPr lang="ar-SA" dirty="0"/>
          </a:p>
          <a:p>
            <a:endParaRPr lang="ar-SA" dirty="0"/>
          </a:p>
          <a:p>
            <a:endParaRPr lang="ar-SA" dirty="0"/>
          </a:p>
          <a:p>
            <a:endParaRPr lang="ar-SA" dirty="0"/>
          </a:p>
          <a:p>
            <a:pPr marL="892175"/>
            <a:r>
              <a:rPr lang="en-US" dirty="0"/>
              <a:t>f(n)= </a:t>
            </a:r>
            <a:r>
              <a:rPr lang="en-US" altLang="en-US" sz="2800" dirty="0">
                <a:latin typeface="Times New Roman" panose="02020603050405020304" pitchFamily="18" charset="0"/>
                <a:sym typeface="Symbol" panose="05050102010706020507" pitchFamily="18" charset="2"/>
              </a:rPr>
              <a:t>6</a:t>
            </a:r>
            <a:r>
              <a:rPr lang="en-US" altLang="en-US" sz="2800" b="1" i="1" dirty="0">
                <a:latin typeface="Times New Roman" panose="02020603050405020304" pitchFamily="18" charset="0"/>
                <a:sym typeface="Symbol" panose="05050102010706020507" pitchFamily="18" charset="2"/>
              </a:rPr>
              <a:t>n</a:t>
            </a:r>
            <a:r>
              <a:rPr lang="en-US" altLang="en-US" sz="2800" dirty="0">
                <a:latin typeface="Times New Roman" panose="02020603050405020304" pitchFamily="18" charset="0"/>
                <a:sym typeface="Symbol" panose="05050102010706020507" pitchFamily="18" charset="2"/>
              </a:rPr>
              <a:t> </a:t>
            </a:r>
            <a:r>
              <a:rPr lang="en-US" altLang="en-US" sz="2800" dirty="0">
                <a:latin typeface="Symbol" panose="05050102010706020507" pitchFamily="18" charset="2"/>
                <a:sym typeface="Symbol" panose="05050102010706020507" pitchFamily="18" charset="2"/>
              </a:rPr>
              <a:t>+</a:t>
            </a:r>
            <a:r>
              <a:rPr lang="en-US" altLang="en-US" sz="2800" dirty="0">
                <a:latin typeface="Times New Roman" panose="02020603050405020304" pitchFamily="18" charset="0"/>
                <a:sym typeface="Symbol" panose="05050102010706020507" pitchFamily="18" charset="2"/>
              </a:rPr>
              <a:t> 4</a:t>
            </a:r>
            <a:endParaRPr lang="en-US" dirty="0"/>
          </a:p>
        </p:txBody>
      </p:sp>
      <p:sp>
        <p:nvSpPr>
          <p:cNvPr id="4" name="Slide Number Placeholder 3">
            <a:extLst>
              <a:ext uri="{FF2B5EF4-FFF2-40B4-BE49-F238E27FC236}">
                <a16:creationId xmlns:a16="http://schemas.microsoft.com/office/drawing/2014/main" xmlns="" id="{4DCD1BF7-A68F-4543-B711-B2976865B3D6}"/>
              </a:ext>
            </a:extLst>
          </p:cNvPr>
          <p:cNvSpPr>
            <a:spLocks noGrp="1"/>
          </p:cNvSpPr>
          <p:nvPr>
            <p:ph type="sldNum" sz="quarter" idx="12"/>
          </p:nvPr>
        </p:nvSpPr>
        <p:spPr/>
        <p:txBody>
          <a:bodyPr/>
          <a:lstStyle/>
          <a:p>
            <a:pPr>
              <a:defRPr/>
            </a:pPr>
            <a:fld id="{3E7D0097-857D-4470-9791-664728E5F216}" type="slidenum">
              <a:rPr lang="en-US" altLang="en-US" smtClean="0"/>
              <a:pPr>
                <a:defRPr/>
              </a:pPr>
              <a:t>9</a:t>
            </a:fld>
            <a:endParaRPr lang="en-US" altLang="en-US"/>
          </a:p>
        </p:txBody>
      </p:sp>
      <p:sp>
        <p:nvSpPr>
          <p:cNvPr id="7" name="Rectangle 6" descr="Rectangle: Click to edit Master text styles&#10;Second level&#10;Third level&#10;Fourth level&#10;Fifth level">
            <a:extLst>
              <a:ext uri="{FF2B5EF4-FFF2-40B4-BE49-F238E27FC236}">
                <a16:creationId xmlns:a16="http://schemas.microsoft.com/office/drawing/2014/main" xmlns="" id="{891AA44E-C0D2-4155-B046-8A00B949FBEB}"/>
              </a:ext>
            </a:extLst>
          </p:cNvPr>
          <p:cNvSpPr>
            <a:spLocks noGrp="1" noChangeArrowheads="1"/>
          </p:cNvSpPr>
          <p:nvPr/>
        </p:nvSpPr>
        <p:spPr bwMode="auto">
          <a:xfrm>
            <a:off x="1066800" y="1790700"/>
            <a:ext cx="7620000" cy="3467100"/>
          </a:xfrm>
          <a:prstGeom prst="rect">
            <a:avLst/>
          </a:prstGeom>
          <a:noFill/>
          <a:l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endParaRPr lang="en-US" altLang="en-US" sz="2400" dirty="0">
              <a:solidFill>
                <a:schemeClr val="tx2"/>
              </a:solidFill>
              <a:latin typeface="Times New Roman" panose="02020603050405020304" pitchFamily="18" charset="0"/>
            </a:endParaRPr>
          </a:p>
          <a:p>
            <a:pPr>
              <a:lnSpc>
                <a:spcPct val="0"/>
              </a:lnSpc>
              <a:spcBef>
                <a:spcPct val="0"/>
              </a:spcBef>
              <a:buClrTx/>
              <a:buSzTx/>
              <a:buFontTx/>
              <a:buNone/>
            </a:pPr>
            <a:r>
              <a:rPr lang="en-US" altLang="en-US" sz="2400" b="1" dirty="0">
                <a:solidFill>
                  <a:schemeClr val="tx2"/>
                </a:solidFill>
                <a:latin typeface="Times New Roman" panose="02020603050405020304" pitchFamily="18" charset="0"/>
              </a:rPr>
              <a:t>	</a:t>
            </a:r>
            <a:r>
              <a:rPr lang="en-US" altLang="en-US" sz="2400" b="1" dirty="0">
                <a:solidFill>
                  <a:srgbClr val="000000"/>
                </a:solidFill>
                <a:latin typeface="Times New Roman" panose="02020603050405020304" pitchFamily="18" charset="0"/>
              </a:rPr>
              <a:t>				</a:t>
            </a:r>
            <a:r>
              <a:rPr lang="en-US" altLang="en-US" sz="2400" b="1" i="1" dirty="0">
                <a:solidFill>
                  <a:schemeClr val="accent2"/>
                </a:solidFill>
                <a:latin typeface="Times New Roman" panose="02020603050405020304" pitchFamily="18" charset="0"/>
              </a:rPr>
              <a:t>	     </a:t>
            </a:r>
            <a:r>
              <a:rPr lang="en-US" altLang="en-US" sz="2400" dirty="0"/>
              <a:t># operations</a:t>
            </a:r>
          </a:p>
          <a:p>
            <a:pPr>
              <a:spcBef>
                <a:spcPct val="0"/>
              </a:spcBef>
              <a:buClrTx/>
              <a:buSzTx/>
              <a:buFontTx/>
              <a:buNone/>
            </a:pPr>
            <a:r>
              <a:rPr lang="en-US" altLang="en-US" sz="2400" dirty="0" smtClean="0">
                <a:solidFill>
                  <a:schemeClr val="tx2"/>
                </a:solidFill>
                <a:latin typeface="Calibri" panose="020F0502020204030204" pitchFamily="34" charset="0"/>
                <a:cs typeface="Calibri" panose="020F0502020204030204" pitchFamily="34" charset="0"/>
              </a:rPr>
              <a:t>public </a:t>
            </a:r>
            <a:r>
              <a:rPr lang="en-US" altLang="en-US" sz="2400" dirty="0">
                <a:solidFill>
                  <a:schemeClr val="tx2"/>
                </a:solidFill>
                <a:latin typeface="Calibri" panose="020F0502020204030204" pitchFamily="34" charset="0"/>
                <a:cs typeface="Calibri" panose="020F0502020204030204" pitchFamily="34" charset="0"/>
              </a:rPr>
              <a:t>static int sum( int n )</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err="1" smtClean="0">
                <a:solidFill>
                  <a:schemeClr val="tx2"/>
                </a:solidFill>
                <a:latin typeface="Calibri" panose="020F0502020204030204" pitchFamily="34" charset="0"/>
                <a:cs typeface="Calibri" panose="020F0502020204030204" pitchFamily="34" charset="0"/>
              </a:rPr>
              <a:t>int</a:t>
            </a:r>
            <a:r>
              <a:rPr lang="en-US" altLang="en-US" sz="2400" dirty="0" smtClean="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a:t>
            </a:r>
            <a:r>
              <a:rPr lang="en-US" altLang="en-US" sz="1600" i="1" dirty="0">
                <a:latin typeface="Calibri" panose="020F0502020204030204" pitchFamily="34" charset="0"/>
                <a:cs typeface="Calibri" panose="020F0502020204030204" pitchFamily="34" charset="0"/>
              </a:rPr>
              <a:t>The declarations count for no time</a:t>
            </a:r>
            <a:endParaRPr lang="en-US" altLang="en-US" sz="2400" i="1" dirty="0">
              <a:latin typeface="Calibri" panose="020F0502020204030204" pitchFamily="34" charset="0"/>
              <a:cs typeface="Calibri" panose="020F0502020204030204" pitchFamily="34" charset="0"/>
            </a:endParaRP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smtClean="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 0;				    </a:t>
            </a:r>
            <a:r>
              <a:rPr lang="en-US" altLang="en-US" sz="2400" dirty="0" smtClean="0">
                <a:solidFill>
                  <a:schemeClr val="tx2"/>
                </a:solidFill>
                <a:latin typeface="Calibri" panose="020F0502020204030204" pitchFamily="34" charset="0"/>
                <a:cs typeface="Calibri" panose="020F0502020204030204" pitchFamily="34" charset="0"/>
              </a:rPr>
              <a:t>  1</a:t>
            </a:r>
            <a:endParaRPr lang="en-US" altLang="en-US" sz="2400" dirty="0">
              <a:solidFill>
                <a:schemeClr val="tx2"/>
              </a:solidFill>
              <a:latin typeface="Calibri" panose="020F0502020204030204" pitchFamily="34" charset="0"/>
              <a:cs typeface="Calibri" panose="020F0502020204030204" pitchFamily="34" charset="0"/>
            </a:endParaRP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for( int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smtClean="0">
                <a:solidFill>
                  <a:schemeClr val="tx2"/>
                </a:solidFill>
                <a:latin typeface="Calibri" panose="020F0502020204030204" pitchFamily="34" charset="0"/>
                <a:cs typeface="Calibri" panose="020F0502020204030204" pitchFamily="34" charset="0"/>
              </a:rPr>
              <a:t>1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&lt;= </a:t>
            </a:r>
            <a:r>
              <a:rPr lang="en-US" altLang="en-US" sz="2400" dirty="0" smtClean="0">
                <a:solidFill>
                  <a:schemeClr val="tx2"/>
                </a:solidFill>
                <a:latin typeface="Calibri" panose="020F0502020204030204" pitchFamily="34" charset="0"/>
                <a:cs typeface="Calibri" panose="020F0502020204030204" pitchFamily="34" charset="0"/>
              </a:rPr>
              <a:t>n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sz="2400" b="0" i="0" u="none" strike="noStrike" baseline="0" dirty="0">
                <a:latin typeface="Calibri" panose="020F0502020204030204" pitchFamily="34" charset="0"/>
                <a:cs typeface="Calibri" panose="020F0502020204030204" pitchFamily="34" charset="0"/>
              </a:rPr>
              <a:t>2</a:t>
            </a:r>
            <a:r>
              <a:rPr lang="en-US" sz="2400" b="0" i="1" u="none" strike="noStrike" baseline="0" dirty="0">
                <a:latin typeface="Calibri" panose="020F0502020204030204" pitchFamily="34" charset="0"/>
                <a:cs typeface="Calibri" panose="020F0502020204030204" pitchFamily="34" charset="0"/>
              </a:rPr>
              <a:t>N </a:t>
            </a:r>
            <a:r>
              <a:rPr lang="en-US" sz="2400" b="0" i="0" u="none" strike="noStrike" baseline="0" dirty="0">
                <a:latin typeface="Calibri" panose="020F0502020204030204" pitchFamily="34" charset="0"/>
                <a:cs typeface="Calibri" panose="020F0502020204030204" pitchFamily="34" charset="0"/>
              </a:rPr>
              <a:t>+ 2</a:t>
            </a:r>
            <a:endParaRPr lang="en-US" altLang="en-US" sz="2400" dirty="0">
              <a:solidFill>
                <a:schemeClr val="tx2"/>
              </a:solidFill>
              <a:latin typeface="Calibri" panose="020F0502020204030204" pitchFamily="34" charset="0"/>
              <a:cs typeface="Calibri" panose="020F0502020204030204" pitchFamily="34" charset="0"/>
            </a:endParaRP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 </a:t>
            </a:r>
            <a:r>
              <a:rPr lang="en-US" altLang="en-US" sz="2400" dirty="0" err="1">
                <a:solidFill>
                  <a:schemeClr val="tx2"/>
                </a:solidFill>
                <a:latin typeface="Calibri" panose="020F0502020204030204" pitchFamily="34" charset="0"/>
                <a:cs typeface="Calibri" panose="020F0502020204030204" pitchFamily="34" charset="0"/>
              </a:rPr>
              <a:t>i</a:t>
            </a: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smtClean="0">
                <a:solidFill>
                  <a:schemeClr val="tx2"/>
                </a:solidFill>
                <a:latin typeface="Calibri" panose="020F0502020204030204" pitchFamily="34" charset="0"/>
                <a:cs typeface="Calibri" panose="020F0502020204030204" pitchFamily="34" charset="0"/>
              </a:rPr>
              <a:t> 	    </a:t>
            </a:r>
            <a:r>
              <a:rPr lang="en-US" altLang="en-US" sz="2400" dirty="0" smtClean="0">
                <a:latin typeface="Calibri" panose="020F0502020204030204" pitchFamily="34" charset="0"/>
                <a:cs typeface="Calibri" panose="020F0502020204030204" pitchFamily="34" charset="0"/>
              </a:rPr>
              <a:t>4N</a:t>
            </a:r>
            <a:endParaRPr lang="en-US" altLang="en-US" sz="2400" dirty="0">
              <a:latin typeface="Calibri" panose="020F0502020204030204" pitchFamily="34" charset="0"/>
              <a:cs typeface="Calibri" panose="020F0502020204030204" pitchFamily="34" charset="0"/>
            </a:endParaRP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     return </a:t>
            </a:r>
            <a:r>
              <a:rPr lang="en-US" altLang="en-US" sz="2400" dirty="0" err="1">
                <a:solidFill>
                  <a:schemeClr val="tx2"/>
                </a:solidFill>
                <a:latin typeface="Calibri" panose="020F0502020204030204" pitchFamily="34" charset="0"/>
                <a:cs typeface="Calibri" panose="020F0502020204030204" pitchFamily="34" charset="0"/>
              </a:rPr>
              <a:t>partialSum</a:t>
            </a:r>
            <a:r>
              <a:rPr lang="en-US" altLang="en-US" sz="2400" dirty="0">
                <a:solidFill>
                  <a:schemeClr val="tx2"/>
                </a:solidFill>
                <a:latin typeface="Calibri" panose="020F0502020204030204" pitchFamily="34" charset="0"/>
                <a:cs typeface="Calibri" panose="020F0502020204030204" pitchFamily="34" charset="0"/>
              </a:rPr>
              <a:t>;				      1</a:t>
            </a:r>
          </a:p>
          <a:p>
            <a:pPr>
              <a:spcBef>
                <a:spcPct val="0"/>
              </a:spcBef>
              <a:buClrTx/>
              <a:buSzTx/>
              <a:buFontTx/>
              <a:buNone/>
            </a:pPr>
            <a:r>
              <a:rPr lang="en-US" altLang="en-US" sz="2400" dirty="0">
                <a:solidFill>
                  <a:schemeClr val="tx2"/>
                </a:solidFill>
                <a:latin typeface="Calibri" panose="020F0502020204030204" pitchFamily="34" charset="0"/>
                <a:cs typeface="Calibri" panose="020F0502020204030204" pitchFamily="34" charset="0"/>
              </a:rPr>
              <a:t>}</a:t>
            </a:r>
            <a:r>
              <a:rPr lang="en-US" altLang="en-US" sz="2400" b="1" i="1" dirty="0">
                <a:solidFill>
                  <a:schemeClr val="accent2"/>
                </a:solidFill>
                <a:latin typeface="Times New Roman" panose="02020603050405020304" pitchFamily="18" charset="0"/>
                <a:sym typeface="Symbol" panose="05050102010706020507" pitchFamily="18" charset="2"/>
              </a:rPr>
              <a:t>			</a:t>
            </a:r>
            <a:endParaRPr lang="en-US" altLang="en-US" sz="2400" dirty="0">
              <a:latin typeface="Times New Roman" panose="02020603050405020304" pitchFamily="18" charset="0"/>
              <a:sym typeface="Symbol" panose="05050102010706020507" pitchFamily="18" charset="2"/>
            </a:endParaRPr>
          </a:p>
          <a:p>
            <a:pPr>
              <a:lnSpc>
                <a:spcPct val="150000"/>
              </a:lnSpc>
              <a:spcBef>
                <a:spcPct val="0"/>
              </a:spcBef>
              <a:buClrTx/>
              <a:buSzTx/>
              <a:buFontTx/>
              <a:buNone/>
            </a:pPr>
            <a:r>
              <a:rPr lang="en-US" altLang="en-US" sz="2400" dirty="0">
                <a:latin typeface="Times New Roman" panose="02020603050405020304" pitchFamily="18" charset="0"/>
                <a:sym typeface="Symbol" panose="05050102010706020507" pitchFamily="18" charset="2"/>
              </a:rPr>
              <a:t>						</a:t>
            </a:r>
            <a:r>
              <a:rPr lang="en-US" altLang="en-US" sz="2400" dirty="0">
                <a:sym typeface="Symbol" panose="05050102010706020507" pitchFamily="18" charset="2"/>
              </a:rPr>
              <a:t>Total</a:t>
            </a:r>
            <a:r>
              <a:rPr lang="en-US" altLang="en-US" sz="2400" dirty="0">
                <a:latin typeface="Times New Roman" panose="02020603050405020304" pitchFamily="18" charset="0"/>
                <a:sym typeface="Symbol" panose="05050102010706020507" pitchFamily="18" charset="2"/>
              </a:rPr>
              <a:t>	 6</a:t>
            </a:r>
            <a:r>
              <a:rPr lang="en-US" altLang="en-US" sz="2400" b="1" i="1" dirty="0">
                <a:latin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sym typeface="Symbol" panose="05050102010706020507" pitchFamily="18" charset="2"/>
              </a:rPr>
              <a:t> </a:t>
            </a:r>
            <a:r>
              <a:rPr lang="en-US" altLang="en-US" sz="2400" dirty="0">
                <a:latin typeface="Symbol" panose="05050102010706020507" pitchFamily="18" charset="2"/>
                <a:sym typeface="Symbol" panose="05050102010706020507" pitchFamily="18" charset="2"/>
              </a:rPr>
              <a:t>+</a:t>
            </a:r>
            <a:r>
              <a:rPr lang="en-US" altLang="en-US" sz="2400" dirty="0">
                <a:latin typeface="Times New Roman" panose="02020603050405020304" pitchFamily="18" charset="0"/>
                <a:sym typeface="Symbol" panose="05050102010706020507" pitchFamily="18" charset="2"/>
              </a:rPr>
              <a:t> 4</a:t>
            </a:r>
          </a:p>
        </p:txBody>
      </p:sp>
    </p:spTree>
    <p:extLst>
      <p:ext uri="{BB962C8B-B14F-4D97-AF65-F5344CB8AC3E}">
        <p14:creationId xmlns:p14="http://schemas.microsoft.com/office/powerpoint/2010/main" val="432074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6889</TotalTime>
  <Words>1540</Words>
  <Application>Microsoft Office PowerPoint</Application>
  <PresentationFormat>عرض على الشاشة (3:4)‏</PresentationFormat>
  <Paragraphs>412</Paragraphs>
  <Slides>23</Slides>
  <Notes>13</Notes>
  <HiddenSlides>1</HiddenSlides>
  <MMClips>0</MMClips>
  <ScaleCrop>false</ScaleCrop>
  <HeadingPairs>
    <vt:vector size="6" baseType="variant">
      <vt:variant>
        <vt:lpstr>الخطوط المستخدمة</vt:lpstr>
      </vt:variant>
      <vt:variant>
        <vt:i4>19</vt:i4>
      </vt:variant>
      <vt:variant>
        <vt:lpstr>نسق</vt:lpstr>
      </vt:variant>
      <vt:variant>
        <vt:i4>1</vt:i4>
      </vt:variant>
      <vt:variant>
        <vt:lpstr>عناوين الشرائح</vt:lpstr>
      </vt:variant>
      <vt:variant>
        <vt:i4>23</vt:i4>
      </vt:variant>
    </vt:vector>
  </HeadingPairs>
  <TitlesOfParts>
    <vt:vector size="43" baseType="lpstr">
      <vt:lpstr>MS PGothic</vt:lpstr>
      <vt:lpstr>MS PGothic</vt:lpstr>
      <vt:lpstr>SimSun</vt:lpstr>
      <vt:lpstr>Arial</vt:lpstr>
      <vt:lpstr>Berkeley-Bold</vt:lpstr>
      <vt:lpstr>Berkeley-Book</vt:lpstr>
      <vt:lpstr>Berkeley-BookItalic</vt:lpstr>
      <vt:lpstr>Bookman Old Style</vt:lpstr>
      <vt:lpstr>Calibri</vt:lpstr>
      <vt:lpstr>Cambria Math</vt:lpstr>
      <vt:lpstr>Gill Sans MT</vt:lpstr>
      <vt:lpstr>LetterGothic12PitchBT-Roman</vt:lpstr>
      <vt:lpstr>MTSYN</vt:lpstr>
      <vt:lpstr>Simplified Arabic Fixed</vt:lpstr>
      <vt:lpstr>Symbol</vt:lpstr>
      <vt:lpstr>Times New Roman</vt:lpstr>
      <vt:lpstr>Times-Roman</vt:lpstr>
      <vt:lpstr>Wingdings</vt:lpstr>
      <vt:lpstr>Wingdings 3</vt:lpstr>
      <vt:lpstr>Origin</vt:lpstr>
      <vt:lpstr>CS 242 -   Data Structures</vt:lpstr>
      <vt:lpstr>Why need algorithm analysis ?</vt:lpstr>
      <vt:lpstr>Algorithm Efficiency </vt:lpstr>
      <vt:lpstr>Experimental Analysis</vt:lpstr>
      <vt:lpstr>Experimental Analysis</vt:lpstr>
      <vt:lpstr>Algorithm Efficiency </vt:lpstr>
      <vt:lpstr>Moving Beyond Experimental Analysis</vt:lpstr>
      <vt:lpstr>Time complexity &amp; Primitive Operation  </vt:lpstr>
      <vt:lpstr>Counting Primitive Operations</vt:lpstr>
      <vt:lpstr>Big-O Notation</vt:lpstr>
      <vt:lpstr>Big-O Notation</vt:lpstr>
      <vt:lpstr>Algorithm Efficiency Categories</vt:lpstr>
      <vt:lpstr>Example 1</vt:lpstr>
      <vt:lpstr>Example 2</vt:lpstr>
      <vt:lpstr>Example 3</vt:lpstr>
      <vt:lpstr>Example 4</vt:lpstr>
      <vt:lpstr>Example 5</vt:lpstr>
      <vt:lpstr>Example 6</vt:lpstr>
      <vt:lpstr>Worst-case Running Time </vt:lpstr>
      <vt:lpstr>Consecutive Program Fragments</vt:lpstr>
      <vt:lpstr>If statement</vt:lpstr>
      <vt:lpstr>عرض تقديمي في PowerPoint</vt:lpstr>
      <vt:lpstr>Example</vt:lpstr>
    </vt:vector>
  </TitlesOfParts>
  <Company>Master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210   Data Structures</dc:title>
  <dc:creator>Sahar B</dc:creator>
  <cp:lastModifiedBy>Sahar B</cp:lastModifiedBy>
  <cp:revision>115</cp:revision>
  <dcterms:created xsi:type="dcterms:W3CDTF">2007-09-11T17:18:55Z</dcterms:created>
  <dcterms:modified xsi:type="dcterms:W3CDTF">2022-08-28T08:27:32Z</dcterms:modified>
</cp:coreProperties>
</file>