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1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slide" Target="slide2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2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slide" Target="slide2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3.jpeg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slide" Target="slide2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4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84784"/>
            <a:ext cx="9144000" cy="14705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0" dirty="0">
                <a:effectLst/>
              </a:rPr>
              <a:t>Поиск и анализ мутаций в гене LMNA </a:t>
            </a:r>
            <a:r>
              <a:rPr lang="ru-RU" sz="4000" b="0" dirty="0" smtClean="0">
                <a:effectLst/>
              </a:rPr>
              <a:t/>
            </a:r>
            <a:br>
              <a:rPr lang="ru-RU" sz="4000" b="0" dirty="0" smtClean="0">
                <a:effectLst/>
              </a:rPr>
            </a:br>
            <a:r>
              <a:rPr lang="ru-RU" sz="4000" b="0" dirty="0" smtClean="0">
                <a:effectLst/>
              </a:rPr>
              <a:t>у </a:t>
            </a:r>
            <a:r>
              <a:rPr lang="ru-RU" sz="4000" b="0" dirty="0">
                <a:effectLst/>
              </a:rPr>
              <a:t>пациентов с ДКМП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696" y="4365104"/>
            <a:ext cx="6552728" cy="1656184"/>
          </a:xfrm>
        </p:spPr>
        <p:txBody>
          <a:bodyPr>
            <a:noAutofit/>
          </a:bodyPr>
          <a:lstStyle/>
          <a:p>
            <a:pPr algn="r" eaLnBrk="1" hangingPunct="1">
              <a:lnSpc>
                <a:spcPct val="90000"/>
              </a:lnSpc>
              <a:spcAft>
                <a:spcPts val="1200"/>
              </a:spcAft>
            </a:pPr>
            <a:r>
              <a:rPr lang="ru-RU" sz="2000" dirty="0" smtClean="0"/>
              <a:t>Соискатель – </a:t>
            </a:r>
            <a:r>
              <a:rPr lang="ru-RU" sz="2000" dirty="0" err="1" smtClean="0"/>
              <a:t>Ермакович</a:t>
            </a:r>
            <a:r>
              <a:rPr lang="ru-RU" sz="2000" dirty="0" smtClean="0"/>
              <a:t> Д.П.</a:t>
            </a:r>
            <a:endParaRPr lang="ru-RU" sz="2000" dirty="0" smtClean="0"/>
          </a:p>
          <a:p>
            <a:pPr algn="r" eaLnBrk="1" hangingPunct="1">
              <a:lnSpc>
                <a:spcPct val="90000"/>
              </a:lnSpc>
            </a:pPr>
            <a:r>
              <a:rPr lang="ru-RU" sz="2000" dirty="0" smtClean="0"/>
              <a:t>Научный </a:t>
            </a:r>
            <a:r>
              <a:rPr lang="ru-RU" sz="2000" dirty="0" smtClean="0"/>
              <a:t>руководитель: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dirty="0" smtClean="0"/>
              <a:t> </a:t>
            </a:r>
            <a:r>
              <a:rPr lang="ru-RU" sz="2000" dirty="0" smtClean="0"/>
              <a:t>кандидат </a:t>
            </a:r>
            <a:r>
              <a:rPr lang="ru-RU" sz="2000" dirty="0" smtClean="0"/>
              <a:t>биологических </a:t>
            </a:r>
            <a:r>
              <a:rPr lang="ru-RU" sz="2000" dirty="0" smtClean="0"/>
              <a:t>наук </a:t>
            </a:r>
            <a:endParaRPr lang="ru-RU" sz="2000" dirty="0" smtClean="0"/>
          </a:p>
          <a:p>
            <a:pPr algn="r" eaLnBrk="1" hangingPunct="1">
              <a:lnSpc>
                <a:spcPct val="90000"/>
              </a:lnSpc>
            </a:pPr>
            <a:r>
              <a:rPr lang="ru-RU" sz="2000" dirty="0" err="1" smtClean="0"/>
              <a:t>Сивицкая</a:t>
            </a:r>
            <a:r>
              <a:rPr lang="ru-RU" sz="2000" dirty="0" smtClean="0"/>
              <a:t> Л.Н.</a:t>
            </a:r>
            <a:endParaRPr lang="ru-RU" sz="2000" dirty="0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32258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000" dirty="0"/>
              <a:t>Диссертация на соискание степени магистра </a:t>
            </a:r>
            <a:r>
              <a:rPr lang="ru-RU" sz="2000" dirty="0" smtClean="0"/>
              <a:t>биологических </a:t>
            </a:r>
            <a:r>
              <a:rPr lang="ru-RU" sz="2000" dirty="0"/>
              <a:t>наук</a:t>
            </a:r>
          </a:p>
        </p:txBody>
      </p:sp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8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612180" y="764704"/>
            <a:ext cx="820891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ru-RU" sz="2000" dirty="0"/>
              <a:t>У 6 человек из 18 не было обнаружено никаких изменений в гене LMNA. </a:t>
            </a:r>
            <a:r>
              <a:rPr lang="ru-RU" sz="2000" dirty="0" smtClean="0"/>
              <a:t>У </a:t>
            </a:r>
            <a:r>
              <a:rPr lang="ru-RU" sz="2000" dirty="0"/>
              <a:t>12 человек были выявлены 7  </a:t>
            </a:r>
            <a:r>
              <a:rPr lang="ru-RU" sz="2000" dirty="0" err="1"/>
              <a:t>однонуклеотидных</a:t>
            </a:r>
            <a:r>
              <a:rPr lang="ru-RU" sz="2000" dirty="0"/>
              <a:t> замен в этом гене. </a:t>
            </a:r>
            <a:endParaRPr lang="ru-RU" sz="2000" dirty="0" smtClean="0"/>
          </a:p>
          <a:p>
            <a:pPr marL="342900" indent="-342900">
              <a:spcAft>
                <a:spcPts val="12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ru-RU" sz="2000" dirty="0" smtClean="0"/>
              <a:t>Из </a:t>
            </a:r>
            <a:r>
              <a:rPr lang="ru-RU" sz="2000" dirty="0"/>
              <a:t>них 5 были классифицированы как непатогенные. </a:t>
            </a:r>
          </a:p>
          <a:p>
            <a:pPr marL="342900" indent="-342900">
              <a:spcAft>
                <a:spcPts val="12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ru-RU" sz="2000" dirty="0"/>
              <a:t>В популяциях человека они встречаются с частотой более 1% по данным 1000 </a:t>
            </a:r>
            <a:r>
              <a:rPr lang="ru-RU" sz="2000" dirty="0" err="1"/>
              <a:t>Genomes</a:t>
            </a:r>
            <a:r>
              <a:rPr lang="ru-RU" sz="2000" dirty="0"/>
              <a:t>, </a:t>
            </a:r>
            <a:r>
              <a:rPr lang="ru-RU" sz="2000" dirty="0" err="1"/>
              <a:t>ExAC</a:t>
            </a:r>
            <a:r>
              <a:rPr lang="ru-RU" sz="2000" dirty="0"/>
              <a:t>, TOPMED</a:t>
            </a:r>
            <a:r>
              <a:rPr lang="ru-RU" sz="2000" dirty="0" smtClean="0"/>
              <a:t>.</a:t>
            </a:r>
            <a:endParaRPr lang="ru-RU" sz="2000" dirty="0"/>
          </a:p>
          <a:p>
            <a:pPr marL="342900" indent="-342900">
              <a:spcAft>
                <a:spcPts val="12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ru-RU" sz="2000" dirty="0"/>
              <a:t>У двух пациентов были выявлены две замены в гетерозиготных состояниях: c.565C&gt;T (rs267607626) и c.745C&gt;G (rs121912496). Данные мутации приводят к замещению аминокислотных остатков в белке - р.Arg189Trp и р.Arg249Gly соответственно</a:t>
            </a:r>
            <a:r>
              <a:rPr lang="ru-RU" sz="2000" dirty="0" smtClean="0"/>
              <a:t>.</a:t>
            </a:r>
            <a:endParaRPr lang="ru-RU" sz="2000" dirty="0"/>
          </a:p>
          <a:p>
            <a:pPr marL="342900" indent="-342900">
              <a:spcAft>
                <a:spcPts val="12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ru-RU" sz="2000" dirty="0"/>
              <a:t>Мы считаем, что выявленные замены являются патогенными вариантами гена LMNA, ассоциированными с развитием ДКМП. Замены находятся в  ά-спиральном стержневом домене </a:t>
            </a:r>
            <a:r>
              <a:rPr lang="ru-RU" sz="2000" dirty="0" err="1"/>
              <a:t>ламина</a:t>
            </a:r>
            <a:r>
              <a:rPr lang="ru-RU" sz="2000" dirty="0"/>
              <a:t> А/С, выполняющем важные функции при формировании третичной структуры </a:t>
            </a:r>
            <a:r>
              <a:rPr lang="ru-RU" sz="2000" dirty="0" err="1"/>
              <a:t>ламины</a:t>
            </a:r>
            <a:r>
              <a:rPr lang="ru-RU" sz="2000" dirty="0"/>
              <a:t>. Частота замен в популяции человека ниже 0,05%.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1560" y="116632"/>
            <a:ext cx="7315200" cy="9259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Основные результаты</a:t>
            </a:r>
            <a:endParaRPr lang="ru-RU" dirty="0" smtClean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733425" y="476672"/>
            <a:ext cx="84963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ru-RU" sz="2000" dirty="0"/>
          </a:p>
          <a:p>
            <a:r>
              <a:rPr lang="ru-RU" sz="1600" dirty="0"/>
              <a:t>Семейная история отягощена, исследование родителей не проводилось;</a:t>
            </a:r>
          </a:p>
          <a:p>
            <a:r>
              <a:rPr lang="ru-RU" sz="1600" dirty="0"/>
              <a:t>предполагается семейная форма наследования. </a:t>
            </a:r>
          </a:p>
          <a:p>
            <a:r>
              <a:rPr lang="ru-RU" sz="1600" dirty="0"/>
              <a:t>Клинический диагноз: </a:t>
            </a:r>
            <a:r>
              <a:rPr lang="ru-RU" sz="1600" b="1" dirty="0"/>
              <a:t>ДКМП</a:t>
            </a:r>
          </a:p>
          <a:p>
            <a:endParaRPr lang="en-US" sz="1600" b="1" dirty="0"/>
          </a:p>
          <a:p>
            <a:r>
              <a:rPr lang="ru-RU" sz="1600" b="1" dirty="0"/>
              <a:t>База данных: </a:t>
            </a:r>
            <a:r>
              <a:rPr lang="ru-RU" sz="1600" dirty="0"/>
              <a:t>в данном локусе </a:t>
            </a:r>
            <a:r>
              <a:rPr lang="en-US" sz="1600" b="1" dirty="0"/>
              <a:t>rs267607626</a:t>
            </a:r>
            <a:r>
              <a:rPr lang="ru-RU" sz="1600" b="1" dirty="0"/>
              <a:t> замена </a:t>
            </a:r>
            <a:r>
              <a:rPr lang="fr-FR" sz="1600" b="1" dirty="0"/>
              <a:t>c.565C&gt;T (p.Arg189Trp)</a:t>
            </a:r>
            <a:r>
              <a:rPr lang="ru-RU" sz="1600" dirty="0"/>
              <a:t> является </a:t>
            </a:r>
            <a:r>
              <a:rPr lang="ru-RU" sz="1600" dirty="0" err="1"/>
              <a:t>аллелем</a:t>
            </a:r>
            <a:r>
              <a:rPr lang="ru-RU" sz="1600" dirty="0"/>
              <a:t> с неопределенной значимостью</a:t>
            </a:r>
          </a:p>
          <a:p>
            <a:r>
              <a:rPr lang="ru-RU" sz="1600" dirty="0"/>
              <a:t>Обнаруженный нами данный вариант (</a:t>
            </a:r>
            <a:r>
              <a:rPr lang="en-US" sz="1600" dirty="0"/>
              <a:t>C</a:t>
            </a:r>
            <a:r>
              <a:rPr lang="ru-RU" sz="1600" dirty="0"/>
              <a:t>&gt;</a:t>
            </a:r>
            <a:r>
              <a:rPr lang="en-US" sz="1600" dirty="0"/>
              <a:t>T</a:t>
            </a:r>
            <a:r>
              <a:rPr lang="ru-RU" sz="1600" b="1" dirty="0"/>
              <a:t>,</a:t>
            </a:r>
            <a:r>
              <a:rPr lang="fr-FR" sz="1600" b="1" dirty="0"/>
              <a:t>Arg189Trp</a:t>
            </a:r>
            <a:r>
              <a:rPr lang="fr-FR" sz="1600" dirty="0"/>
              <a:t> </a:t>
            </a:r>
            <a:r>
              <a:rPr lang="ru-RU" sz="1600" b="1" dirty="0"/>
              <a:t>) имеет низкую частоту  </a:t>
            </a:r>
            <a:r>
              <a:rPr lang="fr-FR" sz="1600" b="1" dirty="0"/>
              <a:t>T</a:t>
            </a:r>
            <a:r>
              <a:rPr lang="ru-RU" sz="1600" b="1" dirty="0"/>
              <a:t>=0.00002/2 (</a:t>
            </a:r>
            <a:r>
              <a:rPr lang="fr-FR" sz="1600" b="1" dirty="0"/>
              <a:t>ExAC</a:t>
            </a:r>
            <a:r>
              <a:rPr lang="ru-RU" sz="1600" b="1" dirty="0"/>
              <a:t>), </a:t>
            </a:r>
            <a:r>
              <a:rPr lang="fr-FR" sz="1600" b="1" dirty="0"/>
              <a:t>T</a:t>
            </a:r>
            <a:r>
              <a:rPr lang="ru-RU" sz="1600" b="1" dirty="0"/>
              <a:t>=0.00003/1 (</a:t>
            </a:r>
            <a:r>
              <a:rPr lang="fr-FR" sz="1600" b="1" dirty="0"/>
              <a:t>TOPMED</a:t>
            </a:r>
            <a:r>
              <a:rPr lang="ru-RU" sz="1600" b="1" dirty="0"/>
              <a:t>)</a:t>
            </a:r>
          </a:p>
          <a:p>
            <a:endParaRPr lang="ru-RU" sz="1600" b="1" dirty="0"/>
          </a:p>
          <a:p>
            <a:r>
              <a:rPr lang="ru-RU" sz="1600" b="1" dirty="0"/>
              <a:t>Предикторы:</a:t>
            </a:r>
            <a:r>
              <a:rPr lang="ru-RU" sz="1600" dirty="0"/>
              <a:t> </a:t>
            </a:r>
            <a:endParaRPr lang="en-US" sz="1600" dirty="0"/>
          </a:p>
          <a:p>
            <a:endParaRPr lang="be-BY" sz="1600" dirty="0"/>
          </a:p>
          <a:p>
            <a:r>
              <a:rPr lang="ru-RU" sz="1600" dirty="0"/>
              <a:t>Оценка </a:t>
            </a:r>
            <a:r>
              <a:rPr lang="ru-RU" sz="1600" dirty="0" err="1"/>
              <a:t>Condel</a:t>
            </a:r>
            <a:r>
              <a:rPr lang="ru-RU" sz="1600" dirty="0"/>
              <a:t> - </a:t>
            </a:r>
            <a:r>
              <a:rPr lang="ru-RU" sz="1600" b="1" dirty="0"/>
              <a:t>замена патогенная</a:t>
            </a:r>
          </a:p>
          <a:p>
            <a:r>
              <a:rPr lang="ru-RU" sz="1600" dirty="0"/>
              <a:t>Оценка </a:t>
            </a:r>
            <a:r>
              <a:rPr lang="en-US" sz="1600" dirty="0"/>
              <a:t>J</a:t>
            </a:r>
            <a:r>
              <a:rPr lang="ru-RU" sz="1600" dirty="0"/>
              <a:t>pred4 – замена не оказывает существенного влияния на образование спиральной и </a:t>
            </a:r>
            <a:r>
              <a:rPr lang="ru-RU" sz="1600" dirty="0" err="1"/>
              <a:t>суперспиральной</a:t>
            </a:r>
            <a:r>
              <a:rPr lang="ru-RU" sz="1600" dirty="0"/>
              <a:t> структуры, но меняет паттерн находящихся на поверхности аминокислотных остатков.</a:t>
            </a:r>
          </a:p>
          <a:p>
            <a:endParaRPr lang="ru-RU" sz="1600" dirty="0"/>
          </a:p>
          <a:p>
            <a:r>
              <a:rPr lang="ru-RU" sz="1600" dirty="0"/>
              <a:t>Оценка согласно алгоритму </a:t>
            </a:r>
            <a:r>
              <a:rPr lang="ru-RU" b="1" dirty="0"/>
              <a:t>ACMG&amp;CAP</a:t>
            </a:r>
            <a:r>
              <a:rPr lang="ru-RU" sz="1600" dirty="0"/>
              <a:t>: </a:t>
            </a:r>
            <a:r>
              <a:rPr lang="ru-RU" sz="1600" b="1" dirty="0"/>
              <a:t>Вероятно патогенная</a:t>
            </a:r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684213" y="5013325"/>
            <a:ext cx="84232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600" b="1" dirty="0"/>
              <a:t>Литературные сведения:</a:t>
            </a:r>
          </a:p>
          <a:p>
            <a:pPr eaLnBrk="0" hangingPunct="0"/>
            <a:r>
              <a:rPr lang="ru-RU" sz="1600" dirty="0"/>
              <a:t>Впервые замена </a:t>
            </a:r>
            <a:r>
              <a:rPr lang="fr-FR" sz="1600" dirty="0"/>
              <a:t>Arg</a:t>
            </a:r>
            <a:r>
              <a:rPr lang="ru-RU" sz="1600" dirty="0"/>
              <a:t>189</a:t>
            </a:r>
            <a:r>
              <a:rPr lang="fr-FR" sz="1600" dirty="0"/>
              <a:t>Trp</a:t>
            </a:r>
            <a:r>
              <a:rPr lang="ru-RU" sz="1600" dirty="0"/>
              <a:t>  как потенциально патогенная была описана </a:t>
            </a:r>
            <a:r>
              <a:rPr lang="en-US" sz="1600" dirty="0"/>
              <a:t>N. </a:t>
            </a:r>
            <a:r>
              <a:rPr lang="en-US" sz="1600" dirty="0" err="1"/>
              <a:t>Botto</a:t>
            </a:r>
            <a:r>
              <a:rPr lang="ru-RU" sz="1600" dirty="0"/>
              <a:t> </a:t>
            </a:r>
            <a:r>
              <a:rPr lang="ru-RU" sz="1600" dirty="0" err="1"/>
              <a:t>et</a:t>
            </a:r>
            <a:r>
              <a:rPr lang="ru-RU" sz="1600" dirty="0"/>
              <a:t> </a:t>
            </a:r>
            <a:r>
              <a:rPr lang="ru-RU" sz="1600" dirty="0" err="1"/>
              <a:t>al</a:t>
            </a:r>
            <a:r>
              <a:rPr lang="ru-RU" sz="1600" dirty="0"/>
              <a:t> (2010) в семейном случае ДКМП 1</a:t>
            </a:r>
            <a:r>
              <a:rPr lang="en-US" sz="1600" dirty="0"/>
              <a:t>A</a:t>
            </a:r>
            <a:r>
              <a:rPr lang="ru-RU" sz="1600" dirty="0"/>
              <a:t>. Патогенность замены была  доказана у пациента с </a:t>
            </a:r>
            <a:r>
              <a:rPr lang="en-US" sz="1600" dirty="0"/>
              <a:t>LMNA</a:t>
            </a:r>
            <a:r>
              <a:rPr lang="ru-RU" sz="1600" dirty="0"/>
              <a:t>-зависимой мышечной дистрофией и ДКМП в работе C. </a:t>
            </a:r>
            <a:r>
              <a:rPr lang="ru-RU" sz="1600" dirty="0" err="1"/>
              <a:t>Magagnotti</a:t>
            </a:r>
            <a:r>
              <a:rPr lang="ru-RU" sz="1600" dirty="0"/>
              <a:t> </a:t>
            </a:r>
            <a:r>
              <a:rPr lang="en-US" sz="1600" dirty="0"/>
              <a:t>et al</a:t>
            </a:r>
            <a:r>
              <a:rPr lang="ru-RU" sz="1600" dirty="0"/>
              <a:t> (2012).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4140200" y="2997200"/>
            <a:ext cx="4568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/>
              <a:t>Заключение: замена признана патогенной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33425" y="116632"/>
            <a:ext cx="7315200" cy="9259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Мутация </a:t>
            </a:r>
            <a:r>
              <a:rPr lang="fr-FR" dirty="0"/>
              <a:t>Arg189Trp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3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594642" y="798612"/>
            <a:ext cx="84963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ru-RU" dirty="0"/>
          </a:p>
          <a:p>
            <a:r>
              <a:rPr lang="ru-RU" sz="1600" dirty="0"/>
              <a:t>Замена, наследование которой не установлено в связи с отсутствием родственников </a:t>
            </a:r>
          </a:p>
          <a:p>
            <a:r>
              <a:rPr lang="ru-RU" sz="1600" dirty="0"/>
              <a:t>Клинический диагноз: </a:t>
            </a:r>
            <a:r>
              <a:rPr lang="ru-RU" sz="1600" b="1" dirty="0"/>
              <a:t>МД, ДКМП</a:t>
            </a:r>
          </a:p>
          <a:p>
            <a:endParaRPr lang="ru-RU" sz="1600" b="1" dirty="0"/>
          </a:p>
          <a:p>
            <a:endParaRPr lang="en-US" sz="1600" b="1" dirty="0"/>
          </a:p>
          <a:p>
            <a:r>
              <a:rPr lang="ru-RU" sz="1600" b="1" dirty="0"/>
              <a:t>База данных: </a:t>
            </a:r>
            <a:r>
              <a:rPr lang="ru-RU" sz="1600" dirty="0"/>
              <a:t>в данном локусе </a:t>
            </a:r>
            <a:r>
              <a:rPr lang="en-US" sz="1600" b="1" dirty="0"/>
              <a:t>rs121912496</a:t>
            </a:r>
            <a:r>
              <a:rPr lang="ru-RU" sz="1600" b="1" dirty="0"/>
              <a:t> замена </a:t>
            </a:r>
            <a:r>
              <a:rPr lang="fr-FR" sz="1600" b="1" dirty="0"/>
              <a:t>c.745C&gt;T (p.Arg249Trp)</a:t>
            </a:r>
            <a:r>
              <a:rPr lang="ru-RU" sz="1600" dirty="0"/>
              <a:t> является описанным патогенным </a:t>
            </a:r>
            <a:r>
              <a:rPr lang="ru-RU" sz="1600" dirty="0" err="1"/>
              <a:t>аллелем</a:t>
            </a:r>
            <a:endParaRPr lang="ru-RU" sz="1600" dirty="0"/>
          </a:p>
          <a:p>
            <a:r>
              <a:rPr lang="ru-RU" sz="1600" dirty="0"/>
              <a:t>Обнаруженный нами вариант (</a:t>
            </a:r>
            <a:r>
              <a:rPr lang="en-US" sz="1600" b="1" dirty="0"/>
              <a:t>C</a:t>
            </a:r>
            <a:r>
              <a:rPr lang="ru-RU" sz="1600" b="1" dirty="0"/>
              <a:t>&gt;</a:t>
            </a:r>
            <a:r>
              <a:rPr lang="en-US" sz="1600" b="1" dirty="0"/>
              <a:t>G</a:t>
            </a:r>
            <a:r>
              <a:rPr lang="ru-RU" sz="1600" b="1" dirty="0"/>
              <a:t>, </a:t>
            </a:r>
            <a:r>
              <a:rPr lang="en-US" sz="1600" b="1" dirty="0" err="1"/>
              <a:t>Arg</a:t>
            </a:r>
            <a:r>
              <a:rPr lang="ru-RU" sz="1600" b="1" dirty="0"/>
              <a:t>249</a:t>
            </a:r>
            <a:r>
              <a:rPr lang="en-US" sz="1600" b="1" dirty="0" err="1"/>
              <a:t>Gly</a:t>
            </a:r>
            <a:r>
              <a:rPr lang="ru-RU" sz="1600" b="1" dirty="0"/>
              <a:t>) имеет неопределенное значение</a:t>
            </a:r>
          </a:p>
          <a:p>
            <a:endParaRPr lang="ru-RU" sz="1600" b="1" dirty="0"/>
          </a:p>
          <a:p>
            <a:r>
              <a:rPr lang="ru-RU" sz="1600" b="1" dirty="0"/>
              <a:t>Предикторы:</a:t>
            </a:r>
            <a:r>
              <a:rPr lang="ru-RU" sz="1600" dirty="0"/>
              <a:t> </a:t>
            </a:r>
            <a:endParaRPr lang="en-US" sz="1600" dirty="0"/>
          </a:p>
          <a:p>
            <a:r>
              <a:rPr lang="ru-RU" sz="1600" dirty="0"/>
              <a:t>Оценка возможного изменения </a:t>
            </a:r>
            <a:r>
              <a:rPr lang="ru-RU" sz="1600" dirty="0" err="1"/>
              <a:t>сплайсинга</a:t>
            </a:r>
            <a:r>
              <a:rPr lang="ru-RU" sz="1600" dirty="0"/>
              <a:t>: потенциальное изменение </a:t>
            </a:r>
            <a:r>
              <a:rPr lang="ru-RU" sz="1600" dirty="0" err="1"/>
              <a:t>сплайсинга</a:t>
            </a:r>
            <a:endParaRPr lang="ru-RU" sz="1600" dirty="0"/>
          </a:p>
          <a:p>
            <a:endParaRPr lang="be-BY" sz="1600" dirty="0"/>
          </a:p>
          <a:p>
            <a:r>
              <a:rPr lang="ru-RU" sz="1600" dirty="0"/>
              <a:t>Оценка  </a:t>
            </a:r>
            <a:r>
              <a:rPr lang="en-US" sz="1600" dirty="0"/>
              <a:t>jpred4: </a:t>
            </a:r>
            <a:r>
              <a:rPr lang="ru-RU" sz="1600" dirty="0"/>
              <a:t>замена приводит </a:t>
            </a:r>
            <a:r>
              <a:rPr lang="ru-RU" sz="1600" b="1" dirty="0"/>
              <a:t>к невозможности образовать </a:t>
            </a:r>
            <a:r>
              <a:rPr lang="ru-RU" sz="1600" b="1" dirty="0" err="1"/>
              <a:t>суперспиральную</a:t>
            </a:r>
            <a:r>
              <a:rPr lang="ru-RU" sz="1600" b="1" dirty="0"/>
              <a:t> структуру</a:t>
            </a:r>
            <a:r>
              <a:rPr lang="ru-RU" sz="1600" dirty="0"/>
              <a:t>  по сравнению с нормальным белком на протяжении 20-35 аминокислот </a:t>
            </a:r>
          </a:p>
          <a:p>
            <a:r>
              <a:rPr lang="ru-RU" sz="1600" dirty="0"/>
              <a:t> </a:t>
            </a:r>
          </a:p>
          <a:p>
            <a:r>
              <a:rPr lang="ru-RU" sz="1600" dirty="0"/>
              <a:t>Оценка </a:t>
            </a:r>
            <a:r>
              <a:rPr lang="ru-RU" sz="1600" dirty="0" err="1"/>
              <a:t>Condel</a:t>
            </a:r>
            <a:r>
              <a:rPr lang="ru-RU" sz="1600" dirty="0"/>
              <a:t> - </a:t>
            </a:r>
            <a:r>
              <a:rPr lang="ru-RU" sz="1600" b="1" dirty="0"/>
              <a:t>замена патогенная</a:t>
            </a:r>
          </a:p>
          <a:p>
            <a:r>
              <a:rPr lang="ru-RU" sz="1600" dirty="0"/>
              <a:t>Оценка </a:t>
            </a:r>
            <a:r>
              <a:rPr lang="ru-RU" sz="1600" dirty="0" err="1"/>
              <a:t>AlignGVGD</a:t>
            </a:r>
            <a:r>
              <a:rPr lang="ru-RU" sz="1600" dirty="0"/>
              <a:t> - </a:t>
            </a:r>
            <a:r>
              <a:rPr lang="ru-RU" sz="1600" b="1" dirty="0"/>
              <a:t>высокое влияние</a:t>
            </a:r>
            <a:r>
              <a:rPr lang="ru-RU" sz="1600" dirty="0"/>
              <a:t> замены на функции белка</a:t>
            </a:r>
          </a:p>
          <a:p>
            <a:endParaRPr lang="ru-RU" sz="1600" dirty="0"/>
          </a:p>
          <a:p>
            <a:r>
              <a:rPr lang="ru-RU" sz="1600" dirty="0"/>
              <a:t>Оценка согласно</a:t>
            </a:r>
          </a:p>
          <a:p>
            <a:r>
              <a:rPr lang="ru-RU" sz="1600" dirty="0"/>
              <a:t>алгоритму </a:t>
            </a:r>
            <a:r>
              <a:rPr lang="ru-RU" b="1" dirty="0"/>
              <a:t>ACMG&amp;CAP</a:t>
            </a:r>
            <a:r>
              <a:rPr lang="ru-RU" sz="1600" dirty="0"/>
              <a:t>: </a:t>
            </a:r>
            <a:r>
              <a:rPr lang="ru-RU" sz="1600" b="1" dirty="0"/>
              <a:t>Вероятно патогенная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984750" y="5159375"/>
            <a:ext cx="3779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sz="1600" b="1" dirty="0"/>
              <a:t>Литературные сведения: </a:t>
            </a:r>
            <a:r>
              <a:rPr lang="ru-RU" sz="1600" dirty="0"/>
              <a:t>горячая точка</a:t>
            </a:r>
            <a:r>
              <a:rPr lang="ru-RU" dirty="0"/>
              <a:t> </a:t>
            </a: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3275856" y="5930743"/>
            <a:ext cx="4568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/>
              <a:t>Заключение: замена признана патогенной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33425" y="116632"/>
            <a:ext cx="7315200" cy="9259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Мутация </a:t>
            </a:r>
            <a:r>
              <a:rPr lang="fr-FR" dirty="0" smtClean="0"/>
              <a:t>Arg</a:t>
            </a:r>
            <a:r>
              <a:rPr lang="ru-RU" dirty="0" smtClean="0"/>
              <a:t>249</a:t>
            </a:r>
            <a:r>
              <a:rPr lang="en-US" dirty="0" smtClean="0"/>
              <a:t>Gly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5601816" cy="853988"/>
          </a:xfrm>
        </p:spPr>
        <p:txBody>
          <a:bodyPr/>
          <a:lstStyle/>
          <a:p>
            <a:pPr eaLnBrk="1" hangingPunct="1"/>
            <a:r>
              <a:rPr lang="ru-RU" dirty="0" smtClean="0"/>
              <a:t>Научная новизна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315200" cy="3539527"/>
          </a:xfrm>
        </p:spPr>
        <p:txBody>
          <a:bodyPr/>
          <a:lstStyle/>
          <a:p>
            <a:pPr eaLnBrk="1" hangingPunct="1"/>
            <a:r>
              <a:rPr lang="ru-RU" dirty="0" smtClean="0"/>
              <a:t>Обнаруженные нами мутации не были описаны в литературе и не классифицировались ранее как патогенные.</a:t>
            </a:r>
            <a:endParaRPr lang="be-BY" dirty="0" smtClean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4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98"/>
          <p:cNvSpPr txBox="1">
            <a:spLocks noChangeArrowheads="1"/>
          </p:cNvSpPr>
          <p:nvPr/>
        </p:nvSpPr>
        <p:spPr bwMode="auto">
          <a:xfrm>
            <a:off x="447675" y="11953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sz="1400" b="1">
              <a:latin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825" y="1559526"/>
            <a:ext cx="8640763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endParaRPr lang="ru-RU" sz="2400" b="1" dirty="0"/>
          </a:p>
          <a:p>
            <a:pPr indent="450000">
              <a:defRPr/>
            </a:pPr>
            <a:r>
              <a:rPr lang="ru-RU" sz="2000" dirty="0"/>
              <a:t>Проведенное исследование позволило идентифицировать двух носителей потенциально патогенных мутаций в гене </a:t>
            </a:r>
            <a:r>
              <a:rPr lang="en-US" sz="2000" dirty="0"/>
              <a:t>LMNA</a:t>
            </a:r>
            <a:r>
              <a:rPr lang="ru-RU" sz="2000" dirty="0"/>
              <a:t>, имеющих замену </a:t>
            </a:r>
            <a:r>
              <a:rPr lang="fr-FR" sz="2000" b="1" dirty="0"/>
              <a:t>p</a:t>
            </a:r>
            <a:r>
              <a:rPr lang="ru-RU" sz="2000" b="1" dirty="0"/>
              <a:t>.</a:t>
            </a:r>
            <a:r>
              <a:rPr lang="fr-FR" sz="2000" b="1" dirty="0"/>
              <a:t>Arg</a:t>
            </a:r>
            <a:r>
              <a:rPr lang="ru-RU" sz="2000" b="1" dirty="0"/>
              <a:t>189</a:t>
            </a:r>
            <a:r>
              <a:rPr lang="fr-FR" sz="2000" b="1" dirty="0"/>
              <a:t>Trp</a:t>
            </a:r>
            <a:r>
              <a:rPr lang="ru-RU" sz="2000" dirty="0"/>
              <a:t> и </a:t>
            </a:r>
            <a:r>
              <a:rPr lang="en-US" sz="2000" b="1" dirty="0"/>
              <a:t>p</a:t>
            </a:r>
            <a:r>
              <a:rPr lang="ru-RU" sz="2000" b="1" dirty="0"/>
              <a:t>.Arg249Gly</a:t>
            </a:r>
            <a:r>
              <a:rPr lang="ru-RU" sz="2000" dirty="0"/>
              <a:t>. На патогенность мутаций указывает: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sz="2000" dirty="0"/>
              <a:t>Крайне низкая частота в популяционных базах данных открытого доступа;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sz="2000" dirty="0"/>
              <a:t>Семейный анамнез, отягощенный случаями ДКМП или внезапной сердечной смертью;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sz="2000" dirty="0"/>
              <a:t>Локализация замен в «горячих точках» </a:t>
            </a:r>
            <a:r>
              <a:rPr lang="en-US" sz="2000" dirty="0"/>
              <a:t>LMNA</a:t>
            </a:r>
            <a:r>
              <a:rPr lang="ru-RU" sz="2000" dirty="0"/>
              <a:t>, описание пациентов с этой же патологией и мутациями ранее</a:t>
            </a:r>
            <a:r>
              <a:rPr lang="en-US" sz="2000" dirty="0"/>
              <a:t>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sz="2000" dirty="0"/>
              <a:t>Предсказание патогенности выявленных нами мутаций </a:t>
            </a:r>
            <a:r>
              <a:rPr lang="ru-RU" sz="2000" i="1" dirty="0" err="1"/>
              <a:t>in</a:t>
            </a:r>
            <a:r>
              <a:rPr lang="ru-RU" sz="2000" i="1" dirty="0"/>
              <a:t> </a:t>
            </a:r>
            <a:r>
              <a:rPr lang="ru-RU" sz="2000" i="1" dirty="0" err="1"/>
              <a:t>silico</a:t>
            </a:r>
            <a:r>
              <a:rPr lang="ru-RU" sz="2000" dirty="0"/>
              <a:t>.</a:t>
            </a:r>
          </a:p>
          <a:p>
            <a:pPr marL="457200" indent="-457200">
              <a:buFontTx/>
              <a:buAutoNum type="arabicPeriod"/>
              <a:defRPr/>
            </a:pPr>
            <a:endParaRPr lang="ru-RU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373233"/>
            <a:ext cx="7315200" cy="115409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Положения, выносимые на защиту</a:t>
            </a:r>
            <a:r>
              <a:rPr lang="en-US" dirty="0" smtClean="0"/>
              <a:t>, </a:t>
            </a:r>
            <a:r>
              <a:rPr lang="ru-RU" dirty="0" smtClean="0"/>
              <a:t>часть 1</a:t>
            </a:r>
            <a:endParaRPr lang="ru-RU" dirty="0" smtClean="0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2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98"/>
          <p:cNvSpPr txBox="1">
            <a:spLocks noChangeArrowheads="1"/>
          </p:cNvSpPr>
          <p:nvPr/>
        </p:nvSpPr>
        <p:spPr bwMode="auto">
          <a:xfrm>
            <a:off x="447675" y="11953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sz="1400" b="1"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373233"/>
            <a:ext cx="7315200" cy="115409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Положения, выносимые на защиту, часть 2</a:t>
            </a:r>
            <a:endParaRPr lang="ru-RU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132856"/>
            <a:ext cx="7762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>
              <a:defRPr/>
            </a:pPr>
            <a:r>
              <a:rPr lang="ru-RU" dirty="0"/>
              <a:t>Данные клинические случаи говорят о необходимости своевременной постановки правильного диагноза и верификации его с помощью молекулярно-генетических методов. В будущем, быстрое определение генотипа при помощи </a:t>
            </a:r>
            <a:r>
              <a:rPr lang="en-US" dirty="0"/>
              <a:t>NGS</a:t>
            </a:r>
            <a:r>
              <a:rPr lang="ru-RU" dirty="0"/>
              <a:t> позволит в кратчайшие сроки подтверждать  этимологию заболевания. Знание же причин заболевания на молекулярно-генетическом уровне поможет лучшим образом подбирать лечение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диагностировать заболевания у родственников. </a:t>
            </a:r>
            <a:endParaRPr lang="ru-RU" dirty="0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92696"/>
            <a:ext cx="5745832" cy="9481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dirty="0" smtClean="0"/>
              <a:t>Спасибо за </a:t>
            </a:r>
            <a:r>
              <a:rPr lang="ru-RU" sz="4000" dirty="0" smtClean="0"/>
              <a:t>внимание!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 smtClean="0"/>
          </a:p>
        </p:txBody>
      </p:sp>
      <p:sp>
        <p:nvSpPr>
          <p:cNvPr id="3" name="Управляющая кнопка: назад 2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180914"/>
            <a:ext cx="7315200" cy="530120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hlinkClick r:id="rId2" action="ppaction://hlinksldjump"/>
              </a:rPr>
              <a:t>Тема и руководитель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hlinkClick r:id="rId3" action="ppaction://hlinksldjump"/>
              </a:rPr>
              <a:t>Актуальность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hlinkClick r:id="rId4" action="ppaction://hlinksldjump"/>
              </a:rPr>
              <a:t>Поставленные цели и </a:t>
            </a:r>
            <a:r>
              <a:rPr lang="ru-RU" sz="2800" dirty="0" smtClean="0">
                <a:hlinkClick r:id="rId4" action="ppaction://hlinksldjump"/>
              </a:rPr>
              <a:t>задачи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hlinkClick r:id="rId5" action="ppaction://hlinksldjump"/>
              </a:rPr>
              <a:t>Объект и предмет исследования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hlinkClick r:id="rId6" action="ppaction://hlinksldjump"/>
              </a:rPr>
              <a:t>Научная </a:t>
            </a:r>
            <a:r>
              <a:rPr lang="ru-RU" sz="2800" dirty="0" smtClean="0">
                <a:hlinkClick r:id="rId6" action="ppaction://hlinksldjump"/>
              </a:rPr>
              <a:t>гипотеза</a:t>
            </a:r>
            <a:r>
              <a:rPr lang="be-BY" sz="2800" dirty="0" smtClean="0">
                <a:hlinkClick r:id="rId6" action="ppaction://hlinksldjump"/>
              </a:rPr>
              <a:t>, часть 1</a:t>
            </a:r>
            <a:endParaRPr lang="be-BY" sz="2800" dirty="0" smtClean="0"/>
          </a:p>
          <a:p>
            <a:pPr>
              <a:lnSpc>
                <a:spcPct val="90000"/>
              </a:lnSpc>
            </a:pPr>
            <a:r>
              <a:rPr lang="ru-RU" sz="2800" dirty="0">
                <a:hlinkClick r:id="rId7" action="ppaction://hlinksldjump"/>
              </a:rPr>
              <a:t>Научная гипотеза</a:t>
            </a:r>
            <a:r>
              <a:rPr lang="be-BY" sz="2800" dirty="0">
                <a:hlinkClick r:id="rId7" action="ppaction://hlinksldjump"/>
              </a:rPr>
              <a:t>, часть </a:t>
            </a:r>
            <a:r>
              <a:rPr lang="be-BY" sz="2800" dirty="0" smtClean="0">
                <a:hlinkClick r:id="rId7" action="ppaction://hlinksldjump"/>
              </a:rPr>
              <a:t>2</a:t>
            </a:r>
            <a:endParaRPr lang="be-BY" sz="2800" dirty="0" smtClean="0"/>
          </a:p>
          <a:p>
            <a:pPr>
              <a:lnSpc>
                <a:spcPct val="90000"/>
              </a:lnSpc>
            </a:pPr>
            <a:r>
              <a:rPr lang="ru-RU" sz="2800" dirty="0" smtClean="0">
                <a:hlinkClick r:id="rId8" action="ppaction://hlinksldjump"/>
              </a:rPr>
              <a:t>Материалы и методы</a:t>
            </a:r>
            <a:endParaRPr lang="ru-RU" sz="2800" dirty="0" smtClean="0"/>
          </a:p>
          <a:p>
            <a:pPr>
              <a:lnSpc>
                <a:spcPct val="90000"/>
              </a:lnSpc>
            </a:pPr>
            <a:r>
              <a:rPr lang="ru-RU" sz="2800" dirty="0" smtClean="0">
                <a:hlinkClick r:id="rId9" action="ppaction://hlinksldjump"/>
              </a:rPr>
              <a:t>Визуализация обработанных данных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hlinkClick r:id="rId10" action="ppaction://hlinksldjump"/>
              </a:rPr>
              <a:t>Основные </a:t>
            </a:r>
            <a:r>
              <a:rPr lang="ru-RU" sz="2800" dirty="0" smtClean="0">
                <a:hlinkClick r:id="rId10" action="ppaction://hlinksldjump"/>
              </a:rPr>
              <a:t>результаты</a:t>
            </a:r>
            <a:endParaRPr lang="ru-RU" sz="2800" dirty="0" smtClean="0"/>
          </a:p>
          <a:p>
            <a:r>
              <a:rPr lang="ru-RU" sz="2800" dirty="0">
                <a:hlinkClick r:id="rId11" action="ppaction://hlinksldjump"/>
              </a:rPr>
              <a:t>Мутация </a:t>
            </a:r>
            <a:r>
              <a:rPr lang="fr-FR" sz="2800" dirty="0" smtClean="0">
                <a:hlinkClick r:id="rId11" action="ppaction://hlinksldjump"/>
              </a:rPr>
              <a:t>Arg189Trp</a:t>
            </a:r>
            <a:endParaRPr lang="ru-RU" sz="2800" dirty="0" smtClean="0"/>
          </a:p>
          <a:p>
            <a:r>
              <a:rPr lang="ru-RU" sz="2800" dirty="0">
                <a:hlinkClick r:id="rId12" action="ppaction://hlinksldjump"/>
              </a:rPr>
              <a:t>Мутация </a:t>
            </a:r>
            <a:r>
              <a:rPr lang="fr-FR" sz="2800" dirty="0" smtClean="0">
                <a:hlinkClick r:id="rId12" action="ppaction://hlinksldjump"/>
              </a:rPr>
              <a:t>Arg</a:t>
            </a:r>
            <a:r>
              <a:rPr lang="ru-RU" sz="2800" dirty="0" smtClean="0">
                <a:hlinkClick r:id="rId12" action="ppaction://hlinksldjump"/>
              </a:rPr>
              <a:t>249</a:t>
            </a:r>
            <a:r>
              <a:rPr lang="en-US" sz="2800" dirty="0" smtClean="0">
                <a:hlinkClick r:id="rId12" action="ppaction://hlinksldjump"/>
              </a:rPr>
              <a:t>Gly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hlinkClick r:id="rId13" action="ppaction://hlinksldjump"/>
              </a:rPr>
              <a:t>Научная новизна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hlinkClick r:id="rId14" action="ppaction://hlinksldjump"/>
              </a:rPr>
              <a:t>Положения</a:t>
            </a:r>
            <a:r>
              <a:rPr lang="ru-RU" sz="2800" dirty="0" smtClean="0">
                <a:hlinkClick r:id="rId14" action="ppaction://hlinksldjump"/>
              </a:rPr>
              <a:t>, выносимые на </a:t>
            </a:r>
            <a:r>
              <a:rPr lang="ru-RU" sz="2800" dirty="0" smtClean="0">
                <a:hlinkClick r:id="rId14" action="ppaction://hlinksldjump"/>
              </a:rPr>
              <a:t>защиту</a:t>
            </a:r>
            <a:r>
              <a:rPr lang="en-US" sz="2800" dirty="0" smtClean="0">
                <a:hlinkClick r:id="rId14" action="ppaction://hlinksldjump"/>
              </a:rPr>
              <a:t>, </a:t>
            </a:r>
            <a:r>
              <a:rPr lang="ru-RU" sz="2800" dirty="0" smtClean="0">
                <a:hlinkClick r:id="rId14" action="ppaction://hlinksldjump"/>
              </a:rPr>
              <a:t>часть 1</a:t>
            </a:r>
            <a:endParaRPr lang="ru-RU" sz="2800" dirty="0" smtClean="0"/>
          </a:p>
          <a:p>
            <a:pPr>
              <a:lnSpc>
                <a:spcPct val="90000"/>
              </a:lnSpc>
            </a:pPr>
            <a:r>
              <a:rPr lang="ru-RU" sz="2800" dirty="0">
                <a:hlinkClick r:id="rId15" action="ppaction://hlinksldjump"/>
              </a:rPr>
              <a:t>Положения, выносимые на защиту</a:t>
            </a:r>
            <a:r>
              <a:rPr lang="en-US" sz="2800" dirty="0">
                <a:hlinkClick r:id="rId15" action="ppaction://hlinksldjump"/>
              </a:rPr>
              <a:t>, </a:t>
            </a:r>
            <a:r>
              <a:rPr lang="ru-RU" sz="2800" dirty="0">
                <a:hlinkClick r:id="rId15" action="ppaction://hlinksldjump"/>
              </a:rPr>
              <a:t>часть </a:t>
            </a:r>
            <a:r>
              <a:rPr lang="ru-RU" sz="2800" dirty="0" smtClean="0">
                <a:hlinkClick r:id="rId15" action="ppaction://hlinksldjump"/>
              </a:rPr>
              <a:t>2</a:t>
            </a:r>
            <a:endParaRPr lang="ru-RU" sz="2800" dirty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hlinkClick r:id="rId16" action="ppaction://hlinksldjump"/>
              </a:rPr>
              <a:t>Спасибо </a:t>
            </a:r>
            <a:r>
              <a:rPr lang="ru-RU" sz="2800" dirty="0" smtClean="0">
                <a:hlinkClick r:id="rId16" action="ppaction://hlinksldjump"/>
              </a:rPr>
              <a:t>за внимание</a:t>
            </a:r>
            <a:endParaRPr lang="ru-RU" sz="2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5400600" cy="908720"/>
          </a:xfrm>
        </p:spPr>
        <p:txBody>
          <a:bodyPr/>
          <a:lstStyle/>
          <a:p>
            <a:pPr eaLnBrk="1" hangingPunct="1"/>
            <a:r>
              <a:rPr lang="ru-RU" dirty="0" smtClean="0"/>
              <a:t>Содержание</a:t>
            </a:r>
            <a:endParaRPr lang="ru-RU" dirty="0" smtClean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4593704" cy="781980"/>
          </a:xfrm>
        </p:spPr>
        <p:txBody>
          <a:bodyPr/>
          <a:lstStyle/>
          <a:p>
            <a:pPr eaLnBrk="1" hangingPunct="1"/>
            <a:r>
              <a:rPr lang="ru-RU" dirty="0" smtClean="0"/>
              <a:t>Актуальность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980728"/>
            <a:ext cx="7315200" cy="525658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1200"/>
              </a:spcAft>
            </a:pPr>
            <a:r>
              <a:rPr lang="ru-RU" sz="2200" dirty="0" smtClean="0"/>
              <a:t>Изучая наследственные заболевания, причины патологии организма, ученым приходится разбираться в процессах, происходящих в здоровых клетках – получение практически важных данных для решения определенных проблем как бы подталкивает к изучению теоретических молекулярных механизмов работы здорового организма. Исследование наследственных заболеваний поможет в будущем уменьшить долю симптоматического лечения и перейти к более совершенным способам – патогенетическому, а затем и к этиотропному. </a:t>
            </a:r>
            <a:endParaRPr lang="be-BY" sz="2200" dirty="0" smtClean="0"/>
          </a:p>
          <a:p>
            <a:pPr eaLnBrk="1" hangingPunct="1"/>
            <a:r>
              <a:rPr lang="ru-RU" sz="2200" dirty="0" smtClean="0"/>
              <a:t>Во многих странах мира изучаются генетические факторы, влияющие на развитие и протекание </a:t>
            </a:r>
            <a:r>
              <a:rPr lang="ru-RU" sz="2200" dirty="0" err="1" smtClean="0"/>
              <a:t>дилатационной</a:t>
            </a:r>
            <a:r>
              <a:rPr lang="ru-RU" sz="2200" dirty="0" smtClean="0"/>
              <a:t> </a:t>
            </a:r>
            <a:r>
              <a:rPr lang="ru-RU" sz="2200" dirty="0" err="1" smtClean="0"/>
              <a:t>кардиомиопатии</a:t>
            </a:r>
            <a:r>
              <a:rPr lang="ru-RU" sz="2200" dirty="0" smtClean="0"/>
              <a:t> (ДКМП). Получение такого рода данных важно и для фундаментальных исследований генетики человека, и для разработки терапии ДКМП, ведь только в Беларуси насчитываются сотни пациентов, страдающих таким заболеванием.</a:t>
            </a:r>
            <a:endParaRPr lang="be-BY" sz="2200" dirty="0" smtClean="0"/>
          </a:p>
          <a:p>
            <a:pPr eaLnBrk="1" hangingPunct="1"/>
            <a:endParaRPr lang="be-BY" sz="1800" dirty="0" smtClean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6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315200" cy="866065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/>
              <a:t>Поставленные цели и задачи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2708920"/>
            <a:ext cx="8353425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/>
            <a:r>
              <a:rPr lang="ru-RU" sz="2000" b="1" dirty="0"/>
              <a:t>Задачи:</a:t>
            </a:r>
            <a:r>
              <a:rPr lang="ru-RU" sz="2000" dirty="0"/>
              <a:t> </a:t>
            </a:r>
            <a:endParaRPr lang="en-US" sz="2000" dirty="0"/>
          </a:p>
          <a:p>
            <a:pPr marL="266700" indent="-266700"/>
            <a:endParaRPr lang="ru-RU" sz="2000" dirty="0"/>
          </a:p>
          <a:p>
            <a:pPr marL="266700" indent="-266700">
              <a:buFontTx/>
              <a:buAutoNum type="arabicPeriod"/>
            </a:pPr>
            <a:r>
              <a:rPr lang="ru-RU" sz="2000" dirty="0"/>
              <a:t>При помощи </a:t>
            </a:r>
            <a:r>
              <a:rPr lang="ru-RU" sz="2000" dirty="0" err="1"/>
              <a:t>секвенирования</a:t>
            </a:r>
            <a:r>
              <a:rPr lang="ru-RU" sz="2000" dirty="0"/>
              <a:t> определить последовательность гена </a:t>
            </a:r>
            <a:r>
              <a:rPr lang="en-US" sz="2000" dirty="0"/>
              <a:t>LMNA </a:t>
            </a:r>
            <a:r>
              <a:rPr lang="be-BY" sz="2000" dirty="0"/>
              <a:t>у </a:t>
            </a:r>
            <a:r>
              <a:rPr lang="ru-RU" sz="2000" dirty="0"/>
              <a:t>пациентов с ДКМП</a:t>
            </a:r>
            <a:endParaRPr lang="en-US" sz="2000" dirty="0"/>
          </a:p>
          <a:p>
            <a:pPr marL="266700" indent="-266700">
              <a:buFontTx/>
              <a:buAutoNum type="arabicPeriod"/>
            </a:pPr>
            <a:endParaRPr lang="en-US" sz="2000" dirty="0"/>
          </a:p>
          <a:p>
            <a:pPr marL="266700" indent="-266700">
              <a:buFontTx/>
              <a:buAutoNum type="arabicPeriod"/>
            </a:pPr>
            <a:r>
              <a:rPr lang="ru-RU" sz="2000" dirty="0"/>
              <a:t>Идентифицировать замены в гене, сравнив полученные </a:t>
            </a:r>
            <a:r>
              <a:rPr lang="ru-RU" sz="2000" dirty="0" err="1"/>
              <a:t>сиквенсы</a:t>
            </a:r>
            <a:r>
              <a:rPr lang="ru-RU" sz="2000" dirty="0"/>
              <a:t> различных фрагментов гена с </a:t>
            </a:r>
            <a:r>
              <a:rPr lang="ru-RU" sz="2000" dirty="0" err="1"/>
              <a:t>референсной</a:t>
            </a:r>
            <a:r>
              <a:rPr lang="ru-RU" sz="2000" dirty="0"/>
              <a:t> последовательностью</a:t>
            </a:r>
            <a:endParaRPr lang="en-US" sz="2000" dirty="0"/>
          </a:p>
          <a:p>
            <a:pPr marL="266700" indent="-266700">
              <a:buFontTx/>
              <a:buAutoNum type="arabicPeriod"/>
            </a:pPr>
            <a:endParaRPr lang="en-US" sz="2000" dirty="0"/>
          </a:p>
          <a:p>
            <a:pPr marL="266700" indent="-266700">
              <a:buFontTx/>
              <a:buAutoNum type="arabicPeriod"/>
            </a:pPr>
            <a:r>
              <a:rPr lang="ru-RU" sz="2000" dirty="0"/>
              <a:t>Установить функциональную значимость выявленных замен в гене </a:t>
            </a:r>
            <a:r>
              <a:rPr lang="en-US" sz="2000" dirty="0"/>
              <a:t>LMNA </a:t>
            </a:r>
            <a:r>
              <a:rPr lang="be-BY" sz="2000" dirty="0"/>
              <a:t>с помощью общедоступных бионформатических ресурсов (баз данных, </a:t>
            </a:r>
            <a:r>
              <a:rPr lang="en-US" sz="2000" dirty="0" smtClean="0"/>
              <a:t>online</a:t>
            </a:r>
            <a:r>
              <a:rPr lang="be-BY" sz="2000" dirty="0" smtClean="0"/>
              <a:t>-предикторов</a:t>
            </a:r>
            <a:r>
              <a:rPr lang="be-BY" sz="2000" dirty="0"/>
              <a:t>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8548" y="1379816"/>
            <a:ext cx="83264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000" b="1" dirty="0"/>
              <a:t>Цель работы</a:t>
            </a:r>
            <a:r>
              <a:rPr lang="ru-RU" sz="2000" dirty="0"/>
              <a:t> – провести поиск изменений в гене LMNA </a:t>
            </a:r>
          </a:p>
          <a:p>
            <a:pPr>
              <a:defRPr/>
            </a:pPr>
            <a:r>
              <a:rPr lang="be-BY" sz="2000" dirty="0"/>
              <a:t>у </a:t>
            </a:r>
            <a:r>
              <a:rPr lang="ru-RU" sz="2000" dirty="0"/>
              <a:t>пациентов с </a:t>
            </a:r>
            <a:r>
              <a:rPr lang="ru-RU" sz="2000" dirty="0" err="1"/>
              <a:t>дилатационной</a:t>
            </a:r>
            <a:r>
              <a:rPr lang="ru-RU" sz="2000" dirty="0"/>
              <a:t> </a:t>
            </a:r>
            <a:r>
              <a:rPr lang="ru-RU" sz="2000" dirty="0" err="1"/>
              <a:t>кардиомиопатией</a:t>
            </a:r>
            <a:r>
              <a:rPr lang="ru-RU" sz="2000" dirty="0"/>
              <a:t> </a:t>
            </a:r>
          </a:p>
          <a:p>
            <a:pPr>
              <a:defRPr/>
            </a:pPr>
            <a:r>
              <a:rPr lang="ru-RU" sz="2000" dirty="0"/>
              <a:t>методом </a:t>
            </a:r>
            <a:r>
              <a:rPr lang="ru-RU" sz="2000" dirty="0" err="1"/>
              <a:t>секвенирования</a:t>
            </a:r>
            <a:r>
              <a:rPr lang="ru-RU" sz="2000" dirty="0"/>
              <a:t> нового поколения (</a:t>
            </a:r>
            <a:r>
              <a:rPr lang="en-US" sz="2000" dirty="0"/>
              <a:t>NGS</a:t>
            </a:r>
            <a:r>
              <a:rPr lang="ru-RU" sz="2000" dirty="0"/>
              <a:t>).</a:t>
            </a:r>
          </a:p>
          <a:p>
            <a:pPr marL="266700" indent="-266700" algn="ctr">
              <a:tabLst>
                <a:tab pos="908050" algn="l"/>
              </a:tabLst>
              <a:defRPr/>
            </a:pPr>
            <a:endParaRPr lang="en-US" sz="2000" dirty="0"/>
          </a:p>
          <a:p>
            <a:pPr marL="266700" indent="-266700" algn="ctr">
              <a:tabLst>
                <a:tab pos="908050" algn="l"/>
              </a:tabLst>
              <a:defRPr/>
            </a:pPr>
            <a:endParaRPr lang="en-US" sz="2000" dirty="0"/>
          </a:p>
          <a:p>
            <a:pPr marL="266700" indent="-266700" algn="ctr">
              <a:tabLst>
                <a:tab pos="908050" algn="l"/>
              </a:tabLst>
              <a:defRPr/>
            </a:pPr>
            <a:endParaRPr lang="en-US" sz="2000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омой 8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17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136904" cy="853988"/>
          </a:xfrm>
        </p:spPr>
        <p:txBody>
          <a:bodyPr>
            <a:noAutofit/>
          </a:bodyPr>
          <a:lstStyle/>
          <a:p>
            <a:pPr eaLnBrk="1" hangingPunct="1"/>
            <a:r>
              <a:rPr lang="ru-RU" dirty="0" smtClean="0"/>
              <a:t>Объект и предмет исследования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628800"/>
            <a:ext cx="7315200" cy="3539527"/>
          </a:xfrm>
        </p:spPr>
        <p:txBody>
          <a:bodyPr>
            <a:normAutofit/>
          </a:bodyPr>
          <a:lstStyle/>
          <a:p>
            <a:pPr eaLnBrk="1" hangingPunct="1">
              <a:spcAft>
                <a:spcPts val="1800"/>
              </a:spcAft>
            </a:pPr>
            <a:r>
              <a:rPr lang="ru-RU" dirty="0" smtClean="0"/>
              <a:t>Объект исследования: пациенты с идиопатической формой </a:t>
            </a:r>
            <a:r>
              <a:rPr lang="ru-RU" dirty="0" err="1" smtClean="0"/>
              <a:t>дилатационной</a:t>
            </a:r>
            <a:r>
              <a:rPr lang="ru-RU" dirty="0" smtClean="0"/>
              <a:t> </a:t>
            </a:r>
            <a:r>
              <a:rPr lang="ru-RU" dirty="0" err="1" smtClean="0"/>
              <a:t>кардиомиопатии</a:t>
            </a:r>
            <a:r>
              <a:rPr lang="ru-RU" dirty="0" smtClean="0"/>
              <a:t> (ДКМП) с фенотипическими маркерами </a:t>
            </a:r>
            <a:r>
              <a:rPr lang="ru-RU" dirty="0" err="1" smtClean="0"/>
              <a:t>ламиновых</a:t>
            </a:r>
            <a:r>
              <a:rPr lang="ru-RU" dirty="0" smtClean="0"/>
              <a:t> аномалий: нарушения сердечного ритма и проводимости.</a:t>
            </a:r>
            <a:endParaRPr lang="be-BY" dirty="0" smtClean="0"/>
          </a:p>
          <a:p>
            <a:pPr eaLnBrk="1" hangingPunct="1"/>
            <a:r>
              <a:rPr lang="ru-RU" dirty="0" smtClean="0"/>
              <a:t>Предмет исследования: нуклеотидная последовательность гена </a:t>
            </a:r>
            <a:r>
              <a:rPr lang="en-US" dirty="0" smtClean="0"/>
              <a:t>LMNA </a:t>
            </a:r>
            <a:r>
              <a:rPr lang="ru-RU" dirty="0" smtClean="0"/>
              <a:t>пациентов с ДКМП</a:t>
            </a:r>
            <a:endParaRPr lang="be-BY" dirty="0" smtClean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2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1" y="116632"/>
            <a:ext cx="6768752" cy="781980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/>
              <a:t>Научная </a:t>
            </a:r>
            <a:r>
              <a:rPr lang="ru-RU" dirty="0" smtClean="0"/>
              <a:t>гипотеза</a:t>
            </a:r>
            <a:r>
              <a:rPr lang="en-US" dirty="0" smtClean="0"/>
              <a:t>, </a:t>
            </a:r>
            <a:r>
              <a:rPr lang="ru-RU" dirty="0" smtClean="0"/>
              <a:t>часть 1</a:t>
            </a:r>
            <a:endParaRPr lang="ru-RU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09613" y="1196752"/>
            <a:ext cx="8229600" cy="24765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ru-RU" dirty="0" smtClean="0"/>
              <a:t>Ген </a:t>
            </a:r>
            <a:r>
              <a:rPr lang="en-US" dirty="0" smtClean="0"/>
              <a:t>LMNA</a:t>
            </a:r>
            <a:r>
              <a:rPr lang="ru-RU" dirty="0" smtClean="0"/>
              <a:t> (MIM 150330</a:t>
            </a:r>
            <a:r>
              <a:rPr lang="be-BY" dirty="0" smtClean="0"/>
              <a:t>, локус </a:t>
            </a:r>
            <a:r>
              <a:rPr lang="ru-RU" dirty="0" smtClean="0"/>
              <a:t>lq21.2–21.3) </a:t>
            </a:r>
            <a:r>
              <a:rPr lang="be-BY" dirty="0" smtClean="0"/>
              <a:t>содерж</a:t>
            </a:r>
            <a:r>
              <a:rPr lang="ru-RU" dirty="0" err="1" smtClean="0"/>
              <a:t>ит</a:t>
            </a:r>
            <a:r>
              <a:rPr lang="ru-RU" dirty="0" smtClean="0"/>
              <a:t> 12 </a:t>
            </a:r>
            <a:r>
              <a:rPr lang="ru-RU" dirty="0" err="1" smtClean="0"/>
              <a:t>экзонов</a:t>
            </a:r>
            <a:r>
              <a:rPr lang="ru-RU" dirty="0" smtClean="0"/>
              <a:t> с точкой альтернативного </a:t>
            </a:r>
            <a:r>
              <a:rPr lang="ru-RU" dirty="0" err="1" smtClean="0"/>
              <a:t>сплайсинга</a:t>
            </a:r>
            <a:r>
              <a:rPr lang="ru-RU" dirty="0" smtClean="0"/>
              <a:t> в </a:t>
            </a:r>
            <a:r>
              <a:rPr lang="ru-RU" dirty="0" err="1" smtClean="0"/>
              <a:t>экзоне</a:t>
            </a:r>
            <a:r>
              <a:rPr lang="ru-RU" dirty="0" smtClean="0"/>
              <a:t> 10 и кодирует 4 </a:t>
            </a:r>
            <a:r>
              <a:rPr lang="ru-RU" dirty="0" err="1" smtClean="0"/>
              <a:t>изоформы</a:t>
            </a:r>
            <a:r>
              <a:rPr lang="ru-RU" dirty="0" smtClean="0"/>
              <a:t> </a:t>
            </a:r>
            <a:r>
              <a:rPr lang="ru-RU" dirty="0" err="1" smtClean="0"/>
              <a:t>ламинов</a:t>
            </a:r>
            <a:r>
              <a:rPr lang="ru-RU" dirty="0" smtClean="0"/>
              <a:t> (</a:t>
            </a:r>
            <a:r>
              <a:rPr lang="ru-RU" dirty="0" err="1" smtClean="0"/>
              <a:t>ламины</a:t>
            </a:r>
            <a:r>
              <a:rPr lang="ru-RU" dirty="0" smtClean="0"/>
              <a:t> А-типа): мажорные (А и С) и минорные (АΔ10 и С2) [1]. Белки-</a:t>
            </a:r>
            <a:r>
              <a:rPr lang="ru-RU" dirty="0" err="1" smtClean="0"/>
              <a:t>ламины</a:t>
            </a:r>
            <a:r>
              <a:rPr lang="ru-RU" dirty="0" smtClean="0"/>
              <a:t>, связываясь друг с другом, образуют ядерную </a:t>
            </a:r>
            <a:r>
              <a:rPr lang="ru-RU" dirty="0" err="1" smtClean="0"/>
              <a:t>ламину</a:t>
            </a:r>
            <a:r>
              <a:rPr lang="ru-RU" dirty="0" smtClean="0"/>
              <a:t> – структуру, подлежащую под внутренней ядерной оболочкой и обеспечивающую механическую устойчивость ядра и поддержание его формы. Кроме того, </a:t>
            </a:r>
            <a:r>
              <a:rPr lang="ru-RU" dirty="0" err="1" smtClean="0"/>
              <a:t>ламины</a:t>
            </a:r>
            <a:r>
              <a:rPr lang="ru-RU" dirty="0" smtClean="0"/>
              <a:t> участвуют в регуляции экспрессии генов и клеточного цикла. </a:t>
            </a:r>
            <a:endParaRPr lang="be-BY" dirty="0" smtClean="0"/>
          </a:p>
        </p:txBody>
      </p:sp>
      <p:pic>
        <p:nvPicPr>
          <p:cNvPr id="6" name="Picture 12" descr="PROTEIN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1" y="4221088"/>
            <a:ext cx="799465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3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9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10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2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4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8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3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7416824" cy="858540"/>
          </a:xfrm>
        </p:spPr>
        <p:txBody>
          <a:bodyPr>
            <a:normAutofit/>
          </a:bodyPr>
          <a:lstStyle/>
          <a:p>
            <a:r>
              <a:rPr lang="ru-RU" dirty="0" smtClean="0"/>
              <a:t>Научная </a:t>
            </a:r>
            <a:r>
              <a:rPr lang="ru-RU" dirty="0" smtClean="0"/>
              <a:t>гипотеза, часть 2</a:t>
            </a:r>
            <a:endParaRPr lang="ru-RU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882650"/>
            <a:ext cx="8229600" cy="2332038"/>
          </a:xfrm>
        </p:spPr>
        <p:txBody>
          <a:bodyPr>
            <a:noAutofit/>
          </a:bodyPr>
          <a:lstStyle/>
          <a:p>
            <a:pPr eaLnBrk="1" hangingPunct="1"/>
            <a:r>
              <a:rPr lang="ru-RU" dirty="0" smtClean="0"/>
              <a:t>Мутации в гене </a:t>
            </a:r>
            <a:r>
              <a:rPr lang="ru-RU" dirty="0" err="1" smtClean="0"/>
              <a:t>ламинов</a:t>
            </a:r>
            <a:r>
              <a:rPr lang="ru-RU" dirty="0" smtClean="0"/>
              <a:t> А-типа (LMNA) могут вызывать более десятка заболеваний, связанных с образованием дефектных </a:t>
            </a:r>
            <a:r>
              <a:rPr lang="ru-RU" dirty="0" err="1" smtClean="0"/>
              <a:t>ламинов</a:t>
            </a:r>
            <a:r>
              <a:rPr lang="ru-RU" dirty="0" smtClean="0"/>
              <a:t>. Одним из них является ДКМП 1А (</a:t>
            </a:r>
            <a:r>
              <a:rPr lang="ru-RU" dirty="0" err="1" smtClean="0"/>
              <a:t>дилатационная</a:t>
            </a:r>
            <a:r>
              <a:rPr lang="ru-RU" dirty="0" smtClean="0"/>
              <a:t> </a:t>
            </a:r>
            <a:r>
              <a:rPr lang="ru-RU" dirty="0" err="1" smtClean="0"/>
              <a:t>кардиомиопатия</a:t>
            </a:r>
            <a:r>
              <a:rPr lang="ru-RU" dirty="0" smtClean="0"/>
              <a:t> с дефектами проводимости).  Данное заболевание миокарда характеризуется быстрым развитием дилатации (растяжения) левого желудочка, вследствие чего снижается сократительная функция сердца. Также возникает дисфункция синусового узла с нарушением атриовентрикулярной проводимости и сердечного ритма. </a:t>
            </a:r>
            <a:endParaRPr lang="be-BY" dirty="0" smtClean="0"/>
          </a:p>
        </p:txBody>
      </p:sp>
      <p:pic>
        <p:nvPicPr>
          <p:cNvPr id="4" name="Picture 7" descr="he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33" y="3785842"/>
            <a:ext cx="5512197" cy="245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71600" y="4459486"/>
            <a:ext cx="22636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>
                <a:latin typeface="Times New Roman" pitchFamily="18" charset="0"/>
              </a:rPr>
              <a:t>Распространенность </a:t>
            </a:r>
            <a:endParaRPr lang="ru-RU" dirty="0" smtClean="0">
              <a:latin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</a:rPr>
              <a:t>ДКМП </a:t>
            </a:r>
            <a:r>
              <a:rPr lang="ru-RU" dirty="0">
                <a:latin typeface="Times New Roman" pitchFamily="18" charset="0"/>
              </a:rPr>
              <a:t>оценивается </a:t>
            </a:r>
            <a:endParaRPr lang="ru-RU" dirty="0" smtClean="0">
              <a:latin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</a:rPr>
              <a:t>примерно </a:t>
            </a:r>
            <a:r>
              <a:rPr lang="ru-RU" dirty="0">
                <a:latin typeface="Times New Roman" pitchFamily="18" charset="0"/>
              </a:rPr>
              <a:t>в 1 : 250</a:t>
            </a:r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3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9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10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2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4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8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837111" y="1311275"/>
            <a:ext cx="5360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itchFamily="18" charset="0"/>
              </a:rPr>
              <a:t>Взятие образцов крови у пациентов с ДКМП и </a:t>
            </a:r>
          </a:p>
          <a:p>
            <a:pPr eaLnBrk="1" hangingPunct="1"/>
            <a:r>
              <a:rPr lang="ru-RU" sz="2000" dirty="0">
                <a:latin typeface="Times New Roman" pitchFamily="18" charset="0"/>
              </a:rPr>
              <a:t>нарушением проводимости сердечного ритма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735099" y="2098675"/>
            <a:ext cx="34629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itchFamily="18" charset="0"/>
              </a:rPr>
              <a:t>Выделение ДНК </a:t>
            </a:r>
            <a:endParaRPr lang="ru-RU" sz="2000" dirty="0" smtClean="0">
              <a:latin typeface="Times New Roman" pitchFamily="18" charset="0"/>
            </a:endParaRPr>
          </a:p>
          <a:p>
            <a:pPr eaLnBrk="1" hangingPunct="1"/>
            <a:r>
              <a:rPr lang="ru-RU" sz="2000" dirty="0" smtClean="0">
                <a:latin typeface="Times New Roman" pitchFamily="18" charset="0"/>
              </a:rPr>
              <a:t>фенол-</a:t>
            </a:r>
            <a:r>
              <a:rPr lang="ru-RU" sz="2000" dirty="0" err="1" smtClean="0">
                <a:latin typeface="Times New Roman" pitchFamily="18" charset="0"/>
              </a:rPr>
              <a:t>хлорофорным</a:t>
            </a:r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методом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1042988" y="3114675"/>
            <a:ext cx="2997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itchFamily="18" charset="0"/>
              </a:rPr>
              <a:t>Амплификация длинных </a:t>
            </a:r>
          </a:p>
          <a:p>
            <a:pPr eaLnBrk="1" hangingPunct="1"/>
            <a:r>
              <a:rPr lang="ru-RU" sz="2000" dirty="0">
                <a:latin typeface="Times New Roman" pitchFamily="18" charset="0"/>
              </a:rPr>
              <a:t>фрагментов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ru-RU" sz="2000" dirty="0">
                <a:latin typeface="Times New Roman" pitchFamily="18" charset="0"/>
              </a:rPr>
              <a:t>до 8300 </a:t>
            </a:r>
            <a:r>
              <a:rPr lang="ru-RU" sz="2000" dirty="0" err="1">
                <a:latin typeface="Times New Roman" pitchFamily="18" charset="0"/>
              </a:rPr>
              <a:t>п.о</a:t>
            </a:r>
            <a:r>
              <a:rPr lang="ru-RU" sz="2000" dirty="0">
                <a:latin typeface="Times New Roman" pitchFamily="18" charset="0"/>
              </a:rPr>
              <a:t>.)</a:t>
            </a: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1046163" y="3736975"/>
            <a:ext cx="398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itchFamily="18" charset="0"/>
              </a:rPr>
              <a:t>Проверка качества амплификации </a:t>
            </a:r>
          </a:p>
          <a:p>
            <a:pPr eaLnBrk="1" hangingPunct="1"/>
            <a:r>
              <a:rPr lang="ru-RU" sz="2000" dirty="0">
                <a:latin typeface="Times New Roman" pitchFamily="18" charset="0"/>
              </a:rPr>
              <a:t>при помощи электрофореза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63963" y="5208178"/>
            <a:ext cx="3825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itchFamily="18" charset="0"/>
              </a:rPr>
              <a:t>1. </a:t>
            </a:r>
            <a:r>
              <a:rPr lang="ru-RU" sz="2000" dirty="0" err="1">
                <a:latin typeface="Times New Roman" pitchFamily="18" charset="0"/>
              </a:rPr>
              <a:t>Пробоподготовка</a:t>
            </a:r>
            <a:endParaRPr lang="ru-RU" sz="2000" dirty="0">
              <a:latin typeface="Times New Roman" pitchFamily="18" charset="0"/>
            </a:endParaRPr>
          </a:p>
          <a:p>
            <a:pPr eaLnBrk="1" hangingPunct="1"/>
            <a:r>
              <a:rPr lang="ru-RU" sz="2000" dirty="0">
                <a:latin typeface="Times New Roman" pitchFamily="18" charset="0"/>
              </a:rPr>
              <a:t>2. </a:t>
            </a:r>
            <a:r>
              <a:rPr lang="ru-RU" sz="2000" dirty="0" err="1">
                <a:latin typeface="Times New Roman" pitchFamily="18" charset="0"/>
              </a:rPr>
              <a:t>Секвенирование</a:t>
            </a:r>
            <a:r>
              <a:rPr lang="ru-RU" sz="2000" dirty="0">
                <a:latin typeface="Times New Roman" pitchFamily="18" charset="0"/>
              </a:rPr>
              <a:t> образцов</a:t>
            </a:r>
          </a:p>
          <a:p>
            <a:pPr eaLnBrk="1" hangingPunct="1"/>
            <a:r>
              <a:rPr lang="ru-RU" sz="2000" dirty="0">
                <a:latin typeface="Times New Roman" pitchFamily="18" charset="0"/>
              </a:rPr>
              <a:t>3. Анализ полученных </a:t>
            </a:r>
            <a:r>
              <a:rPr lang="ru-RU" sz="2000" dirty="0" err="1">
                <a:latin typeface="Times New Roman" pitchFamily="18" charset="0"/>
              </a:rPr>
              <a:t>сиквенсов</a:t>
            </a:r>
            <a:endParaRPr lang="ru-RU" sz="2000" dirty="0">
              <a:latin typeface="Times New Roman" pitchFamily="18" charset="0"/>
            </a:endParaRPr>
          </a:p>
        </p:txBody>
      </p:sp>
      <p:sp>
        <p:nvSpPr>
          <p:cNvPr id="32798" name="Text Box 11"/>
          <p:cNvSpPr txBox="1">
            <a:spLocks noChangeArrowheads="1"/>
          </p:cNvSpPr>
          <p:nvPr/>
        </p:nvSpPr>
        <p:spPr bwMode="auto">
          <a:xfrm>
            <a:off x="4608120" y="4197350"/>
            <a:ext cx="47323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b="1" dirty="0" err="1">
                <a:latin typeface="Times New Roman" pitchFamily="18" charset="0"/>
              </a:rPr>
              <a:t>Секвенирование</a:t>
            </a:r>
            <a:r>
              <a:rPr lang="ru-RU" sz="2000" b="1" dirty="0">
                <a:latin typeface="Times New Roman" pitchFamily="18" charset="0"/>
              </a:rPr>
              <a:t> нового поколения </a:t>
            </a:r>
            <a:r>
              <a:rPr lang="ru-RU" sz="2000" dirty="0">
                <a:latin typeface="Times New Roman" pitchFamily="18" charset="0"/>
              </a:rPr>
              <a:t>с использованием набора </a:t>
            </a:r>
            <a:r>
              <a:rPr lang="ru-RU" sz="2000" dirty="0" err="1">
                <a:latin typeface="Times New Roman" pitchFamily="18" charset="0"/>
              </a:rPr>
              <a:t>Nextera</a:t>
            </a:r>
            <a:r>
              <a:rPr lang="ru-RU" sz="2000" dirty="0">
                <a:latin typeface="Times New Roman" pitchFamily="18" charset="0"/>
              </a:rPr>
              <a:t> XT (</a:t>
            </a:r>
            <a:r>
              <a:rPr lang="ru-RU" sz="2000" dirty="0" err="1">
                <a:latin typeface="Times New Roman" pitchFamily="18" charset="0"/>
              </a:rPr>
              <a:t>Illumina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Inc</a:t>
            </a:r>
            <a:r>
              <a:rPr lang="ru-RU" sz="2000" dirty="0">
                <a:latin typeface="Times New Roman" pitchFamily="18" charset="0"/>
              </a:rPr>
              <a:t>., USA)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7191" name="Rectangle 45"/>
          <p:cNvSpPr>
            <a:spLocks noChangeArrowheads="1"/>
          </p:cNvSpPr>
          <p:nvPr/>
        </p:nvSpPr>
        <p:spPr bwMode="auto">
          <a:xfrm>
            <a:off x="536575" y="2098675"/>
            <a:ext cx="46640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dirty="0" err="1"/>
              <a:t>Подготовка</a:t>
            </a:r>
            <a:r>
              <a:rPr lang="en-US" sz="2000" b="1" dirty="0"/>
              <a:t> </a:t>
            </a:r>
            <a:r>
              <a:rPr lang="en-US" sz="2000" b="1" dirty="0" err="1"/>
              <a:t>образцов</a:t>
            </a:r>
            <a:r>
              <a:rPr lang="en-US" sz="2000" b="1" dirty="0"/>
              <a:t> </a:t>
            </a:r>
          </a:p>
          <a:p>
            <a:pPr eaLnBrk="0" hangingPunct="0"/>
            <a:r>
              <a:rPr lang="en-US" sz="2000" b="1" dirty="0" err="1"/>
              <a:t>для</a:t>
            </a:r>
            <a:r>
              <a:rPr lang="en-US" sz="2000" b="1" dirty="0"/>
              <a:t> </a:t>
            </a:r>
            <a:r>
              <a:rPr lang="en-US" sz="2000" b="1" dirty="0" err="1"/>
              <a:t>секвенирование</a:t>
            </a:r>
            <a:r>
              <a:rPr lang="en-US" sz="2000" b="1" dirty="0"/>
              <a:t> </a:t>
            </a:r>
            <a:r>
              <a:rPr lang="en-US" sz="2000" b="1" dirty="0" err="1"/>
              <a:t>нового</a:t>
            </a:r>
            <a:r>
              <a:rPr lang="en-US" sz="2000" b="1" dirty="0"/>
              <a:t> </a:t>
            </a:r>
            <a:r>
              <a:rPr lang="en-US" sz="2000" b="1" dirty="0" err="1"/>
              <a:t>поколения</a:t>
            </a:r>
            <a:endParaRPr lang="en-US" sz="2000" b="1" dirty="0"/>
          </a:p>
          <a:p>
            <a:pPr eaLnBrk="0" hangingPunct="0"/>
            <a:r>
              <a:rPr lang="en-US" sz="2000" b="1" dirty="0" err="1"/>
              <a:t>по</a:t>
            </a:r>
            <a:r>
              <a:rPr lang="en-US" sz="2000" b="1" dirty="0"/>
              <a:t> </a:t>
            </a:r>
            <a:r>
              <a:rPr lang="en-US" sz="2000" b="1" dirty="0" err="1"/>
              <a:t>технологии</a:t>
            </a:r>
            <a:r>
              <a:rPr lang="en-US" sz="2000" b="1" dirty="0"/>
              <a:t> </a:t>
            </a:r>
            <a:r>
              <a:rPr lang="en-US" sz="2000" b="1" dirty="0" err="1"/>
              <a:t>Illumina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endParaRPr lang="en-US" sz="2000" dirty="0"/>
          </a:p>
        </p:txBody>
      </p:sp>
      <p:grpSp>
        <p:nvGrpSpPr>
          <p:cNvPr id="7193" name="Group 49"/>
          <p:cNvGrpSpPr>
            <a:grpSpLocks/>
          </p:cNvGrpSpPr>
          <p:nvPr/>
        </p:nvGrpSpPr>
        <p:grpSpPr bwMode="auto">
          <a:xfrm>
            <a:off x="684213" y="3081338"/>
            <a:ext cx="220662" cy="1441450"/>
            <a:chOff x="3467" y="1706"/>
            <a:chExt cx="139" cy="908"/>
          </a:xfrm>
        </p:grpSpPr>
        <p:sp>
          <p:nvSpPr>
            <p:cNvPr id="9233" name="Freeform 50"/>
            <p:cNvSpPr>
              <a:spLocks/>
            </p:cNvSpPr>
            <p:nvPr/>
          </p:nvSpPr>
          <p:spPr bwMode="auto">
            <a:xfrm>
              <a:off x="3469" y="1706"/>
              <a:ext cx="137" cy="320"/>
            </a:xfrm>
            <a:custGeom>
              <a:avLst/>
              <a:gdLst>
                <a:gd name="T0" fmla="*/ 1 w 137"/>
                <a:gd name="T1" fmla="*/ 0 h 320"/>
                <a:gd name="T2" fmla="*/ 0 w 137"/>
                <a:gd name="T3" fmla="*/ 320 h 320"/>
                <a:gd name="T4" fmla="*/ 137 w 137"/>
                <a:gd name="T5" fmla="*/ 318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7" h="320">
                  <a:moveTo>
                    <a:pt x="1" y="0"/>
                  </a:moveTo>
                  <a:lnTo>
                    <a:pt x="0" y="320"/>
                  </a:lnTo>
                  <a:lnTo>
                    <a:pt x="137" y="31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4" name="Freeform 51"/>
            <p:cNvSpPr>
              <a:spLocks/>
            </p:cNvSpPr>
            <p:nvPr/>
          </p:nvSpPr>
          <p:spPr bwMode="auto">
            <a:xfrm>
              <a:off x="3467" y="1706"/>
              <a:ext cx="139" cy="636"/>
            </a:xfrm>
            <a:custGeom>
              <a:avLst/>
              <a:gdLst>
                <a:gd name="T0" fmla="*/ 3 w 139"/>
                <a:gd name="T1" fmla="*/ 0 h 636"/>
                <a:gd name="T2" fmla="*/ 0 w 139"/>
                <a:gd name="T3" fmla="*/ 636 h 636"/>
                <a:gd name="T4" fmla="*/ 139 w 139"/>
                <a:gd name="T5" fmla="*/ 635 h 6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" h="636">
                  <a:moveTo>
                    <a:pt x="3" y="0"/>
                  </a:moveTo>
                  <a:lnTo>
                    <a:pt x="0" y="636"/>
                  </a:lnTo>
                  <a:lnTo>
                    <a:pt x="139" y="6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5" name="Freeform 52"/>
            <p:cNvSpPr>
              <a:spLocks/>
            </p:cNvSpPr>
            <p:nvPr/>
          </p:nvSpPr>
          <p:spPr bwMode="auto">
            <a:xfrm>
              <a:off x="3468" y="1706"/>
              <a:ext cx="138" cy="908"/>
            </a:xfrm>
            <a:custGeom>
              <a:avLst/>
              <a:gdLst>
                <a:gd name="T0" fmla="*/ 2 w 138"/>
                <a:gd name="T1" fmla="*/ 0 h 908"/>
                <a:gd name="T2" fmla="*/ 0 w 138"/>
                <a:gd name="T3" fmla="*/ 908 h 908"/>
                <a:gd name="T4" fmla="*/ 138 w 138"/>
                <a:gd name="T5" fmla="*/ 908 h 9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908">
                  <a:moveTo>
                    <a:pt x="2" y="0"/>
                  </a:moveTo>
                  <a:lnTo>
                    <a:pt x="0" y="908"/>
                  </a:lnTo>
                  <a:lnTo>
                    <a:pt x="138" y="90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94" name="Text Box 53"/>
          <p:cNvSpPr txBox="1">
            <a:spLocks noChangeArrowheads="1"/>
          </p:cNvSpPr>
          <p:nvPr/>
        </p:nvSpPr>
        <p:spPr bwMode="auto">
          <a:xfrm>
            <a:off x="1130300" y="4505325"/>
            <a:ext cx="2822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>
                <a:latin typeface="Times New Roman" pitchFamily="18" charset="0"/>
              </a:rPr>
              <a:t>Очистка ПЦР-продукта </a:t>
            </a:r>
          </a:p>
        </p:txBody>
      </p:sp>
      <p:sp>
        <p:nvSpPr>
          <p:cNvPr id="9228" name="Text Box 22"/>
          <p:cNvSpPr txBox="1">
            <a:spLocks noChangeArrowheads="1"/>
          </p:cNvSpPr>
          <p:nvPr/>
        </p:nvSpPr>
        <p:spPr bwMode="auto">
          <a:xfrm>
            <a:off x="3059113" y="40782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sz="1400">
              <a:latin typeface="Times New Roman" pitchFamily="18" charset="0"/>
            </a:endParaRPr>
          </a:p>
        </p:txBody>
      </p:sp>
      <p:sp>
        <p:nvSpPr>
          <p:cNvPr id="7184" name="TextBox 1"/>
          <p:cNvSpPr txBox="1">
            <a:spLocks noChangeArrowheads="1"/>
          </p:cNvSpPr>
          <p:nvPr/>
        </p:nvSpPr>
        <p:spPr bwMode="auto">
          <a:xfrm>
            <a:off x="360361" y="829964"/>
            <a:ext cx="34464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itchFamily="18" charset="0"/>
              </a:rPr>
              <a:t>Кол-во проанализированных</a:t>
            </a:r>
          </a:p>
          <a:p>
            <a:pPr eaLnBrk="1" hangingPunct="1"/>
            <a:r>
              <a:rPr lang="ru-RU" sz="2000" dirty="0">
                <a:latin typeface="Times New Roman" pitchFamily="18" charset="0"/>
              </a:rPr>
              <a:t>неродственных пациентов: </a:t>
            </a:r>
            <a:r>
              <a:rPr lang="en-US" sz="2000" b="1" dirty="0">
                <a:latin typeface="Times New Roman" pitchFamily="18" charset="0"/>
              </a:rPr>
              <a:t>18</a:t>
            </a:r>
            <a:endParaRPr lang="ru-RU" sz="2000" b="1" dirty="0">
              <a:latin typeface="Times New Roman" pitchFamily="18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8237538" y="2019300"/>
            <a:ext cx="0" cy="43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3419477" y="2276475"/>
            <a:ext cx="231562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952875" y="4512469"/>
            <a:ext cx="576188" cy="1071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4213" y="116632"/>
            <a:ext cx="7128792" cy="858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Материалы и методы</a:t>
            </a:r>
            <a:endParaRPr lang="ru-RU" dirty="0" smtClean="0"/>
          </a:p>
        </p:txBody>
      </p:sp>
      <p:sp>
        <p:nvSpPr>
          <p:cNvPr id="21" name="Управляющая кнопка: назад 20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Управляющая кнопка: далее 21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Управляющая кнопка: домой 22">
            <a:hlinkClick r:id="rId2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4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9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0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2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4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0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32775" grpId="0"/>
      <p:bldP spid="32776" grpId="0"/>
      <p:bldP spid="32798" grpId="0"/>
      <p:bldP spid="7191" grpId="0"/>
      <p:bldP spid="7194" grpId="0"/>
      <p:bldP spid="71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467544" y="5835791"/>
            <a:ext cx="8856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dirty="0" err="1">
                <a:latin typeface="Times New Roman" pitchFamily="18" charset="0"/>
              </a:rPr>
              <a:t>binary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alignment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map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</a:rPr>
              <a:t>bam) </a:t>
            </a:r>
            <a:r>
              <a:rPr lang="ru-RU" sz="2400" dirty="0">
                <a:latin typeface="Times New Roman" pitchFamily="18" charset="0"/>
              </a:rPr>
              <a:t>в программе </a:t>
            </a:r>
            <a:r>
              <a:rPr lang="en-US" sz="2400" dirty="0" smtClean="0">
                <a:latin typeface="Times New Roman" pitchFamily="18" charset="0"/>
              </a:rPr>
              <a:t>IGV</a:t>
            </a:r>
            <a:endParaRPr lang="ru-RU" sz="2400" dirty="0">
              <a:latin typeface="Times New Roman" pitchFamily="18" charset="0"/>
            </a:endParaRPr>
          </a:p>
        </p:txBody>
      </p:sp>
      <p:pic>
        <p:nvPicPr>
          <p:cNvPr id="10244" name="Picture 2" descr="F:\биологический декаданс\bio_athociki\shitty_IT\Untitl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7" y="1196752"/>
            <a:ext cx="7928480" cy="466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8716" y="29718"/>
            <a:ext cx="7128792" cy="858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600" dirty="0" smtClean="0"/>
              <a:t>Визуализация обработанных</a:t>
            </a:r>
            <a:r>
              <a:rPr lang="be-BY" sz="3600" dirty="0" smtClean="0"/>
              <a:t> </a:t>
            </a:r>
            <a:r>
              <a:rPr lang="ru-RU" sz="3600" dirty="0"/>
              <a:t>данных </a:t>
            </a:r>
            <a:r>
              <a:rPr lang="en-US" sz="3600" dirty="0"/>
              <a:t>NGS</a:t>
            </a:r>
            <a:r>
              <a:rPr lang="ru-RU" sz="3600" dirty="0"/>
              <a:t> </a:t>
            </a:r>
          </a:p>
          <a:p>
            <a:endParaRPr lang="ru-RU" dirty="0" smtClean="0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179512" y="5229200"/>
            <a:ext cx="432048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79512" y="5733256"/>
            <a:ext cx="432048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3" action="ppaction://hlinksldjump" highlightClick="1"/>
          </p:cNvPr>
          <p:cNvSpPr/>
          <p:nvPr/>
        </p:nvSpPr>
        <p:spPr>
          <a:xfrm>
            <a:off x="179512" y="6237312"/>
            <a:ext cx="432048" cy="4896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02680" y="6297456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Тем</a:t>
            </a:r>
            <a:r>
              <a:rPr lang="ru-RU" dirty="0" smtClean="0"/>
              <a:t> </a:t>
            </a:r>
            <a:r>
              <a:rPr lang="ru-RU" dirty="0" smtClean="0">
                <a:hlinkClick r:id="rId5" action="ppaction://hlinksldjump"/>
              </a:rPr>
              <a:t>Акт</a:t>
            </a:r>
            <a:r>
              <a:rPr lang="ru-RU" dirty="0" smtClean="0"/>
              <a:t> </a:t>
            </a:r>
            <a:r>
              <a:rPr lang="ru-RU" dirty="0" smtClean="0">
                <a:hlinkClick r:id="rId6" action="ppaction://hlinksldjump"/>
              </a:rPr>
              <a:t>Пост</a:t>
            </a:r>
            <a:r>
              <a:rPr lang="ru-RU" dirty="0" smtClean="0"/>
              <a:t> </a:t>
            </a:r>
            <a:r>
              <a:rPr lang="ru-RU" dirty="0" smtClean="0">
                <a:hlinkClick r:id="rId7" action="ppaction://hlinksldjump"/>
              </a:rPr>
              <a:t>Объект</a:t>
            </a:r>
            <a:r>
              <a:rPr lang="ru-RU" dirty="0" smtClean="0"/>
              <a:t> </a:t>
            </a:r>
            <a:r>
              <a:rPr lang="ru-RU" dirty="0" smtClean="0">
                <a:hlinkClick r:id="rId8" action="ppaction://hlinksldjump"/>
              </a:rPr>
              <a:t>НГ1</a:t>
            </a:r>
            <a:r>
              <a:rPr lang="ru-RU" dirty="0" smtClean="0"/>
              <a:t> </a:t>
            </a:r>
            <a:r>
              <a:rPr lang="ru-RU" dirty="0" smtClean="0">
                <a:hlinkClick r:id="rId9" action="ppaction://hlinksldjump"/>
              </a:rPr>
              <a:t>НГ2</a:t>
            </a:r>
            <a:r>
              <a:rPr lang="ru-RU" dirty="0" smtClean="0"/>
              <a:t> </a:t>
            </a:r>
            <a:r>
              <a:rPr lang="ru-RU" dirty="0" err="1" smtClean="0">
                <a:hlinkClick r:id="rId10" action="ppaction://hlinksldjump"/>
              </a:rPr>
              <a:t>МиМ</a:t>
            </a:r>
            <a:r>
              <a:rPr lang="ru-RU" dirty="0" smtClean="0"/>
              <a:t> </a:t>
            </a:r>
            <a:r>
              <a:rPr lang="ru-RU" dirty="0" smtClean="0">
                <a:hlinkClick r:id="rId11" action="ppaction://hlinksldjump"/>
              </a:rPr>
              <a:t>Виз</a:t>
            </a:r>
            <a:r>
              <a:rPr lang="ru-RU" dirty="0" smtClean="0"/>
              <a:t> </a:t>
            </a:r>
            <a:r>
              <a:rPr lang="ru-RU" dirty="0" smtClean="0">
                <a:hlinkClick r:id="rId12" action="ppaction://hlinksldjump"/>
              </a:rPr>
              <a:t>Рез</a:t>
            </a:r>
            <a:r>
              <a:rPr lang="ru-RU" dirty="0" smtClean="0"/>
              <a:t> </a:t>
            </a:r>
            <a:r>
              <a:rPr lang="ru-RU" dirty="0" err="1" smtClean="0">
                <a:hlinkClick r:id="rId13" action="ppaction://hlinksldjump"/>
              </a:rPr>
              <a:t>МутТ</a:t>
            </a:r>
            <a:r>
              <a:rPr lang="ru-RU" dirty="0" smtClean="0"/>
              <a:t> </a:t>
            </a:r>
            <a:r>
              <a:rPr lang="ru-RU" dirty="0" err="1" smtClean="0">
                <a:hlinkClick r:id="rId14" action="ppaction://hlinksldjump"/>
              </a:rPr>
              <a:t>МутГ</a:t>
            </a:r>
            <a:r>
              <a:rPr lang="ru-RU" dirty="0" smtClean="0"/>
              <a:t> </a:t>
            </a:r>
            <a:r>
              <a:rPr lang="ru-RU" dirty="0" smtClean="0">
                <a:hlinkClick r:id="rId15" action="ppaction://hlinksldjump"/>
              </a:rPr>
              <a:t>Нов</a:t>
            </a:r>
            <a:r>
              <a:rPr lang="ru-RU" dirty="0" smtClean="0"/>
              <a:t> </a:t>
            </a:r>
            <a:r>
              <a:rPr lang="ru-RU" dirty="0" smtClean="0">
                <a:hlinkClick r:id="rId16" action="ppaction://hlinksldjump"/>
              </a:rPr>
              <a:t>Пол1</a:t>
            </a:r>
            <a:r>
              <a:rPr lang="ru-RU" dirty="0" smtClean="0"/>
              <a:t> </a:t>
            </a:r>
            <a:r>
              <a:rPr lang="ru-RU" dirty="0" smtClean="0">
                <a:hlinkClick r:id="rId17" action="ppaction://hlinksldjump"/>
              </a:rPr>
              <a:t>Пол2</a:t>
            </a:r>
            <a:r>
              <a:rPr lang="ru-RU" dirty="0" smtClean="0"/>
              <a:t> </a:t>
            </a:r>
            <a:r>
              <a:rPr lang="ru-RU" dirty="0" smtClean="0">
                <a:hlinkClick r:id="rId18" action="ppaction://hlinksldjump"/>
              </a:rPr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47</TotalTime>
  <Words>1331</Words>
  <Application>Microsoft Office PowerPoint</Application>
  <PresentationFormat>Экран (4:3)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Перспектива</vt:lpstr>
      <vt:lpstr>Поиск и анализ мутаций в гене LMNA  у пациентов с ДКМП </vt:lpstr>
      <vt:lpstr>Содержание</vt:lpstr>
      <vt:lpstr>Актуальность</vt:lpstr>
      <vt:lpstr>Поставленные цели и задачи</vt:lpstr>
      <vt:lpstr>Объект и предмет исследования</vt:lpstr>
      <vt:lpstr>Научная гипотеза, часть 1</vt:lpstr>
      <vt:lpstr>Научная гипотеза, часть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Научная новизна</vt:lpstr>
      <vt:lpstr>Презентация PowerPoint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и анализ мутаций в гене LMNA  у пациентов с ДКМП </dc:title>
  <dc:creator>User</dc:creator>
  <cp:lastModifiedBy>User</cp:lastModifiedBy>
  <cp:revision>9</cp:revision>
  <dcterms:created xsi:type="dcterms:W3CDTF">2017-12-03T10:27:22Z</dcterms:created>
  <dcterms:modified xsi:type="dcterms:W3CDTF">2017-12-03T11:17:38Z</dcterms:modified>
</cp:coreProperties>
</file>