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70" r:id="rId14"/>
    <p:sldId id="267" r:id="rId15"/>
    <p:sldId id="271" r:id="rId16"/>
    <p:sldId id="268" r:id="rId17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17.12.2019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17.12.2019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17.12.2019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17.12.2019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17.12.2019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17.12.2019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17.12.2019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17.12.2019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17.12.2019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17.12.2019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17.12.2019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17.12.2019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1026" name="Picture 2" descr="C:\Users\Comak\Google Drive\2019 Güz\Veri Madenciliği\Adult\ytulogop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476672"/>
            <a:ext cx="5099050" cy="54308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FF0000"/>
                </a:solidFill>
              </a:rPr>
              <a:t>Kümeleme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dirty="0" smtClean="0">
                <a:solidFill>
                  <a:srgbClr val="FF0000"/>
                </a:solidFill>
              </a:rPr>
              <a:t>	</a:t>
            </a:r>
            <a:r>
              <a:rPr lang="tr-TR" sz="1500" b="1" dirty="0" err="1" smtClean="0">
                <a:solidFill>
                  <a:srgbClr val="FF0000"/>
                </a:solidFill>
              </a:rPr>
              <a:t>SimpleKMeans</a:t>
            </a:r>
            <a:endParaRPr lang="tr-TR" sz="1500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tr-TR" sz="1500" b="1" dirty="0">
              <a:solidFill>
                <a:srgbClr val="FF0000"/>
              </a:solidFill>
            </a:endParaRPr>
          </a:p>
        </p:txBody>
      </p:sp>
      <p:pic>
        <p:nvPicPr>
          <p:cNvPr id="7170" name="Picture 2" descr="C:\Users\Comak\Google Drive\2019 Güz\Veri Madenciliği\Adult\SimpleKMean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556792"/>
            <a:ext cx="5945188" cy="4505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“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2050" name="Picture 2" descr="C:\Users\Comak\Desktop\Adsız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60648"/>
            <a:ext cx="6912768" cy="57942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FF0000"/>
                </a:solidFill>
              </a:rPr>
              <a:t>Kümeleme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sz="1500" b="1" dirty="0" smtClean="0">
                <a:solidFill>
                  <a:srgbClr val="FF0000"/>
                </a:solidFill>
              </a:rPr>
              <a:t>	</a:t>
            </a:r>
            <a:r>
              <a:rPr lang="tr-TR" sz="1500" b="1" dirty="0" err="1" smtClean="0">
                <a:solidFill>
                  <a:srgbClr val="FF0000"/>
                </a:solidFill>
              </a:rPr>
              <a:t>FarthestFirst</a:t>
            </a:r>
            <a:endParaRPr lang="tr-TR" sz="1500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tr-TR" sz="1500" b="1" dirty="0">
              <a:solidFill>
                <a:srgbClr val="FF0000"/>
              </a:solidFill>
            </a:endParaRPr>
          </a:p>
        </p:txBody>
      </p:sp>
      <p:pic>
        <p:nvPicPr>
          <p:cNvPr id="8194" name="Picture 2" descr="C:\Users\Comak\Google Drive\2019 Güz\Veri Madenciliği\Adult\FarthestFirs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916832"/>
            <a:ext cx="8271374" cy="37444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3074" name="Picture 2" descr="C:\Users\Comak\Desktop\Adsız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32656"/>
            <a:ext cx="7056784" cy="59507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FF0000"/>
                </a:solidFill>
              </a:rPr>
              <a:t>Kümeleme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600200"/>
            <a:ext cx="3898776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sz="1500" dirty="0" smtClean="0">
                <a:solidFill>
                  <a:srgbClr val="FF0000"/>
                </a:solidFill>
              </a:rPr>
              <a:t>EM</a:t>
            </a:r>
          </a:p>
          <a:p>
            <a:pPr>
              <a:buNone/>
            </a:pPr>
            <a:endParaRPr lang="tr-TR" sz="1500" dirty="0">
              <a:solidFill>
                <a:srgbClr val="FF0000"/>
              </a:solidFill>
            </a:endParaRPr>
          </a:p>
        </p:txBody>
      </p:sp>
      <p:sp>
        <p:nvSpPr>
          <p:cNvPr id="5" name="2 İçerik Yer Tutucusu"/>
          <p:cNvSpPr txBox="1">
            <a:spLocks/>
          </p:cNvSpPr>
          <p:nvPr/>
        </p:nvSpPr>
        <p:spPr>
          <a:xfrm>
            <a:off x="4499992" y="1844824"/>
            <a:ext cx="3898776" cy="4464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tr-T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C:\Users\Comak\Google Drive\2019 Güz\Veri Madenciliği\Adult\E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1556792"/>
            <a:ext cx="4381500" cy="44100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099" name="Picture 3" descr="C:\Users\Comak\Desktop\Adsız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88640"/>
            <a:ext cx="6192688" cy="58082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Son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tr-TR" dirty="0" smtClean="0"/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r>
              <a:rPr lang="tr-TR" dirty="0" smtClean="0"/>
              <a:t>			</a:t>
            </a:r>
            <a:r>
              <a:rPr lang="tr-TR" smtClean="0"/>
              <a:t>	</a:t>
            </a:r>
            <a:r>
              <a:rPr lang="tr-TR" b="1" smtClean="0">
                <a:solidFill>
                  <a:srgbClr val="FF0000"/>
                </a:solidFill>
              </a:rPr>
              <a:t>Teşekkürler..</a:t>
            </a:r>
            <a:endParaRPr lang="tr-T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smtClean="0"/>
              <a:t>VERİ MADENCİLİĞİNE GİRİŞ</a:t>
            </a:r>
            <a:br>
              <a:rPr lang="tr-TR" b="1" dirty="0" smtClean="0"/>
            </a:br>
            <a:r>
              <a:rPr lang="tr-TR" b="1" dirty="0" smtClean="0"/>
              <a:t>PROJESİ</a:t>
            </a: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tr-TR" b="1" u="sng" dirty="0" smtClean="0">
                <a:solidFill>
                  <a:schemeClr val="tx1"/>
                </a:solidFill>
              </a:rPr>
              <a:t>STUDENT</a:t>
            </a:r>
            <a:r>
              <a:rPr lang="tr-TR" b="1" dirty="0" smtClean="0">
                <a:solidFill>
                  <a:schemeClr val="tx1"/>
                </a:solidFill>
              </a:rPr>
              <a:t/>
            </a:r>
            <a:br>
              <a:rPr lang="tr-TR" b="1" dirty="0" smtClean="0">
                <a:solidFill>
                  <a:schemeClr val="tx1"/>
                </a:solidFill>
              </a:rPr>
            </a:br>
            <a:r>
              <a:rPr lang="tr-TR" b="1" dirty="0" smtClean="0">
                <a:solidFill>
                  <a:schemeClr val="tx1"/>
                </a:solidFill>
              </a:rPr>
              <a:t>FATİH ÇOMAK</a:t>
            </a:r>
            <a:br>
              <a:rPr lang="tr-TR" b="1" dirty="0" smtClean="0">
                <a:solidFill>
                  <a:schemeClr val="tx1"/>
                </a:solidFill>
              </a:rPr>
            </a:br>
            <a:r>
              <a:rPr lang="tr-TR" b="1" dirty="0" smtClean="0">
                <a:solidFill>
                  <a:schemeClr val="tx1"/>
                </a:solidFill>
              </a:rPr>
              <a:t>12011015</a:t>
            </a:r>
          </a:p>
          <a:p>
            <a:r>
              <a:rPr lang="tr-TR" b="1" dirty="0" smtClean="0">
                <a:solidFill>
                  <a:schemeClr val="tx1"/>
                </a:solidFill>
              </a:rPr>
              <a:t/>
            </a:r>
            <a:br>
              <a:rPr lang="tr-TR" b="1" dirty="0" smtClean="0">
                <a:solidFill>
                  <a:schemeClr val="tx1"/>
                </a:solidFill>
              </a:rPr>
            </a:br>
            <a:r>
              <a:rPr lang="tr-TR" b="1" u="sng" dirty="0" smtClean="0">
                <a:solidFill>
                  <a:schemeClr val="tx1"/>
                </a:solidFill>
              </a:rPr>
              <a:t>LECTURER</a:t>
            </a:r>
            <a:r>
              <a:rPr lang="tr-TR" b="1" dirty="0" smtClean="0">
                <a:solidFill>
                  <a:schemeClr val="tx1"/>
                </a:solidFill>
              </a:rPr>
              <a:t/>
            </a:r>
            <a:br>
              <a:rPr lang="tr-TR" b="1" dirty="0" smtClean="0">
                <a:solidFill>
                  <a:schemeClr val="tx1"/>
                </a:solidFill>
              </a:rPr>
            </a:br>
            <a:r>
              <a:rPr lang="tr-TR" b="1" dirty="0" smtClean="0">
                <a:solidFill>
                  <a:schemeClr val="tx1"/>
                </a:solidFill>
              </a:rPr>
              <a:t>DOÇ. DR. SONGÜL VARLI</a:t>
            </a:r>
          </a:p>
          <a:p>
            <a:r>
              <a:rPr lang="tr-TR" b="1" dirty="0" smtClean="0">
                <a:solidFill>
                  <a:schemeClr val="tx1"/>
                </a:solidFill>
              </a:rPr>
              <a:t> </a:t>
            </a:r>
          </a:p>
          <a:p>
            <a:r>
              <a:rPr lang="tr-TR" b="1" u="sng" dirty="0" smtClean="0">
                <a:solidFill>
                  <a:schemeClr val="tx1"/>
                </a:solidFill>
              </a:rPr>
              <a:t>DATASET</a:t>
            </a:r>
            <a:r>
              <a:rPr lang="tr-TR" b="1" dirty="0" smtClean="0">
                <a:solidFill>
                  <a:schemeClr val="tx1"/>
                </a:solidFill>
              </a:rPr>
              <a:t/>
            </a:r>
            <a:br>
              <a:rPr lang="tr-TR" b="1" dirty="0" smtClean="0">
                <a:solidFill>
                  <a:schemeClr val="tx1"/>
                </a:solidFill>
              </a:rPr>
            </a:br>
            <a:r>
              <a:rPr lang="tr-TR" b="1" dirty="0" smtClean="0">
                <a:solidFill>
                  <a:schemeClr val="tx1"/>
                </a:solidFill>
              </a:rPr>
              <a:t>ADULT</a:t>
            </a: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r>
              <a:rPr lang="tr-TR" dirty="0" err="1" smtClean="0"/>
              <a:t>Adult</a:t>
            </a:r>
            <a:r>
              <a:rPr lang="tr-TR" dirty="0" smtClean="0"/>
              <a:t> veri seti, yetişkin veri seti olarak da nitelendirebileceğimiz nüfus sayımı verilerinin toplandığı veri kümesidir.</a:t>
            </a:r>
          </a:p>
          <a:p>
            <a:r>
              <a:rPr lang="tr-TR" dirty="0" smtClean="0"/>
              <a:t>Yıllık gelirin 50K $’ı geçip geçmediğini sunar. </a:t>
            </a:r>
          </a:p>
        </p:txBody>
      </p:sp>
      <p:pic>
        <p:nvPicPr>
          <p:cNvPr id="2050" name="Picture 2" descr="C:\Users\Comak\Google Drive\2019 Güz\Veri Madenciliği\Adult\Adult Data Se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04664"/>
            <a:ext cx="8228942" cy="27363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FF0000"/>
                </a:solidFill>
              </a:rPr>
              <a:t>İçindekiler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000" dirty="0" smtClean="0">
                <a:solidFill>
                  <a:srgbClr val="FF0000"/>
                </a:solidFill>
              </a:rPr>
              <a:t>48842 </a:t>
            </a:r>
            <a:r>
              <a:rPr lang="tr-TR" sz="2000" dirty="0" err="1" smtClean="0">
                <a:solidFill>
                  <a:srgbClr val="FF0000"/>
                </a:solidFill>
              </a:rPr>
              <a:t>instances</a:t>
            </a:r>
            <a:r>
              <a:rPr lang="tr-TR" sz="2000" dirty="0" smtClean="0">
                <a:solidFill>
                  <a:srgbClr val="FF0000"/>
                </a:solidFill>
              </a:rPr>
              <a:t>,</a:t>
            </a:r>
          </a:p>
          <a:p>
            <a:r>
              <a:rPr lang="tr-TR" sz="2000" dirty="0" err="1" smtClean="0">
                <a:solidFill>
                  <a:srgbClr val="FF0000"/>
                </a:solidFill>
              </a:rPr>
              <a:t>adult</a:t>
            </a:r>
            <a:r>
              <a:rPr lang="tr-TR" sz="2000" dirty="0" smtClean="0">
                <a:solidFill>
                  <a:srgbClr val="FF0000"/>
                </a:solidFill>
              </a:rPr>
              <a:t>.data</a:t>
            </a:r>
            <a:r>
              <a:rPr lang="tr-TR" sz="2000" dirty="0" smtClean="0"/>
              <a:t>	</a:t>
            </a:r>
            <a:r>
              <a:rPr lang="tr-TR" sz="2000" dirty="0" smtClean="0"/>
              <a:t># of </a:t>
            </a:r>
            <a:r>
              <a:rPr lang="tr-TR" sz="2000" dirty="0" err="1" smtClean="0"/>
              <a:t>instances</a:t>
            </a:r>
            <a:r>
              <a:rPr lang="tr-TR" sz="2000" dirty="0" smtClean="0"/>
              <a:t>	</a:t>
            </a:r>
            <a:r>
              <a:rPr lang="tr-TR" sz="2000" b="1" dirty="0" smtClean="0"/>
              <a:t>32561;	24720 &lt;=50K, 7841 &gt;50K.</a:t>
            </a:r>
            <a:endParaRPr lang="tr-TR" sz="2000" dirty="0" smtClean="0"/>
          </a:p>
          <a:p>
            <a:r>
              <a:rPr lang="tr-TR" sz="2000" dirty="0" err="1" smtClean="0">
                <a:solidFill>
                  <a:srgbClr val="FF0000"/>
                </a:solidFill>
              </a:rPr>
              <a:t>adult</a:t>
            </a:r>
            <a:r>
              <a:rPr lang="tr-TR" sz="2000" dirty="0" smtClean="0">
                <a:solidFill>
                  <a:srgbClr val="FF0000"/>
                </a:solidFill>
              </a:rPr>
              <a:t>.test</a:t>
            </a:r>
            <a:r>
              <a:rPr lang="tr-TR" sz="2000" dirty="0" smtClean="0"/>
              <a:t>	</a:t>
            </a:r>
            <a:r>
              <a:rPr lang="tr-TR" sz="2000" dirty="0" smtClean="0"/>
              <a:t># of </a:t>
            </a:r>
            <a:r>
              <a:rPr lang="tr-TR" sz="2000" dirty="0" err="1" smtClean="0"/>
              <a:t>instances</a:t>
            </a:r>
            <a:r>
              <a:rPr lang="tr-TR" sz="2000" dirty="0" smtClean="0"/>
              <a:t>	</a:t>
            </a:r>
            <a:r>
              <a:rPr lang="tr-TR" sz="2000" b="1" dirty="0" smtClean="0"/>
              <a:t>16281,	12435 &lt;=50K, 3846 &gt;50K.</a:t>
            </a:r>
            <a:endParaRPr lang="tr-TR" sz="2000" dirty="0" smtClean="0"/>
          </a:p>
          <a:p>
            <a:r>
              <a:rPr lang="tr-TR" sz="3000" dirty="0" err="1" smtClean="0"/>
              <a:t>Weka’da</a:t>
            </a:r>
            <a:r>
              <a:rPr lang="tr-TR" sz="3000" dirty="0" smtClean="0"/>
              <a:t> çalıştırmak için .</a:t>
            </a:r>
            <a:r>
              <a:rPr lang="tr-TR" sz="3000" dirty="0" err="1" smtClean="0"/>
              <a:t>arff</a:t>
            </a:r>
            <a:r>
              <a:rPr lang="tr-TR" sz="3000" dirty="0" smtClean="0"/>
              <a:t> formatına </a:t>
            </a:r>
            <a:r>
              <a:rPr lang="tr-TR" sz="3000" dirty="0" err="1" smtClean="0"/>
              <a:t>çevirildi</a:t>
            </a:r>
            <a:r>
              <a:rPr lang="tr-TR" sz="3000" dirty="0" smtClean="0"/>
              <a:t>.</a:t>
            </a:r>
          </a:p>
          <a:p>
            <a:pPr>
              <a:buNone/>
            </a:pPr>
            <a:endParaRPr lang="tr-TR" sz="3000" dirty="0" smtClean="0"/>
          </a:p>
        </p:txBody>
      </p:sp>
      <p:pic>
        <p:nvPicPr>
          <p:cNvPr id="3074" name="Picture 2" descr="C:\Users\Comak\Google Drive\2019 Güz\Veri Madenciliği\Adult\adult yapısı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212976"/>
            <a:ext cx="7416824" cy="32484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FF0000"/>
                </a:solidFill>
              </a:rPr>
              <a:t>Öznitelikler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tr-TR" dirty="0" smtClean="0"/>
              <a:t>	</a:t>
            </a:r>
            <a:r>
              <a:rPr lang="tr-TR" sz="3600" b="1" dirty="0" err="1" smtClean="0"/>
              <a:t>Attributes</a:t>
            </a:r>
            <a:r>
              <a:rPr lang="tr-TR" sz="3600" b="1" dirty="0" smtClean="0"/>
              <a:t> </a:t>
            </a:r>
            <a:r>
              <a:rPr lang="tr-TR" sz="3600" b="1" dirty="0" err="1" smtClean="0"/>
              <a:t>information</a:t>
            </a:r>
            <a:r>
              <a:rPr lang="tr-TR" sz="3600" b="1" dirty="0" smtClean="0"/>
              <a:t>:	</a:t>
            </a:r>
            <a:r>
              <a:rPr lang="tr-TR" sz="2000" b="1" dirty="0" smtClean="0">
                <a:solidFill>
                  <a:srgbClr val="FF0000"/>
                </a:solidFill>
              </a:rPr>
              <a:t> </a:t>
            </a:r>
            <a:r>
              <a:rPr lang="tr-TR" sz="2900" b="1" dirty="0" smtClean="0">
                <a:solidFill>
                  <a:srgbClr val="FF0000"/>
                </a:solidFill>
              </a:rPr>
              <a:t># of </a:t>
            </a:r>
            <a:r>
              <a:rPr lang="tr-TR" sz="2900" b="1" dirty="0" err="1" smtClean="0">
                <a:solidFill>
                  <a:srgbClr val="FF0000"/>
                </a:solidFill>
              </a:rPr>
              <a:t>Attributes</a:t>
            </a:r>
            <a:r>
              <a:rPr lang="tr-TR" sz="2900" b="1" dirty="0" smtClean="0">
                <a:solidFill>
                  <a:srgbClr val="FF0000"/>
                </a:solidFill>
              </a:rPr>
              <a:t>:15; 6 </a:t>
            </a:r>
            <a:r>
              <a:rPr lang="tr-TR" sz="2900" b="1" dirty="0" err="1" smtClean="0">
                <a:solidFill>
                  <a:srgbClr val="FF0000"/>
                </a:solidFill>
              </a:rPr>
              <a:t>numeric</a:t>
            </a:r>
            <a:r>
              <a:rPr lang="tr-TR" sz="2900" b="1" dirty="0" smtClean="0">
                <a:solidFill>
                  <a:srgbClr val="FF0000"/>
                </a:solidFill>
              </a:rPr>
              <a:t>, 9 nominal.</a:t>
            </a:r>
            <a:endParaRPr lang="tr-TR" sz="2900" b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tr-TR" b="1" dirty="0" err="1" smtClean="0"/>
              <a:t>Age</a:t>
            </a:r>
            <a:r>
              <a:rPr lang="tr-TR" b="1" dirty="0" smtClean="0"/>
              <a:t>		</a:t>
            </a:r>
            <a:r>
              <a:rPr lang="tr-TR" b="1" dirty="0" smtClean="0">
                <a:sym typeface="Wingdings" pitchFamily="2" charset="2"/>
              </a:rPr>
              <a:t>(</a:t>
            </a:r>
            <a:r>
              <a:rPr lang="tr-TR" b="1" dirty="0" err="1" smtClean="0">
                <a:sym typeface="Wingdings" pitchFamily="2" charset="2"/>
              </a:rPr>
              <a:t>numeric</a:t>
            </a:r>
            <a:r>
              <a:rPr lang="tr-TR" b="1" dirty="0" smtClean="0">
                <a:sym typeface="Wingdings" pitchFamily="2" charset="2"/>
              </a:rPr>
              <a:t>):	</a:t>
            </a:r>
            <a:r>
              <a:rPr lang="tr-TR" dirty="0" smtClean="0"/>
              <a:t>yaş bilgisini verir.</a:t>
            </a:r>
          </a:p>
          <a:p>
            <a:pPr>
              <a:buFont typeface="Wingdings" pitchFamily="2" charset="2"/>
              <a:buChar char="Ø"/>
            </a:pPr>
            <a:r>
              <a:rPr lang="tr-TR" b="1" dirty="0" err="1" smtClean="0"/>
              <a:t>Workclass</a:t>
            </a:r>
            <a:r>
              <a:rPr lang="tr-TR" b="1" dirty="0" smtClean="0"/>
              <a:t>	</a:t>
            </a:r>
            <a:r>
              <a:rPr lang="tr-TR" b="1" dirty="0" smtClean="0">
                <a:sym typeface="Wingdings" pitchFamily="2" charset="2"/>
              </a:rPr>
              <a:t>(nominal):	</a:t>
            </a:r>
            <a:r>
              <a:rPr lang="tr-TR" dirty="0" smtClean="0"/>
              <a:t>çalışma şekli bilgisi verir.</a:t>
            </a:r>
          </a:p>
          <a:p>
            <a:pPr>
              <a:buFont typeface="Wingdings" pitchFamily="2" charset="2"/>
              <a:buChar char="Ø"/>
            </a:pPr>
            <a:r>
              <a:rPr lang="tr-TR" b="1" dirty="0" err="1" smtClean="0"/>
              <a:t>Fnlwgt</a:t>
            </a:r>
            <a:r>
              <a:rPr lang="tr-TR" dirty="0" smtClean="0"/>
              <a:t>	</a:t>
            </a:r>
            <a:r>
              <a:rPr lang="tr-TR" b="1" dirty="0" smtClean="0">
                <a:sym typeface="Wingdings" pitchFamily="2" charset="2"/>
              </a:rPr>
              <a:t>(</a:t>
            </a:r>
            <a:r>
              <a:rPr lang="tr-TR" b="1" dirty="0" err="1" smtClean="0">
                <a:sym typeface="Wingdings" pitchFamily="2" charset="2"/>
              </a:rPr>
              <a:t>numeric</a:t>
            </a:r>
            <a:r>
              <a:rPr lang="tr-TR" b="1" dirty="0" smtClean="0">
                <a:sym typeface="Wingdings" pitchFamily="2" charset="2"/>
              </a:rPr>
              <a:t>):	</a:t>
            </a:r>
            <a:r>
              <a:rPr lang="tr-TR" dirty="0" smtClean="0"/>
              <a:t>sayısal değer verir.</a:t>
            </a:r>
          </a:p>
          <a:p>
            <a:pPr>
              <a:buFont typeface="Wingdings" pitchFamily="2" charset="2"/>
              <a:buChar char="Ø"/>
            </a:pPr>
            <a:r>
              <a:rPr lang="tr-TR" b="1" dirty="0" err="1" smtClean="0"/>
              <a:t>Education</a:t>
            </a:r>
            <a:r>
              <a:rPr lang="tr-TR" b="1" dirty="0" smtClean="0"/>
              <a:t>	</a:t>
            </a:r>
            <a:r>
              <a:rPr lang="tr-TR" b="1" dirty="0" smtClean="0">
                <a:sym typeface="Wingdings" pitchFamily="2" charset="2"/>
              </a:rPr>
              <a:t>(nominal):	</a:t>
            </a:r>
            <a:r>
              <a:rPr lang="tr-TR" dirty="0" smtClean="0"/>
              <a:t>eğitim </a:t>
            </a:r>
            <a:r>
              <a:rPr lang="tr-TR" dirty="0" smtClean="0"/>
              <a:t>durumunu belirtir.</a:t>
            </a:r>
          </a:p>
          <a:p>
            <a:pPr>
              <a:buFont typeface="Wingdings" pitchFamily="2" charset="2"/>
              <a:buChar char="Ø"/>
            </a:pPr>
            <a:r>
              <a:rPr lang="tr-TR" b="1" dirty="0" err="1" smtClean="0"/>
              <a:t>education</a:t>
            </a:r>
            <a:r>
              <a:rPr lang="tr-TR" b="1" dirty="0" smtClean="0"/>
              <a:t>-</a:t>
            </a:r>
            <a:r>
              <a:rPr lang="tr-TR" b="1" dirty="0" err="1" smtClean="0"/>
              <a:t>num</a:t>
            </a:r>
            <a:r>
              <a:rPr lang="tr-TR" b="1" dirty="0" smtClean="0"/>
              <a:t>	</a:t>
            </a:r>
            <a:r>
              <a:rPr lang="tr-TR" b="1" dirty="0" smtClean="0">
                <a:sym typeface="Wingdings" pitchFamily="2" charset="2"/>
              </a:rPr>
              <a:t>(</a:t>
            </a:r>
            <a:r>
              <a:rPr lang="tr-TR" b="1" dirty="0" err="1" smtClean="0">
                <a:sym typeface="Wingdings" pitchFamily="2" charset="2"/>
              </a:rPr>
              <a:t>numeric</a:t>
            </a:r>
            <a:r>
              <a:rPr lang="tr-TR" b="1" dirty="0" smtClean="0">
                <a:sym typeface="Wingdings" pitchFamily="2" charset="2"/>
              </a:rPr>
              <a:t>):	</a:t>
            </a:r>
            <a:r>
              <a:rPr lang="tr-TR" dirty="0" smtClean="0"/>
              <a:t>eğitim </a:t>
            </a:r>
            <a:r>
              <a:rPr lang="tr-TR" dirty="0" smtClean="0"/>
              <a:t>durumunu verir.</a:t>
            </a:r>
          </a:p>
          <a:p>
            <a:pPr>
              <a:buFont typeface="Wingdings" pitchFamily="2" charset="2"/>
              <a:buChar char="Ø"/>
            </a:pPr>
            <a:r>
              <a:rPr lang="tr-TR" b="1" dirty="0" err="1" smtClean="0"/>
              <a:t>marital</a:t>
            </a:r>
            <a:r>
              <a:rPr lang="tr-TR" b="1" dirty="0" smtClean="0"/>
              <a:t>-</a:t>
            </a:r>
            <a:r>
              <a:rPr lang="tr-TR" b="1" dirty="0" err="1" smtClean="0"/>
              <a:t>status</a:t>
            </a:r>
            <a:r>
              <a:rPr lang="tr-TR" dirty="0" smtClean="0"/>
              <a:t>	</a:t>
            </a:r>
            <a:r>
              <a:rPr lang="tr-TR" b="1" dirty="0" smtClean="0">
                <a:sym typeface="Wingdings" pitchFamily="2" charset="2"/>
              </a:rPr>
              <a:t>(nominal):	</a:t>
            </a:r>
            <a:r>
              <a:rPr lang="tr-TR" dirty="0" smtClean="0"/>
              <a:t>medeni hal.</a:t>
            </a:r>
            <a:endParaRPr lang="tr-TR" dirty="0" smtClean="0"/>
          </a:p>
          <a:p>
            <a:pPr>
              <a:buFont typeface="Wingdings" pitchFamily="2" charset="2"/>
              <a:buChar char="Ø"/>
            </a:pPr>
            <a:r>
              <a:rPr lang="tr-TR" b="1" dirty="0" err="1" smtClean="0"/>
              <a:t>Occupation</a:t>
            </a:r>
            <a:r>
              <a:rPr lang="tr-TR" dirty="0" smtClean="0"/>
              <a:t>	</a:t>
            </a:r>
            <a:r>
              <a:rPr lang="tr-TR" b="1" dirty="0" smtClean="0">
                <a:sym typeface="Wingdings" pitchFamily="2" charset="2"/>
              </a:rPr>
              <a:t>(nominal):	</a:t>
            </a:r>
            <a:r>
              <a:rPr lang="tr-TR" dirty="0" smtClean="0"/>
              <a:t>meslek dalı.</a:t>
            </a:r>
            <a:endParaRPr lang="tr-TR" dirty="0" smtClean="0"/>
          </a:p>
          <a:p>
            <a:pPr>
              <a:buFont typeface="Wingdings" pitchFamily="2" charset="2"/>
              <a:buChar char="Ø"/>
            </a:pPr>
            <a:r>
              <a:rPr lang="tr-TR" b="1" dirty="0" err="1" smtClean="0"/>
              <a:t>Relationship</a:t>
            </a:r>
            <a:r>
              <a:rPr lang="tr-TR" dirty="0" smtClean="0"/>
              <a:t>	</a:t>
            </a:r>
            <a:r>
              <a:rPr lang="tr-TR" b="1" dirty="0" smtClean="0">
                <a:sym typeface="Wingdings" pitchFamily="2" charset="2"/>
              </a:rPr>
              <a:t>(nominal):	</a:t>
            </a:r>
            <a:r>
              <a:rPr lang="tr-TR" dirty="0" smtClean="0"/>
              <a:t>ilişkisi.</a:t>
            </a:r>
            <a:endParaRPr lang="tr-TR" dirty="0" smtClean="0"/>
          </a:p>
          <a:p>
            <a:pPr>
              <a:buFont typeface="Wingdings" pitchFamily="2" charset="2"/>
              <a:buChar char="Ø"/>
            </a:pPr>
            <a:r>
              <a:rPr lang="tr-TR" b="1" dirty="0" err="1" smtClean="0"/>
              <a:t>Race</a:t>
            </a:r>
            <a:r>
              <a:rPr lang="tr-TR" dirty="0" smtClean="0"/>
              <a:t>	</a:t>
            </a:r>
            <a:r>
              <a:rPr lang="tr-TR" dirty="0" smtClean="0"/>
              <a:t>	</a:t>
            </a:r>
            <a:r>
              <a:rPr lang="tr-TR" b="1" dirty="0" smtClean="0">
                <a:sym typeface="Wingdings" pitchFamily="2" charset="2"/>
              </a:rPr>
              <a:t>(nominal):	</a:t>
            </a:r>
            <a:r>
              <a:rPr lang="tr-TR" dirty="0" smtClean="0"/>
              <a:t>ırk.</a:t>
            </a:r>
            <a:endParaRPr lang="tr-TR" dirty="0" smtClean="0"/>
          </a:p>
          <a:p>
            <a:pPr>
              <a:buFont typeface="Wingdings" pitchFamily="2" charset="2"/>
              <a:buChar char="Ø"/>
            </a:pPr>
            <a:r>
              <a:rPr lang="tr-TR" b="1" dirty="0" err="1" smtClean="0"/>
              <a:t>Sex</a:t>
            </a:r>
            <a:r>
              <a:rPr lang="tr-TR" dirty="0" smtClean="0"/>
              <a:t>	</a:t>
            </a:r>
            <a:r>
              <a:rPr lang="tr-TR" dirty="0" smtClean="0"/>
              <a:t>	</a:t>
            </a:r>
            <a:r>
              <a:rPr lang="tr-TR" b="1" dirty="0" smtClean="0">
                <a:sym typeface="Wingdings" pitchFamily="2" charset="2"/>
              </a:rPr>
              <a:t>(nominal)</a:t>
            </a:r>
            <a:r>
              <a:rPr lang="tr-TR" dirty="0" smtClean="0">
                <a:sym typeface="Wingdings" pitchFamily="2" charset="2"/>
              </a:rPr>
              <a:t>:	</a:t>
            </a:r>
            <a:r>
              <a:rPr lang="tr-TR" dirty="0" smtClean="0"/>
              <a:t>cinsiyet.</a:t>
            </a:r>
            <a:endParaRPr lang="tr-TR" dirty="0" smtClean="0"/>
          </a:p>
          <a:p>
            <a:pPr>
              <a:buFont typeface="Wingdings" pitchFamily="2" charset="2"/>
              <a:buChar char="Ø"/>
            </a:pPr>
            <a:r>
              <a:rPr lang="tr-TR" b="1" dirty="0" err="1" smtClean="0"/>
              <a:t>capital</a:t>
            </a:r>
            <a:r>
              <a:rPr lang="tr-TR" b="1" dirty="0" smtClean="0"/>
              <a:t>-</a:t>
            </a:r>
            <a:r>
              <a:rPr lang="tr-TR" b="1" dirty="0" err="1" smtClean="0"/>
              <a:t>gain</a:t>
            </a:r>
            <a:r>
              <a:rPr lang="tr-TR" dirty="0" smtClean="0"/>
              <a:t>	</a:t>
            </a:r>
            <a:r>
              <a:rPr lang="tr-TR" b="1" dirty="0" smtClean="0">
                <a:sym typeface="Wingdings" pitchFamily="2" charset="2"/>
              </a:rPr>
              <a:t>(</a:t>
            </a:r>
            <a:r>
              <a:rPr lang="tr-TR" b="1" dirty="0" err="1" smtClean="0">
                <a:sym typeface="Wingdings" pitchFamily="2" charset="2"/>
              </a:rPr>
              <a:t>numeric</a:t>
            </a:r>
            <a:r>
              <a:rPr lang="tr-TR" b="1" dirty="0" smtClean="0">
                <a:sym typeface="Wingdings" pitchFamily="2" charset="2"/>
              </a:rPr>
              <a:t>):	</a:t>
            </a:r>
            <a:r>
              <a:rPr lang="tr-TR" dirty="0" smtClean="0"/>
              <a:t>sermaye kazancı.</a:t>
            </a:r>
            <a:endParaRPr lang="tr-TR" dirty="0" smtClean="0"/>
          </a:p>
          <a:p>
            <a:pPr>
              <a:buFont typeface="Wingdings" pitchFamily="2" charset="2"/>
              <a:buChar char="Ø"/>
            </a:pPr>
            <a:r>
              <a:rPr lang="tr-TR" b="1" dirty="0" err="1" smtClean="0"/>
              <a:t>capital</a:t>
            </a:r>
            <a:r>
              <a:rPr lang="tr-TR" b="1" dirty="0" smtClean="0"/>
              <a:t>-</a:t>
            </a:r>
            <a:r>
              <a:rPr lang="tr-TR" b="1" dirty="0" err="1" smtClean="0"/>
              <a:t>loss</a:t>
            </a:r>
            <a:r>
              <a:rPr lang="tr-TR" dirty="0" smtClean="0"/>
              <a:t>	</a:t>
            </a:r>
            <a:r>
              <a:rPr lang="tr-TR" b="1" dirty="0" smtClean="0">
                <a:sym typeface="Wingdings" pitchFamily="2" charset="2"/>
              </a:rPr>
              <a:t>(</a:t>
            </a:r>
            <a:r>
              <a:rPr lang="tr-TR" b="1" dirty="0" err="1" smtClean="0">
                <a:sym typeface="Wingdings" pitchFamily="2" charset="2"/>
              </a:rPr>
              <a:t>numeric</a:t>
            </a:r>
            <a:r>
              <a:rPr lang="tr-TR" b="1" dirty="0" smtClean="0">
                <a:sym typeface="Wingdings" pitchFamily="2" charset="2"/>
              </a:rPr>
              <a:t>):	</a:t>
            </a:r>
            <a:r>
              <a:rPr lang="tr-TR" dirty="0" smtClean="0"/>
              <a:t>sermaye kaybı.</a:t>
            </a:r>
            <a:endParaRPr lang="tr-TR" dirty="0" smtClean="0"/>
          </a:p>
          <a:p>
            <a:pPr>
              <a:buFont typeface="Wingdings" pitchFamily="2" charset="2"/>
              <a:buChar char="Ø"/>
            </a:pPr>
            <a:r>
              <a:rPr lang="tr-TR" b="1" dirty="0" err="1" smtClean="0"/>
              <a:t>hours</a:t>
            </a:r>
            <a:r>
              <a:rPr lang="tr-TR" b="1" dirty="0" smtClean="0"/>
              <a:t>-</a:t>
            </a:r>
            <a:r>
              <a:rPr lang="tr-TR" b="1" dirty="0" err="1" smtClean="0"/>
              <a:t>per</a:t>
            </a:r>
            <a:r>
              <a:rPr lang="tr-TR" b="1" dirty="0" smtClean="0"/>
              <a:t>-</a:t>
            </a:r>
            <a:r>
              <a:rPr lang="tr-TR" b="1" dirty="0" err="1" smtClean="0"/>
              <a:t>week</a:t>
            </a:r>
            <a:r>
              <a:rPr lang="tr-TR" b="1" dirty="0" smtClean="0">
                <a:sym typeface="Wingdings" pitchFamily="2" charset="2"/>
              </a:rPr>
              <a:t>(</a:t>
            </a:r>
            <a:r>
              <a:rPr lang="tr-TR" b="1" dirty="0" err="1" smtClean="0">
                <a:sym typeface="Wingdings" pitchFamily="2" charset="2"/>
              </a:rPr>
              <a:t>numeric</a:t>
            </a:r>
            <a:r>
              <a:rPr lang="tr-TR" b="1" dirty="0" smtClean="0">
                <a:sym typeface="Wingdings" pitchFamily="2" charset="2"/>
              </a:rPr>
              <a:t>):	</a:t>
            </a:r>
            <a:r>
              <a:rPr lang="tr-TR" dirty="0" smtClean="0"/>
              <a:t>haftalık çalışma saati.</a:t>
            </a:r>
            <a:endParaRPr lang="tr-TR" dirty="0" smtClean="0"/>
          </a:p>
          <a:p>
            <a:pPr>
              <a:buFont typeface="Wingdings" pitchFamily="2" charset="2"/>
              <a:buChar char="Ø"/>
            </a:pPr>
            <a:r>
              <a:rPr lang="tr-TR" b="1" dirty="0" err="1" smtClean="0"/>
              <a:t>native</a:t>
            </a:r>
            <a:r>
              <a:rPr lang="tr-TR" b="1" dirty="0" smtClean="0"/>
              <a:t>-</a:t>
            </a:r>
            <a:r>
              <a:rPr lang="tr-TR" b="1" dirty="0" err="1" smtClean="0"/>
              <a:t>country</a:t>
            </a:r>
            <a:r>
              <a:rPr lang="tr-TR" dirty="0" smtClean="0"/>
              <a:t>	</a:t>
            </a:r>
            <a:r>
              <a:rPr lang="tr-TR" b="1" dirty="0" smtClean="0">
                <a:sym typeface="Wingdings" pitchFamily="2" charset="2"/>
              </a:rPr>
              <a:t>(nominal):	</a:t>
            </a:r>
            <a:r>
              <a:rPr lang="tr-TR" dirty="0" smtClean="0"/>
              <a:t>ülke </a:t>
            </a:r>
            <a:r>
              <a:rPr lang="tr-TR" dirty="0" smtClean="0"/>
              <a:t>bilgisi </a:t>
            </a:r>
            <a:r>
              <a:rPr lang="tr-TR" dirty="0" smtClean="0"/>
              <a:t>verir.</a:t>
            </a:r>
            <a:endParaRPr lang="tr-TR" dirty="0" smtClean="0"/>
          </a:p>
          <a:p>
            <a:pPr>
              <a:buFont typeface="Wingdings" pitchFamily="2" charset="2"/>
              <a:buChar char="Ø"/>
            </a:pPr>
            <a:r>
              <a:rPr lang="tr-TR" b="1" dirty="0" err="1" smtClean="0"/>
              <a:t>Class</a:t>
            </a:r>
            <a:r>
              <a:rPr lang="tr-TR" dirty="0" smtClean="0"/>
              <a:t>	</a:t>
            </a:r>
            <a:r>
              <a:rPr lang="tr-TR" dirty="0" smtClean="0"/>
              <a:t>	</a:t>
            </a:r>
            <a:r>
              <a:rPr lang="tr-TR" b="1" dirty="0" smtClean="0">
                <a:sym typeface="Wingdings" pitchFamily="2" charset="2"/>
              </a:rPr>
              <a:t> (nominal): </a:t>
            </a:r>
            <a:r>
              <a:rPr lang="tr-TR" b="1" dirty="0" smtClean="0">
                <a:sym typeface="Wingdings" pitchFamily="2" charset="2"/>
              </a:rPr>
              <a:t>	</a:t>
            </a:r>
            <a:r>
              <a:rPr lang="tr-TR" dirty="0" smtClean="0"/>
              <a:t>50K $’dan büyük mü küçük mü bilgisini verir.</a:t>
            </a:r>
            <a:endParaRPr lang="tr-TR" dirty="0" smtClean="0"/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>
                <a:solidFill>
                  <a:srgbClr val="FF0000"/>
                </a:solidFill>
              </a:rPr>
              <a:t>Attribute</a:t>
            </a:r>
            <a:r>
              <a:rPr lang="tr-TR" dirty="0" smtClean="0">
                <a:solidFill>
                  <a:srgbClr val="FF0000"/>
                </a:solidFill>
              </a:rPr>
              <a:t> açıklamaları: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tr-TR" sz="5600" dirty="0" smtClean="0"/>
              <a:t>1-</a:t>
            </a:r>
            <a:r>
              <a:rPr lang="tr-TR" sz="5600" dirty="0" err="1" smtClean="0">
                <a:solidFill>
                  <a:srgbClr val="FF0000"/>
                </a:solidFill>
              </a:rPr>
              <a:t>age</a:t>
            </a:r>
            <a:r>
              <a:rPr lang="tr-TR" sz="5600" dirty="0" smtClean="0">
                <a:sym typeface="Wingdings" pitchFamily="2" charset="2"/>
              </a:rPr>
              <a:t>:</a:t>
            </a:r>
            <a:r>
              <a:rPr lang="tr-TR" sz="5600" dirty="0" smtClean="0"/>
              <a:t> </a:t>
            </a:r>
            <a:r>
              <a:rPr lang="tr-TR" sz="5600" dirty="0" err="1" smtClean="0"/>
              <a:t>continuous</a:t>
            </a:r>
            <a:r>
              <a:rPr lang="tr-TR" sz="5600" dirty="0" smtClean="0"/>
              <a:t>.</a:t>
            </a:r>
          </a:p>
          <a:p>
            <a:pPr>
              <a:buNone/>
            </a:pPr>
            <a:r>
              <a:rPr lang="tr-TR" sz="5600" dirty="0" smtClean="0"/>
              <a:t>2-</a:t>
            </a:r>
            <a:r>
              <a:rPr lang="tr-TR" sz="5600" dirty="0" err="1" smtClean="0">
                <a:solidFill>
                  <a:srgbClr val="FF0000"/>
                </a:solidFill>
              </a:rPr>
              <a:t>workclass</a:t>
            </a:r>
            <a:r>
              <a:rPr lang="tr-TR" sz="5600" dirty="0" smtClean="0">
                <a:solidFill>
                  <a:srgbClr val="FF0000"/>
                </a:solidFill>
                <a:sym typeface="Wingdings" pitchFamily="2" charset="2"/>
              </a:rPr>
              <a:t>:</a:t>
            </a:r>
            <a:r>
              <a:rPr lang="tr-TR" sz="5600" dirty="0" smtClean="0">
                <a:sym typeface="Wingdings" pitchFamily="2" charset="2"/>
              </a:rPr>
              <a:t>(8)</a:t>
            </a:r>
            <a:r>
              <a:rPr lang="tr-TR" sz="5600" dirty="0" smtClean="0"/>
              <a:t> </a:t>
            </a:r>
            <a:r>
              <a:rPr lang="tr-TR" sz="5600" dirty="0" err="1" smtClean="0"/>
              <a:t>Private</a:t>
            </a:r>
            <a:r>
              <a:rPr lang="tr-TR" sz="5600" dirty="0" smtClean="0"/>
              <a:t>, Self-</a:t>
            </a:r>
            <a:r>
              <a:rPr lang="tr-TR" sz="5600" dirty="0" err="1" smtClean="0"/>
              <a:t>emp</a:t>
            </a:r>
            <a:r>
              <a:rPr lang="tr-TR" sz="5600" dirty="0" smtClean="0"/>
              <a:t>-not-</a:t>
            </a:r>
            <a:r>
              <a:rPr lang="tr-TR" sz="5600" dirty="0" err="1" smtClean="0"/>
              <a:t>inc</a:t>
            </a:r>
            <a:r>
              <a:rPr lang="tr-TR" sz="5600" dirty="0" smtClean="0"/>
              <a:t>, Self-</a:t>
            </a:r>
            <a:r>
              <a:rPr lang="tr-TR" sz="5600" dirty="0" err="1" smtClean="0"/>
              <a:t>emp</a:t>
            </a:r>
            <a:r>
              <a:rPr lang="tr-TR" sz="5600" dirty="0" smtClean="0"/>
              <a:t>-</a:t>
            </a:r>
            <a:r>
              <a:rPr lang="tr-TR" sz="5600" dirty="0" err="1" smtClean="0"/>
              <a:t>inc</a:t>
            </a:r>
            <a:r>
              <a:rPr lang="tr-TR" sz="5600" dirty="0" smtClean="0"/>
              <a:t>, Federal-gov, </a:t>
            </a:r>
            <a:r>
              <a:rPr lang="tr-TR" sz="5600" dirty="0" err="1" smtClean="0"/>
              <a:t>Local</a:t>
            </a:r>
            <a:r>
              <a:rPr lang="tr-TR" sz="5600" dirty="0" smtClean="0"/>
              <a:t>-gov, </a:t>
            </a:r>
            <a:r>
              <a:rPr lang="tr-TR" sz="5600" dirty="0" err="1" smtClean="0"/>
              <a:t>State</a:t>
            </a:r>
            <a:r>
              <a:rPr lang="tr-TR" sz="5600" dirty="0" smtClean="0"/>
              <a:t>-gov, </a:t>
            </a:r>
            <a:r>
              <a:rPr lang="tr-TR" sz="5600" dirty="0" err="1" smtClean="0"/>
              <a:t>Without</a:t>
            </a:r>
            <a:r>
              <a:rPr lang="tr-TR" sz="5600" dirty="0" smtClean="0"/>
              <a:t>-pay, </a:t>
            </a:r>
            <a:r>
              <a:rPr lang="tr-TR" sz="5600" dirty="0" err="1" smtClean="0"/>
              <a:t>Never</a:t>
            </a:r>
            <a:r>
              <a:rPr lang="tr-TR" sz="5600" dirty="0" smtClean="0"/>
              <a:t> </a:t>
            </a:r>
            <a:r>
              <a:rPr lang="tr-TR" sz="5600" dirty="0" err="1" smtClean="0"/>
              <a:t>worked</a:t>
            </a:r>
            <a:r>
              <a:rPr lang="tr-TR" sz="5600" dirty="0" smtClean="0"/>
              <a:t>.</a:t>
            </a:r>
          </a:p>
          <a:p>
            <a:pPr>
              <a:buNone/>
            </a:pPr>
            <a:r>
              <a:rPr lang="tr-TR" sz="5600" dirty="0" smtClean="0"/>
              <a:t>3-</a:t>
            </a:r>
            <a:r>
              <a:rPr lang="tr-TR" sz="5600" dirty="0" err="1" smtClean="0">
                <a:solidFill>
                  <a:srgbClr val="FF0000"/>
                </a:solidFill>
              </a:rPr>
              <a:t>fnlwgt</a:t>
            </a:r>
            <a:r>
              <a:rPr lang="tr-TR" sz="5600" dirty="0" smtClean="0">
                <a:sym typeface="Wingdings" pitchFamily="2" charset="2"/>
              </a:rPr>
              <a:t>:</a:t>
            </a:r>
            <a:r>
              <a:rPr lang="tr-TR" sz="5600" dirty="0" smtClean="0"/>
              <a:t> </a:t>
            </a:r>
            <a:r>
              <a:rPr lang="tr-TR" sz="5600" dirty="0" err="1" smtClean="0"/>
              <a:t>continuous</a:t>
            </a:r>
            <a:r>
              <a:rPr lang="tr-TR" sz="5600" dirty="0" smtClean="0"/>
              <a:t>.</a:t>
            </a:r>
          </a:p>
          <a:p>
            <a:pPr>
              <a:buNone/>
            </a:pPr>
            <a:r>
              <a:rPr lang="tr-TR" sz="5600" dirty="0" smtClean="0"/>
              <a:t>4-</a:t>
            </a:r>
            <a:r>
              <a:rPr lang="tr-TR" sz="5600" dirty="0" err="1" smtClean="0">
                <a:solidFill>
                  <a:srgbClr val="FF0000"/>
                </a:solidFill>
              </a:rPr>
              <a:t>education</a:t>
            </a:r>
            <a:r>
              <a:rPr lang="tr-TR" sz="5600" dirty="0" smtClean="0">
                <a:sym typeface="Wingdings" pitchFamily="2" charset="2"/>
              </a:rPr>
              <a:t>:(15)</a:t>
            </a:r>
            <a:r>
              <a:rPr lang="tr-TR" sz="5600" dirty="0" smtClean="0"/>
              <a:t> </a:t>
            </a:r>
            <a:r>
              <a:rPr lang="tr-TR" sz="5600" dirty="0" err="1" smtClean="0"/>
              <a:t>Bachelors</a:t>
            </a:r>
            <a:r>
              <a:rPr lang="tr-TR" sz="5600" dirty="0" smtClean="0"/>
              <a:t>, </a:t>
            </a:r>
            <a:r>
              <a:rPr lang="tr-TR" sz="5600" dirty="0" err="1" smtClean="0"/>
              <a:t>Some</a:t>
            </a:r>
            <a:r>
              <a:rPr lang="tr-TR" sz="5600" dirty="0" smtClean="0"/>
              <a:t>-</a:t>
            </a:r>
            <a:r>
              <a:rPr lang="tr-TR" sz="5600" dirty="0" err="1" smtClean="0"/>
              <a:t>college</a:t>
            </a:r>
            <a:r>
              <a:rPr lang="tr-TR" sz="5600" dirty="0" smtClean="0"/>
              <a:t>, 11th, HS-</a:t>
            </a:r>
            <a:r>
              <a:rPr lang="tr-TR" sz="5600" dirty="0" err="1" smtClean="0"/>
              <a:t>grad</a:t>
            </a:r>
            <a:r>
              <a:rPr lang="tr-TR" sz="5600" dirty="0" smtClean="0"/>
              <a:t>, Prof-</a:t>
            </a:r>
            <a:r>
              <a:rPr lang="tr-TR" sz="5600" dirty="0" err="1" smtClean="0"/>
              <a:t>school</a:t>
            </a:r>
            <a:r>
              <a:rPr lang="tr-TR" sz="5600" dirty="0" smtClean="0"/>
              <a:t>, </a:t>
            </a:r>
            <a:r>
              <a:rPr lang="tr-TR" sz="5600" dirty="0" err="1" smtClean="0"/>
              <a:t>Assoc</a:t>
            </a:r>
            <a:r>
              <a:rPr lang="tr-TR" sz="5600" dirty="0" smtClean="0"/>
              <a:t>-</a:t>
            </a:r>
            <a:r>
              <a:rPr lang="tr-TR" sz="5600" dirty="0" err="1" smtClean="0"/>
              <a:t>acdm</a:t>
            </a:r>
            <a:r>
              <a:rPr lang="tr-TR" sz="5600" dirty="0" smtClean="0"/>
              <a:t>, </a:t>
            </a:r>
            <a:r>
              <a:rPr lang="tr-TR" sz="5600" dirty="0" err="1" smtClean="0"/>
              <a:t>Assoc</a:t>
            </a:r>
            <a:r>
              <a:rPr lang="tr-TR" sz="5600" dirty="0" smtClean="0"/>
              <a:t>-</a:t>
            </a:r>
            <a:r>
              <a:rPr lang="tr-TR" sz="5600" dirty="0" err="1" smtClean="0"/>
              <a:t>voc</a:t>
            </a:r>
            <a:r>
              <a:rPr lang="tr-TR" sz="5600" dirty="0" smtClean="0"/>
              <a:t>, 9th, 7th-8th, 12th, </a:t>
            </a:r>
            <a:r>
              <a:rPr lang="tr-TR" sz="5600" dirty="0" err="1" smtClean="0"/>
              <a:t>Masters</a:t>
            </a:r>
            <a:r>
              <a:rPr lang="tr-TR" sz="5600" dirty="0" smtClean="0"/>
              <a:t>, 1st-4th, 10th, </a:t>
            </a:r>
            <a:r>
              <a:rPr lang="tr-TR" sz="5600" dirty="0" err="1" smtClean="0"/>
              <a:t>Doctorate</a:t>
            </a:r>
            <a:r>
              <a:rPr lang="tr-TR" sz="5600" dirty="0" smtClean="0"/>
              <a:t>, 5th-6th, </a:t>
            </a:r>
            <a:r>
              <a:rPr lang="tr-TR" sz="5600" dirty="0" err="1" smtClean="0"/>
              <a:t>Preschool</a:t>
            </a:r>
            <a:r>
              <a:rPr lang="tr-TR" sz="5600" dirty="0" smtClean="0"/>
              <a:t>.</a:t>
            </a:r>
          </a:p>
          <a:p>
            <a:pPr>
              <a:buNone/>
            </a:pPr>
            <a:r>
              <a:rPr lang="tr-TR" sz="5600" dirty="0" smtClean="0"/>
              <a:t>5-</a:t>
            </a:r>
            <a:r>
              <a:rPr lang="tr-TR" sz="5600" dirty="0" err="1" smtClean="0">
                <a:solidFill>
                  <a:srgbClr val="FF0000"/>
                </a:solidFill>
              </a:rPr>
              <a:t>education</a:t>
            </a:r>
            <a:r>
              <a:rPr lang="tr-TR" sz="5600" dirty="0" smtClean="0">
                <a:solidFill>
                  <a:srgbClr val="FF0000"/>
                </a:solidFill>
              </a:rPr>
              <a:t>-</a:t>
            </a:r>
            <a:r>
              <a:rPr lang="tr-TR" sz="5600" dirty="0" err="1" smtClean="0">
                <a:solidFill>
                  <a:srgbClr val="FF0000"/>
                </a:solidFill>
              </a:rPr>
              <a:t>num</a:t>
            </a:r>
            <a:r>
              <a:rPr lang="tr-TR" sz="5600" dirty="0" smtClean="0"/>
              <a:t>: </a:t>
            </a:r>
            <a:r>
              <a:rPr lang="tr-TR" sz="5600" dirty="0" err="1" smtClean="0"/>
              <a:t>continuous</a:t>
            </a:r>
            <a:r>
              <a:rPr lang="tr-TR" sz="5600" dirty="0" smtClean="0"/>
              <a:t>.</a:t>
            </a:r>
          </a:p>
          <a:p>
            <a:pPr>
              <a:buNone/>
            </a:pPr>
            <a:r>
              <a:rPr lang="tr-TR" sz="5600" dirty="0" smtClean="0"/>
              <a:t>6-</a:t>
            </a:r>
            <a:r>
              <a:rPr lang="tr-TR" sz="5600" dirty="0" err="1" smtClean="0">
                <a:solidFill>
                  <a:srgbClr val="FF0000"/>
                </a:solidFill>
              </a:rPr>
              <a:t>marital</a:t>
            </a:r>
            <a:r>
              <a:rPr lang="tr-TR" sz="5600" dirty="0" smtClean="0">
                <a:solidFill>
                  <a:srgbClr val="FF0000"/>
                </a:solidFill>
              </a:rPr>
              <a:t>-</a:t>
            </a:r>
            <a:r>
              <a:rPr lang="tr-TR" sz="5600" dirty="0" err="1" smtClean="0">
                <a:solidFill>
                  <a:srgbClr val="FF0000"/>
                </a:solidFill>
              </a:rPr>
              <a:t>status</a:t>
            </a:r>
            <a:r>
              <a:rPr lang="tr-TR" sz="5600" dirty="0" smtClean="0"/>
              <a:t>:(7)</a:t>
            </a:r>
            <a:r>
              <a:rPr lang="tr-TR" sz="5600" dirty="0" err="1" smtClean="0"/>
              <a:t>Married</a:t>
            </a:r>
            <a:r>
              <a:rPr lang="tr-TR" sz="5600" dirty="0" smtClean="0"/>
              <a:t>-</a:t>
            </a:r>
            <a:r>
              <a:rPr lang="tr-TR" sz="5600" dirty="0" err="1" smtClean="0"/>
              <a:t>civ</a:t>
            </a:r>
            <a:r>
              <a:rPr lang="tr-TR" sz="5600" dirty="0" smtClean="0"/>
              <a:t>-</a:t>
            </a:r>
            <a:r>
              <a:rPr lang="tr-TR" sz="5600" dirty="0" err="1" smtClean="0"/>
              <a:t>spouse</a:t>
            </a:r>
            <a:r>
              <a:rPr lang="tr-TR" sz="5600" dirty="0" smtClean="0"/>
              <a:t>, </a:t>
            </a:r>
            <a:r>
              <a:rPr lang="tr-TR" sz="5600" dirty="0" err="1" smtClean="0"/>
              <a:t>Divorced</a:t>
            </a:r>
            <a:r>
              <a:rPr lang="tr-TR" sz="5600" dirty="0" smtClean="0"/>
              <a:t>, </a:t>
            </a:r>
            <a:r>
              <a:rPr lang="tr-TR" sz="5600" dirty="0" err="1" smtClean="0"/>
              <a:t>Never</a:t>
            </a:r>
            <a:r>
              <a:rPr lang="tr-TR" sz="5600" dirty="0" smtClean="0"/>
              <a:t>-</a:t>
            </a:r>
            <a:r>
              <a:rPr lang="tr-TR" sz="5600" dirty="0" err="1" smtClean="0"/>
              <a:t>married</a:t>
            </a:r>
            <a:r>
              <a:rPr lang="tr-TR" sz="5600" dirty="0" smtClean="0"/>
              <a:t>, </a:t>
            </a:r>
            <a:r>
              <a:rPr lang="tr-TR" sz="5600" dirty="0" err="1" smtClean="0"/>
              <a:t>Separated</a:t>
            </a:r>
            <a:r>
              <a:rPr lang="tr-TR" sz="5600" dirty="0" smtClean="0"/>
              <a:t>, </a:t>
            </a:r>
            <a:r>
              <a:rPr lang="tr-TR" sz="5600" dirty="0" err="1" smtClean="0"/>
              <a:t>Widowed</a:t>
            </a:r>
            <a:r>
              <a:rPr lang="tr-TR" sz="5600" dirty="0" smtClean="0"/>
              <a:t>, </a:t>
            </a:r>
            <a:r>
              <a:rPr lang="tr-TR" sz="5600" dirty="0" err="1" smtClean="0"/>
              <a:t>Married</a:t>
            </a:r>
            <a:r>
              <a:rPr lang="tr-TR" sz="5600" dirty="0" smtClean="0"/>
              <a:t>-</a:t>
            </a:r>
            <a:r>
              <a:rPr lang="tr-TR" sz="5600" dirty="0" err="1" smtClean="0"/>
              <a:t>spouse</a:t>
            </a:r>
            <a:r>
              <a:rPr lang="tr-TR" sz="5600" dirty="0" smtClean="0"/>
              <a:t>-</a:t>
            </a:r>
            <a:r>
              <a:rPr lang="tr-TR" sz="5600" dirty="0" err="1" smtClean="0"/>
              <a:t>absent</a:t>
            </a:r>
            <a:r>
              <a:rPr lang="tr-TR" sz="5600" dirty="0" smtClean="0"/>
              <a:t>, </a:t>
            </a:r>
            <a:r>
              <a:rPr lang="tr-TR" sz="5600" dirty="0" err="1" smtClean="0"/>
              <a:t>Married</a:t>
            </a:r>
            <a:r>
              <a:rPr lang="tr-TR" sz="5600" dirty="0" smtClean="0"/>
              <a:t>-AF-</a:t>
            </a:r>
            <a:r>
              <a:rPr lang="tr-TR" sz="5600" dirty="0" err="1" smtClean="0"/>
              <a:t>spouse</a:t>
            </a:r>
            <a:r>
              <a:rPr lang="tr-TR" sz="5600" dirty="0" smtClean="0"/>
              <a:t>.</a:t>
            </a:r>
          </a:p>
          <a:p>
            <a:pPr>
              <a:buNone/>
            </a:pPr>
            <a:r>
              <a:rPr lang="tr-TR" sz="5600" dirty="0" smtClean="0"/>
              <a:t>7-</a:t>
            </a:r>
            <a:r>
              <a:rPr lang="tr-TR" sz="5600" dirty="0" err="1" smtClean="0">
                <a:solidFill>
                  <a:srgbClr val="FF0000"/>
                </a:solidFill>
              </a:rPr>
              <a:t>occupation</a:t>
            </a:r>
            <a:r>
              <a:rPr lang="tr-TR" sz="5600" dirty="0" smtClean="0">
                <a:sym typeface="Wingdings" pitchFamily="2" charset="2"/>
              </a:rPr>
              <a:t>:(13)</a:t>
            </a:r>
            <a:r>
              <a:rPr lang="tr-TR" sz="5600" dirty="0" smtClean="0"/>
              <a:t> </a:t>
            </a:r>
            <a:r>
              <a:rPr lang="tr-TR" sz="5600" dirty="0" err="1" smtClean="0"/>
              <a:t>Tech</a:t>
            </a:r>
            <a:r>
              <a:rPr lang="tr-TR" sz="5600" dirty="0" smtClean="0"/>
              <a:t>-</a:t>
            </a:r>
            <a:r>
              <a:rPr lang="tr-TR" sz="5600" dirty="0" err="1" smtClean="0"/>
              <a:t>support</a:t>
            </a:r>
            <a:r>
              <a:rPr lang="tr-TR" sz="5600" dirty="0" smtClean="0"/>
              <a:t>, </a:t>
            </a:r>
            <a:r>
              <a:rPr lang="tr-TR" sz="5600" dirty="0" err="1" smtClean="0"/>
              <a:t>Craft</a:t>
            </a:r>
            <a:r>
              <a:rPr lang="tr-TR" sz="5600" dirty="0" smtClean="0"/>
              <a:t>-</a:t>
            </a:r>
            <a:r>
              <a:rPr lang="tr-TR" sz="5600" dirty="0" err="1" smtClean="0"/>
              <a:t>repair</a:t>
            </a:r>
            <a:r>
              <a:rPr lang="tr-TR" sz="5600" dirty="0" smtClean="0"/>
              <a:t>, </a:t>
            </a:r>
            <a:r>
              <a:rPr lang="tr-TR" sz="5600" dirty="0" err="1" smtClean="0"/>
              <a:t>Other</a:t>
            </a:r>
            <a:r>
              <a:rPr lang="tr-TR" sz="5600" dirty="0" smtClean="0"/>
              <a:t>-service, </a:t>
            </a:r>
            <a:r>
              <a:rPr lang="tr-TR" sz="5600" dirty="0" err="1" smtClean="0"/>
              <a:t>Sales</a:t>
            </a:r>
            <a:r>
              <a:rPr lang="tr-TR" sz="5600" dirty="0" smtClean="0"/>
              <a:t>, </a:t>
            </a:r>
            <a:r>
              <a:rPr lang="tr-TR" sz="5600" dirty="0" err="1" smtClean="0"/>
              <a:t>Exec</a:t>
            </a:r>
            <a:r>
              <a:rPr lang="tr-TR" sz="5600" dirty="0" smtClean="0"/>
              <a:t>-</a:t>
            </a:r>
            <a:r>
              <a:rPr lang="tr-TR" sz="5600" dirty="0" err="1" smtClean="0"/>
              <a:t>managerial</a:t>
            </a:r>
            <a:r>
              <a:rPr lang="tr-TR" sz="5600" dirty="0" smtClean="0"/>
              <a:t>, Prof-</a:t>
            </a:r>
            <a:r>
              <a:rPr lang="tr-TR" sz="5600" dirty="0" err="1" smtClean="0"/>
              <a:t>specialty</a:t>
            </a:r>
            <a:r>
              <a:rPr lang="tr-TR" sz="5600" dirty="0" smtClean="0"/>
              <a:t>, </a:t>
            </a:r>
            <a:r>
              <a:rPr lang="tr-TR" sz="5600" dirty="0" err="1" smtClean="0"/>
              <a:t>Handlers</a:t>
            </a:r>
            <a:r>
              <a:rPr lang="tr-TR" sz="5600" dirty="0" smtClean="0"/>
              <a:t>-</a:t>
            </a:r>
            <a:r>
              <a:rPr lang="tr-TR" sz="5600" dirty="0" err="1" smtClean="0"/>
              <a:t>cleaners</a:t>
            </a:r>
            <a:r>
              <a:rPr lang="tr-TR" sz="5600" dirty="0" smtClean="0"/>
              <a:t>, </a:t>
            </a:r>
            <a:r>
              <a:rPr lang="tr-TR" sz="5600" dirty="0" err="1" smtClean="0"/>
              <a:t>Machine</a:t>
            </a:r>
            <a:r>
              <a:rPr lang="tr-TR" sz="5600" dirty="0" smtClean="0"/>
              <a:t>-op-</a:t>
            </a:r>
            <a:r>
              <a:rPr lang="tr-TR" sz="5600" dirty="0" err="1" smtClean="0"/>
              <a:t>inspct</a:t>
            </a:r>
            <a:r>
              <a:rPr lang="tr-TR" sz="5600" dirty="0" smtClean="0"/>
              <a:t>, </a:t>
            </a:r>
            <a:r>
              <a:rPr lang="tr-TR" sz="5600" dirty="0" err="1" smtClean="0"/>
              <a:t>Adm</a:t>
            </a:r>
            <a:r>
              <a:rPr lang="tr-TR" sz="5600" dirty="0" smtClean="0"/>
              <a:t>-</a:t>
            </a:r>
            <a:r>
              <a:rPr lang="tr-TR" sz="5600" dirty="0" err="1" smtClean="0"/>
              <a:t>clerical</a:t>
            </a:r>
            <a:r>
              <a:rPr lang="tr-TR" sz="5600" dirty="0" smtClean="0"/>
              <a:t>, </a:t>
            </a:r>
            <a:r>
              <a:rPr lang="tr-TR" sz="5600" dirty="0" err="1" smtClean="0"/>
              <a:t>Farming</a:t>
            </a:r>
            <a:r>
              <a:rPr lang="tr-TR" sz="5600" dirty="0" smtClean="0"/>
              <a:t>-</a:t>
            </a:r>
            <a:r>
              <a:rPr lang="tr-TR" sz="5600" dirty="0" err="1" smtClean="0"/>
              <a:t>fishing</a:t>
            </a:r>
            <a:r>
              <a:rPr lang="tr-TR" sz="5600" dirty="0" smtClean="0"/>
              <a:t>, Transport-</a:t>
            </a:r>
            <a:r>
              <a:rPr lang="tr-TR" sz="5600" dirty="0" err="1" smtClean="0"/>
              <a:t>moving</a:t>
            </a:r>
            <a:r>
              <a:rPr lang="tr-TR" sz="5600" dirty="0" smtClean="0"/>
              <a:t>, </a:t>
            </a:r>
            <a:r>
              <a:rPr lang="tr-TR" sz="5600" dirty="0" err="1" smtClean="0"/>
              <a:t>Priv</a:t>
            </a:r>
            <a:r>
              <a:rPr lang="tr-TR" sz="5600" dirty="0" smtClean="0"/>
              <a:t>-</a:t>
            </a:r>
            <a:r>
              <a:rPr lang="tr-TR" sz="5600" dirty="0" err="1" smtClean="0"/>
              <a:t>house</a:t>
            </a:r>
            <a:r>
              <a:rPr lang="tr-TR" sz="5600" dirty="0" smtClean="0"/>
              <a:t>-</a:t>
            </a:r>
            <a:r>
              <a:rPr lang="tr-TR" sz="5600" dirty="0" err="1" smtClean="0"/>
              <a:t>serv</a:t>
            </a:r>
            <a:r>
              <a:rPr lang="tr-TR" sz="5600" dirty="0" smtClean="0"/>
              <a:t>, </a:t>
            </a:r>
            <a:r>
              <a:rPr lang="tr-TR" sz="5600" dirty="0" err="1" smtClean="0"/>
              <a:t>Protective</a:t>
            </a:r>
            <a:r>
              <a:rPr lang="tr-TR" sz="5600" dirty="0" smtClean="0"/>
              <a:t>-</a:t>
            </a:r>
            <a:r>
              <a:rPr lang="tr-TR" sz="5600" dirty="0" err="1" smtClean="0"/>
              <a:t>serv</a:t>
            </a:r>
            <a:r>
              <a:rPr lang="tr-TR" sz="5600" dirty="0" smtClean="0"/>
              <a:t>, </a:t>
            </a:r>
            <a:r>
              <a:rPr lang="tr-TR" sz="5600" dirty="0" err="1" smtClean="0"/>
              <a:t>Armed</a:t>
            </a:r>
            <a:r>
              <a:rPr lang="tr-TR" sz="5600" dirty="0" smtClean="0"/>
              <a:t>-</a:t>
            </a:r>
            <a:r>
              <a:rPr lang="tr-TR" sz="5600" dirty="0" err="1" smtClean="0"/>
              <a:t>Forces</a:t>
            </a:r>
            <a:r>
              <a:rPr lang="tr-TR" sz="5600" dirty="0" smtClean="0"/>
              <a:t>.</a:t>
            </a:r>
          </a:p>
          <a:p>
            <a:pPr>
              <a:buNone/>
            </a:pPr>
            <a:r>
              <a:rPr lang="tr-TR" sz="5600" dirty="0" smtClean="0"/>
              <a:t>8-</a:t>
            </a:r>
            <a:r>
              <a:rPr lang="tr-TR" sz="5600" dirty="0" err="1" smtClean="0">
                <a:solidFill>
                  <a:srgbClr val="FF0000"/>
                </a:solidFill>
              </a:rPr>
              <a:t>relationship</a:t>
            </a:r>
            <a:r>
              <a:rPr lang="tr-TR" sz="5600" dirty="0" smtClean="0"/>
              <a:t>:(6)</a:t>
            </a:r>
            <a:r>
              <a:rPr lang="tr-TR" sz="5600" dirty="0" err="1" smtClean="0"/>
              <a:t>Wife</a:t>
            </a:r>
            <a:r>
              <a:rPr lang="tr-TR" sz="5600" dirty="0" smtClean="0"/>
              <a:t>, </a:t>
            </a:r>
            <a:r>
              <a:rPr lang="tr-TR" sz="5600" dirty="0" err="1" smtClean="0"/>
              <a:t>Own</a:t>
            </a:r>
            <a:r>
              <a:rPr lang="tr-TR" sz="5600" dirty="0" smtClean="0"/>
              <a:t>-</a:t>
            </a:r>
            <a:r>
              <a:rPr lang="tr-TR" sz="5600" dirty="0" err="1" smtClean="0"/>
              <a:t>child</a:t>
            </a:r>
            <a:r>
              <a:rPr lang="tr-TR" sz="5600" dirty="0" smtClean="0"/>
              <a:t>, </a:t>
            </a:r>
            <a:r>
              <a:rPr lang="tr-TR" sz="5600" dirty="0" err="1" smtClean="0"/>
              <a:t>Husband</a:t>
            </a:r>
            <a:r>
              <a:rPr lang="tr-TR" sz="5600" dirty="0" smtClean="0"/>
              <a:t>, Not-in-</a:t>
            </a:r>
            <a:r>
              <a:rPr lang="tr-TR" sz="5600" dirty="0" err="1" smtClean="0"/>
              <a:t>family</a:t>
            </a:r>
            <a:r>
              <a:rPr lang="tr-TR" sz="5600" dirty="0" smtClean="0"/>
              <a:t>, </a:t>
            </a:r>
            <a:r>
              <a:rPr lang="tr-TR" sz="5600" dirty="0" err="1" smtClean="0"/>
              <a:t>Other</a:t>
            </a:r>
            <a:r>
              <a:rPr lang="tr-TR" sz="5600" dirty="0" smtClean="0"/>
              <a:t>-</a:t>
            </a:r>
            <a:r>
              <a:rPr lang="tr-TR" sz="5600" dirty="0" err="1" smtClean="0"/>
              <a:t>relative</a:t>
            </a:r>
            <a:r>
              <a:rPr lang="tr-TR" sz="5600" dirty="0" smtClean="0"/>
              <a:t>, </a:t>
            </a:r>
            <a:r>
              <a:rPr lang="tr-TR" sz="5600" dirty="0" err="1" smtClean="0"/>
              <a:t>Unmarried</a:t>
            </a:r>
            <a:r>
              <a:rPr lang="tr-TR" sz="5600" dirty="0" smtClean="0"/>
              <a:t>.</a:t>
            </a:r>
          </a:p>
          <a:p>
            <a:pPr>
              <a:buNone/>
            </a:pPr>
            <a:r>
              <a:rPr lang="tr-TR" sz="5600" dirty="0" smtClean="0"/>
              <a:t>9-</a:t>
            </a:r>
            <a:r>
              <a:rPr lang="tr-TR" sz="5600" dirty="0" err="1" smtClean="0">
                <a:solidFill>
                  <a:srgbClr val="FF0000"/>
                </a:solidFill>
              </a:rPr>
              <a:t>race</a:t>
            </a:r>
            <a:r>
              <a:rPr lang="tr-TR" sz="5600" dirty="0" smtClean="0"/>
              <a:t>:(5) </a:t>
            </a:r>
            <a:r>
              <a:rPr lang="tr-TR" sz="5600" dirty="0" err="1" smtClean="0"/>
              <a:t>White</a:t>
            </a:r>
            <a:r>
              <a:rPr lang="tr-TR" sz="5600" dirty="0" smtClean="0"/>
              <a:t>, </a:t>
            </a:r>
            <a:r>
              <a:rPr lang="tr-TR" sz="5600" dirty="0" err="1" smtClean="0"/>
              <a:t>Asian</a:t>
            </a:r>
            <a:r>
              <a:rPr lang="tr-TR" sz="5600" dirty="0" smtClean="0"/>
              <a:t>-</a:t>
            </a:r>
            <a:r>
              <a:rPr lang="tr-TR" sz="5600" dirty="0" err="1" smtClean="0"/>
              <a:t>Pac</a:t>
            </a:r>
            <a:r>
              <a:rPr lang="tr-TR" sz="5600" dirty="0" smtClean="0"/>
              <a:t>-</a:t>
            </a:r>
            <a:r>
              <a:rPr lang="tr-TR" sz="5600" dirty="0" err="1" smtClean="0"/>
              <a:t>Islander</a:t>
            </a:r>
            <a:r>
              <a:rPr lang="tr-TR" sz="5600" dirty="0" smtClean="0"/>
              <a:t>, Amer-</a:t>
            </a:r>
            <a:r>
              <a:rPr lang="tr-TR" sz="5600" dirty="0" err="1" smtClean="0"/>
              <a:t>Indian</a:t>
            </a:r>
            <a:r>
              <a:rPr lang="tr-TR" sz="5600" dirty="0" smtClean="0"/>
              <a:t>-Eskimo, </a:t>
            </a:r>
            <a:r>
              <a:rPr lang="tr-TR" sz="5600" dirty="0" err="1" smtClean="0"/>
              <a:t>Other</a:t>
            </a:r>
            <a:r>
              <a:rPr lang="tr-TR" sz="5600" dirty="0" smtClean="0"/>
              <a:t>, </a:t>
            </a:r>
            <a:r>
              <a:rPr lang="tr-TR" sz="5600" dirty="0" err="1" smtClean="0"/>
              <a:t>Black</a:t>
            </a:r>
            <a:r>
              <a:rPr lang="tr-TR" sz="5600" dirty="0" smtClean="0"/>
              <a:t>.</a:t>
            </a:r>
          </a:p>
          <a:p>
            <a:pPr>
              <a:buNone/>
            </a:pPr>
            <a:r>
              <a:rPr lang="tr-TR" sz="5600" dirty="0" smtClean="0"/>
              <a:t>10-</a:t>
            </a:r>
            <a:r>
              <a:rPr lang="tr-TR" sz="5600" dirty="0" err="1" smtClean="0">
                <a:solidFill>
                  <a:srgbClr val="FF0000"/>
                </a:solidFill>
              </a:rPr>
              <a:t>sex</a:t>
            </a:r>
            <a:r>
              <a:rPr lang="tr-TR" sz="5600" dirty="0" smtClean="0"/>
              <a:t>: (2) </a:t>
            </a:r>
            <a:r>
              <a:rPr lang="tr-TR" sz="5600" dirty="0" err="1" smtClean="0"/>
              <a:t>Female</a:t>
            </a:r>
            <a:r>
              <a:rPr lang="tr-TR" sz="5600" dirty="0" smtClean="0"/>
              <a:t>, </a:t>
            </a:r>
            <a:r>
              <a:rPr lang="tr-TR" sz="5600" dirty="0" err="1" smtClean="0"/>
              <a:t>Male</a:t>
            </a:r>
            <a:r>
              <a:rPr lang="tr-TR" sz="5600" dirty="0" smtClean="0"/>
              <a:t>.</a:t>
            </a:r>
          </a:p>
          <a:p>
            <a:pPr>
              <a:buNone/>
            </a:pPr>
            <a:r>
              <a:rPr lang="tr-TR" sz="5600" dirty="0" smtClean="0"/>
              <a:t>11-</a:t>
            </a:r>
            <a:r>
              <a:rPr lang="tr-TR" sz="5600" dirty="0" err="1" smtClean="0">
                <a:solidFill>
                  <a:srgbClr val="FF0000"/>
                </a:solidFill>
              </a:rPr>
              <a:t>capital</a:t>
            </a:r>
            <a:r>
              <a:rPr lang="tr-TR" sz="5600" dirty="0" smtClean="0">
                <a:solidFill>
                  <a:srgbClr val="FF0000"/>
                </a:solidFill>
              </a:rPr>
              <a:t>-</a:t>
            </a:r>
            <a:r>
              <a:rPr lang="tr-TR" sz="5600" dirty="0" err="1" smtClean="0">
                <a:solidFill>
                  <a:srgbClr val="FF0000"/>
                </a:solidFill>
              </a:rPr>
              <a:t>gain</a:t>
            </a:r>
            <a:r>
              <a:rPr lang="tr-TR" sz="5600" dirty="0" smtClean="0"/>
              <a:t>: </a:t>
            </a:r>
            <a:r>
              <a:rPr lang="tr-TR" sz="5600" dirty="0" err="1" smtClean="0"/>
              <a:t>continuous</a:t>
            </a:r>
            <a:r>
              <a:rPr lang="tr-TR" sz="5600" dirty="0" smtClean="0"/>
              <a:t>.</a:t>
            </a:r>
          </a:p>
          <a:p>
            <a:pPr>
              <a:buNone/>
            </a:pPr>
            <a:r>
              <a:rPr lang="tr-TR" sz="5600" dirty="0" smtClean="0"/>
              <a:t>12-</a:t>
            </a:r>
            <a:r>
              <a:rPr lang="tr-TR" sz="5600" dirty="0" err="1" smtClean="0">
                <a:solidFill>
                  <a:srgbClr val="FF0000"/>
                </a:solidFill>
              </a:rPr>
              <a:t>capital</a:t>
            </a:r>
            <a:r>
              <a:rPr lang="tr-TR" sz="5600" dirty="0" smtClean="0">
                <a:solidFill>
                  <a:srgbClr val="FF0000"/>
                </a:solidFill>
              </a:rPr>
              <a:t>-</a:t>
            </a:r>
            <a:r>
              <a:rPr lang="tr-TR" sz="5600" dirty="0" err="1" smtClean="0">
                <a:solidFill>
                  <a:srgbClr val="FF0000"/>
                </a:solidFill>
              </a:rPr>
              <a:t>loss</a:t>
            </a:r>
            <a:r>
              <a:rPr lang="tr-TR" sz="5600" dirty="0" smtClean="0"/>
              <a:t>: </a:t>
            </a:r>
            <a:r>
              <a:rPr lang="tr-TR" sz="5600" dirty="0" err="1" smtClean="0"/>
              <a:t>continuous</a:t>
            </a:r>
            <a:r>
              <a:rPr lang="tr-TR" sz="5600" dirty="0" smtClean="0"/>
              <a:t>.</a:t>
            </a:r>
          </a:p>
          <a:p>
            <a:pPr>
              <a:buNone/>
            </a:pPr>
            <a:r>
              <a:rPr lang="tr-TR" sz="5600" dirty="0" smtClean="0"/>
              <a:t>13-</a:t>
            </a:r>
            <a:r>
              <a:rPr lang="tr-TR" sz="5600" dirty="0" err="1" smtClean="0">
                <a:solidFill>
                  <a:srgbClr val="FF0000"/>
                </a:solidFill>
              </a:rPr>
              <a:t>hours</a:t>
            </a:r>
            <a:r>
              <a:rPr lang="tr-TR" sz="5600" dirty="0" smtClean="0">
                <a:solidFill>
                  <a:srgbClr val="FF0000"/>
                </a:solidFill>
              </a:rPr>
              <a:t>-</a:t>
            </a:r>
            <a:r>
              <a:rPr lang="tr-TR" sz="5600" dirty="0" err="1" smtClean="0">
                <a:solidFill>
                  <a:srgbClr val="FF0000"/>
                </a:solidFill>
              </a:rPr>
              <a:t>per</a:t>
            </a:r>
            <a:r>
              <a:rPr lang="tr-TR" sz="5600" dirty="0" smtClean="0">
                <a:solidFill>
                  <a:srgbClr val="FF0000"/>
                </a:solidFill>
              </a:rPr>
              <a:t>-</a:t>
            </a:r>
            <a:r>
              <a:rPr lang="tr-TR" sz="5600" dirty="0" err="1" smtClean="0">
                <a:solidFill>
                  <a:srgbClr val="FF0000"/>
                </a:solidFill>
              </a:rPr>
              <a:t>week</a:t>
            </a:r>
            <a:r>
              <a:rPr lang="tr-TR" sz="5600" dirty="0" smtClean="0"/>
              <a:t>: </a:t>
            </a:r>
            <a:r>
              <a:rPr lang="tr-TR" sz="5600" dirty="0" err="1" smtClean="0"/>
              <a:t>continuous</a:t>
            </a:r>
            <a:r>
              <a:rPr lang="tr-TR" sz="5600" dirty="0" smtClean="0"/>
              <a:t>.</a:t>
            </a:r>
          </a:p>
          <a:p>
            <a:pPr>
              <a:buNone/>
            </a:pPr>
            <a:r>
              <a:rPr lang="tr-TR" sz="5600" dirty="0" smtClean="0"/>
              <a:t>14-</a:t>
            </a:r>
            <a:r>
              <a:rPr lang="tr-TR" sz="5600" dirty="0" err="1" smtClean="0">
                <a:solidFill>
                  <a:srgbClr val="FF0000"/>
                </a:solidFill>
              </a:rPr>
              <a:t>native</a:t>
            </a:r>
            <a:r>
              <a:rPr lang="tr-TR" sz="5600" dirty="0" smtClean="0">
                <a:solidFill>
                  <a:srgbClr val="FF0000"/>
                </a:solidFill>
              </a:rPr>
              <a:t>-</a:t>
            </a:r>
            <a:r>
              <a:rPr lang="tr-TR" sz="5600" dirty="0" err="1" smtClean="0">
                <a:solidFill>
                  <a:srgbClr val="FF0000"/>
                </a:solidFill>
              </a:rPr>
              <a:t>country</a:t>
            </a:r>
            <a:r>
              <a:rPr lang="tr-TR" sz="5600" dirty="0" smtClean="0"/>
              <a:t>: </a:t>
            </a:r>
            <a:r>
              <a:rPr lang="tr-TR" sz="5600" dirty="0" smtClean="0"/>
              <a:t>(41) United-</a:t>
            </a:r>
            <a:r>
              <a:rPr lang="tr-TR" sz="5600" dirty="0" err="1" smtClean="0"/>
              <a:t>States</a:t>
            </a:r>
            <a:r>
              <a:rPr lang="tr-TR" sz="5600" dirty="0" smtClean="0"/>
              <a:t>, </a:t>
            </a:r>
            <a:r>
              <a:rPr lang="tr-TR" sz="5600" dirty="0" err="1" smtClean="0"/>
              <a:t>Cambodia</a:t>
            </a:r>
            <a:r>
              <a:rPr lang="tr-TR" sz="5600" dirty="0" smtClean="0"/>
              <a:t>, </a:t>
            </a:r>
            <a:r>
              <a:rPr lang="tr-TR" sz="5600" dirty="0" err="1" smtClean="0"/>
              <a:t>England</a:t>
            </a:r>
            <a:r>
              <a:rPr lang="tr-TR" sz="5600" dirty="0" smtClean="0"/>
              <a:t>, </a:t>
            </a:r>
            <a:r>
              <a:rPr lang="tr-TR" sz="5600" dirty="0" err="1" smtClean="0"/>
              <a:t>Puerto</a:t>
            </a:r>
            <a:r>
              <a:rPr lang="tr-TR" sz="5600" dirty="0" smtClean="0"/>
              <a:t>-</a:t>
            </a:r>
            <a:r>
              <a:rPr lang="tr-TR" sz="5600" dirty="0" err="1" smtClean="0"/>
              <a:t>Rico</a:t>
            </a:r>
            <a:r>
              <a:rPr lang="tr-TR" sz="5600" dirty="0" smtClean="0"/>
              <a:t>, </a:t>
            </a:r>
            <a:r>
              <a:rPr lang="tr-TR" sz="5600" dirty="0" err="1" smtClean="0"/>
              <a:t>Canada</a:t>
            </a:r>
            <a:r>
              <a:rPr lang="tr-TR" sz="5600" dirty="0" smtClean="0"/>
              <a:t>, </a:t>
            </a:r>
            <a:r>
              <a:rPr lang="tr-TR" sz="5600" dirty="0" err="1" smtClean="0"/>
              <a:t>Germany</a:t>
            </a:r>
            <a:r>
              <a:rPr lang="tr-TR" sz="5600" dirty="0" smtClean="0"/>
              <a:t>, </a:t>
            </a:r>
            <a:r>
              <a:rPr lang="tr-TR" sz="5600" dirty="0" err="1" smtClean="0"/>
              <a:t>Outlying</a:t>
            </a:r>
            <a:r>
              <a:rPr lang="tr-TR" sz="5600" dirty="0" smtClean="0"/>
              <a:t>-US(</a:t>
            </a:r>
            <a:r>
              <a:rPr lang="tr-TR" sz="5600" dirty="0" err="1" smtClean="0"/>
              <a:t>Guam</a:t>
            </a:r>
            <a:r>
              <a:rPr lang="tr-TR" sz="5600" dirty="0" smtClean="0"/>
              <a:t>-USVI-</a:t>
            </a:r>
            <a:r>
              <a:rPr lang="tr-TR" sz="5600" dirty="0" err="1" smtClean="0"/>
              <a:t>etc</a:t>
            </a:r>
            <a:r>
              <a:rPr lang="tr-TR" sz="5600" dirty="0" smtClean="0"/>
              <a:t>), </a:t>
            </a:r>
            <a:r>
              <a:rPr lang="tr-TR" sz="5600" dirty="0" err="1" smtClean="0"/>
              <a:t>India</a:t>
            </a:r>
            <a:r>
              <a:rPr lang="tr-TR" sz="5600" dirty="0" smtClean="0"/>
              <a:t>, </a:t>
            </a:r>
            <a:r>
              <a:rPr lang="tr-TR" sz="5600" dirty="0" err="1" smtClean="0"/>
              <a:t>Japan</a:t>
            </a:r>
            <a:r>
              <a:rPr lang="tr-TR" sz="5600" dirty="0" smtClean="0"/>
              <a:t>, </a:t>
            </a:r>
            <a:r>
              <a:rPr lang="tr-TR" sz="5600" dirty="0" err="1" smtClean="0"/>
              <a:t>Greece</a:t>
            </a:r>
            <a:r>
              <a:rPr lang="tr-TR" sz="5600" dirty="0" smtClean="0"/>
              <a:t>, South, </a:t>
            </a:r>
            <a:r>
              <a:rPr lang="tr-TR" sz="5600" dirty="0" err="1" smtClean="0"/>
              <a:t>China</a:t>
            </a:r>
            <a:r>
              <a:rPr lang="tr-TR" sz="5600" dirty="0" smtClean="0"/>
              <a:t>, </a:t>
            </a:r>
            <a:r>
              <a:rPr lang="tr-TR" sz="5600" dirty="0" err="1" smtClean="0"/>
              <a:t>Cuba</a:t>
            </a:r>
            <a:r>
              <a:rPr lang="tr-TR" sz="5600" dirty="0" smtClean="0"/>
              <a:t>, Iran, Honduras, </a:t>
            </a:r>
            <a:r>
              <a:rPr lang="tr-TR" sz="5600" dirty="0" err="1" smtClean="0"/>
              <a:t>Philippines</a:t>
            </a:r>
            <a:r>
              <a:rPr lang="tr-TR" sz="5600" dirty="0" smtClean="0"/>
              <a:t>, </a:t>
            </a:r>
            <a:r>
              <a:rPr lang="tr-TR" sz="5600" dirty="0" err="1" smtClean="0"/>
              <a:t>Italy</a:t>
            </a:r>
            <a:r>
              <a:rPr lang="tr-TR" sz="5600" dirty="0" smtClean="0"/>
              <a:t>, </a:t>
            </a:r>
            <a:r>
              <a:rPr lang="tr-TR" sz="5600" dirty="0" err="1" smtClean="0"/>
              <a:t>Poland</a:t>
            </a:r>
            <a:r>
              <a:rPr lang="tr-TR" sz="5600" dirty="0" smtClean="0"/>
              <a:t>, </a:t>
            </a:r>
            <a:r>
              <a:rPr lang="tr-TR" sz="5600" dirty="0" err="1" smtClean="0"/>
              <a:t>Jamaica</a:t>
            </a:r>
            <a:r>
              <a:rPr lang="tr-TR" sz="5600" dirty="0" smtClean="0"/>
              <a:t>, Vietnam, </a:t>
            </a:r>
            <a:r>
              <a:rPr lang="tr-TR" sz="5600" dirty="0" err="1" smtClean="0"/>
              <a:t>Mexico</a:t>
            </a:r>
            <a:r>
              <a:rPr lang="tr-TR" sz="5600" dirty="0" smtClean="0"/>
              <a:t>, </a:t>
            </a:r>
            <a:r>
              <a:rPr lang="tr-TR" sz="5600" dirty="0" err="1" smtClean="0"/>
              <a:t>Portugal</a:t>
            </a:r>
            <a:r>
              <a:rPr lang="tr-TR" sz="5600" dirty="0" smtClean="0"/>
              <a:t>, </a:t>
            </a:r>
            <a:r>
              <a:rPr lang="tr-TR" sz="5600" dirty="0" err="1" smtClean="0"/>
              <a:t>Ireland</a:t>
            </a:r>
            <a:r>
              <a:rPr lang="tr-TR" sz="5600" dirty="0" smtClean="0"/>
              <a:t>, </a:t>
            </a:r>
            <a:r>
              <a:rPr lang="tr-TR" sz="5600" dirty="0" err="1" smtClean="0"/>
              <a:t>France</a:t>
            </a:r>
            <a:r>
              <a:rPr lang="tr-TR" sz="5600" dirty="0" smtClean="0"/>
              <a:t>, </a:t>
            </a:r>
            <a:r>
              <a:rPr lang="tr-TR" sz="5600" dirty="0" err="1" smtClean="0"/>
              <a:t>Dominican</a:t>
            </a:r>
            <a:r>
              <a:rPr lang="tr-TR" sz="5600" dirty="0" smtClean="0"/>
              <a:t>-</a:t>
            </a:r>
            <a:r>
              <a:rPr lang="tr-TR" sz="5600" dirty="0" err="1" smtClean="0"/>
              <a:t>Republic</a:t>
            </a:r>
            <a:r>
              <a:rPr lang="tr-TR" sz="5600" dirty="0" smtClean="0"/>
              <a:t>, </a:t>
            </a:r>
            <a:r>
              <a:rPr lang="tr-TR" sz="5600" dirty="0" err="1" smtClean="0"/>
              <a:t>Laos</a:t>
            </a:r>
            <a:r>
              <a:rPr lang="tr-TR" sz="5600" dirty="0" smtClean="0"/>
              <a:t>, </a:t>
            </a:r>
            <a:r>
              <a:rPr lang="tr-TR" sz="5600" dirty="0" err="1" smtClean="0"/>
              <a:t>Ecuador</a:t>
            </a:r>
            <a:r>
              <a:rPr lang="tr-TR" sz="5600" dirty="0" smtClean="0"/>
              <a:t>, </a:t>
            </a:r>
            <a:r>
              <a:rPr lang="tr-TR" sz="5600" dirty="0" err="1" smtClean="0"/>
              <a:t>Taiwan</a:t>
            </a:r>
            <a:r>
              <a:rPr lang="tr-TR" sz="5600" dirty="0" smtClean="0"/>
              <a:t>, Haiti, Columbia, </a:t>
            </a:r>
            <a:r>
              <a:rPr lang="tr-TR" sz="5600" dirty="0" err="1" smtClean="0"/>
              <a:t>Hungary</a:t>
            </a:r>
            <a:r>
              <a:rPr lang="tr-TR" sz="5600" dirty="0" smtClean="0"/>
              <a:t>, Guatemala, </a:t>
            </a:r>
            <a:r>
              <a:rPr lang="tr-TR" sz="5600" dirty="0" err="1" smtClean="0"/>
              <a:t>Nicaragua</a:t>
            </a:r>
            <a:r>
              <a:rPr lang="tr-TR" sz="5600" dirty="0" smtClean="0"/>
              <a:t>, </a:t>
            </a:r>
            <a:r>
              <a:rPr lang="tr-TR" sz="5600" dirty="0" err="1" smtClean="0"/>
              <a:t>Scotland</a:t>
            </a:r>
            <a:r>
              <a:rPr lang="tr-TR" sz="5600" dirty="0" smtClean="0"/>
              <a:t>, </a:t>
            </a:r>
            <a:r>
              <a:rPr lang="tr-TR" sz="5600" dirty="0" err="1" smtClean="0"/>
              <a:t>Thailand</a:t>
            </a:r>
            <a:r>
              <a:rPr lang="tr-TR" sz="5600" dirty="0" smtClean="0"/>
              <a:t>, </a:t>
            </a:r>
            <a:r>
              <a:rPr lang="tr-TR" sz="5600" dirty="0" err="1" smtClean="0"/>
              <a:t>Yugoslavia</a:t>
            </a:r>
            <a:r>
              <a:rPr lang="tr-TR" sz="5600" dirty="0" smtClean="0"/>
              <a:t>, El-Salvador, </a:t>
            </a:r>
            <a:r>
              <a:rPr lang="tr-TR" sz="5600" dirty="0" err="1" smtClean="0"/>
              <a:t>Trinadad</a:t>
            </a:r>
            <a:r>
              <a:rPr lang="tr-TR" sz="5600" dirty="0" smtClean="0"/>
              <a:t>&amp;</a:t>
            </a:r>
            <a:r>
              <a:rPr lang="tr-TR" sz="5600" dirty="0" err="1" smtClean="0"/>
              <a:t>Tobago</a:t>
            </a:r>
            <a:r>
              <a:rPr lang="tr-TR" sz="5600" dirty="0" smtClean="0"/>
              <a:t>, Peru, Hong, </a:t>
            </a:r>
            <a:r>
              <a:rPr lang="tr-TR" sz="5600" dirty="0" err="1" smtClean="0"/>
              <a:t>Holand</a:t>
            </a:r>
            <a:r>
              <a:rPr lang="tr-TR" sz="5600" dirty="0" smtClean="0"/>
              <a:t>-</a:t>
            </a:r>
            <a:r>
              <a:rPr lang="tr-TR" sz="5600" dirty="0" err="1" smtClean="0"/>
              <a:t>Netherlands</a:t>
            </a:r>
            <a:r>
              <a:rPr lang="tr-TR" sz="5600" dirty="0" smtClean="0"/>
              <a:t>.</a:t>
            </a:r>
          </a:p>
          <a:p>
            <a:pPr>
              <a:buNone/>
            </a:pPr>
            <a:r>
              <a:rPr lang="tr-TR" sz="5600" dirty="0" smtClean="0"/>
              <a:t>15-</a:t>
            </a:r>
            <a:r>
              <a:rPr lang="tr-TR" sz="5600" dirty="0" err="1" smtClean="0">
                <a:solidFill>
                  <a:srgbClr val="FF0000"/>
                </a:solidFill>
              </a:rPr>
              <a:t>Class</a:t>
            </a:r>
            <a:r>
              <a:rPr lang="tr-TR" sz="5600" dirty="0" smtClean="0"/>
              <a:t>: </a:t>
            </a:r>
            <a:r>
              <a:rPr lang="tr-TR" sz="5600" dirty="0" smtClean="0"/>
              <a:t> (2) &gt;</a:t>
            </a:r>
            <a:r>
              <a:rPr lang="tr-TR" sz="5600" dirty="0" smtClean="0"/>
              <a:t>50K, &lt;=50K.</a:t>
            </a: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FF0000"/>
                </a:solidFill>
              </a:rPr>
              <a:t>Sınıflandırma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sz="1500" dirty="0" smtClean="0">
                <a:solidFill>
                  <a:srgbClr val="FF0000"/>
                </a:solidFill>
              </a:rPr>
              <a:t>	</a:t>
            </a:r>
            <a:r>
              <a:rPr lang="tr-TR" sz="1500" b="1" dirty="0" err="1" smtClean="0">
                <a:solidFill>
                  <a:srgbClr val="FF0000"/>
                </a:solidFill>
              </a:rPr>
              <a:t>Naive</a:t>
            </a:r>
            <a:r>
              <a:rPr lang="tr-TR" sz="1500" b="1" dirty="0" smtClean="0">
                <a:solidFill>
                  <a:srgbClr val="FF0000"/>
                </a:solidFill>
              </a:rPr>
              <a:t> </a:t>
            </a:r>
            <a:r>
              <a:rPr lang="tr-TR" sz="1500" b="1" dirty="0" err="1" smtClean="0">
                <a:solidFill>
                  <a:srgbClr val="FF0000"/>
                </a:solidFill>
              </a:rPr>
              <a:t>Bayes</a:t>
            </a:r>
            <a:endParaRPr lang="tr-TR" sz="1500" b="1" dirty="0">
              <a:solidFill>
                <a:srgbClr val="FF0000"/>
              </a:solidFill>
            </a:endParaRPr>
          </a:p>
        </p:txBody>
      </p:sp>
      <p:pic>
        <p:nvPicPr>
          <p:cNvPr id="4098" name="Picture 2" descr="C:\Users\Comak\Google Drive\2019 Güz\Veri Madenciliği\Adult\NaiveBay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844824"/>
            <a:ext cx="6624736" cy="44064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FF0000"/>
                </a:solidFill>
              </a:rPr>
              <a:t>Sınıflandırma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sz="1500" b="1" dirty="0" err="1" smtClean="0">
                <a:solidFill>
                  <a:srgbClr val="FF0000"/>
                </a:solidFill>
              </a:rPr>
              <a:t>lazy</a:t>
            </a:r>
            <a:r>
              <a:rPr lang="tr-TR" sz="1500" b="1" dirty="0" smtClean="0">
                <a:solidFill>
                  <a:srgbClr val="FF0000"/>
                </a:solidFill>
              </a:rPr>
              <a:t>.</a:t>
            </a:r>
            <a:r>
              <a:rPr lang="tr-TR" sz="1500" b="1" dirty="0" err="1" smtClean="0">
                <a:solidFill>
                  <a:srgbClr val="FF0000"/>
                </a:solidFill>
              </a:rPr>
              <a:t>Ibk</a:t>
            </a:r>
            <a:endParaRPr lang="tr-TR" sz="1500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tr-TR" sz="1500" b="1" dirty="0">
              <a:solidFill>
                <a:srgbClr val="FF0000"/>
              </a:solidFill>
            </a:endParaRPr>
          </a:p>
        </p:txBody>
      </p:sp>
      <p:pic>
        <p:nvPicPr>
          <p:cNvPr id="5122" name="Picture 2" descr="C:\Users\Comak\Google Drive\2019 Güz\Veri Madenciliği\Adult\lazy.lB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412776"/>
            <a:ext cx="7085652" cy="46805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FF0000"/>
                </a:solidFill>
              </a:rPr>
              <a:t>Sınıflandırma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r-TR" sz="1500" dirty="0" smtClean="0">
                <a:solidFill>
                  <a:srgbClr val="FF0000"/>
                </a:solidFill>
              </a:rPr>
              <a:t>	</a:t>
            </a:r>
            <a:r>
              <a:rPr lang="tr-TR" sz="1500" dirty="0" err="1" smtClean="0">
                <a:solidFill>
                  <a:srgbClr val="FF0000"/>
                </a:solidFill>
              </a:rPr>
              <a:t>BayesNet</a:t>
            </a:r>
            <a:endParaRPr lang="tr-TR" sz="15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tr-TR" sz="1500" dirty="0">
              <a:solidFill>
                <a:srgbClr val="FF0000"/>
              </a:solidFill>
            </a:endParaRPr>
          </a:p>
        </p:txBody>
      </p:sp>
      <p:pic>
        <p:nvPicPr>
          <p:cNvPr id="6146" name="Picture 2" descr="C:\Users\Comak\Google Drive\2019 Güz\Veri Madenciliği\Adult\BayesNe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916832"/>
            <a:ext cx="6907213" cy="4381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</TotalTime>
  <Words>313</Words>
  <Application>Microsoft Office PowerPoint</Application>
  <PresentationFormat>Ekran Gösterisi (4:3)</PresentationFormat>
  <Paragraphs>66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17" baseType="lpstr">
      <vt:lpstr>Ofis Teması</vt:lpstr>
      <vt:lpstr>Slayt 1</vt:lpstr>
      <vt:lpstr>VERİ MADENCİLİĞİNE GİRİŞ PROJESİ </vt:lpstr>
      <vt:lpstr>Slayt 3</vt:lpstr>
      <vt:lpstr>İçindekiler</vt:lpstr>
      <vt:lpstr>Öznitelikler</vt:lpstr>
      <vt:lpstr>Attribute açıklamaları:</vt:lpstr>
      <vt:lpstr>Sınıflandırma</vt:lpstr>
      <vt:lpstr>Sınıflandırma</vt:lpstr>
      <vt:lpstr>Sınıflandırma</vt:lpstr>
      <vt:lpstr>Kümeleme</vt:lpstr>
      <vt:lpstr>“</vt:lpstr>
      <vt:lpstr>Kümeleme</vt:lpstr>
      <vt:lpstr>Slayt 13</vt:lpstr>
      <vt:lpstr>Kümeleme</vt:lpstr>
      <vt:lpstr>Slayt 15</vt:lpstr>
      <vt:lpstr>Son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MINING PROJECT REPORT </dc:title>
  <dc:creator>Comak</dc:creator>
  <cp:lastModifiedBy>Comak</cp:lastModifiedBy>
  <cp:revision>29</cp:revision>
  <dcterms:created xsi:type="dcterms:W3CDTF">2019-12-10T09:46:54Z</dcterms:created>
  <dcterms:modified xsi:type="dcterms:W3CDTF">2019-12-17T12:35:12Z</dcterms:modified>
</cp:coreProperties>
</file>