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4630400" cy="8229600"/>
  <p:notesSz cx="8229600" cy="14630400"/>
  <p:embeddedFontLs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26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90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56" name="Google Shape;165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7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1C02-45FF-4D04-A13D-122D391069FD}" type="datetimeFigureOut">
              <a:rPr lang="vi-VN" smtClean="0"/>
              <a:t>23/07/2025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5EDC-BDD2-494B-9E28-F7EB9487E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000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1C02-45FF-4D04-A13D-122D391069FD}" type="datetimeFigureOut">
              <a:rPr lang="vi-VN" smtClean="0"/>
              <a:t>23/07/2025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5EDC-BDD2-494B-9E28-F7EB9487ED7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73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0">
              <a:schemeClr val="accent5">
                <a:lumMod val="45000"/>
                <a:lumOff val="55000"/>
              </a:schemeClr>
            </a:gs>
            <a:gs pos="0">
              <a:schemeClr val="accent5">
                <a:lumMod val="45000"/>
                <a:lumOff val="55000"/>
              </a:schemeClr>
            </a:gs>
            <a:gs pos="14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udio-bsit4.web.app/logi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s://github.com/Silnix/CNPM_2025_DA22TT" TargetMode="External"/><Relationship Id="rId9" Type="http://schemas.openxmlformats.org/officeDocument/2006/relationships/hyperlink" Target="https://thuviencelri.onrende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500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918084" y="343088"/>
            <a:ext cx="9111820" cy="14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algn="ctr"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vi-VN" sz="3360" b="1" kern="0" dirty="0">
                <a:solidFill>
                  <a:srgbClr val="2E75B5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TRƯỜNG ĐẠI HỌC TRÀ VINH </a:t>
            </a:r>
          </a:p>
          <a:p>
            <a:pPr algn="ctr"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vi-VN" sz="2880" b="1" kern="0" dirty="0">
                <a:solidFill>
                  <a:srgbClr val="4472C4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TRƯỜNG</a:t>
            </a:r>
            <a:r>
              <a:rPr lang="en-US" sz="2880" b="1" kern="0" dirty="0">
                <a:solidFill>
                  <a:srgbClr val="4472C4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 </a:t>
            </a:r>
            <a:r>
              <a:rPr lang="vi-VN" sz="2880" b="1" kern="0" dirty="0">
                <a:solidFill>
                  <a:srgbClr val="4472C4"/>
                </a:solidFill>
                <a:latin typeface="Arial" panose="020B0604020202020204" pitchFamily="34" charset="0"/>
                <a:ea typeface="Tahoma"/>
                <a:cs typeface="Arial" panose="020B0604020202020204" pitchFamily="34" charset="0"/>
                <a:sym typeface="Tahoma"/>
              </a:rPr>
              <a:t>KỸ THUẬT VÀ CÔNG NGHỆ</a:t>
            </a:r>
          </a:p>
          <a:p>
            <a:pPr algn="ctr"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vi-VN" sz="2400" dirty="0">
                <a:solidFill>
                  <a:schemeClr val="accent5">
                    <a:lumMod val="75000"/>
                  </a:schemeClr>
                </a:solidFill>
              </a:rPr>
              <a:t>KHOA CÔNG NGHỆ THÔNG TIN</a:t>
            </a:r>
            <a:r>
              <a:rPr lang="vi-VN" sz="192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920" kern="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010658" y="2140400"/>
            <a:ext cx="11059190" cy="73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vi-VN" sz="288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KẾT THÚC HỌC PHẦN CÔNG NGHỆ PHẦN MỀM </a:t>
            </a:r>
            <a:r>
              <a:rPr lang="vi-VN" sz="528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0" name="Google Shape;100;p2"/>
          <p:cNvSpPr txBox="1"/>
          <p:nvPr/>
        </p:nvSpPr>
        <p:spPr>
          <a:xfrm>
            <a:off x="4748310" y="5717048"/>
            <a:ext cx="2311968" cy="14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vi-VN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Phan Đăng Khoa</a:t>
            </a:r>
          </a:p>
          <a:p>
            <a:pPr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vi-VN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Trần Trung Phúc</a:t>
            </a:r>
          </a:p>
          <a:p>
            <a:pPr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vi-VN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Hồ Hoàng Long</a:t>
            </a:r>
          </a:p>
          <a:p>
            <a:pPr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vi-VN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DA22TTB</a:t>
            </a:r>
            <a:endParaRPr sz="21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99948" y="2912735"/>
            <a:ext cx="13830505" cy="254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marL="328439" indent="-328439" algn="ctr" defTabSz="1097335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vi-VN" sz="528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ỨNG DỤNG                      QUẢN LÝ THƯ VIỆN</a:t>
            </a:r>
            <a:r>
              <a:rPr lang="vi-VN" sz="528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sz="5280" kern="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4630400" cy="8229600"/>
          </a:xfrm>
          <a:prstGeom prst="frame">
            <a:avLst>
              <a:gd name="adj1" fmla="val 188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09710" tIns="54840" rIns="109710" bIns="54840" anchor="ctr" anchorCtr="0">
            <a:noAutofit/>
          </a:bodyPr>
          <a:lstStyle/>
          <a:p>
            <a:pPr algn="ctr"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sz="216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Trường Đại học Trà Vinh - tvu.edu.v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499" y="251244"/>
            <a:ext cx="1788158" cy="17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9;p2"/>
          <p:cNvSpPr txBox="1"/>
          <p:nvPr/>
        </p:nvSpPr>
        <p:spPr>
          <a:xfrm>
            <a:off x="9496618" y="5717046"/>
            <a:ext cx="3508374" cy="4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GVHD: TS. </a:t>
            </a:r>
            <a:r>
              <a:rPr lang="vi-VN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Nguyễn Bảo Ân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3827-56D9-45F5-991D-16B131E2417F}" type="slidenum">
              <a:rPr lang="vi-VN" smtClean="0"/>
              <a:t>1</a:t>
            </a:fld>
            <a:endParaRPr lang="vi-VN" dirty="0"/>
          </a:p>
        </p:txBody>
      </p:sp>
      <p:sp>
        <p:nvSpPr>
          <p:cNvPr id="14" name="Google Shape;99;p2"/>
          <p:cNvSpPr txBox="1"/>
          <p:nvPr/>
        </p:nvSpPr>
        <p:spPr>
          <a:xfrm>
            <a:off x="2010658" y="5717046"/>
            <a:ext cx="2737651" cy="144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/>
          <a:p>
            <a:pPr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Sinh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viên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thực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hiện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</a:p>
          <a:p>
            <a:pPr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Sinh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viên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thực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hiện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lang="en-US" sz="21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Sinh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viên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thực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hiện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lang="en-US" sz="21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097335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160" kern="0" dirty="0" err="1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Lớp</a:t>
            </a:r>
            <a:r>
              <a:rPr lang="en-US" sz="2160" kern="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sz="216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22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20785"/>
            <a:ext cx="5685234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8️⃣</a:t>
            </a:r>
            <a:r>
              <a:rPr lang="en-US" sz="445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KẾT QUẢ KIỂM THỬ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804160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🧪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Các loại kiểm thử: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4638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Unit Test: test đăng ký, đăng nhập, thống kê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9189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Postman: kiểm tra toàn bộ API thủ công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2804160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🛠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Công cụ sử dụng: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34638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Postman, Docker Compose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9060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Axios Script, GitHub, MongoDB Atlas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93790" y="5130641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✅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Kết quả kiểm thử: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93790" y="59037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Gửi GET, POST, PUT, PATCH, DELETE thành công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93790" y="63459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Thống kê, xác thực dữ liệu chính xác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7755"/>
            <a:ext cx="6899672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9️⃣</a:t>
            </a:r>
            <a:r>
              <a:rPr lang="en-US" sz="445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ƯU ĐIỂM – NHƯỢC ĐIỂM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21129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✅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Ưu điểm: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808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Kiến trúc rõ ràng, dễ mở rộng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4230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Giao diện SPA hiện đại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8652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API bảo trì tốt, tích hợp Swagger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3074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CI/CD giúp triển khai tự động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7496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Docker hóa giúp thống nhất môi trường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321129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❌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Nhược điểm: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39808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Chưa tối ưu giao diện trên mobile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99521" y="44230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API chưa sử dụng JWT hết hạn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99521" y="48652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Chưa có chức năng gửi email xác thực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99521" y="53074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Biểu đồ thống kê mới ở mức cơ bản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4737"/>
            <a:ext cx="5193268" cy="597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000000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🔟</a:t>
            </a:r>
            <a:r>
              <a:rPr lang="en-US" sz="3550" dirty="0">
                <a:solidFill>
                  <a:srgbClr val="1D1D1B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 HƯỚNG PHÁT TRIỂN</a:t>
            </a:r>
            <a:endParaRPr lang="en-US" sz="3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755821"/>
            <a:ext cx="6407944" cy="868918"/>
          </a:xfrm>
          <a:prstGeom prst="roundRect">
            <a:avLst>
              <a:gd name="adj" fmla="val 16837"/>
            </a:avLst>
          </a:prstGeom>
          <a:solidFill>
            <a:srgbClr val="FCFCFC"/>
          </a:solidFill>
          <a:ln w="30480">
            <a:solidFill>
              <a:srgbClr val="D6D0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755821"/>
            <a:ext cx="121920" cy="868918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013115"/>
            <a:ext cx="38255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Responsive UI cho di động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428548" y="2755821"/>
            <a:ext cx="6408063" cy="868918"/>
          </a:xfrm>
          <a:prstGeom prst="roundRect">
            <a:avLst>
              <a:gd name="adj" fmla="val 16837"/>
            </a:avLst>
          </a:prstGeom>
          <a:solidFill>
            <a:srgbClr val="FCFCFC"/>
          </a:solidFill>
          <a:ln w="30480">
            <a:solidFill>
              <a:srgbClr val="D6D0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98067" y="2755821"/>
            <a:ext cx="121920" cy="868918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8" name="Text 6"/>
          <p:cNvSpPr/>
          <p:nvPr/>
        </p:nvSpPr>
        <p:spPr>
          <a:xfrm>
            <a:off x="7777282" y="3013115"/>
            <a:ext cx="38561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Xác thực OTP, Google login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3851553"/>
            <a:ext cx="6407944" cy="1223248"/>
          </a:xfrm>
          <a:prstGeom prst="roundRect">
            <a:avLst>
              <a:gd name="adj" fmla="val 11960"/>
            </a:avLst>
          </a:prstGeom>
          <a:solidFill>
            <a:srgbClr val="FCFCFC"/>
          </a:solidFill>
          <a:ln w="30480">
            <a:solidFill>
              <a:srgbClr val="D6D0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3310" y="3851553"/>
            <a:ext cx="121920" cy="1223248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11" name="Text 9"/>
          <p:cNvSpPr/>
          <p:nvPr/>
        </p:nvSpPr>
        <p:spPr>
          <a:xfrm>
            <a:off x="1142524" y="4108847"/>
            <a:ext cx="31882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Tích hợp AI gợi ý sách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428548" y="3851553"/>
            <a:ext cx="6408063" cy="1223248"/>
          </a:xfrm>
          <a:prstGeom prst="roundRect">
            <a:avLst>
              <a:gd name="adj" fmla="val 11960"/>
            </a:avLst>
          </a:prstGeom>
          <a:solidFill>
            <a:srgbClr val="FCFCFC"/>
          </a:solidFill>
          <a:ln w="30480">
            <a:solidFill>
              <a:srgbClr val="D6D0D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398067" y="3851553"/>
            <a:ext cx="121920" cy="1223248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14" name="Text 12"/>
          <p:cNvSpPr/>
          <p:nvPr/>
        </p:nvSpPr>
        <p:spPr>
          <a:xfrm>
            <a:off x="7777282" y="4108847"/>
            <a:ext cx="58020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Chia microservice: Thống kê, email, xử lý ảnh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93790" y="5301615"/>
            <a:ext cx="6407944" cy="1223248"/>
          </a:xfrm>
          <a:prstGeom prst="roundRect">
            <a:avLst>
              <a:gd name="adj" fmla="val 11960"/>
            </a:avLst>
          </a:prstGeom>
          <a:solidFill>
            <a:srgbClr val="FCFCFC"/>
          </a:solidFill>
          <a:ln w="30480">
            <a:solidFill>
              <a:srgbClr val="D6D0D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63310" y="5301615"/>
            <a:ext cx="121920" cy="1223248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17" name="Text 15"/>
          <p:cNvSpPr/>
          <p:nvPr/>
        </p:nvSpPr>
        <p:spPr>
          <a:xfrm>
            <a:off x="1142524" y="5558909"/>
            <a:ext cx="58019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Redis caching, giới hạn số lượng request (rate limit)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6"/>
          <p:cNvSpPr/>
          <p:nvPr/>
        </p:nvSpPr>
        <p:spPr>
          <a:xfrm>
            <a:off x="7428548" y="5301615"/>
            <a:ext cx="6408063" cy="1223248"/>
          </a:xfrm>
          <a:prstGeom prst="roundRect">
            <a:avLst>
              <a:gd name="adj" fmla="val 11960"/>
            </a:avLst>
          </a:prstGeom>
          <a:solidFill>
            <a:srgbClr val="FCFCFC"/>
          </a:solidFill>
          <a:ln w="30480">
            <a:solidFill>
              <a:srgbClr val="D6D0D0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7398067" y="5301615"/>
            <a:ext cx="121920" cy="1223248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20" name="Text 18"/>
          <p:cNvSpPr/>
          <p:nvPr/>
        </p:nvSpPr>
        <p:spPr>
          <a:xfrm>
            <a:off x="7777282" y="5558909"/>
            <a:ext cx="58020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Tích hợp thanh toán phạt nếu trả sách trễ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0104"/>
            <a:ext cx="4536519" cy="597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🔗</a:t>
            </a:r>
            <a:r>
              <a:rPr lang="en-US" sz="3600" dirty="0">
                <a:solidFill>
                  <a:srgbClr val="1D1D1B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 DEMO &amp; GITHUB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59271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3727371"/>
            <a:ext cx="28352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💻</a:t>
            </a:r>
            <a:r>
              <a:rPr lang="en-US" sz="2400" dirty="0">
                <a:solidFill>
                  <a:srgbClr val="61615C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 GitHub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644253" y="4233029"/>
            <a:ext cx="3308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u="sng" dirty="0">
                <a:solidFill>
                  <a:srgbClr val="1D1D1B"/>
                </a:solidFill>
                <a:latin typeface="Arial" panose="020B0604020202020204" pitchFamily="34" charset="0"/>
                <a:ea typeface="Tomorrow" pitchFamily="34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CNPM_2025_DA22TT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893" y="359271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86356" y="3727371"/>
            <a:ext cx="28352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🚀</a:t>
            </a:r>
            <a:r>
              <a:rPr lang="en-US" sz="2400" dirty="0">
                <a:solidFill>
                  <a:srgbClr val="61615C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 Demo (Firebase)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2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6356" y="4352092"/>
            <a:ext cx="3308152" cy="1137404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9706332" y="3581400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995" y="359271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528459" y="3727371"/>
            <a:ext cx="28352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🌍</a:t>
            </a:r>
            <a:r>
              <a:rPr lang="en-US" sz="2400" dirty="0">
                <a:solidFill>
                  <a:srgbClr val="61615C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 Demo (Render)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4" descr="preencoded.png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8459" y="4352092"/>
            <a:ext cx="3308152" cy="1137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75216"/>
            <a:ext cx="5879783" cy="4196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🛠</a:t>
            </a:r>
            <a:r>
              <a:rPr lang="en-US" sz="2500" dirty="0">
                <a:solidFill>
                  <a:srgbClr val="1D1D1B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 PHỤ LỤC: Hướng dẫn chạy cục bộ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353622"/>
            <a:ext cx="3969425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1D1D1B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Cài đặt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2087880"/>
            <a:ext cx="13042821" cy="1000363"/>
          </a:xfrm>
          <a:prstGeom prst="roundRect">
            <a:avLst>
              <a:gd name="adj" fmla="val 2381"/>
            </a:avLst>
          </a:prstGeom>
          <a:solidFill>
            <a:srgbClr val="EFEFEF"/>
          </a:solidFill>
          <a:ln/>
        </p:spPr>
      </p:sp>
      <p:sp>
        <p:nvSpPr>
          <p:cNvPr id="5" name="Shape 3"/>
          <p:cNvSpPr/>
          <p:nvPr/>
        </p:nvSpPr>
        <p:spPr>
          <a:xfrm>
            <a:off x="785932" y="2087880"/>
            <a:ext cx="13058537" cy="1000363"/>
          </a:xfrm>
          <a:prstGeom prst="roundRect">
            <a:avLst>
              <a:gd name="adj" fmla="val 2381"/>
            </a:avLst>
          </a:prstGeom>
          <a:solidFill>
            <a:srgbClr val="EFEFEF"/>
          </a:solidFill>
          <a:ln/>
        </p:spPr>
      </p:sp>
      <p:sp>
        <p:nvSpPr>
          <p:cNvPr id="6" name="Text 4"/>
          <p:cNvSpPr/>
          <p:nvPr/>
        </p:nvSpPr>
        <p:spPr>
          <a:xfrm>
            <a:off x="944642" y="2206943"/>
            <a:ext cx="12741116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highlight>
                  <a:srgbClr val="EFEFEF"/>
                </a:highlight>
                <a:latin typeface="Arial" panose="020B0604020202020204" pitchFamily="34" charset="0"/>
                <a:ea typeface="Consolas" pitchFamily="34" charset="-122"/>
                <a:cs typeface="Arial" panose="020B0604020202020204" pitchFamily="34" charset="0"/>
              </a:rPr>
              <a:t>cd backend &amp;&amp; </a:t>
            </a:r>
            <a:r>
              <a:rPr lang="en-US" sz="2000" dirty="0" err="1">
                <a:solidFill>
                  <a:srgbClr val="61615C"/>
                </a:solidFill>
                <a:highlight>
                  <a:srgbClr val="EFEFEF"/>
                </a:highlight>
                <a:latin typeface="Arial" panose="020B0604020202020204" pitchFamily="34" charset="0"/>
                <a:ea typeface="Consolas" pitchFamily="34" charset="-122"/>
                <a:cs typeface="Arial" panose="020B0604020202020204" pitchFamily="34" charset="0"/>
              </a:rPr>
              <a:t>npm</a:t>
            </a:r>
            <a:r>
              <a:rPr lang="en-US" sz="2000" dirty="0">
                <a:solidFill>
                  <a:srgbClr val="61615C"/>
                </a:solidFill>
                <a:highlight>
                  <a:srgbClr val="EFEFEF"/>
                </a:highlight>
                <a:latin typeface="Arial" panose="020B0604020202020204" pitchFamily="34" charset="0"/>
                <a:ea typeface="Consolas" pitchFamily="34" charset="-122"/>
                <a:cs typeface="Arial" panose="020B0604020202020204" pitchFamily="34" charset="0"/>
              </a:rPr>
              <a:t> install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highlight>
                  <a:srgbClr val="EFEFEF"/>
                </a:highlight>
                <a:latin typeface="Arial" panose="020B0604020202020204" pitchFamily="34" charset="0"/>
                <a:ea typeface="Consolas" pitchFamily="34" charset="-122"/>
                <a:cs typeface="Arial" panose="020B0604020202020204" pitchFamily="34" charset="0"/>
              </a:rPr>
              <a:t>cd frontend &amp;&amp; npm install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3326368"/>
            <a:ext cx="3969425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1D1D1B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Chạy MongoDB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4060627"/>
            <a:ext cx="4154567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1D1D1B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Khởi động ứng dụng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4794885"/>
            <a:ext cx="13042821" cy="1000363"/>
          </a:xfrm>
          <a:prstGeom prst="roundRect">
            <a:avLst>
              <a:gd name="adj" fmla="val 2381"/>
            </a:avLst>
          </a:prstGeom>
          <a:solidFill>
            <a:srgbClr val="EFEFEF"/>
          </a:solidFill>
          <a:ln/>
        </p:spPr>
      </p:sp>
      <p:sp>
        <p:nvSpPr>
          <p:cNvPr id="10" name="Shape 8"/>
          <p:cNvSpPr/>
          <p:nvPr/>
        </p:nvSpPr>
        <p:spPr>
          <a:xfrm>
            <a:off x="785932" y="4794885"/>
            <a:ext cx="13058537" cy="1000363"/>
          </a:xfrm>
          <a:prstGeom prst="roundRect">
            <a:avLst>
              <a:gd name="adj" fmla="val 2381"/>
            </a:avLst>
          </a:prstGeom>
          <a:solidFill>
            <a:srgbClr val="EFEFEF"/>
          </a:solidFill>
          <a:ln/>
        </p:spPr>
      </p:sp>
      <p:sp>
        <p:nvSpPr>
          <p:cNvPr id="11" name="Text 9"/>
          <p:cNvSpPr/>
          <p:nvPr/>
        </p:nvSpPr>
        <p:spPr>
          <a:xfrm>
            <a:off x="944642" y="4913948"/>
            <a:ext cx="12741116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highlight>
                  <a:srgbClr val="EFEFEF"/>
                </a:highlight>
                <a:latin typeface="Arial" panose="020B0604020202020204" pitchFamily="34" charset="0"/>
                <a:ea typeface="Consolas" pitchFamily="34" charset="-122"/>
                <a:cs typeface="Arial" panose="020B0604020202020204" pitchFamily="34" charset="0"/>
              </a:rPr>
              <a:t>npm start # Backend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2000" dirty="0" err="1">
                <a:solidFill>
                  <a:srgbClr val="61615C"/>
                </a:solidFill>
                <a:highlight>
                  <a:srgbClr val="EFEFEF"/>
                </a:highlight>
                <a:latin typeface="Arial" panose="020B0604020202020204" pitchFamily="34" charset="0"/>
                <a:ea typeface="Consolas" pitchFamily="34" charset="-122"/>
                <a:cs typeface="Arial" panose="020B0604020202020204" pitchFamily="34" charset="0"/>
              </a:rPr>
              <a:t>npm</a:t>
            </a:r>
            <a:r>
              <a:rPr lang="en-US" sz="2000" dirty="0">
                <a:solidFill>
                  <a:srgbClr val="61615C"/>
                </a:solidFill>
                <a:highlight>
                  <a:srgbClr val="EFEFEF"/>
                </a:highlight>
                <a:latin typeface="Arial" panose="020B0604020202020204" pitchFamily="34" charset="0"/>
                <a:ea typeface="Consolas" pitchFamily="34" charset="-122"/>
                <a:cs typeface="Arial" panose="020B0604020202020204" pitchFamily="34" charset="0"/>
              </a:rPr>
              <a:t> run dev # Frontend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93790" y="6033373"/>
            <a:ext cx="3969425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1D1D1B"/>
                </a:solidFill>
                <a:latin typeface="Arial" panose="020B0604020202020204" pitchFamily="34" charset="0"/>
                <a:ea typeface="Tomorrow Semi Bold" pitchFamily="34" charset="-122"/>
                <a:cs typeface="Arial" panose="020B0604020202020204" pitchFamily="34" charset="0"/>
              </a:rPr>
              <a:t>Truy cập:</a:t>
            </a:r>
            <a:endParaRPr lang="en-US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93790" y="6767632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Arial" panose="020B0604020202020204" pitchFamily="34" charset="0"/>
                <a:ea typeface="Tomorrow" pitchFamily="34" charset="-122"/>
                <a:cs typeface="Arial" panose="020B0604020202020204" pitchFamily="34" charset="0"/>
              </a:rPr>
              <a:t>Frontend: </a:t>
            </a:r>
            <a:r>
              <a:rPr lang="en-US" sz="2000" u="sng" dirty="0">
                <a:solidFill>
                  <a:srgbClr val="1D1D1B"/>
                </a:solidFill>
                <a:latin typeface="Arial" panose="020B0604020202020204" pitchFamily="34" charset="0"/>
                <a:ea typeface="Tomorrow" pitchFamily="34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http://localhost:5173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7200305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Arial" panose="020B0604020202020204" pitchFamily="34" charset="0"/>
                <a:ea typeface="Tomorrow" pitchFamily="34" charset="-122"/>
                <a:cs typeface="Arial" panose="020B0604020202020204" pitchFamily="34" charset="0"/>
              </a:rPr>
              <a:t>Backend: http://localhost:5000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79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/>
          <a:lstStyle/>
          <a:p>
            <a:pPr defTabSz="731556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59" name="Google Shape;1659;p79"/>
          <p:cNvSpPr/>
          <p:nvPr/>
        </p:nvSpPr>
        <p:spPr>
          <a:xfrm>
            <a:off x="6583681" y="1371601"/>
            <a:ext cx="2006612" cy="1351955"/>
          </a:xfrm>
          <a:custGeom>
            <a:avLst/>
            <a:gdLst/>
            <a:ahLst/>
            <a:cxnLst/>
            <a:rect l="l" t="t" r="r" b="b"/>
            <a:pathLst>
              <a:path w="2508265" h="1689944" extrusionOk="0">
                <a:moveTo>
                  <a:pt x="0" y="0"/>
                </a:moveTo>
                <a:lnTo>
                  <a:pt x="2508266" y="0"/>
                </a:lnTo>
                <a:lnTo>
                  <a:pt x="2508266" y="1689944"/>
                </a:lnTo>
                <a:lnTo>
                  <a:pt x="0" y="16899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731556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60" name="Google Shape;1660;p79"/>
          <p:cNvSpPr/>
          <p:nvPr/>
        </p:nvSpPr>
        <p:spPr>
          <a:xfrm rot="-5400000">
            <a:off x="4707646" y="-4086803"/>
            <a:ext cx="3090659" cy="17504672"/>
          </a:xfrm>
          <a:custGeom>
            <a:avLst/>
            <a:gdLst/>
            <a:ahLst/>
            <a:cxnLst/>
            <a:rect l="l" t="t" r="r" b="b"/>
            <a:pathLst>
              <a:path w="872170" h="3602237" extrusionOk="0">
                <a:moveTo>
                  <a:pt x="0" y="0"/>
                </a:moveTo>
                <a:lnTo>
                  <a:pt x="872170" y="0"/>
                </a:lnTo>
                <a:lnTo>
                  <a:pt x="872170" y="3602237"/>
                </a:lnTo>
                <a:lnTo>
                  <a:pt x="0" y="3602237"/>
                </a:lnTo>
                <a:close/>
              </a:path>
            </a:pathLst>
          </a:custGeom>
          <a:solidFill>
            <a:srgbClr val="DAEEF3"/>
          </a:solidFill>
          <a:ln>
            <a:noFill/>
          </a:ln>
        </p:spPr>
        <p:txBody>
          <a:bodyPr/>
          <a:lstStyle/>
          <a:p>
            <a:pPr defTabSz="731556">
              <a:buClr>
                <a:srgbClr val="000000"/>
              </a:buClr>
            </a:pPr>
            <a:endParaRPr sz="112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61" name="Google Shape;1661;p79"/>
          <p:cNvSpPr txBox="1"/>
          <p:nvPr/>
        </p:nvSpPr>
        <p:spPr>
          <a:xfrm>
            <a:off x="-101216" y="3434427"/>
            <a:ext cx="14832832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731556">
              <a:buClr>
                <a:srgbClr val="000000"/>
              </a:buClr>
            </a:pPr>
            <a:r>
              <a:rPr lang="en-US" sz="8000" kern="0" dirty="0">
                <a:solidFill>
                  <a:srgbClr val="002060"/>
                </a:solidFill>
                <a:latin typeface="Arial" panose="020B0604020202020204" pitchFamily="34" charset="0"/>
                <a:ea typeface="Yeseva One"/>
                <a:cs typeface="Arial" panose="020B0604020202020204" pitchFamily="34" charset="0"/>
                <a:sym typeface="Yeseva One"/>
              </a:rPr>
              <a:t>CẢM ƠN QUÝ THẦY CÔ VÀ </a:t>
            </a:r>
            <a:r>
              <a:rPr lang="vi-VN" sz="8000" kern="0" dirty="0">
                <a:solidFill>
                  <a:srgbClr val="002060"/>
                </a:solidFill>
                <a:latin typeface="Arial" panose="020B0604020202020204" pitchFamily="34" charset="0"/>
                <a:ea typeface="Yeseva One"/>
                <a:cs typeface="Arial" panose="020B0604020202020204" pitchFamily="34" charset="0"/>
                <a:sym typeface="Yeseva One"/>
              </a:rPr>
              <a:t>CÁC BẠN</a:t>
            </a:r>
            <a:r>
              <a:rPr lang="en-US" sz="8000" kern="0" dirty="0">
                <a:solidFill>
                  <a:srgbClr val="002060"/>
                </a:solidFill>
                <a:latin typeface="Arial" panose="020B0604020202020204" pitchFamily="34" charset="0"/>
                <a:ea typeface="Yeseva One"/>
                <a:cs typeface="Arial" panose="020B0604020202020204" pitchFamily="34" charset="0"/>
                <a:sym typeface="Yeseva One"/>
              </a:rPr>
              <a:t> ĐÃ LẮNG NGHE</a:t>
            </a:r>
            <a:endParaRPr sz="112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161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4078"/>
            <a:ext cx="7176373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📌</a:t>
            </a:r>
            <a:r>
              <a:rPr lang="en-US" sz="36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NỘI DUNG THUYẾT TRÌNH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2506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Lý do chọn đề tài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6928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Mục tiêu đề tài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1350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Chức năng hệ thống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5772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Thiết kế hệ thống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0194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Công nghệ sử dụng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44616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CI/CD và Docker triển khai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49038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Quản lý dự án với Jira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93790" y="53460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Kết quả kiểm thử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93790" y="57882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Ưu điểm &amp; Nhược điểm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93790" y="62304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Định hướng phát triển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93790" y="66726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Demo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5018"/>
            <a:ext cx="5670590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1️⃣</a:t>
            </a:r>
            <a:r>
              <a:rPr lang="en-US" sz="36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LÝ DO CHỌN ĐỀ TÀI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215045"/>
            <a:ext cx="4196358" cy="2969538"/>
          </a:xfrm>
          <a:prstGeom prst="roundRect">
            <a:avLst>
              <a:gd name="adj" fmla="val 4927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3215045"/>
            <a:ext cx="121920" cy="2969538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472339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Quản lý thư viện thủ công gây nhiều khó khăn: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42524" y="4577833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Không đồng bộ dữ liệu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142524" y="5020031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Tra cứu chậm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142524" y="5462229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Thống kê không chính xác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16962" y="3215045"/>
            <a:ext cx="4196358" cy="2969538"/>
          </a:xfrm>
          <a:prstGeom prst="roundRect">
            <a:avLst>
              <a:gd name="adj" fmla="val 4927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86482" y="3215045"/>
            <a:ext cx="121920" cy="2969538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1" name="Text 9"/>
          <p:cNvSpPr/>
          <p:nvPr/>
        </p:nvSpPr>
        <p:spPr>
          <a:xfrm>
            <a:off x="5565696" y="3472339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Mong muốn xây dựng một hệ thống số hóa, trực tuyến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9640252" y="3195220"/>
            <a:ext cx="4196358" cy="2969538"/>
          </a:xfrm>
          <a:prstGeom prst="roundRect">
            <a:avLst>
              <a:gd name="adj" fmla="val 4927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vi-VN" sz="2000" dirty="0"/>
          </a:p>
        </p:txBody>
      </p:sp>
      <p:sp>
        <p:nvSpPr>
          <p:cNvPr id="13" name="Shape 11"/>
          <p:cNvSpPr/>
          <p:nvPr/>
        </p:nvSpPr>
        <p:spPr>
          <a:xfrm>
            <a:off x="9609653" y="3215045"/>
            <a:ext cx="121920" cy="2969538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4" name="Text 12"/>
          <p:cNvSpPr/>
          <p:nvPr/>
        </p:nvSpPr>
        <p:spPr>
          <a:xfrm>
            <a:off x="9988868" y="3472339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Cơ hội áp dụng các công nghệ phần mềm hiện đại: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9897546" y="4498538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Vue.js, Node.js, MongoDB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897546" y="4940736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CI/CD (GitHub Actions), Docker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9897546" y="5624581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Quản lý qua Jira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2709"/>
            <a:ext cx="4252913" cy="539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2️⃣</a:t>
            </a:r>
            <a:r>
              <a:rPr lang="en-US" sz="33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MỤC TIÊU ĐỀ TÀI</a:t>
            </a: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1602105"/>
            <a:ext cx="170021" cy="1311712"/>
          </a:xfrm>
          <a:prstGeom prst="roundRect">
            <a:avLst>
              <a:gd name="adj" fmla="val 4202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33832" y="1772126"/>
            <a:ext cx="3949065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Phát triển ứng dụng Web quản lý thư viện: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33832" y="2139910"/>
            <a:ext cx="1270277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Tìm kiếm, quản lý sách, người dùng, mượn/trả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33832" y="2471618"/>
            <a:ext cx="1270277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Giao diện hiện đại, dễ sử 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1048941" y="3041333"/>
            <a:ext cx="170021" cy="1020723"/>
          </a:xfrm>
          <a:prstGeom prst="roundRect">
            <a:avLst>
              <a:gd name="adj" fmla="val 4202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388983" y="3211354"/>
            <a:ext cx="2882979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Áp dụng kiến trúc client-server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304092" y="4189571"/>
            <a:ext cx="170021" cy="1020723"/>
          </a:xfrm>
          <a:prstGeom prst="roundRect">
            <a:avLst>
              <a:gd name="adj" fmla="val 4202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644134" y="4359593"/>
            <a:ext cx="3278267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Tích hợp RESTful API, CI/CD, Docker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1559243" y="5337810"/>
            <a:ext cx="170021" cy="1020723"/>
          </a:xfrm>
          <a:prstGeom prst="roundRect">
            <a:avLst>
              <a:gd name="adj" fmla="val 4202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899285" y="5507831"/>
            <a:ext cx="3552587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Kết hợp Figma trong thiết kế giao diện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1899285" y="6486168"/>
            <a:ext cx="170021" cy="1020723"/>
          </a:xfrm>
          <a:prstGeom prst="roundRect">
            <a:avLst>
              <a:gd name="adj" fmla="val 4202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64994" y="6656070"/>
            <a:ext cx="4735592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Kết quả có thể triển khai thực tế tại các trường học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1768"/>
            <a:ext cx="6346865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3️⃣</a:t>
            </a:r>
            <a:r>
              <a:rPr lang="en-US" sz="4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CHỨC NĂNG HỆ THỐNG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031325"/>
            <a:ext cx="4961573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🔸</a:t>
            </a:r>
            <a:r>
              <a:rPr lang="en-US" sz="28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Dành cho Người dùng (Độc giả):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650688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Đăng ký, đăng nhập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070860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Tìm kiếm, xem chi tiết sách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491032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Gửi yêu cầu hỗ trợ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3911203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Quản lý thông tin cá nhân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4331375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Đăng xuất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85710" y="2031325"/>
            <a:ext cx="3232190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🔸</a:t>
            </a:r>
            <a:r>
              <a:rPr lang="en-US" sz="28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Dành cho Admin: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5710" y="2650688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Quản lý người dùng, thống kê số liệu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85710" y="3070860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Thêm, sửa, xóa sách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85710" y="3491032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Thống kê mượn sách theo tháng, danh mục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85710" y="3911203"/>
            <a:ext cx="625852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Xem yêu cầu hỗ trợ, phản hồi người dùng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5074682"/>
            <a:ext cx="4314706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🔹</a:t>
            </a:r>
            <a:r>
              <a:rPr lang="en-US" sz="28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Các yêu cầu phi chức năng: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801797"/>
            <a:ext cx="538639" cy="538639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1601748" y="5929670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Tối ưu hiệu năng (&lt;5s)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60" y="5801797"/>
            <a:ext cx="538639" cy="538639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8257818" y="5929670"/>
            <a:ext cx="340602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Bảo mật: phân quyền rõ ràng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879074"/>
            <a:ext cx="538639" cy="538639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601748" y="7006947"/>
            <a:ext cx="4888706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Mở rộng dễ dàng, tương thích trình duyệt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860" y="6879074"/>
            <a:ext cx="538639" cy="538639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257818" y="7006947"/>
            <a:ext cx="473666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Giao diện thân thiện, hướng dẫn rõ ràng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0836"/>
            <a:ext cx="5838349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4️⃣</a:t>
            </a:r>
            <a:r>
              <a:rPr lang="en-US" sz="44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THIẾT KẾ HỆ THỐNG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254210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🏗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Kiến trúc tổng thể: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9139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Mô hình Client-Server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35613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Frontend (Vue.js) giao tiếp với Backend (Node.js) qua API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16123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Lưu trữ dữ liệu bằng MongoDB Atlas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750951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🛢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Cơ sở dữ liệu: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4106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Thiết kế theo quan hệ: User, Book, Author, Danh mục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58528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Dùng Mongoose ORM để thao tác dữ liệu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2254210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🔌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Một số API chính: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99521" y="29139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POST /api/login – Đăng nhập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99521" y="335613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POST /api/books – Thêm sách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99521" y="37983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GET /api/books – Danh sách sách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99521" y="42405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GET /api/books/{id} – Thông tin sách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99521" y="46827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POST /api/author – Thêm tác giả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99521" y="5272445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🎨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Giao diện: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599521" y="59321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Giao diện quản trị: Thống kê, cài đặt, hỗ trợ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599521" y="63743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Giao diện người dùng: Đăng ký, tìm kiếm sách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599521" y="68165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Thiết kế bằng Figma Link Figma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6656"/>
            <a:ext cx="6340673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5️⃣</a:t>
            </a:r>
            <a:r>
              <a:rPr lang="en-US" sz="445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CÔNG NGHỆ SỬ DỤNG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100030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📦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Frontend: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7597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Vue.js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SPA hiện đại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2019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Vite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Build tool thay Webpack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644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Pinia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Quản lý state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0863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Vue Router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Điều hướng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5285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Axios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Gửi HTTP Request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59707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Chart.js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Thống kê trực quan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3100030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⚙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Backend: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99521" y="37597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Node.js + Express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Xây dựng API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99521" y="42019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Mongoose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ORM với MongoDB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99521" y="4644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Swagger UI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Tài liệu API tự động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99521" y="50863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CORS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 – Cho phép domain truy cập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7107"/>
            <a:ext cx="5896808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6️⃣</a:t>
            </a:r>
            <a:r>
              <a:rPr lang="en-US" sz="445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DOCKER TRIỂN KHAI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673668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🐳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Docker: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4467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Dockerfile riêng cho frontend và backend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8889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docker-compose.yml quản lý toàn bộ dự 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592003"/>
            <a:ext cx="3402330" cy="432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🌐</a:t>
            </a:r>
            <a:r>
              <a:rPr lang="en-US" sz="320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Truy cập: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3650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Frontend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: </a:t>
            </a:r>
            <a:r>
              <a:rPr lang="en-US" sz="2000" u="sng" dirty="0">
                <a:solidFill>
                  <a:srgbClr val="437066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http://localhost:5173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8072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Backend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: </a:t>
            </a:r>
            <a:r>
              <a:rPr lang="en-US" sz="2000" u="sng" dirty="0">
                <a:solidFill>
                  <a:srgbClr val="437066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http://localhost:5000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6249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Swagger</a:t>
            </a:r>
            <a:r>
              <a:rPr lang="en-US" sz="2000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: http://localhost:5000/api-docs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4856"/>
            <a:ext cx="6424612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7️⃣</a:t>
            </a:r>
            <a:r>
              <a:rPr lang="en-US" sz="4450" dirty="0">
                <a:solidFill>
                  <a:srgbClr val="272D45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 QUẢN LÝ DỰ ÁN (JIRA)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101578"/>
            <a:ext cx="6407944" cy="1677591"/>
          </a:xfrm>
          <a:prstGeom prst="roundRect">
            <a:avLst>
              <a:gd name="adj" fmla="val 8721"/>
            </a:avLst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3071098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5" name="Shape 3"/>
          <p:cNvSpPr/>
          <p:nvPr/>
        </p:nvSpPr>
        <p:spPr>
          <a:xfrm>
            <a:off x="3657540" y="2761417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sp>
        <p:nvSpPr>
          <p:cNvPr id="6" name="Text 4"/>
          <p:cNvSpPr/>
          <p:nvPr/>
        </p:nvSpPr>
        <p:spPr>
          <a:xfrm>
            <a:off x="3861614" y="2931557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51084" y="3668554"/>
            <a:ext cx="43790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Sử dụng Scrum chia thành 4 Sprint: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51084" y="4158972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Arial" panose="020B0604020202020204" pitchFamily="34" charset="0"/>
                <a:ea typeface="Martel Sans" pitchFamily="34" charset="-122"/>
                <a:cs typeface="Arial" panose="020B0604020202020204" pitchFamily="34" charset="0"/>
              </a:rPr>
              <a:t>Phân tích yêu cầu, thiết kế, lập trình, kiểm thử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28548" y="3101578"/>
            <a:ext cx="6408063" cy="1677591"/>
          </a:xfrm>
          <a:prstGeom prst="roundRect">
            <a:avLst>
              <a:gd name="adj" fmla="val 8721"/>
            </a:avLst>
          </a:prstGeom>
          <a:solidFill>
            <a:srgbClr val="FFFFFF"/>
          </a:solidFill>
          <a:ln/>
        </p:spPr>
      </p:sp>
      <p:sp>
        <p:nvSpPr>
          <p:cNvPr id="10" name="Shape 8"/>
          <p:cNvSpPr/>
          <p:nvPr/>
        </p:nvSpPr>
        <p:spPr>
          <a:xfrm>
            <a:off x="7428548" y="3071098"/>
            <a:ext cx="6408063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1" name="Shape 9"/>
          <p:cNvSpPr/>
          <p:nvPr/>
        </p:nvSpPr>
        <p:spPr>
          <a:xfrm>
            <a:off x="10292298" y="2761417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sp>
        <p:nvSpPr>
          <p:cNvPr id="12" name="Text 10"/>
          <p:cNvSpPr/>
          <p:nvPr/>
        </p:nvSpPr>
        <p:spPr>
          <a:xfrm>
            <a:off x="10496371" y="2931557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685842" y="3668554"/>
            <a:ext cx="47730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Mỗi Sprint gồm nhiều nhiệm vụ (issue)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93790" y="5346144"/>
            <a:ext cx="6407944" cy="1178600"/>
          </a:xfrm>
          <a:prstGeom prst="roundRect">
            <a:avLst>
              <a:gd name="adj" fmla="val 12413"/>
            </a:avLst>
          </a:prstGeom>
          <a:solidFill>
            <a:srgbClr val="FFFFFF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5315664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6" name="Shape 14"/>
          <p:cNvSpPr/>
          <p:nvPr/>
        </p:nvSpPr>
        <p:spPr>
          <a:xfrm>
            <a:off x="3657540" y="500598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sp>
        <p:nvSpPr>
          <p:cNvPr id="17" name="Text 15"/>
          <p:cNvSpPr/>
          <p:nvPr/>
        </p:nvSpPr>
        <p:spPr>
          <a:xfrm>
            <a:off x="3861614" y="517612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051084" y="5913120"/>
            <a:ext cx="58745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Theo dõi trạng thái: To do → In Progress → Done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428548" y="5346144"/>
            <a:ext cx="6408063" cy="1178600"/>
          </a:xfrm>
          <a:prstGeom prst="roundRect">
            <a:avLst>
              <a:gd name="adj" fmla="val 12413"/>
            </a:avLst>
          </a:prstGeom>
          <a:solidFill>
            <a:srgbClr val="FFFFFF"/>
          </a:solidFill>
          <a:ln/>
        </p:spPr>
      </p:sp>
      <p:sp>
        <p:nvSpPr>
          <p:cNvPr id="20" name="Shape 18"/>
          <p:cNvSpPr/>
          <p:nvPr/>
        </p:nvSpPr>
        <p:spPr>
          <a:xfrm>
            <a:off x="7428548" y="5315664"/>
            <a:ext cx="6408063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21" name="Shape 19"/>
          <p:cNvSpPr/>
          <p:nvPr/>
        </p:nvSpPr>
        <p:spPr>
          <a:xfrm>
            <a:off x="10292298" y="500598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sp>
        <p:nvSpPr>
          <p:cNvPr id="22" name="Text 20"/>
          <p:cNvSpPr/>
          <p:nvPr/>
        </p:nvSpPr>
        <p:spPr>
          <a:xfrm>
            <a:off x="10496371" y="517612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7685842" y="5913120"/>
            <a:ext cx="47332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Arial" panose="020B0604020202020204" pitchFamily="34" charset="0"/>
                <a:ea typeface="Kanit Light" pitchFamily="34" charset="-122"/>
                <a:cs typeface="Arial" panose="020B0604020202020204" pitchFamily="34" charset="0"/>
              </a:rPr>
              <a:t>Phân công cụ thể cho từng thành viên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1033</Words>
  <Application>Microsoft Office PowerPoint</Application>
  <PresentationFormat>Custom</PresentationFormat>
  <Paragraphs>170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Tahoma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Khoa Phan</dc:creator>
  <cp:lastModifiedBy>Khoa Phan</cp:lastModifiedBy>
  <cp:revision>4</cp:revision>
  <dcterms:created xsi:type="dcterms:W3CDTF">2025-07-22T22:51:25Z</dcterms:created>
  <dcterms:modified xsi:type="dcterms:W3CDTF">2025-07-22T23:11:23Z</dcterms:modified>
</cp:coreProperties>
</file>