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itchFamily="2" charset="0"/>
      <p:regular r:id="rId11"/>
    </p:embeddedFont>
    <p:embeddedFont>
      <p:font typeface="Open Sans" panose="020B0606030504020204" pitchFamily="34" charset="0"/>
      <p:regular r:id="rId12"/>
    </p:embeddedFont>
    <p:embeddedFont>
      <p:font typeface="Open Sans Bold" panose="020B0806030504020204" charset="0"/>
      <p:regular r:id="rId13"/>
    </p:embeddedFont>
    <p:embeddedFont>
      <p:font typeface="Open Sans Light" panose="020B0306030504020204" pitchFamily="34" charset="0"/>
      <p:regular r:id="rId14"/>
    </p:embeddedFont>
    <p:embeddedFont>
      <p:font typeface="Poppi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571132" y="6449964"/>
            <a:ext cx="6983181" cy="669188"/>
            <a:chOff x="0" y="0"/>
            <a:chExt cx="1839192" cy="1762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39192" cy="176247"/>
            </a:xfrm>
            <a:custGeom>
              <a:avLst/>
              <a:gdLst/>
              <a:ahLst/>
              <a:cxnLst/>
              <a:rect l="l" t="t" r="r" b="b"/>
              <a:pathLst>
                <a:path w="1839192" h="176247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3771900"/>
            <a:ext cx="18897600" cy="2125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11"/>
              </a:lnSpc>
            </a:pPr>
            <a:r>
              <a:rPr lang="en-US" sz="9775" b="1" spc="-527" dirty="0">
                <a:solidFill>
                  <a:srgbClr val="1C2120"/>
                </a:solidFill>
                <a:latin typeface="Arial" panose="020B0604020202020204" pitchFamily="34" charset="0"/>
                <a:ea typeface="Poppins Semi-Bold"/>
                <a:cs typeface="Arial" panose="020B0604020202020204" pitchFamily="34" charset="0"/>
                <a:sym typeface="Poppins Semi-Bold"/>
              </a:rPr>
              <a:t>VIẾT CHƯƠNG TRÌNH MÔ PHỎNG</a:t>
            </a:r>
          </a:p>
          <a:p>
            <a:pPr algn="ctr">
              <a:lnSpc>
                <a:spcPts val="8211"/>
              </a:lnSpc>
            </a:pPr>
            <a:r>
              <a:rPr lang="en-US" sz="9775" b="1" spc="-527" dirty="0">
                <a:solidFill>
                  <a:srgbClr val="1C2120"/>
                </a:solidFill>
                <a:latin typeface="Arial" panose="020B0604020202020204" pitchFamily="34" charset="0"/>
                <a:ea typeface="Poppins Semi-Bold"/>
                <a:cs typeface="Arial" panose="020B0604020202020204" pitchFamily="34" charset="0"/>
                <a:sym typeface="Poppins Semi-Bold"/>
              </a:rPr>
              <a:t>BÀI TOÁN NGƯỜI DU LỊCH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35017" y="6562438"/>
            <a:ext cx="6617965" cy="48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PHAN ĐĂNG KHOA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715249"/>
            <a:ext cx="5374691" cy="1543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MSSSV: 110122227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Mã lớp: DA22TTB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Khoa: Kỹ thuật và Công nghệ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40120" y="8694419"/>
            <a:ext cx="5100518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GVHD: Trầm Hoàng 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63031"/>
            <a:ext cx="6940015" cy="6072513"/>
          </a:xfrm>
          <a:custGeom>
            <a:avLst/>
            <a:gdLst/>
            <a:ahLst/>
            <a:cxnLst/>
            <a:rect l="l" t="t" r="r" b="b"/>
            <a:pathLst>
              <a:path w="6940015" h="6072513">
                <a:moveTo>
                  <a:pt x="0" y="0"/>
                </a:moveTo>
                <a:lnTo>
                  <a:pt x="6940015" y="0"/>
                </a:lnTo>
                <a:lnTo>
                  <a:pt x="6940015" y="6072513"/>
                </a:lnTo>
                <a:lnTo>
                  <a:pt x="0" y="60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14350" y="-321685"/>
            <a:ext cx="7454365" cy="10746245"/>
            <a:chOff x="0" y="-38100"/>
            <a:chExt cx="1963290" cy="28302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3290" cy="2792187"/>
            </a:xfrm>
            <a:custGeom>
              <a:avLst/>
              <a:gdLst/>
              <a:ahLst/>
              <a:cxnLst/>
              <a:rect l="l" t="t" r="r" b="b"/>
              <a:pathLst>
                <a:path w="1963290" h="2792187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877716" y="1406737"/>
            <a:ext cx="9136393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Lý do </a:t>
            </a:r>
            <a:r>
              <a:rPr lang="en-US" sz="8180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chọn</a:t>
            </a:r>
            <a:r>
              <a:rPr lang="en-US" sz="8180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8180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đề</a:t>
            </a:r>
            <a:r>
              <a:rPr lang="en-US" sz="8180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8180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tài</a:t>
            </a:r>
            <a:endParaRPr lang="en-US" sz="8180" b="1" dirty="0">
              <a:solidFill>
                <a:srgbClr val="1C2120"/>
              </a:solidFill>
              <a:latin typeface="Arial" panose="020B0604020202020204" pitchFamily="34" charset="0"/>
              <a:ea typeface="Poppins Bold"/>
              <a:cs typeface="Arial" panose="020B0604020202020204" pitchFamily="34" charset="0"/>
              <a:sym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7716" y="3018832"/>
            <a:ext cx="9381584" cy="2148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5"/>
              </a:lnSpc>
              <a:spcBef>
                <a:spcPct val="0"/>
              </a:spcBef>
            </a:pPr>
            <a:endParaRPr dirty="0"/>
          </a:p>
          <a:p>
            <a:pPr marL="552561" lvl="1" indent="-276280" algn="l">
              <a:lnSpc>
                <a:spcPts val="3455"/>
              </a:lnSpc>
              <a:spcBef>
                <a:spcPct val="0"/>
              </a:spcBef>
              <a:buFont typeface="Arial"/>
              <a:buChar char="•"/>
            </a:pP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Bài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toán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kinh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điển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trong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lý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thuyết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đồ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thị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và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tối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ưu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hóa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</a:p>
          <a:p>
            <a:pPr marL="552561" lvl="1" indent="-276280" algn="l">
              <a:lnSpc>
                <a:spcPts val="3455"/>
              </a:lnSpc>
              <a:spcBef>
                <a:spcPct val="0"/>
              </a:spcBef>
              <a:buFont typeface="Arial"/>
              <a:buChar char="•"/>
            </a:pP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Ứng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dụng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thực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tế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cao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trong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logistics,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giao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thông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lập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lịch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trình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</a:p>
          <a:p>
            <a:pPr marL="0" lvl="0" indent="0" algn="l">
              <a:lnSpc>
                <a:spcPts val="3455"/>
              </a:lnSpc>
              <a:spcBef>
                <a:spcPct val="0"/>
              </a:spcBef>
            </a:pPr>
            <a:endParaRPr lang="en-US" sz="2559" u="none" spc="15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7716" y="5659936"/>
            <a:ext cx="8011990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Mục</a:t>
            </a:r>
            <a:r>
              <a:rPr lang="en-US" sz="8180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8180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tiêu</a:t>
            </a:r>
            <a:endParaRPr lang="en-US" sz="8180" b="1" dirty="0">
              <a:solidFill>
                <a:srgbClr val="1C2120"/>
              </a:solidFill>
              <a:latin typeface="Arial" panose="020B0604020202020204" pitchFamily="34" charset="0"/>
              <a:ea typeface="Poppins Bold"/>
              <a:cs typeface="Arial" panose="020B0604020202020204" pitchFamily="34" charset="0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7716" y="7274694"/>
            <a:ext cx="9381584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  <a:spcBef>
                <a:spcPct val="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2561" lvl="1" indent="-276280" algn="l">
              <a:lnSpc>
                <a:spcPts val="3455"/>
              </a:lnSpc>
              <a:spcBef>
                <a:spcPct val="0"/>
              </a:spcBef>
              <a:buFont typeface="Arial"/>
              <a:buChar char="•"/>
            </a:pP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Hiểu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rõ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và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áp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dụng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lý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thuyết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đồ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thị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</a:p>
          <a:p>
            <a:pPr marL="552561" lvl="1" indent="-276280" algn="l">
              <a:lnSpc>
                <a:spcPts val="3455"/>
              </a:lnSpc>
              <a:spcBef>
                <a:spcPct val="0"/>
              </a:spcBef>
              <a:buFont typeface="Arial"/>
              <a:buChar char="•"/>
            </a:pP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Xây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dựng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chương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trình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mô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phỏng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minh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2559" u="none" spc="153" dirty="0" err="1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họa</a:t>
            </a:r>
            <a:r>
              <a:rPr lang="en-US" sz="2559" u="none" spc="153" dirty="0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</a:p>
          <a:p>
            <a:pPr marL="0" lvl="0" indent="0" algn="l">
              <a:lnSpc>
                <a:spcPts val="2915"/>
              </a:lnSpc>
              <a:spcBef>
                <a:spcPct val="0"/>
              </a:spcBef>
            </a:pPr>
            <a:endParaRPr lang="en-US" sz="2559" u="none" spc="153" dirty="0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32356" y="783012"/>
            <a:ext cx="10134125" cy="2525377"/>
            <a:chOff x="0" y="0"/>
            <a:chExt cx="3392482" cy="8453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2482" cy="845391"/>
            </a:xfrm>
            <a:custGeom>
              <a:avLst/>
              <a:gdLst/>
              <a:ahLst/>
              <a:cxnLst/>
              <a:rect l="l" t="t" r="r" b="b"/>
              <a:pathLst>
                <a:path w="3392482" h="845391">
                  <a:moveTo>
                    <a:pt x="38197" y="0"/>
                  </a:moveTo>
                  <a:lnTo>
                    <a:pt x="3354284" y="0"/>
                  </a:lnTo>
                  <a:cubicBezTo>
                    <a:pt x="3364415" y="0"/>
                    <a:pt x="3374130" y="4024"/>
                    <a:pt x="3381294" y="11188"/>
                  </a:cubicBezTo>
                  <a:cubicBezTo>
                    <a:pt x="3388458" y="18351"/>
                    <a:pt x="3392482" y="28067"/>
                    <a:pt x="3392482" y="38197"/>
                  </a:cubicBezTo>
                  <a:lnTo>
                    <a:pt x="3392482" y="807193"/>
                  </a:lnTo>
                  <a:cubicBezTo>
                    <a:pt x="3392482" y="817324"/>
                    <a:pt x="3388458" y="827039"/>
                    <a:pt x="3381294" y="834203"/>
                  </a:cubicBezTo>
                  <a:cubicBezTo>
                    <a:pt x="3374130" y="841366"/>
                    <a:pt x="3364415" y="845391"/>
                    <a:pt x="3354284" y="845391"/>
                  </a:cubicBezTo>
                  <a:lnTo>
                    <a:pt x="38197" y="845391"/>
                  </a:lnTo>
                  <a:cubicBezTo>
                    <a:pt x="28067" y="845391"/>
                    <a:pt x="18351" y="841366"/>
                    <a:pt x="11188" y="834203"/>
                  </a:cubicBezTo>
                  <a:cubicBezTo>
                    <a:pt x="4024" y="827039"/>
                    <a:pt x="0" y="817324"/>
                    <a:pt x="0" y="807193"/>
                  </a:cubicBezTo>
                  <a:lnTo>
                    <a:pt x="0" y="38197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3392482" cy="759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2613891" y="964219"/>
            <a:ext cx="0" cy="23441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7832356" y="3495224"/>
            <a:ext cx="10134125" cy="2525377"/>
            <a:chOff x="0" y="0"/>
            <a:chExt cx="3392482" cy="8453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92482" cy="845391"/>
            </a:xfrm>
            <a:custGeom>
              <a:avLst/>
              <a:gdLst/>
              <a:ahLst/>
              <a:cxnLst/>
              <a:rect l="l" t="t" r="r" b="b"/>
              <a:pathLst>
                <a:path w="3392482" h="845391">
                  <a:moveTo>
                    <a:pt x="38197" y="0"/>
                  </a:moveTo>
                  <a:lnTo>
                    <a:pt x="3354284" y="0"/>
                  </a:lnTo>
                  <a:cubicBezTo>
                    <a:pt x="3364415" y="0"/>
                    <a:pt x="3374130" y="4024"/>
                    <a:pt x="3381294" y="11188"/>
                  </a:cubicBezTo>
                  <a:cubicBezTo>
                    <a:pt x="3388458" y="18351"/>
                    <a:pt x="3392482" y="28067"/>
                    <a:pt x="3392482" y="38197"/>
                  </a:cubicBezTo>
                  <a:lnTo>
                    <a:pt x="3392482" y="807193"/>
                  </a:lnTo>
                  <a:cubicBezTo>
                    <a:pt x="3392482" y="817324"/>
                    <a:pt x="3388458" y="827039"/>
                    <a:pt x="3381294" y="834203"/>
                  </a:cubicBezTo>
                  <a:cubicBezTo>
                    <a:pt x="3374130" y="841366"/>
                    <a:pt x="3364415" y="845391"/>
                    <a:pt x="3354284" y="845391"/>
                  </a:cubicBezTo>
                  <a:lnTo>
                    <a:pt x="38197" y="845391"/>
                  </a:lnTo>
                  <a:cubicBezTo>
                    <a:pt x="28067" y="845391"/>
                    <a:pt x="18351" y="841366"/>
                    <a:pt x="11188" y="834203"/>
                  </a:cubicBezTo>
                  <a:cubicBezTo>
                    <a:pt x="4024" y="827039"/>
                    <a:pt x="0" y="817324"/>
                    <a:pt x="0" y="807193"/>
                  </a:cubicBezTo>
                  <a:lnTo>
                    <a:pt x="0" y="38197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85725"/>
              <a:ext cx="3392482" cy="759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12613891" y="3676431"/>
            <a:ext cx="0" cy="23441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7832356" y="6205856"/>
            <a:ext cx="10134125" cy="2525377"/>
            <a:chOff x="0" y="0"/>
            <a:chExt cx="3392482" cy="84539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92482" cy="845391"/>
            </a:xfrm>
            <a:custGeom>
              <a:avLst/>
              <a:gdLst/>
              <a:ahLst/>
              <a:cxnLst/>
              <a:rect l="l" t="t" r="r" b="b"/>
              <a:pathLst>
                <a:path w="3392482" h="845391">
                  <a:moveTo>
                    <a:pt x="38197" y="0"/>
                  </a:moveTo>
                  <a:lnTo>
                    <a:pt x="3354284" y="0"/>
                  </a:lnTo>
                  <a:cubicBezTo>
                    <a:pt x="3364415" y="0"/>
                    <a:pt x="3374130" y="4024"/>
                    <a:pt x="3381294" y="11188"/>
                  </a:cubicBezTo>
                  <a:cubicBezTo>
                    <a:pt x="3388458" y="18351"/>
                    <a:pt x="3392482" y="28067"/>
                    <a:pt x="3392482" y="38197"/>
                  </a:cubicBezTo>
                  <a:lnTo>
                    <a:pt x="3392482" y="807193"/>
                  </a:lnTo>
                  <a:cubicBezTo>
                    <a:pt x="3392482" y="817324"/>
                    <a:pt x="3388458" y="827039"/>
                    <a:pt x="3381294" y="834203"/>
                  </a:cubicBezTo>
                  <a:cubicBezTo>
                    <a:pt x="3374130" y="841366"/>
                    <a:pt x="3364415" y="845391"/>
                    <a:pt x="3354284" y="845391"/>
                  </a:cubicBezTo>
                  <a:lnTo>
                    <a:pt x="38197" y="845391"/>
                  </a:lnTo>
                  <a:cubicBezTo>
                    <a:pt x="28067" y="845391"/>
                    <a:pt x="18351" y="841366"/>
                    <a:pt x="11188" y="834203"/>
                  </a:cubicBezTo>
                  <a:cubicBezTo>
                    <a:pt x="4024" y="827039"/>
                    <a:pt x="0" y="817324"/>
                    <a:pt x="0" y="807193"/>
                  </a:cubicBezTo>
                  <a:lnTo>
                    <a:pt x="0" y="38197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85725"/>
              <a:ext cx="3392482" cy="759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V="1">
            <a:off x="12613891" y="6205856"/>
            <a:ext cx="285528" cy="252537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-514350" y="-177024"/>
            <a:ext cx="7454365" cy="10601584"/>
            <a:chOff x="0" y="0"/>
            <a:chExt cx="1963290" cy="27921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63290" cy="2792187"/>
            </a:xfrm>
            <a:custGeom>
              <a:avLst/>
              <a:gdLst/>
              <a:ahLst/>
              <a:cxnLst/>
              <a:rect l="l" t="t" r="r" b="b"/>
              <a:pathLst>
                <a:path w="1963290" h="2792187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0" y="2105047"/>
            <a:ext cx="6940015" cy="5484510"/>
          </a:xfrm>
          <a:custGeom>
            <a:avLst/>
            <a:gdLst/>
            <a:ahLst/>
            <a:cxnLst/>
            <a:rect l="l" t="t" r="r" b="b"/>
            <a:pathLst>
              <a:path w="6940015" h="5484510">
                <a:moveTo>
                  <a:pt x="0" y="0"/>
                </a:moveTo>
                <a:lnTo>
                  <a:pt x="6940015" y="0"/>
                </a:lnTo>
                <a:lnTo>
                  <a:pt x="6940015" y="5484510"/>
                </a:lnTo>
                <a:lnTo>
                  <a:pt x="0" y="548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294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646121" y="888019"/>
            <a:ext cx="3748808" cy="211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Định</a:t>
            </a:r>
            <a:r>
              <a:rPr lang="en-US" sz="40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nghĩa</a:t>
            </a:r>
            <a:r>
              <a:rPr lang="en-US" sz="40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bài</a:t>
            </a:r>
            <a:r>
              <a:rPr lang="en-US" sz="40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toán</a:t>
            </a:r>
            <a:r>
              <a:rPr lang="en-US" sz="40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người</a:t>
            </a:r>
            <a:r>
              <a:rPr lang="en-US" sz="40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 </a:t>
            </a:r>
            <a:r>
              <a:rPr lang="en-US" sz="40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lịch</a:t>
            </a:r>
            <a:endParaRPr lang="en-US" sz="402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118373" y="1338403"/>
            <a:ext cx="4440462" cy="1410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3"/>
              </a:lnSpc>
              <a:spcBef>
                <a:spcPct val="0"/>
              </a:spcBef>
            </a:pP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Tìm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hành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trình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ngắn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nhất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qua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tất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cả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các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thành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phố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quay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lại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điểm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xuất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68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phát</a:t>
            </a:r>
            <a:r>
              <a:rPr lang="en-US" sz="268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46121" y="4373773"/>
            <a:ext cx="3748808" cy="68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US" sz="40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chất</a:t>
            </a:r>
            <a:endParaRPr lang="en-US" sz="402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118373" y="4050615"/>
            <a:ext cx="4440462" cy="188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8906" lvl="1" indent="-289453" algn="just">
              <a:lnSpc>
                <a:spcPts val="3753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Thuộc lớp NP-hard.</a:t>
            </a:r>
          </a:p>
          <a:p>
            <a:pPr marL="578906" lvl="1" indent="-289453" algn="just">
              <a:lnSpc>
                <a:spcPts val="3753"/>
              </a:lnSpc>
              <a:spcBef>
                <a:spcPct val="0"/>
              </a:spcBef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Khó tìm lời giải tối ưu với dữ liệu lớn.</a:t>
            </a:r>
          </a:p>
          <a:p>
            <a:pPr algn="just">
              <a:lnSpc>
                <a:spcPts val="3753"/>
              </a:lnSpc>
              <a:spcBef>
                <a:spcPct val="0"/>
              </a:spcBef>
            </a:pPr>
            <a:endParaRPr lang="en-US" sz="2681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245702" y="6812000"/>
            <a:ext cx="3935914" cy="1468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4225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Ứng</a:t>
            </a:r>
            <a:r>
              <a:rPr lang="en-US" sz="4225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225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US" sz="4225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>
              <a:lnSpc>
                <a:spcPts val="5915"/>
              </a:lnSpc>
              <a:spcBef>
                <a:spcPct val="0"/>
              </a:spcBef>
            </a:pPr>
            <a:r>
              <a:rPr lang="en-US" sz="4225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thực</a:t>
            </a:r>
            <a:r>
              <a:rPr lang="en-US" sz="4225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225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tế</a:t>
            </a:r>
            <a:endParaRPr lang="en-US" sz="4225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118373" y="6761247"/>
            <a:ext cx="4440462" cy="93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3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Logistics, tối ưu hóa giao thông, lập lịch trình.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80125" y="2895199"/>
            <a:ext cx="6876096" cy="4736866"/>
          </a:xfrm>
          <a:custGeom>
            <a:avLst/>
            <a:gdLst/>
            <a:ahLst/>
            <a:cxnLst/>
            <a:rect l="l" t="t" r="r" b="b"/>
            <a:pathLst>
              <a:path w="6876096" h="4736866">
                <a:moveTo>
                  <a:pt x="0" y="0"/>
                </a:moveTo>
                <a:lnTo>
                  <a:pt x="6876096" y="0"/>
                </a:lnTo>
                <a:lnTo>
                  <a:pt x="6876096" y="4736866"/>
                </a:lnTo>
                <a:lnTo>
                  <a:pt x="0" y="4736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21152" y="2885674"/>
            <a:ext cx="3658314" cy="90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4"/>
              </a:lnSpc>
            </a:pPr>
            <a:r>
              <a:rPr lang="en-US" sz="30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Thuật</a:t>
            </a:r>
            <a:r>
              <a:rPr lang="en-US" sz="30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30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toán</a:t>
            </a:r>
            <a:r>
              <a:rPr lang="en-US" sz="30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</a:p>
          <a:p>
            <a:pPr algn="l">
              <a:lnSpc>
                <a:spcPts val="3494"/>
              </a:lnSpc>
            </a:pPr>
            <a:r>
              <a:rPr lang="en-US" sz="30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Nearest neighbor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123209"/>
            <a:ext cx="5300618" cy="2843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980" lvl="1" indent="-294490" algn="just">
              <a:lnSpc>
                <a:spcPts val="3682"/>
              </a:lnSpc>
              <a:spcBef>
                <a:spcPct val="0"/>
              </a:spcBef>
              <a:buFont typeface="Arial"/>
              <a:buChar char="•"/>
            </a:pPr>
            <a:r>
              <a:rPr lang="en-US" sz="2728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Xuất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phát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từ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một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thành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phố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.</a:t>
            </a:r>
          </a:p>
          <a:p>
            <a:pPr marL="588980" lvl="1" indent="-294490" algn="just">
              <a:lnSpc>
                <a:spcPts val="3682"/>
              </a:lnSpc>
              <a:spcBef>
                <a:spcPct val="0"/>
              </a:spcBef>
              <a:buFont typeface="Arial"/>
              <a:buChar char="•"/>
            </a:pP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Mỗi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bước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chọn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thành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phố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gần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nhất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chưa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ghé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thăm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.</a:t>
            </a:r>
          </a:p>
          <a:p>
            <a:pPr marL="588980" lvl="1" indent="-294490" algn="just">
              <a:lnSpc>
                <a:spcPts val="3682"/>
              </a:lnSpc>
              <a:spcBef>
                <a:spcPct val="0"/>
              </a:spcBef>
              <a:buFont typeface="Arial"/>
              <a:buChar char="•"/>
            </a:pP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Quay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lại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điểm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xuất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2728" u="none" spc="16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phát</a:t>
            </a:r>
            <a:r>
              <a:rPr lang="en-US" sz="2728" u="none" spc="16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.</a:t>
            </a:r>
          </a:p>
          <a:p>
            <a:pPr marL="0" lvl="0" indent="0" algn="l">
              <a:lnSpc>
                <a:spcPts val="3682"/>
              </a:lnSpc>
              <a:spcBef>
                <a:spcPct val="0"/>
              </a:spcBef>
            </a:pPr>
            <a:endParaRPr lang="en-US" sz="2728" u="none" spc="16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89830" y="1980415"/>
            <a:ext cx="2704481" cy="2165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72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Ưu</a:t>
            </a:r>
            <a:r>
              <a:rPr lang="en-US" sz="72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72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điểm</a:t>
            </a:r>
            <a:endParaRPr lang="en-US" sz="7265" b="1" dirty="0">
              <a:solidFill>
                <a:srgbClr val="1C2120"/>
              </a:solidFill>
              <a:latin typeface="Arial" panose="020B0604020202020204" pitchFamily="34" charset="0"/>
              <a:ea typeface="Poppins Bold"/>
              <a:cs typeface="Arial" panose="020B0604020202020204" pitchFamily="34" charset="0"/>
              <a:sym typeface="Poppi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639226" y="4446037"/>
            <a:ext cx="5648774" cy="468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4"/>
              </a:lnSpc>
              <a:spcBef>
                <a:spcPct val="0"/>
              </a:spcBef>
            </a:pP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Đơn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giản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,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thực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thi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nhanh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89830" y="5228427"/>
            <a:ext cx="3658314" cy="2165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72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Nhược</a:t>
            </a:r>
            <a:r>
              <a:rPr lang="en-US" sz="72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72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điểm</a:t>
            </a:r>
            <a:endParaRPr lang="en-US" sz="7265" b="1" dirty="0">
              <a:solidFill>
                <a:srgbClr val="1C2120"/>
              </a:solidFill>
              <a:latin typeface="Arial" panose="020B0604020202020204" pitchFamily="34" charset="0"/>
              <a:ea typeface="Poppins Bold"/>
              <a:cs typeface="Arial" panose="020B0604020202020204" pitchFamily="34" charset="0"/>
              <a:sym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639226" y="7689574"/>
            <a:ext cx="5648774" cy="468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4"/>
              </a:lnSpc>
              <a:spcBef>
                <a:spcPct val="0"/>
              </a:spcBef>
            </a:pP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Không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đảm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bảo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tối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ưu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906466"/>
            <a:ext cx="12214476" cy="6432023"/>
          </a:xfrm>
          <a:custGeom>
            <a:avLst/>
            <a:gdLst/>
            <a:ahLst/>
            <a:cxnLst/>
            <a:rect l="l" t="t" r="r" b="b"/>
            <a:pathLst>
              <a:path w="12214476" h="6432023">
                <a:moveTo>
                  <a:pt x="0" y="0"/>
                </a:moveTo>
                <a:lnTo>
                  <a:pt x="12214476" y="0"/>
                </a:lnTo>
                <a:lnTo>
                  <a:pt x="12214476" y="6432024"/>
                </a:lnTo>
                <a:lnTo>
                  <a:pt x="0" y="6432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12898" y="168554"/>
            <a:ext cx="7501578" cy="331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980" lvl="1" indent="-294490" algn="just">
              <a:lnSpc>
                <a:spcPts val="3682"/>
              </a:lnSpc>
              <a:buFont typeface="Arial"/>
              <a:buChar char="•"/>
            </a:pPr>
            <a:r>
              <a:rPr lang="en-US" sz="2728" spc="1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Nhập dữ liệu: tọa độ hoặc tạo ngẫu nhiên.</a:t>
            </a:r>
          </a:p>
          <a:p>
            <a:pPr marL="588980" lvl="1" indent="-294490" algn="just">
              <a:lnSpc>
                <a:spcPts val="3682"/>
              </a:lnSpc>
              <a:buFont typeface="Arial"/>
              <a:buChar char="•"/>
            </a:pPr>
            <a:r>
              <a:rPr lang="en-US" sz="2728" spc="1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 toán đường đi: thuật toán Nearest neighbor.</a:t>
            </a:r>
          </a:p>
          <a:p>
            <a:pPr marL="588980" lvl="1" indent="-294490" algn="just">
              <a:lnSpc>
                <a:spcPts val="3682"/>
              </a:lnSpc>
              <a:buFont typeface="Arial"/>
              <a:buChar char="•"/>
            </a:pPr>
            <a:r>
              <a:rPr lang="en-US" sz="2728" spc="1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Hiển thị trực quan: đồ thị, bảng log, hoạt hình.</a:t>
            </a:r>
          </a:p>
          <a:p>
            <a:pPr marL="0" lvl="0" indent="0" algn="l">
              <a:lnSpc>
                <a:spcPts val="3682"/>
              </a:lnSpc>
              <a:spcBef>
                <a:spcPct val="0"/>
              </a:spcBef>
            </a:pPr>
            <a:endParaRPr lang="en-US" sz="2728" spc="1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639226" y="1009650"/>
            <a:ext cx="5648774" cy="2165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72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Công</a:t>
            </a:r>
            <a:r>
              <a:rPr lang="en-US" sz="72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72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nghệ</a:t>
            </a:r>
            <a:r>
              <a:rPr lang="en-US" sz="72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72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sử</a:t>
            </a:r>
            <a:r>
              <a:rPr lang="en-US" sz="72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72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dụng</a:t>
            </a:r>
            <a:endParaRPr lang="en-US" sz="7265" b="1" dirty="0">
              <a:solidFill>
                <a:srgbClr val="1C2120"/>
              </a:solidFill>
              <a:latin typeface="Arial" panose="020B0604020202020204" pitchFamily="34" charset="0"/>
              <a:ea typeface="Poppins Bold"/>
              <a:cs typeface="Arial" panose="020B0604020202020204" pitchFamily="34" charset="0"/>
              <a:sym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639226" y="3306928"/>
            <a:ext cx="5648774" cy="1438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4"/>
              </a:lnSpc>
              <a:spcBef>
                <a:spcPct val="0"/>
              </a:spcBef>
            </a:pPr>
            <a:r>
              <a:rPr lang="en-US" sz="2907" spc="17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Python, </a:t>
            </a:r>
            <a:r>
              <a:rPr lang="en-US" sz="2907" spc="17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Tkinter</a:t>
            </a:r>
            <a:r>
              <a:rPr lang="en-US" sz="2907" spc="17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907" spc="17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giao</a:t>
            </a:r>
            <a:r>
              <a:rPr lang="en-US" sz="2907" spc="17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diện</a:t>
            </a:r>
            <a:r>
              <a:rPr lang="en-US" sz="2907" spc="17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 NumPy (</a:t>
            </a:r>
            <a:r>
              <a:rPr lang="en-US" sz="2907" spc="17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tính</a:t>
            </a:r>
            <a:r>
              <a:rPr lang="en-US" sz="2907" spc="17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toán</a:t>
            </a:r>
            <a:r>
              <a:rPr lang="en-US" sz="2907" spc="17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 JSON (</a:t>
            </a:r>
            <a:r>
              <a:rPr lang="en-US" sz="2907" spc="17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2907" spc="17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2907" spc="17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39226" y="5256416"/>
            <a:ext cx="564877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72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Giao </a:t>
            </a:r>
            <a:r>
              <a:rPr lang="en-US" sz="72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diện</a:t>
            </a:r>
            <a:endParaRPr lang="en-US" sz="7265" b="1" dirty="0">
              <a:solidFill>
                <a:srgbClr val="1C2120"/>
              </a:solidFill>
              <a:latin typeface="Arial" panose="020B0604020202020204" pitchFamily="34" charset="0"/>
              <a:ea typeface="Poppins Bold"/>
              <a:cs typeface="Arial" panose="020B0604020202020204" pitchFamily="34" charset="0"/>
              <a:sym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639226" y="6871858"/>
            <a:ext cx="5648774" cy="198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665" lvl="1" indent="-313833" algn="l">
              <a:lnSpc>
                <a:spcPts val="3924"/>
              </a:lnSpc>
              <a:buFont typeface="Arial"/>
              <a:buChar char="•"/>
            </a:pP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Khung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nhập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liệu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.</a:t>
            </a:r>
          </a:p>
          <a:p>
            <a:pPr marL="627665" lvl="1" indent="-313833" algn="l">
              <a:lnSpc>
                <a:spcPts val="3924"/>
              </a:lnSpc>
              <a:spcBef>
                <a:spcPct val="0"/>
              </a:spcBef>
              <a:buFont typeface="Arial"/>
              <a:buChar char="•"/>
            </a:pP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Khung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đồ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họa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hiển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thị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đồ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907" spc="174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thị</a:t>
            </a:r>
            <a:r>
              <a:rPr lang="en-US" sz="2907" spc="174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.</a:t>
            </a:r>
          </a:p>
          <a:p>
            <a:pPr marL="0" lvl="0" indent="0" algn="l">
              <a:lnSpc>
                <a:spcPts val="3924"/>
              </a:lnSpc>
              <a:spcBef>
                <a:spcPct val="0"/>
              </a:spcBef>
            </a:pPr>
            <a:endParaRPr lang="en-US" sz="2907" spc="174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5056" y="1631077"/>
            <a:ext cx="365831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4"/>
              </a:lnSpc>
            </a:pPr>
            <a:r>
              <a:rPr lang="en-US" sz="30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Chức</a:t>
            </a:r>
            <a:r>
              <a:rPr lang="en-US" sz="30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30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năng</a:t>
            </a:r>
            <a:r>
              <a:rPr lang="en-US" sz="3065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3065" b="1" dirty="0" err="1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chính</a:t>
            </a:r>
            <a:endParaRPr lang="en-US" sz="3065" b="1" dirty="0">
              <a:solidFill>
                <a:srgbClr val="1C2120"/>
              </a:solidFill>
              <a:latin typeface="Arial" panose="020B0604020202020204" pitchFamily="34" charset="0"/>
              <a:ea typeface="Poppins Bold"/>
              <a:cs typeface="Arial" panose="020B0604020202020204" pitchFamily="34" charset="0"/>
              <a:sym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9385" y="2947655"/>
            <a:ext cx="4518615" cy="7339345"/>
            <a:chOff x="0" y="0"/>
            <a:chExt cx="1017147" cy="1652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7147" cy="1652098"/>
            </a:xfrm>
            <a:custGeom>
              <a:avLst/>
              <a:gdLst/>
              <a:ahLst/>
              <a:cxnLst/>
              <a:rect l="l" t="t" r="r" b="b"/>
              <a:pathLst>
                <a:path w="1017147" h="1652098">
                  <a:moveTo>
                    <a:pt x="0" y="0"/>
                  </a:moveTo>
                  <a:lnTo>
                    <a:pt x="1017147" y="0"/>
                  </a:lnTo>
                  <a:lnTo>
                    <a:pt x="1017147" y="1652098"/>
                  </a:lnTo>
                  <a:lnTo>
                    <a:pt x="0" y="1652098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17147" cy="1690198"/>
            </a:xfrm>
            <a:prstGeom prst="rect">
              <a:avLst/>
            </a:prstGeom>
          </p:spPr>
          <p:txBody>
            <a:bodyPr lIns="68238" tIns="68238" rIns="68238" bIns="6823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9385" y="0"/>
            <a:ext cx="4518615" cy="7817815"/>
            <a:chOff x="0" y="0"/>
            <a:chExt cx="6024819" cy="1042375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6024819" cy="10423753"/>
              <a:chOff x="0" y="0"/>
              <a:chExt cx="1017147" cy="175980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17147" cy="1759802"/>
              </a:xfrm>
              <a:custGeom>
                <a:avLst/>
                <a:gdLst/>
                <a:ahLst/>
                <a:cxnLst/>
                <a:rect l="l" t="t" r="r" b="b"/>
                <a:pathLst>
                  <a:path w="1017147" h="1759802">
                    <a:moveTo>
                      <a:pt x="0" y="0"/>
                    </a:moveTo>
                    <a:lnTo>
                      <a:pt x="1017147" y="0"/>
                    </a:lnTo>
                    <a:lnTo>
                      <a:pt x="1017147" y="1759802"/>
                    </a:lnTo>
                    <a:lnTo>
                      <a:pt x="0" y="1759802"/>
                    </a:ln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017147" cy="1797902"/>
              </a:xfrm>
              <a:prstGeom prst="rect">
                <a:avLst/>
              </a:prstGeom>
            </p:spPr>
            <p:txBody>
              <a:bodyPr lIns="68238" tIns="68238" rIns="68238" bIns="6823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3301947"/>
              <a:ext cx="5833432" cy="2602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8960" lvl="1" indent="-214480" algn="just">
                <a:lnSpc>
                  <a:spcPts val="268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86" spc="31">
                  <a:solidFill>
                    <a:srgbClr val="1C2120"/>
                  </a:solidFill>
                  <a:latin typeface="DM Sans"/>
                  <a:ea typeface="DM Sans"/>
                  <a:cs typeface="DM Sans"/>
                  <a:sym typeface="DM Sans"/>
                </a:rPr>
                <a:t>Thời</a:t>
              </a:r>
              <a:r>
                <a:rPr lang="en-US" sz="1986" u="none" spc="31">
                  <a:solidFill>
                    <a:srgbClr val="1C2120"/>
                  </a:solidFill>
                  <a:latin typeface="DM Sans"/>
                  <a:ea typeface="DM Sans"/>
                  <a:cs typeface="DM Sans"/>
                  <a:sym typeface="DM Sans"/>
                </a:rPr>
                <a:t> gian thực thi nhanh với số lượng thành phố nhỏ (10-100).</a:t>
              </a:r>
            </a:p>
            <a:p>
              <a:pPr algn="just">
                <a:lnSpc>
                  <a:spcPts val="2682"/>
                </a:lnSpc>
                <a:spcBef>
                  <a:spcPct val="0"/>
                </a:spcBef>
              </a:pPr>
              <a:endParaRPr lang="en-US" sz="1986" u="none" spc="31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428960" lvl="1" indent="-214480" algn="just">
                <a:lnSpc>
                  <a:spcPts val="268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86" u="none" spc="31">
                  <a:solidFill>
                    <a:srgbClr val="1C2120"/>
                  </a:solidFill>
                  <a:latin typeface="DM Sans"/>
                  <a:ea typeface="DM Sans"/>
                  <a:cs typeface="DM Sans"/>
                  <a:sym typeface="DM Sans"/>
                </a:rPr>
                <a:t>Hiển thị chi tiết: đường đi, chi phí, thời gian chạy.</a:t>
              </a:r>
            </a:p>
            <a:p>
              <a:pPr marL="0" lvl="0" indent="0" algn="just">
                <a:lnSpc>
                  <a:spcPts val="2682"/>
                </a:lnSpc>
                <a:spcBef>
                  <a:spcPct val="0"/>
                </a:spcBef>
              </a:pPr>
              <a:endParaRPr lang="en-US" sz="1986" u="none" spc="31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95835" y="2412023"/>
              <a:ext cx="4313471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44"/>
                </a:lnSpc>
              </a:pPr>
              <a:r>
                <a:rPr lang="en-US" sz="2356" b="1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Bold"/>
                </a:rPr>
                <a:t>Hiệu</a:t>
              </a:r>
              <a:r>
                <a:rPr lang="en-US" sz="2356" b="1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Bold"/>
                </a:rPr>
                <a:t> </a:t>
              </a:r>
              <a:r>
                <a:rPr lang="en-US" sz="2356" b="1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Bold"/>
                </a:rPr>
                <a:t>năng</a:t>
              </a:r>
              <a:endParaRPr lang="en-US" sz="2356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3014640"/>
            <a:ext cx="13769385" cy="7272360"/>
          </a:xfrm>
          <a:custGeom>
            <a:avLst/>
            <a:gdLst/>
            <a:ahLst/>
            <a:cxnLst/>
            <a:rect l="l" t="t" r="r" b="b"/>
            <a:pathLst>
              <a:path w="13769385" h="7272360">
                <a:moveTo>
                  <a:pt x="0" y="0"/>
                </a:moveTo>
                <a:lnTo>
                  <a:pt x="13769385" y="0"/>
                </a:lnTo>
                <a:lnTo>
                  <a:pt x="13769385" y="7272360"/>
                </a:lnTo>
                <a:lnTo>
                  <a:pt x="0" y="727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769385" y="7789240"/>
            <a:ext cx="4518615" cy="1302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960" lvl="1" indent="-214480" algn="just">
              <a:lnSpc>
                <a:spcPts val="2682"/>
              </a:lnSpc>
              <a:spcBef>
                <a:spcPct val="0"/>
              </a:spcBef>
              <a:buFont typeface="Arial"/>
              <a:buChar char="•"/>
            </a:pPr>
            <a:r>
              <a:rPr lang="en-US" sz="1986" spc="31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lang="en-US" sz="1986" u="none" spc="31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iao diện thân thiện, dễ sử dụng.</a:t>
            </a:r>
          </a:p>
          <a:p>
            <a:pPr algn="just">
              <a:lnSpc>
                <a:spcPts val="2682"/>
              </a:lnSpc>
              <a:spcBef>
                <a:spcPct val="0"/>
              </a:spcBef>
            </a:pPr>
            <a:endParaRPr lang="en-US" sz="1986" u="none" spc="31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8960" lvl="1" indent="-214480" algn="just">
              <a:lnSpc>
                <a:spcPts val="2682"/>
              </a:lnSpc>
              <a:spcBef>
                <a:spcPct val="0"/>
              </a:spcBef>
              <a:buFont typeface="Arial"/>
              <a:buChar char="•"/>
            </a:pPr>
            <a:r>
              <a:rPr lang="en-US" sz="1986" u="none" spc="31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Hoạt hình mô phỏng trực quan.</a:t>
            </a:r>
          </a:p>
          <a:p>
            <a:pPr marL="0" lvl="0" indent="0" algn="just">
              <a:lnSpc>
                <a:spcPts val="2682"/>
              </a:lnSpc>
              <a:spcBef>
                <a:spcPct val="0"/>
              </a:spcBef>
            </a:pPr>
            <a:endParaRPr lang="en-US" sz="1986" u="none" spc="31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031323" y="6976787"/>
            <a:ext cx="3994740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2356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Trải</a:t>
            </a:r>
            <a:r>
              <a:rPr lang="en-US" sz="2356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2356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nghiệm</a:t>
            </a:r>
            <a:r>
              <a:rPr lang="en-US" sz="2356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2356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người</a:t>
            </a:r>
            <a:r>
              <a:rPr lang="en-US" sz="2356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2356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dùng</a:t>
            </a:r>
            <a:endParaRPr lang="en-US" sz="2356" b="1" dirty="0">
              <a:solidFill>
                <a:srgbClr val="1C212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28700"/>
            <a:ext cx="9144000" cy="7880751"/>
            <a:chOff x="0" y="0"/>
            <a:chExt cx="12192000" cy="1050766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2192000" cy="10507668"/>
              <a:chOff x="0" y="0"/>
              <a:chExt cx="1017147" cy="87662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017147" cy="876628"/>
              </a:xfrm>
              <a:custGeom>
                <a:avLst/>
                <a:gdLst/>
                <a:ahLst/>
                <a:cxnLst/>
                <a:rect l="l" t="t" r="r" b="b"/>
                <a:pathLst>
                  <a:path w="1017147" h="876628">
                    <a:moveTo>
                      <a:pt x="0" y="0"/>
                    </a:moveTo>
                    <a:lnTo>
                      <a:pt x="1017147" y="0"/>
                    </a:lnTo>
                    <a:lnTo>
                      <a:pt x="1017147" y="876628"/>
                    </a:lnTo>
                    <a:lnTo>
                      <a:pt x="0" y="876628"/>
                    </a:ln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017147" cy="914728"/>
              </a:xfrm>
              <a:prstGeom prst="rect">
                <a:avLst/>
              </a:prstGeom>
            </p:spPr>
            <p:txBody>
              <a:bodyPr lIns="68238" tIns="68238" rIns="68238" bIns="6823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2993737"/>
              <a:ext cx="11804703" cy="642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8055" lvl="1" indent="-434027" algn="just">
                <a:lnSpc>
                  <a:spcPts val="5427"/>
                </a:lnSpc>
                <a:buFont typeface="Arial"/>
                <a:buChar char="•"/>
              </a:pP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Thành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công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trong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việc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mô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phỏng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bài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toán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TSP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với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thuật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toán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Nearest neighbor.</a:t>
              </a:r>
            </a:p>
            <a:p>
              <a:pPr algn="just">
                <a:lnSpc>
                  <a:spcPts val="5427"/>
                </a:lnSpc>
              </a:pPr>
              <a:endParaRPr lang="en-US" sz="4020" spc="64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endParaRPr>
            </a:p>
            <a:p>
              <a:pPr marL="868055" lvl="1" indent="-434027" algn="just">
                <a:lnSpc>
                  <a:spcPts val="5427"/>
                </a:lnSpc>
                <a:buFont typeface="Arial"/>
                <a:buChar char="•"/>
              </a:pP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Giao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diện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trực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quan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,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dễ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sử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4020" spc="64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dụng</a:t>
              </a:r>
              <a:r>
                <a:rPr lang="en-US" sz="4020" spc="64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.</a:t>
              </a:r>
            </a:p>
            <a:p>
              <a:pPr marL="0" lvl="0" indent="0" algn="just">
                <a:lnSpc>
                  <a:spcPts val="5427"/>
                </a:lnSpc>
                <a:spcBef>
                  <a:spcPct val="0"/>
                </a:spcBef>
              </a:pPr>
              <a:endParaRPr lang="en-US" sz="4020" spc="64" dirty="0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08111" y="1211233"/>
              <a:ext cx="8728867" cy="872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49"/>
                </a:lnSpc>
              </a:pPr>
              <a:r>
                <a:rPr lang="en-US" sz="4768" b="1" dirty="0" err="1">
                  <a:solidFill>
                    <a:srgbClr val="1C212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Đánh</a:t>
              </a:r>
              <a:r>
                <a:rPr lang="en-US" sz="4768" b="1" dirty="0">
                  <a:solidFill>
                    <a:srgbClr val="1C212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 </a:t>
              </a:r>
              <a:r>
                <a:rPr lang="en-US" sz="4768" b="1" dirty="0" err="1">
                  <a:solidFill>
                    <a:srgbClr val="1C212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giá</a:t>
              </a:r>
              <a:endParaRPr lang="en-US" sz="4768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1028700"/>
            <a:ext cx="9144000" cy="8195666"/>
            <a:chOff x="0" y="0"/>
            <a:chExt cx="12192000" cy="10927554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2192000" cy="10507668"/>
              <a:chOff x="0" y="0"/>
              <a:chExt cx="1088831" cy="938409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088831" cy="938409"/>
              </a:xfrm>
              <a:custGeom>
                <a:avLst/>
                <a:gdLst/>
                <a:ahLst/>
                <a:cxnLst/>
                <a:rect l="l" t="t" r="r" b="b"/>
                <a:pathLst>
                  <a:path w="1088831" h="938409">
                    <a:moveTo>
                      <a:pt x="0" y="0"/>
                    </a:moveTo>
                    <a:lnTo>
                      <a:pt x="1088831" y="0"/>
                    </a:lnTo>
                    <a:lnTo>
                      <a:pt x="1088831" y="938409"/>
                    </a:lnTo>
                    <a:lnTo>
                      <a:pt x="0" y="938409"/>
                    </a:ln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088831" cy="976509"/>
              </a:xfrm>
              <a:prstGeom prst="rect">
                <a:avLst/>
              </a:prstGeom>
            </p:spPr>
            <p:txBody>
              <a:bodyPr lIns="68238" tIns="68238" rIns="68238" bIns="6823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3113791"/>
              <a:ext cx="12192000" cy="7813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10906" lvl="1" indent="-405453" algn="just">
                <a:lnSpc>
                  <a:spcPts val="5070"/>
                </a:lnSpc>
                <a:buFont typeface="Arial"/>
                <a:buChar char="•"/>
              </a:pP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Tích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hợp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các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thuật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toán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tối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ưu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khác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như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Genetic algorithm, Ant colony optimization.</a:t>
              </a:r>
            </a:p>
            <a:p>
              <a:pPr algn="just">
                <a:lnSpc>
                  <a:spcPts val="5070"/>
                </a:lnSpc>
              </a:pPr>
              <a:endParaRPr lang="en-US" sz="3755" spc="60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endParaRPr>
            </a:p>
            <a:p>
              <a:pPr marL="810906" lvl="1" indent="-405453" algn="just">
                <a:lnSpc>
                  <a:spcPts val="5070"/>
                </a:lnSpc>
                <a:buFont typeface="Arial"/>
                <a:buChar char="•"/>
              </a:pP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Phát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triển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giao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diện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web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hoặc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ứng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dụng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đa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nền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tảng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.</a:t>
              </a:r>
            </a:p>
            <a:p>
              <a:pPr algn="just">
                <a:lnSpc>
                  <a:spcPts val="5070"/>
                </a:lnSpc>
              </a:pPr>
              <a:endParaRPr lang="en-US" sz="3755" spc="60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endParaRPr>
            </a:p>
            <a:p>
              <a:pPr marL="810906" lvl="1" indent="-405453" algn="just">
                <a:lnSpc>
                  <a:spcPts val="5070"/>
                </a:lnSpc>
                <a:buFont typeface="Arial"/>
                <a:buChar char="•"/>
              </a:pP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Hỗ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trợ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dữ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liệu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thực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tế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từ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bản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 </a:t>
              </a:r>
              <a:r>
                <a:rPr lang="en-US" sz="3755" spc="60" dirty="0" err="1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đồ</a:t>
              </a:r>
              <a:r>
                <a:rPr lang="en-US" sz="3755" spc="60" dirty="0">
                  <a:solidFill>
                    <a:srgbClr val="1C21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M Sans"/>
                </a:rPr>
                <a:t>.</a:t>
              </a:r>
            </a:p>
            <a:p>
              <a:pPr marL="0" lvl="0" indent="0" algn="just">
                <a:lnSpc>
                  <a:spcPts val="5070"/>
                </a:lnSpc>
                <a:spcBef>
                  <a:spcPct val="0"/>
                </a:spcBef>
              </a:pPr>
              <a:endParaRPr lang="en-US" sz="3755" spc="60" dirty="0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06752" y="1122593"/>
              <a:ext cx="10778495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10"/>
                </a:lnSpc>
              </a:pPr>
              <a:r>
                <a:rPr lang="en-US" sz="4454" b="1" dirty="0" err="1">
                  <a:solidFill>
                    <a:srgbClr val="1C212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Hướng</a:t>
              </a:r>
              <a:r>
                <a:rPr lang="en-US" sz="4454" b="1" dirty="0">
                  <a:solidFill>
                    <a:srgbClr val="1C212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 </a:t>
              </a:r>
              <a:r>
                <a:rPr lang="en-US" sz="4454" b="1" dirty="0" err="1">
                  <a:solidFill>
                    <a:srgbClr val="1C212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phát</a:t>
              </a:r>
              <a:r>
                <a:rPr lang="en-US" sz="4454" b="1" dirty="0">
                  <a:solidFill>
                    <a:srgbClr val="1C212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 </a:t>
              </a:r>
              <a:r>
                <a:rPr lang="en-US" sz="4454" b="1" dirty="0" err="1">
                  <a:solidFill>
                    <a:srgbClr val="1C212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triển</a:t>
              </a:r>
              <a:endParaRPr lang="en-US" sz="4454" b="1" dirty="0">
                <a:solidFill>
                  <a:srgbClr val="1C212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797225"/>
            <a:ext cx="8340800" cy="2677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60"/>
              </a:lnSpc>
              <a:spcBef>
                <a:spcPct val="0"/>
              </a:spcBef>
            </a:pPr>
            <a:endParaRPr dirty="0"/>
          </a:p>
          <a:p>
            <a:pPr marL="473483" lvl="1" indent="-236741" algn="l">
              <a:lnSpc>
                <a:spcPts val="2960"/>
              </a:lnSpc>
              <a:spcBef>
                <a:spcPct val="0"/>
              </a:spcBef>
              <a:buFont typeface="Arial"/>
              <a:buChar char="•"/>
            </a:pP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Bài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toán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TSP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có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tính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ứng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dụng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cao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nhưng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thách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thức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lớn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.</a:t>
            </a:r>
          </a:p>
          <a:p>
            <a:pPr algn="l">
              <a:lnSpc>
                <a:spcPts val="2960"/>
              </a:lnSpc>
              <a:spcBef>
                <a:spcPct val="0"/>
              </a:spcBef>
            </a:pPr>
            <a:endParaRPr lang="en-US" sz="2193" u="none" spc="13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DM Sans"/>
            </a:endParaRPr>
          </a:p>
          <a:p>
            <a:pPr marL="473483" lvl="1" indent="-236741" algn="l">
              <a:lnSpc>
                <a:spcPts val="2960"/>
              </a:lnSpc>
              <a:spcBef>
                <a:spcPct val="0"/>
              </a:spcBef>
              <a:buFont typeface="Arial"/>
              <a:buChar char="•"/>
            </a:pP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Đồ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án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đạt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mục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tiêu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xây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dựng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chương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trình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mô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phỏng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trực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 </a:t>
            </a:r>
            <a:r>
              <a:rPr lang="en-US" sz="2193" u="none" spc="13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quan</a:t>
            </a:r>
            <a:r>
              <a:rPr lang="en-US" sz="2193" u="none" spc="13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M Sans"/>
              </a:rPr>
              <a:t>.</a:t>
            </a:r>
          </a:p>
          <a:p>
            <a:pPr marL="0" lvl="0" indent="0" algn="l">
              <a:lnSpc>
                <a:spcPts val="2960"/>
              </a:lnSpc>
              <a:spcBef>
                <a:spcPct val="0"/>
              </a:spcBef>
            </a:pPr>
            <a:endParaRPr lang="en-US" sz="2193" u="none" spc="13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9144000" y="2386794"/>
            <a:ext cx="8498516" cy="5513412"/>
          </a:xfrm>
          <a:custGeom>
            <a:avLst/>
            <a:gdLst/>
            <a:ahLst/>
            <a:cxnLst/>
            <a:rect l="l" t="t" r="r" b="b"/>
            <a:pathLst>
              <a:path w="8498516" h="5513412">
                <a:moveTo>
                  <a:pt x="0" y="0"/>
                </a:moveTo>
                <a:lnTo>
                  <a:pt x="8498516" y="0"/>
                </a:lnTo>
                <a:lnTo>
                  <a:pt x="8498516" y="5513412"/>
                </a:lnTo>
                <a:lnTo>
                  <a:pt x="0" y="5513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19523" y="2955708"/>
            <a:ext cx="7052162" cy="3966185"/>
          </a:xfrm>
          <a:custGeom>
            <a:avLst/>
            <a:gdLst/>
            <a:ahLst/>
            <a:cxnLst/>
            <a:rect l="l" t="t" r="r" b="b"/>
            <a:pathLst>
              <a:path w="7052162" h="3966185">
                <a:moveTo>
                  <a:pt x="0" y="0"/>
                </a:moveTo>
                <a:lnTo>
                  <a:pt x="7052162" y="0"/>
                </a:lnTo>
                <a:lnTo>
                  <a:pt x="7052162" y="3966185"/>
                </a:lnTo>
                <a:lnTo>
                  <a:pt x="0" y="396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32" b="-923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4134101"/>
            <a:ext cx="8340800" cy="704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9"/>
              </a:lnSpc>
            </a:pPr>
            <a:r>
              <a:rPr lang="en-US" sz="43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Tóm tắt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3543300"/>
            <a:ext cx="15392399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Cảm</a:t>
            </a:r>
            <a:r>
              <a:rPr lang="en-US" sz="12023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12023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ơn</a:t>
            </a:r>
            <a:r>
              <a:rPr lang="en-US" sz="12023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12023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các</a:t>
            </a:r>
            <a:r>
              <a:rPr lang="en-US" sz="12023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12023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thầy</a:t>
            </a:r>
            <a:r>
              <a:rPr lang="en-US" sz="12023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12023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cô</a:t>
            </a:r>
            <a:r>
              <a:rPr lang="en-US" sz="12023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12023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đã</a:t>
            </a:r>
            <a:r>
              <a:rPr lang="en-US" sz="12023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12023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lắng</a:t>
            </a:r>
            <a:r>
              <a:rPr lang="en-US" sz="12023" b="1" dirty="0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 </a:t>
            </a:r>
            <a:r>
              <a:rPr lang="en-US" sz="12023" b="1" dirty="0" err="1">
                <a:solidFill>
                  <a:srgbClr val="1C2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Bold"/>
              </a:rPr>
              <a:t>nghe</a:t>
            </a:r>
            <a:endParaRPr lang="en-US" sz="12023" b="1" dirty="0">
              <a:solidFill>
                <a:srgbClr val="1C212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418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Open Sans</vt:lpstr>
      <vt:lpstr>DM Sans</vt:lpstr>
      <vt:lpstr>Poppins</vt:lpstr>
      <vt:lpstr>Arial</vt:lpstr>
      <vt:lpstr>Calibri</vt:lpstr>
      <vt:lpstr>Open Sans Light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Khoa Phan</cp:lastModifiedBy>
  <cp:revision>4</cp:revision>
  <dcterms:created xsi:type="dcterms:W3CDTF">2006-08-16T00:00:00Z</dcterms:created>
  <dcterms:modified xsi:type="dcterms:W3CDTF">2025-01-08T10:42:21Z</dcterms:modified>
  <dc:identifier>DAGbmSybyaQ</dc:identifier>
</cp:coreProperties>
</file>