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85" r:id="rId4"/>
    <p:sldId id="290" r:id="rId5"/>
    <p:sldId id="291" r:id="rId6"/>
    <p:sldId id="292" r:id="rId7"/>
    <p:sldId id="284" r:id="rId8"/>
    <p:sldId id="273" r:id="rId9"/>
    <p:sldId id="281" r:id="rId10"/>
    <p:sldId id="287" r:id="rId11"/>
    <p:sldId id="288" r:id="rId12"/>
    <p:sldId id="289" r:id="rId13"/>
    <p:sldId id="266" r:id="rId14"/>
    <p:sldId id="276" r:id="rId15"/>
    <p:sldId id="278" r:id="rId16"/>
    <p:sldId id="277" r:id="rId17"/>
    <p:sldId id="270" r:id="rId18"/>
    <p:sldId id="286" r:id="rId19"/>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6" autoAdjust="0"/>
    <p:restoredTop sz="94660"/>
  </p:normalViewPr>
  <p:slideViewPr>
    <p:cSldViewPr snapToGrid="0" showGuides="1">
      <p:cViewPr>
        <p:scale>
          <a:sx n="106" d="100"/>
          <a:sy n="106" d="100"/>
        </p:scale>
        <p:origin x="344" y="160"/>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2024/4/15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2024/4/15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2024/4/15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2024/4/15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2024/4/15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2024/4/15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25.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4.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1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en-US" altLang="zh-CN" sz="5400" dirty="0">
                <a:latin typeface="Arial" panose="020B0604020202090204" pitchFamily="34" charset="0"/>
                <a:cs typeface="Arial" panose="020B0604020202090204" pitchFamily="34" charset="0"/>
                <a:sym typeface="+mn-ea"/>
              </a:rPr>
              <a:t>CS6220</a:t>
            </a:r>
            <a:br>
              <a:rPr lang="en-US" altLang="zh-CN" sz="5400" dirty="0">
                <a:latin typeface="Arial" panose="020B0604020202090204" pitchFamily="34" charset="0"/>
                <a:cs typeface="Arial" panose="020B0604020202090204" pitchFamily="34" charset="0"/>
                <a:sym typeface="+mn-ea"/>
              </a:rPr>
            </a:br>
            <a:r>
              <a:rPr lang="en-US" altLang="zh-CN" sz="5400" dirty="0">
                <a:latin typeface="Arial" panose="020B0604020202090204" pitchFamily="34" charset="0"/>
                <a:cs typeface="Arial" panose="020B0604020202090204" pitchFamily="34" charset="0"/>
                <a:sym typeface="+mn-ea"/>
              </a:rPr>
              <a:t>Data Mining Techniques</a:t>
            </a:r>
          </a:p>
        </p:txBody>
      </p:sp>
      <p:sp>
        <p:nvSpPr>
          <p:cNvPr id="3" name="副标题 2"/>
          <p:cNvSpPr>
            <a:spLocks noGrp="1"/>
          </p:cNvSpPr>
          <p:nvPr>
            <p:ph type="subTitle" idx="1"/>
            <p:custDataLst>
              <p:tags r:id="rId3"/>
            </p:custDataLst>
          </p:nvPr>
        </p:nvSpPr>
        <p:spPr/>
        <p:txBody>
          <a:bodyPr>
            <a:noAutofit/>
          </a:bodyPr>
          <a:lstStyle/>
          <a:p>
            <a:r>
              <a:rPr lang="en-US" altLang="zh-CN" sz="2000" dirty="0"/>
              <a:t>2024 EURO Predictions</a:t>
            </a:r>
            <a:endParaRPr lang="zh-CN" altLang="en-US" sz="2000" dirty="0"/>
          </a:p>
          <a:p>
            <a:pPr algn="r"/>
            <a:br>
              <a:rPr lang="en-US" altLang="zh-CN" sz="2000" dirty="0"/>
            </a:br>
            <a:r>
              <a:rPr lang="en-US" altLang="zh-CN" sz="2000" dirty="0" err="1"/>
              <a:t>Shuhao</a:t>
            </a:r>
            <a:r>
              <a:rPr lang="en-US" altLang="zh-CN" sz="2000" dirty="0"/>
              <a:t> Liu</a:t>
            </a:r>
          </a:p>
          <a:p>
            <a:pPr algn="r"/>
            <a:r>
              <a:rPr lang="en-US" altLang="zh-CN" sz="2000" dirty="0" err="1"/>
              <a:t>Heshun</a:t>
            </a:r>
            <a:r>
              <a:rPr lang="en-US" altLang="zh-CN" sz="2000" dirty="0"/>
              <a:t> Wang</a:t>
            </a:r>
          </a:p>
          <a:p>
            <a:pPr algn="r"/>
            <a:r>
              <a:rPr lang="en-US" altLang="zh-CN" sz="2000" dirty="0" err="1"/>
              <a:t>Chenyu</a:t>
            </a:r>
            <a:r>
              <a:rPr lang="en-US" altLang="zh-CN" sz="2000" dirty="0"/>
              <a:t> Song</a:t>
            </a:r>
          </a:p>
          <a:p>
            <a:pPr algn="r"/>
            <a:r>
              <a:rPr lang="en-US" altLang="zh-CN" sz="2000" dirty="0" err="1"/>
              <a:t>Jianpeng</a:t>
            </a:r>
            <a:r>
              <a:rPr lang="en-US" altLang="zh-CN" sz="2000" dirty="0"/>
              <a:t> Chen</a:t>
            </a:r>
          </a:p>
        </p:txBody>
      </p:sp>
      <p:pic>
        <p:nvPicPr>
          <p:cNvPr id="103" name="图片 102"/>
          <p:cNvPicPr/>
          <p:nvPr/>
        </p:nvPicPr>
        <p:blipFill>
          <a:blip r:embed="rId5"/>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A7CBB6A-26FE-EEE6-98AD-DBFAB7DB3239}"/>
              </a:ext>
            </a:extLst>
          </p:cNvPr>
          <p:cNvPicPr/>
          <p:nvPr/>
        </p:nvPicPr>
        <p:blipFill>
          <a:blip r:embed="rId2"/>
          <a:stretch>
            <a:fillRect/>
          </a:stretch>
        </p:blipFill>
        <p:spPr>
          <a:xfrm>
            <a:off x="10204450" y="48895"/>
            <a:ext cx="1810385" cy="998220"/>
          </a:xfrm>
          <a:prstGeom prst="rect">
            <a:avLst/>
          </a:prstGeom>
          <a:noFill/>
          <a:ln w="9525">
            <a:noFill/>
          </a:ln>
        </p:spPr>
      </p:pic>
      <p:pic>
        <p:nvPicPr>
          <p:cNvPr id="4098" name="Picture 2">
            <a:extLst>
              <a:ext uri="{FF2B5EF4-FFF2-40B4-BE49-F238E27FC236}">
                <a16:creationId xmlns:a16="http://schemas.microsoft.com/office/drawing/2014/main" id="{6844C0E1-E994-3B20-C755-DEE1F2679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92" y="1061151"/>
            <a:ext cx="2981304" cy="3171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791ED6B-4D62-02F5-0820-B8878FA3E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11" y="4218715"/>
            <a:ext cx="3554526" cy="26532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DD08732-A966-1084-78A2-2FDCEABD5A36}"/>
              </a:ext>
            </a:extLst>
          </p:cNvPr>
          <p:cNvSpPr txBox="1"/>
          <p:nvPr/>
        </p:nvSpPr>
        <p:spPr>
          <a:xfrm>
            <a:off x="765492" y="551966"/>
            <a:ext cx="10344150" cy="523220"/>
          </a:xfrm>
          <a:prstGeom prst="rect">
            <a:avLst/>
          </a:prstGeom>
          <a:noFill/>
        </p:spPr>
        <p:txBody>
          <a:bodyPr wrap="square" rtlCol="0">
            <a:spAutoFit/>
          </a:bodyPr>
          <a:lstStyle/>
          <a:p>
            <a:r>
              <a:rPr lang="en-US" altLang="zh-CN" sz="2800" dirty="0"/>
              <a:t>Logistic regression    Decision Trees          Random Forests</a:t>
            </a:r>
            <a:endParaRPr lang="zh-CN" altLang="en-US" dirty="0"/>
          </a:p>
        </p:txBody>
      </p:sp>
      <p:pic>
        <p:nvPicPr>
          <p:cNvPr id="4106" name="Picture 10">
            <a:extLst>
              <a:ext uri="{FF2B5EF4-FFF2-40B4-BE49-F238E27FC236}">
                <a16:creationId xmlns:a16="http://schemas.microsoft.com/office/drawing/2014/main" id="{BB800C00-5D63-598B-C3B1-E754DDAE01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9137" y="1047115"/>
            <a:ext cx="2897398" cy="31716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7AB08836-6183-6378-CD5E-3E1030EC51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237" y="4218715"/>
            <a:ext cx="3396088" cy="261121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6994A8FB-75CF-2600-06B4-3748B92E8C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8502" y="1033080"/>
            <a:ext cx="3009173" cy="31716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D4F8798F-A648-8076-A162-FDE139C4BB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502" y="4204680"/>
            <a:ext cx="3237163" cy="247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26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D385BB2-4CD5-C3A7-74CA-6581191A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92" y="1071225"/>
            <a:ext cx="3063156" cy="33443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A50F31E-26B2-F5CB-38DF-489DBFA86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92" y="4675771"/>
            <a:ext cx="2651475" cy="195490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3B010CE-65AA-F80F-F5FF-8364271F4467}"/>
              </a:ext>
            </a:extLst>
          </p:cNvPr>
          <p:cNvSpPr txBox="1"/>
          <p:nvPr/>
        </p:nvSpPr>
        <p:spPr>
          <a:xfrm>
            <a:off x="765492" y="548005"/>
            <a:ext cx="10344150" cy="523220"/>
          </a:xfrm>
          <a:prstGeom prst="rect">
            <a:avLst/>
          </a:prstGeom>
          <a:noFill/>
        </p:spPr>
        <p:txBody>
          <a:bodyPr wrap="square" rtlCol="0">
            <a:spAutoFit/>
          </a:bodyPr>
          <a:lstStyle/>
          <a:p>
            <a:r>
              <a:rPr lang="en-US" altLang="zh-CN" sz="2800" dirty="0"/>
              <a:t>MLP:					         </a:t>
            </a:r>
            <a:endParaRPr lang="zh-CN" altLang="en-US" dirty="0"/>
          </a:p>
        </p:txBody>
      </p:sp>
      <p:pic>
        <p:nvPicPr>
          <p:cNvPr id="5" name="图片 4">
            <a:extLst>
              <a:ext uri="{FF2B5EF4-FFF2-40B4-BE49-F238E27FC236}">
                <a16:creationId xmlns:a16="http://schemas.microsoft.com/office/drawing/2014/main" id="{2FD6034D-010E-D143-C01F-76128BDF82F5}"/>
              </a:ext>
            </a:extLst>
          </p:cNvPr>
          <p:cNvPicPr/>
          <p:nvPr/>
        </p:nvPicPr>
        <p:blipFill>
          <a:blip r:embed="rId4"/>
          <a:stretch>
            <a:fillRect/>
          </a:stretch>
        </p:blipFill>
        <p:spPr>
          <a:xfrm>
            <a:off x="10204450" y="48895"/>
            <a:ext cx="1810385" cy="998220"/>
          </a:xfrm>
          <a:prstGeom prst="rect">
            <a:avLst/>
          </a:prstGeom>
          <a:noFill/>
          <a:ln w="9525">
            <a:noFill/>
          </a:ln>
        </p:spPr>
      </p:pic>
    </p:spTree>
    <p:extLst>
      <p:ext uri="{BB962C8B-B14F-4D97-AF65-F5344CB8AC3E}">
        <p14:creationId xmlns:p14="http://schemas.microsoft.com/office/powerpoint/2010/main" val="315584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62BEB8-EF76-8C3A-0A6F-76BF969377E1}"/>
              </a:ext>
            </a:extLst>
          </p:cNvPr>
          <p:cNvPicPr/>
          <p:nvPr/>
        </p:nvPicPr>
        <p:blipFill>
          <a:blip r:embed="rId2"/>
          <a:stretch>
            <a:fillRect/>
          </a:stretch>
        </p:blipFill>
        <p:spPr>
          <a:xfrm>
            <a:off x="10204450" y="48895"/>
            <a:ext cx="1810385" cy="998220"/>
          </a:xfrm>
          <a:prstGeom prst="rect">
            <a:avLst/>
          </a:prstGeom>
          <a:noFill/>
          <a:ln w="9525">
            <a:noFill/>
          </a:ln>
        </p:spPr>
      </p:pic>
      <p:pic>
        <p:nvPicPr>
          <p:cNvPr id="5122" name="Picture 2">
            <a:extLst>
              <a:ext uri="{FF2B5EF4-FFF2-40B4-BE49-F238E27FC236}">
                <a16:creationId xmlns:a16="http://schemas.microsoft.com/office/drawing/2014/main" id="{F782B015-ECED-7242-79E5-0EFFF3892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3609" y="1071224"/>
            <a:ext cx="3105396" cy="33203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7B681A2-B9F4-918D-EBDD-C957D7150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21" y="4523458"/>
            <a:ext cx="3013682" cy="232577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D62E7702-8B60-5682-BF44-F0E9469D739D}"/>
              </a:ext>
            </a:extLst>
          </p:cNvPr>
          <p:cNvSpPr txBox="1"/>
          <p:nvPr/>
        </p:nvSpPr>
        <p:spPr>
          <a:xfrm>
            <a:off x="764505" y="548005"/>
            <a:ext cx="8114800" cy="523220"/>
          </a:xfrm>
          <a:prstGeom prst="rect">
            <a:avLst/>
          </a:prstGeom>
          <a:noFill/>
        </p:spPr>
        <p:txBody>
          <a:bodyPr wrap="square" rtlCol="0">
            <a:spAutoFit/>
          </a:bodyPr>
          <a:lstStyle/>
          <a:p>
            <a:r>
              <a:rPr lang="en-US" altLang="zh-CN" sz="2800" dirty="0"/>
              <a:t>LGB                                                         XGB</a:t>
            </a:r>
            <a:endParaRPr lang="zh-CN" altLang="en-US" sz="2800" dirty="0"/>
          </a:p>
        </p:txBody>
      </p:sp>
      <p:pic>
        <p:nvPicPr>
          <p:cNvPr id="2" name="Picture 2">
            <a:extLst>
              <a:ext uri="{FF2B5EF4-FFF2-40B4-BE49-F238E27FC236}">
                <a16:creationId xmlns:a16="http://schemas.microsoft.com/office/drawing/2014/main" id="{EEB76EF2-DA12-AE53-E275-91CC3A1A2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506" y="1131687"/>
            <a:ext cx="2973888" cy="32598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71D39E0A-34E7-EDAA-C9BF-EE4F0BB7C1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03" y="4523459"/>
            <a:ext cx="3013682" cy="227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8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706755" y="104140"/>
            <a:ext cx="9103070" cy="942975"/>
          </a:xfrm>
        </p:spPr>
        <p:txBody>
          <a:bodyPr>
            <a:noAutofit/>
          </a:bodyPr>
          <a:lstStyle/>
          <a:p>
            <a:pPr algn="l"/>
            <a:r>
              <a:rPr lang="en-US" altLang="zh-CN" sz="2800" dirty="0"/>
              <a:t>Predicting the UEFA Euro 2024 Champion</a:t>
            </a:r>
            <a:endParaRPr lang="zh-CN" altLang="en-US" sz="2800" dirty="0"/>
          </a:p>
        </p:txBody>
      </p:sp>
      <p:sp>
        <p:nvSpPr>
          <p:cNvPr id="3" name="副标题 2"/>
          <p:cNvSpPr>
            <a:spLocks noGrp="1"/>
          </p:cNvSpPr>
          <p:nvPr>
            <p:ph type="subTitle" idx="1"/>
            <p:custDataLst>
              <p:tags r:id="rId3"/>
            </p:custDataLst>
          </p:nvPr>
        </p:nvSpPr>
        <p:spPr>
          <a:xfrm>
            <a:off x="706755" y="1047115"/>
            <a:ext cx="10888117" cy="1647959"/>
          </a:xfrm>
        </p:spPr>
        <p:txBody>
          <a:bodyPr>
            <a:noAutofit/>
          </a:bodyPr>
          <a:lstStyle/>
          <a:p>
            <a:pPr algn="l">
              <a:lnSpc>
                <a:spcPct val="100000"/>
              </a:lnSpc>
              <a:spcAft>
                <a:spcPts val="0"/>
              </a:spcAft>
              <a:buClrTx/>
              <a:buSzTx/>
            </a:pPr>
            <a:r>
              <a:rPr lang="en-US" altLang="zh-CN" sz="1800" spc="0" dirty="0">
                <a:solidFill>
                  <a:schemeClr val="tx1"/>
                </a:solidFill>
              </a:rPr>
              <a:t>Predictive Factors:</a:t>
            </a:r>
          </a:p>
          <a:p>
            <a:pPr algn="l">
              <a:lnSpc>
                <a:spcPct val="100000"/>
              </a:lnSpc>
              <a:spcAft>
                <a:spcPts val="0"/>
              </a:spcAft>
              <a:buClrTx/>
              <a:buSzTx/>
            </a:pPr>
            <a:r>
              <a:rPr lang="en-US" altLang="zh-CN" sz="1800" spc="0" dirty="0">
                <a:solidFill>
                  <a:schemeClr val="tx1"/>
                </a:solidFill>
              </a:rPr>
              <a:t>Team Strength: Based on FIFA rankings and recent performance in international competitions.</a:t>
            </a:r>
          </a:p>
          <a:p>
            <a:pPr algn="l">
              <a:lnSpc>
                <a:spcPct val="100000"/>
              </a:lnSpc>
              <a:spcAft>
                <a:spcPts val="0"/>
              </a:spcAft>
              <a:buClrTx/>
              <a:buSzTx/>
            </a:pPr>
            <a:r>
              <a:rPr lang="en-US" altLang="zh-CN" sz="1800" spc="0" dirty="0">
                <a:solidFill>
                  <a:schemeClr val="tx1"/>
                </a:solidFill>
              </a:rPr>
              <a:t>Player Performance: Individual statistics such as goals scored, assists, and defensive records.</a:t>
            </a:r>
          </a:p>
          <a:p>
            <a:pPr algn="l">
              <a:lnSpc>
                <a:spcPct val="100000"/>
              </a:lnSpc>
              <a:spcAft>
                <a:spcPts val="0"/>
              </a:spcAft>
              <a:buClrTx/>
              <a:buSzTx/>
            </a:pPr>
            <a:r>
              <a:rPr lang="en-US" altLang="zh-CN" sz="1800" spc="0" dirty="0">
                <a:solidFill>
                  <a:schemeClr val="tx1"/>
                </a:solidFill>
              </a:rPr>
              <a:t>Historical Data: Outcomes from previous tournaments and head-to-head matchups.</a:t>
            </a:r>
          </a:p>
          <a:p>
            <a:pPr algn="l">
              <a:lnSpc>
                <a:spcPct val="100000"/>
              </a:lnSpc>
              <a:spcAft>
                <a:spcPts val="0"/>
              </a:spcAft>
              <a:buClrTx/>
              <a:buSzTx/>
            </a:pPr>
            <a:r>
              <a:rPr lang="en-US" altLang="zh-CN" sz="1800" spc="0" dirty="0">
                <a:solidFill>
                  <a:schemeClr val="tx1"/>
                </a:solidFill>
              </a:rPr>
              <a:t>Tactical Adaptability: Teams’ ability to adapt strategies against different opponents.</a:t>
            </a:r>
          </a:p>
          <a:p>
            <a:pPr algn="l">
              <a:lnSpc>
                <a:spcPct val="100000"/>
              </a:lnSpc>
              <a:spcAft>
                <a:spcPts val="0"/>
              </a:spcAft>
              <a:buClrTx/>
              <a:buSzTx/>
            </a:pPr>
            <a:endParaRPr lang="en-US" altLang="zh-CN" sz="1800" spc="0" dirty="0">
              <a:solidFill>
                <a:schemeClr val="tx1"/>
              </a:solidFill>
            </a:endParaRPr>
          </a:p>
        </p:txBody>
      </p:sp>
      <p:pic>
        <p:nvPicPr>
          <p:cNvPr id="103" name="图片 102"/>
          <p:cNvPicPr/>
          <p:nvPr/>
        </p:nvPicPr>
        <p:blipFill>
          <a:blip r:embed="rId5"/>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pic>
        <p:nvPicPr>
          <p:cNvPr id="2050" name="Picture 2">
            <a:extLst>
              <a:ext uri="{FF2B5EF4-FFF2-40B4-BE49-F238E27FC236}">
                <a16:creationId xmlns:a16="http://schemas.microsoft.com/office/drawing/2014/main" id="{7111D740-814C-1BFB-7A18-E8C3D9B9358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9482" y="2584385"/>
            <a:ext cx="4293865" cy="419503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33AC026-257B-0468-FC65-5D3105AEB670}"/>
              </a:ext>
            </a:extLst>
          </p:cNvPr>
          <p:cNvSpPr txBox="1"/>
          <p:nvPr/>
        </p:nvSpPr>
        <p:spPr>
          <a:xfrm>
            <a:off x="706755" y="3638049"/>
            <a:ext cx="2705424" cy="2308324"/>
          </a:xfrm>
          <a:prstGeom prst="rect">
            <a:avLst/>
          </a:prstGeom>
          <a:noFill/>
        </p:spPr>
        <p:txBody>
          <a:bodyPr wrap="square">
            <a:spAutoFit/>
          </a:bodyPr>
          <a:lstStyle/>
          <a:p>
            <a:r>
              <a:rPr lang="zh-CN" altLang="en-US" dirty="0"/>
              <a:t>The final four team</a:t>
            </a:r>
            <a:r>
              <a:rPr lang="en-US" altLang="zh-CN" dirty="0"/>
              <a:t>s:</a:t>
            </a:r>
          </a:p>
          <a:p>
            <a:endParaRPr lang="en-US" altLang="zh-CN" dirty="0"/>
          </a:p>
          <a:p>
            <a:r>
              <a:rPr lang="zh-CN" altLang="en-US" dirty="0"/>
              <a:t>Croatia</a:t>
            </a:r>
            <a:endParaRPr lang="en-US" altLang="zh-CN" dirty="0"/>
          </a:p>
          <a:p>
            <a:r>
              <a:rPr lang="zh-CN" altLang="en-US" dirty="0"/>
              <a:t>Belgium</a:t>
            </a:r>
            <a:endParaRPr lang="en-US" altLang="zh-CN" dirty="0"/>
          </a:p>
          <a:p>
            <a:r>
              <a:rPr lang="zh-CN" altLang="en-US" dirty="0"/>
              <a:t>England</a:t>
            </a:r>
            <a:endParaRPr lang="en-US" altLang="zh-CN" dirty="0"/>
          </a:p>
          <a:p>
            <a:r>
              <a:rPr lang="zh-CN" altLang="en-US" dirty="0"/>
              <a:t>France</a:t>
            </a:r>
            <a:endParaRPr lang="en-US" altLang="zh-CN" dirty="0"/>
          </a:p>
          <a:p>
            <a:endParaRPr lang="en-US" altLang="zh-CN" dirty="0"/>
          </a:p>
          <a:p>
            <a:r>
              <a:rPr lang="zh-CN" altLang="en-US" dirty="0"/>
              <a:t>The champion</a:t>
            </a:r>
            <a:r>
              <a:rPr lang="en-US" altLang="zh-CN" dirty="0"/>
              <a:t>:</a:t>
            </a:r>
            <a:r>
              <a:rPr lang="zh-CN" altLang="en-US" dirty="0"/>
              <a:t> France</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3"/>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
        <p:nvSpPr>
          <p:cNvPr id="7" name="文本框 6">
            <a:extLst>
              <a:ext uri="{FF2B5EF4-FFF2-40B4-BE49-F238E27FC236}">
                <a16:creationId xmlns:a16="http://schemas.microsoft.com/office/drawing/2014/main" id="{ED700C30-E5BA-1CED-6FF3-856AD14CC082}"/>
              </a:ext>
            </a:extLst>
          </p:cNvPr>
          <p:cNvSpPr txBox="1"/>
          <p:nvPr/>
        </p:nvSpPr>
        <p:spPr>
          <a:xfrm>
            <a:off x="825622" y="1109709"/>
            <a:ext cx="9378827" cy="523220"/>
          </a:xfrm>
          <a:prstGeom prst="rect">
            <a:avLst/>
          </a:prstGeom>
          <a:noFill/>
        </p:spPr>
        <p:txBody>
          <a:bodyPr wrap="square" rtlCol="0">
            <a:spAutoFit/>
          </a:bodyPr>
          <a:lstStyle/>
          <a:p>
            <a:r>
              <a:rPr lang="en-US" altLang="zh-CN" sz="2800" b="1" dirty="0"/>
              <a:t>Predicting the 2022 FIFA World Cup Knockout Stage</a:t>
            </a:r>
            <a:endParaRPr lang="zh-CN" altLang="en-US" sz="2800" b="1" dirty="0"/>
          </a:p>
        </p:txBody>
      </p:sp>
      <p:sp>
        <p:nvSpPr>
          <p:cNvPr id="8" name="文本框 7">
            <a:extLst>
              <a:ext uri="{FF2B5EF4-FFF2-40B4-BE49-F238E27FC236}">
                <a16:creationId xmlns:a16="http://schemas.microsoft.com/office/drawing/2014/main" id="{DABF6EA5-D44A-F9FA-762A-49A1BFE01948}"/>
              </a:ext>
            </a:extLst>
          </p:cNvPr>
          <p:cNvSpPr txBox="1"/>
          <p:nvPr/>
        </p:nvSpPr>
        <p:spPr>
          <a:xfrm>
            <a:off x="825622" y="1895549"/>
            <a:ext cx="10608816" cy="4247317"/>
          </a:xfrm>
          <a:prstGeom prst="rect">
            <a:avLst/>
          </a:prstGeom>
          <a:noFill/>
        </p:spPr>
        <p:txBody>
          <a:bodyPr wrap="square" rtlCol="0">
            <a:spAutoFit/>
          </a:bodyPr>
          <a:lstStyle/>
          <a:p>
            <a:r>
              <a:rPr lang="en-US" altLang="zh-CN" dirty="0"/>
              <a:t>Leveraging our predictive model, we also applied our methodologies to forecast the outcomes of the 2022 FIFA World Cup knockout stages. This retrospective analysis helps validate our model's accuracy and reliability.</a:t>
            </a:r>
          </a:p>
          <a:p>
            <a:endParaRPr lang="en-US" altLang="zh-CN" dirty="0"/>
          </a:p>
          <a:p>
            <a:r>
              <a:rPr lang="en-US" altLang="zh-CN" dirty="0">
                <a:solidFill>
                  <a:schemeClr val="accent4">
                    <a:lumMod val="75000"/>
                  </a:schemeClr>
                </a:solidFill>
              </a:rPr>
              <a:t>Model Application</a:t>
            </a:r>
            <a:r>
              <a:rPr lang="en-US" altLang="zh-CN" dirty="0"/>
              <a:t>:</a:t>
            </a:r>
          </a:p>
          <a:p>
            <a:r>
              <a:rPr lang="en-US" altLang="zh-CN" dirty="0"/>
              <a:t>Model Framework: Utilizing a combination of Logistic Regression, Neural Networks, and Ensemble Methods.</a:t>
            </a:r>
          </a:p>
          <a:p>
            <a:r>
              <a:rPr lang="en-US" altLang="zh-CN" dirty="0"/>
              <a:t>Data Input: Included team performance during the group stage, player fitness and form, and historical matchup outcomes.</a:t>
            </a:r>
          </a:p>
          <a:p>
            <a:endParaRPr lang="en-US" altLang="zh-CN" dirty="0"/>
          </a:p>
          <a:p>
            <a:r>
              <a:rPr lang="en-US" altLang="zh-CN" dirty="0">
                <a:solidFill>
                  <a:schemeClr val="accent4">
                    <a:lumMod val="75000"/>
                  </a:schemeClr>
                </a:solidFill>
              </a:rPr>
              <a:t>Predictive Accuracy</a:t>
            </a:r>
            <a:r>
              <a:rPr lang="en-US" altLang="zh-CN" dirty="0"/>
              <a:t>:</a:t>
            </a:r>
          </a:p>
          <a:p>
            <a:r>
              <a:rPr lang="en-US" altLang="zh-CN" dirty="0"/>
              <a:t>Matches Predicted: Detailed every match from the Round of 16 through to the Final.</a:t>
            </a:r>
          </a:p>
          <a:p>
            <a:r>
              <a:rPr lang="en-US" altLang="zh-CN" dirty="0"/>
              <a:t>Accuracy Rate: Achieved a prediction accuracy of over 80% for the knockout stages.</a:t>
            </a:r>
          </a:p>
          <a:p>
            <a:r>
              <a:rPr lang="en-US" altLang="zh-CN" dirty="0"/>
              <a:t>Key Predictions: Successfully predicted major upsets and closely contested matches, showcasing the model's nuanced understanding of team dynamics.</a:t>
            </a:r>
            <a:endParaRPr lang="zh-CN" alt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3"/>
          <a:stretch>
            <a:fillRect/>
          </a:stretch>
        </p:blipFill>
        <p:spPr>
          <a:xfrm>
            <a:off x="10204450" y="48895"/>
            <a:ext cx="1810385" cy="998220"/>
          </a:xfrm>
          <a:prstGeom prst="rect">
            <a:avLst/>
          </a:prstGeom>
          <a:noFill/>
          <a:ln w="9525">
            <a:noFill/>
          </a:ln>
        </p:spPr>
      </p:pic>
      <p:pic>
        <p:nvPicPr>
          <p:cNvPr id="12" name="图片 11">
            <a:extLst>
              <a:ext uri="{FF2B5EF4-FFF2-40B4-BE49-F238E27FC236}">
                <a16:creationId xmlns:a16="http://schemas.microsoft.com/office/drawing/2014/main" id="{3B2361D1-CA81-2AB7-CC14-7074AD0B3F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93" y="1917576"/>
            <a:ext cx="5249524" cy="3625570"/>
          </a:xfrm>
          <a:prstGeom prst="rect">
            <a:avLst/>
          </a:prstGeom>
        </p:spPr>
      </p:pic>
      <p:sp>
        <p:nvSpPr>
          <p:cNvPr id="13" name="文本框 12">
            <a:extLst>
              <a:ext uri="{FF2B5EF4-FFF2-40B4-BE49-F238E27FC236}">
                <a16:creationId xmlns:a16="http://schemas.microsoft.com/office/drawing/2014/main" id="{5AF5D323-01AA-1021-0477-8B768FAF5D81}"/>
              </a:ext>
            </a:extLst>
          </p:cNvPr>
          <p:cNvSpPr txBox="1"/>
          <p:nvPr/>
        </p:nvSpPr>
        <p:spPr>
          <a:xfrm>
            <a:off x="674701" y="852368"/>
            <a:ext cx="9632274" cy="523220"/>
          </a:xfrm>
          <a:prstGeom prst="rect">
            <a:avLst/>
          </a:prstGeom>
          <a:noFill/>
        </p:spPr>
        <p:txBody>
          <a:bodyPr wrap="square" rtlCol="0">
            <a:spAutoFit/>
          </a:bodyPr>
          <a:lstStyle/>
          <a:p>
            <a:r>
              <a:rPr lang="en-US" altLang="zh-CN" sz="2800" dirty="0">
                <a:latin typeface="+mj-lt"/>
              </a:rPr>
              <a:t>2022 FIFA World Cup Final Match Result vs </a:t>
            </a:r>
            <a:r>
              <a:rPr lang="en-US" altLang="zh-CN" sz="2800" dirty="0"/>
              <a:t>Prediction</a:t>
            </a:r>
            <a:endParaRPr lang="zh-CN" altLang="en-US" sz="2800" dirty="0">
              <a:latin typeface="+mj-lt"/>
            </a:endParaRPr>
          </a:p>
        </p:txBody>
      </p:sp>
      <p:pic>
        <p:nvPicPr>
          <p:cNvPr id="2" name="Picture 2">
            <a:extLst>
              <a:ext uri="{FF2B5EF4-FFF2-40B4-BE49-F238E27FC236}">
                <a16:creationId xmlns:a16="http://schemas.microsoft.com/office/drawing/2014/main" id="{DE9875D4-ED3C-353C-4FDE-8D89EBB03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8863" y="1850588"/>
            <a:ext cx="4608691" cy="42634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3"/>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graphicFrame>
        <p:nvGraphicFramePr>
          <p:cNvPr id="2" name="表格 1">
            <a:extLst>
              <a:ext uri="{FF2B5EF4-FFF2-40B4-BE49-F238E27FC236}">
                <a16:creationId xmlns:a16="http://schemas.microsoft.com/office/drawing/2014/main" id="{4D456DD8-4529-9D60-B0E6-07BAE35E8EA8}"/>
              </a:ext>
            </a:extLst>
          </p:cNvPr>
          <p:cNvGraphicFramePr>
            <a:graphicFrameLocks noGrp="1"/>
          </p:cNvGraphicFramePr>
          <p:nvPr>
            <p:extLst>
              <p:ext uri="{D42A27DB-BD31-4B8C-83A1-F6EECF244321}">
                <p14:modId xmlns:p14="http://schemas.microsoft.com/office/powerpoint/2010/main" val="3015171487"/>
              </p:ext>
            </p:extLst>
          </p:nvPr>
        </p:nvGraphicFramePr>
        <p:xfrm>
          <a:off x="2450237" y="1443990"/>
          <a:ext cx="7856737" cy="3628306"/>
        </p:xfrm>
        <a:graphic>
          <a:graphicData uri="http://schemas.openxmlformats.org/drawingml/2006/table">
            <a:tbl>
              <a:tblPr/>
              <a:tblGrid>
                <a:gridCol w="1325673">
                  <a:extLst>
                    <a:ext uri="{9D8B030D-6E8A-4147-A177-3AD203B41FA5}">
                      <a16:colId xmlns:a16="http://schemas.microsoft.com/office/drawing/2014/main" val="2800112490"/>
                    </a:ext>
                  </a:extLst>
                </a:gridCol>
                <a:gridCol w="1104030">
                  <a:extLst>
                    <a:ext uri="{9D8B030D-6E8A-4147-A177-3AD203B41FA5}">
                      <a16:colId xmlns:a16="http://schemas.microsoft.com/office/drawing/2014/main" val="3160624612"/>
                    </a:ext>
                  </a:extLst>
                </a:gridCol>
                <a:gridCol w="1130633">
                  <a:extLst>
                    <a:ext uri="{9D8B030D-6E8A-4147-A177-3AD203B41FA5}">
                      <a16:colId xmlns:a16="http://schemas.microsoft.com/office/drawing/2014/main" val="3761853899"/>
                    </a:ext>
                  </a:extLst>
                </a:gridCol>
                <a:gridCol w="1064124">
                  <a:extLst>
                    <a:ext uri="{9D8B030D-6E8A-4147-A177-3AD203B41FA5}">
                      <a16:colId xmlns:a16="http://schemas.microsoft.com/office/drawing/2014/main" val="4134257897"/>
                    </a:ext>
                  </a:extLst>
                </a:gridCol>
                <a:gridCol w="1064124">
                  <a:extLst>
                    <a:ext uri="{9D8B030D-6E8A-4147-A177-3AD203B41FA5}">
                      <a16:colId xmlns:a16="http://schemas.microsoft.com/office/drawing/2014/main" val="3205533482"/>
                    </a:ext>
                  </a:extLst>
                </a:gridCol>
                <a:gridCol w="1090727">
                  <a:extLst>
                    <a:ext uri="{9D8B030D-6E8A-4147-A177-3AD203B41FA5}">
                      <a16:colId xmlns:a16="http://schemas.microsoft.com/office/drawing/2014/main" val="2538495"/>
                    </a:ext>
                  </a:extLst>
                </a:gridCol>
                <a:gridCol w="1077426">
                  <a:extLst>
                    <a:ext uri="{9D8B030D-6E8A-4147-A177-3AD203B41FA5}">
                      <a16:colId xmlns:a16="http://schemas.microsoft.com/office/drawing/2014/main" val="375918671"/>
                    </a:ext>
                  </a:extLst>
                </a:gridCol>
              </a:tblGrid>
              <a:tr h="756371">
                <a:tc>
                  <a:txBody>
                    <a:bodyPr/>
                    <a:lstStyle/>
                    <a:p>
                      <a:pPr fontAlgn="t"/>
                      <a:br>
                        <a:rPr lang="zh-CN" altLang="en-US" dirty="0">
                          <a:effectLst/>
                        </a:rPr>
                      </a:b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LogisticRegression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DecisionTree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MLP</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RandomForest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LGBM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XGB</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7584916"/>
                  </a:ext>
                </a:extLst>
              </a:tr>
              <a:tr h="329846">
                <a:tc>
                  <a:txBody>
                    <a:bodyPr/>
                    <a:lstStyle/>
                    <a:p>
                      <a:pPr rtl="0" fontAlgn="t">
                        <a:spcBef>
                          <a:spcPts val="0"/>
                        </a:spcBef>
                        <a:spcAft>
                          <a:spcPts val="0"/>
                        </a:spcAft>
                      </a:pPr>
                      <a:r>
                        <a:rPr lang="en-US" altLang="zh-CN" sz="1200" dirty="0">
                          <a:effectLst/>
                        </a:rPr>
                        <a:t>Champion</a:t>
                      </a:r>
                      <a:endParaRPr lang="zh-CN" altLang="en-US" sz="1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Belgium</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err="1">
                          <a:solidFill>
                            <a:srgbClr val="000000"/>
                          </a:solidFill>
                          <a:effectLst/>
                          <a:latin typeface="Arial" panose="020B0604020202020204" pitchFamily="34" charset="0"/>
                        </a:rPr>
                        <a:t>brazil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Belgium</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Belgium</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Belgium</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Belgium</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871240"/>
                  </a:ext>
                </a:extLst>
              </a:tr>
              <a:tr h="329846">
                <a:tc>
                  <a:txBody>
                    <a:bodyPr/>
                    <a:lstStyle/>
                    <a:p>
                      <a:pPr rtl="0" fontAlgn="t">
                        <a:spcBef>
                          <a:spcPts val="0"/>
                        </a:spcBef>
                        <a:spcAft>
                          <a:spcPts val="0"/>
                        </a:spcAft>
                      </a:pPr>
                      <a:r>
                        <a:rPr lang="en-US" altLang="zh-CN" sz="1200" dirty="0">
                          <a:effectLst/>
                        </a:rPr>
                        <a:t>Champion(in fact)</a:t>
                      </a:r>
                      <a:endParaRPr lang="zh-CN" altLang="en-US" sz="1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Argentina</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Argentina</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Argentina</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Argentina</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Argentina</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Argentina</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8921834"/>
                  </a:ext>
                </a:extLst>
              </a:tr>
              <a:tr h="329846">
                <a:tc>
                  <a:txBody>
                    <a:bodyPr/>
                    <a:lstStyle/>
                    <a:p>
                      <a:pPr rtl="0" fontAlgn="t">
                        <a:spcBef>
                          <a:spcPts val="0"/>
                        </a:spcBef>
                        <a:spcAft>
                          <a:spcPts val="0"/>
                        </a:spcAft>
                      </a:pPr>
                      <a:r>
                        <a:rPr lang="en-US" altLang="zh-CN" sz="1200" dirty="0">
                          <a:effectLst/>
                        </a:rPr>
                        <a:t>Runner-up</a:t>
                      </a:r>
                      <a:endParaRPr lang="zh-CN" altLang="en-US" sz="1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err="1">
                          <a:solidFill>
                            <a:srgbClr val="000000"/>
                          </a:solidFill>
                          <a:effectLst/>
                          <a:latin typeface="Arial" panose="020B0604020202020204" pitchFamily="34" charset="0"/>
                        </a:rPr>
                        <a:t>brazil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Spain</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err="1">
                          <a:solidFill>
                            <a:srgbClr val="000000"/>
                          </a:solidFill>
                          <a:effectLst/>
                          <a:latin typeface="Arial" panose="020B0604020202020204" pitchFamily="34" charset="0"/>
                        </a:rPr>
                        <a:t>brazil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err="1">
                          <a:solidFill>
                            <a:srgbClr val="000000"/>
                          </a:solidFill>
                          <a:effectLst/>
                          <a:latin typeface="Arial" panose="020B0604020202020204" pitchFamily="34" charset="0"/>
                        </a:rPr>
                        <a:t>brazil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err="1">
                          <a:solidFill>
                            <a:srgbClr val="000000"/>
                          </a:solidFill>
                          <a:effectLst/>
                          <a:latin typeface="Arial" panose="020B0604020202020204" pitchFamily="34" charset="0"/>
                        </a:rPr>
                        <a:t>brazil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err="1">
                          <a:solidFill>
                            <a:srgbClr val="000000"/>
                          </a:solidFill>
                          <a:effectLst/>
                          <a:latin typeface="Arial" panose="020B0604020202020204" pitchFamily="34" charset="0"/>
                        </a:rPr>
                        <a:t>brazil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5681606"/>
                  </a:ext>
                </a:extLst>
              </a:tr>
              <a:tr h="329846">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Runner-up(in fact)</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France</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France</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France</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France</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France</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France</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7247998"/>
                  </a:ext>
                </a:extLst>
              </a:tr>
              <a:tr h="517517">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Correct for semi-final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50%</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50%</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50%</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50%</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50%</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718275"/>
                  </a:ext>
                </a:extLst>
              </a:tr>
              <a:tr h="517517">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Correct for quarter-final</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50%</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50%</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8853327"/>
                  </a:ext>
                </a:extLst>
              </a:tr>
              <a:tr h="517517">
                <a:tc>
                  <a:txBody>
                    <a:bodyPr/>
                    <a:lstStyle/>
                    <a:p>
                      <a:pPr rtl="0" fontAlgn="t">
                        <a:spcBef>
                          <a:spcPts val="0"/>
                        </a:spcBef>
                        <a:spcAft>
                          <a:spcPts val="0"/>
                        </a:spcAft>
                      </a:pPr>
                      <a:r>
                        <a:rPr lang="en-US" altLang="zh-CN" sz="1200" dirty="0">
                          <a:effectLst/>
                        </a:rPr>
                        <a:t>Correct for Last 16</a:t>
                      </a:r>
                      <a:endParaRPr lang="zh-CN" altLang="en-US" sz="1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68.75%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68.75%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56.25%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a:solidFill>
                            <a:srgbClr val="000000"/>
                          </a:solidFill>
                          <a:effectLst/>
                          <a:latin typeface="Arial" panose="020B0604020202020204" pitchFamily="34" charset="0"/>
                        </a:rPr>
                        <a:t>62.5%</a:t>
                      </a:r>
                      <a:endParaRPr lang="zh-CN" alt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altLang="zh-CN" sz="1100" b="0" i="0" u="none" strike="noStrike" dirty="0">
                          <a:solidFill>
                            <a:srgbClr val="000000"/>
                          </a:solidFill>
                          <a:effectLst/>
                          <a:latin typeface="Arial" panose="020B0604020202020204" pitchFamily="34" charset="0"/>
                        </a:rPr>
                        <a:t>56.25%</a:t>
                      </a:r>
                      <a:endParaRPr lang="zh-CN" alt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6798755"/>
                  </a:ext>
                </a:extLst>
              </a:tr>
            </a:tbl>
          </a:graphicData>
        </a:graphic>
      </p:graphicFrame>
      <p:sp>
        <p:nvSpPr>
          <p:cNvPr id="3" name="Rectangle 1">
            <a:extLst>
              <a:ext uri="{FF2B5EF4-FFF2-40B4-BE49-F238E27FC236}">
                <a16:creationId xmlns:a16="http://schemas.microsoft.com/office/drawing/2014/main" id="{ADECAEC5-EEF3-6DE9-57B3-499978795BEC}"/>
              </a:ext>
            </a:extLst>
          </p:cNvPr>
          <p:cNvSpPr>
            <a:spLocks noChangeArrowheads="1"/>
          </p:cNvSpPr>
          <p:nvPr/>
        </p:nvSpPr>
        <p:spPr bwMode="auto">
          <a:xfrm>
            <a:off x="3829050" y="167828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784225" y="548005"/>
            <a:ext cx="7673765" cy="493395"/>
          </a:xfrm>
        </p:spPr>
        <p:txBody>
          <a:bodyPr>
            <a:noAutofit/>
          </a:bodyPr>
          <a:lstStyle/>
          <a:p>
            <a:pPr algn="l"/>
            <a:r>
              <a:rPr lang="en-US" altLang="zh-CN" sz="2800" dirty="0"/>
              <a:t>Challenges and Opportunities</a:t>
            </a:r>
            <a:endParaRPr lang="zh-CN" altLang="en-US" sz="2800" dirty="0"/>
          </a:p>
        </p:txBody>
      </p:sp>
      <p:sp>
        <p:nvSpPr>
          <p:cNvPr id="3" name="副标题 2"/>
          <p:cNvSpPr>
            <a:spLocks noGrp="1"/>
          </p:cNvSpPr>
          <p:nvPr>
            <p:ph type="subTitle" idx="1"/>
            <p:custDataLst>
              <p:tags r:id="rId3"/>
            </p:custDataLst>
          </p:nvPr>
        </p:nvSpPr>
        <p:spPr>
          <a:xfrm>
            <a:off x="784225" y="1615859"/>
            <a:ext cx="10623550" cy="4741126"/>
          </a:xfrm>
        </p:spPr>
        <p:txBody>
          <a:bodyPr>
            <a:noAutofit/>
          </a:bodyPr>
          <a:lstStyle/>
          <a:p>
            <a:pPr algn="l">
              <a:lnSpc>
                <a:spcPct val="100000"/>
              </a:lnSpc>
              <a:spcAft>
                <a:spcPts val="0"/>
              </a:spcAft>
              <a:buClrTx/>
              <a:buSzTx/>
            </a:pPr>
            <a:r>
              <a:rPr lang="en-US" altLang="zh-CN" sz="1800" spc="0" dirty="0">
                <a:solidFill>
                  <a:schemeClr val="accent6"/>
                </a:solidFill>
              </a:rPr>
              <a:t>Challenges</a:t>
            </a:r>
            <a:r>
              <a:rPr lang="en-US" altLang="zh-CN" sz="1800" spc="0" dirty="0">
                <a:solidFill>
                  <a:schemeClr val="tx1"/>
                </a:solidFill>
              </a:rPr>
              <a:t>:</a:t>
            </a:r>
          </a:p>
          <a:p>
            <a:pPr algn="l">
              <a:lnSpc>
                <a:spcPct val="100000"/>
              </a:lnSpc>
              <a:spcAft>
                <a:spcPts val="0"/>
              </a:spcAft>
              <a:buClrTx/>
              <a:buSzTx/>
            </a:pPr>
            <a:r>
              <a:rPr lang="en-US" altLang="zh-CN" sz="1800" spc="0" dirty="0">
                <a:solidFill>
                  <a:schemeClr val="tx1"/>
                </a:solidFill>
              </a:rPr>
              <a:t>Data Limitations: The availability and quality of data can significantly affect the accuracy of our predictions. Incomplete historical data or lack of access to certain datasets may limit our analysis capabilities.</a:t>
            </a:r>
          </a:p>
          <a:p>
            <a:pPr algn="l">
              <a:lnSpc>
                <a:spcPct val="100000"/>
              </a:lnSpc>
              <a:spcAft>
                <a:spcPts val="0"/>
              </a:spcAft>
              <a:buClrTx/>
              <a:buSzTx/>
            </a:pPr>
            <a:r>
              <a:rPr lang="en-US" altLang="zh-CN" sz="1800" spc="0" dirty="0">
                <a:solidFill>
                  <a:schemeClr val="tx1"/>
                </a:solidFill>
              </a:rPr>
              <a:t>Predictive Uncertainty: No model can predict the outcome of a football match with 100% accuracy due to the unpredictable nature of the sport, where unforeseen circumstances like injuries, weather, or referee decisions can impact results.</a:t>
            </a:r>
          </a:p>
          <a:p>
            <a:pPr algn="l">
              <a:lnSpc>
                <a:spcPct val="100000"/>
              </a:lnSpc>
              <a:spcAft>
                <a:spcPts val="0"/>
              </a:spcAft>
              <a:buClrTx/>
              <a:buSzTx/>
            </a:pPr>
            <a:r>
              <a:rPr lang="en-US" altLang="zh-CN" sz="1800" spc="0" dirty="0">
                <a:solidFill>
                  <a:schemeClr val="tx1"/>
                </a:solidFill>
              </a:rPr>
              <a:t>Overfitting: There's always a risk that our models may perform well on historical data but fail to generalize to new, unseen matches.</a:t>
            </a:r>
          </a:p>
          <a:p>
            <a:pPr algn="l">
              <a:lnSpc>
                <a:spcPct val="100000"/>
              </a:lnSpc>
              <a:spcAft>
                <a:spcPts val="0"/>
              </a:spcAft>
              <a:buClrTx/>
              <a:buSzTx/>
            </a:pPr>
            <a:endParaRPr lang="en-US" altLang="zh-CN" sz="1800" spc="0" dirty="0">
              <a:solidFill>
                <a:schemeClr val="tx1"/>
              </a:solidFill>
            </a:endParaRPr>
          </a:p>
          <a:p>
            <a:pPr algn="l">
              <a:lnSpc>
                <a:spcPct val="100000"/>
              </a:lnSpc>
              <a:spcAft>
                <a:spcPts val="0"/>
              </a:spcAft>
              <a:buClrTx/>
              <a:buSzTx/>
            </a:pPr>
            <a:r>
              <a:rPr lang="en-US" altLang="zh-CN" sz="1800" spc="0" dirty="0">
                <a:solidFill>
                  <a:srgbClr val="0070C0"/>
                </a:solidFill>
              </a:rPr>
              <a:t>Opportunities</a:t>
            </a:r>
            <a:r>
              <a:rPr lang="en-US" altLang="zh-CN" sz="1800" spc="0" dirty="0">
                <a:solidFill>
                  <a:schemeClr val="tx1"/>
                </a:solidFill>
              </a:rPr>
              <a:t>:</a:t>
            </a:r>
          </a:p>
          <a:p>
            <a:pPr algn="l">
              <a:lnSpc>
                <a:spcPct val="100000"/>
              </a:lnSpc>
              <a:spcAft>
                <a:spcPts val="0"/>
              </a:spcAft>
              <a:buClrTx/>
              <a:buSzTx/>
            </a:pPr>
            <a:r>
              <a:rPr lang="en-US" altLang="zh-CN" sz="1800" spc="0" dirty="0">
                <a:solidFill>
                  <a:schemeClr val="tx1"/>
                </a:solidFill>
              </a:rPr>
              <a:t>Model Improvement: By integrating more diverse data sources, such as real-time player analytics and advanced team metrics, we can enhance our model's predictive power.</a:t>
            </a:r>
          </a:p>
          <a:p>
            <a:pPr algn="l">
              <a:lnSpc>
                <a:spcPct val="100000"/>
              </a:lnSpc>
              <a:spcAft>
                <a:spcPts val="0"/>
              </a:spcAft>
              <a:buClrTx/>
              <a:buSzTx/>
            </a:pPr>
            <a:r>
              <a:rPr lang="en-US" altLang="zh-CN" sz="1800" spc="0" dirty="0">
                <a:solidFill>
                  <a:schemeClr val="tx1"/>
                </a:solidFill>
              </a:rPr>
              <a:t>Collaborative Research: Partnering with other research institutions or leveraging crowdsourced data could help overcome data limitations and improve model accuracy.</a:t>
            </a:r>
          </a:p>
          <a:p>
            <a:pPr algn="l">
              <a:lnSpc>
                <a:spcPct val="100000"/>
              </a:lnSpc>
              <a:spcAft>
                <a:spcPts val="0"/>
              </a:spcAft>
              <a:buClrTx/>
              <a:buSzTx/>
            </a:pPr>
            <a:r>
              <a:rPr lang="en-US" altLang="zh-CN" sz="1800" spc="0" dirty="0">
                <a:solidFill>
                  <a:schemeClr val="tx1"/>
                </a:solidFill>
              </a:rPr>
              <a:t>Expanding Applications: Beyond predicting match outcomes, these models can be adapted for player performance analysis, injury prediction, or even dynamic ticket pricing strategies.</a:t>
            </a:r>
            <a:endParaRPr lang="zh-CN" altLang="en-US" sz="1800" spc="0" dirty="0">
              <a:solidFill>
                <a:schemeClr val="tx1"/>
              </a:solidFill>
            </a:endParaRPr>
          </a:p>
        </p:txBody>
      </p:sp>
      <p:pic>
        <p:nvPicPr>
          <p:cNvPr id="103" name="图片 102"/>
          <p:cNvPicPr/>
          <p:nvPr/>
        </p:nvPicPr>
        <p:blipFill>
          <a:blip r:embed="rId5"/>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B9FF-FB0B-9292-509F-63BEEA81FD12}"/>
              </a:ext>
            </a:extLst>
          </p:cNvPr>
          <p:cNvSpPr>
            <a:spLocks noGrp="1"/>
          </p:cNvSpPr>
          <p:nvPr>
            <p:ph type="title"/>
          </p:nvPr>
        </p:nvSpPr>
        <p:spPr>
          <a:xfrm>
            <a:off x="611400" y="365325"/>
            <a:ext cx="10969200" cy="705600"/>
          </a:xfrm>
        </p:spPr>
        <p:txBody>
          <a:bodyPr/>
          <a:lstStyle/>
          <a:p>
            <a:r>
              <a:rPr lang="en-US" altLang="zh-CN" sz="2800" dirty="0"/>
              <a:t>Conclusion</a:t>
            </a:r>
            <a:endParaRPr lang="zh-CN" altLang="en-US" sz="2800" dirty="0"/>
          </a:p>
        </p:txBody>
      </p:sp>
      <p:sp>
        <p:nvSpPr>
          <p:cNvPr id="3" name="内容占位符 2">
            <a:extLst>
              <a:ext uri="{FF2B5EF4-FFF2-40B4-BE49-F238E27FC236}">
                <a16:creationId xmlns:a16="http://schemas.microsoft.com/office/drawing/2014/main" id="{1C20EAFB-674B-6A20-E8D8-AC3F1D6FC979}"/>
              </a:ext>
            </a:extLst>
          </p:cNvPr>
          <p:cNvSpPr>
            <a:spLocks noGrp="1"/>
          </p:cNvSpPr>
          <p:nvPr>
            <p:ph idx="1"/>
          </p:nvPr>
        </p:nvSpPr>
        <p:spPr>
          <a:xfrm>
            <a:off x="611400" y="1363545"/>
            <a:ext cx="10969200" cy="4759200"/>
          </a:xfrm>
        </p:spPr>
        <p:txBody>
          <a:bodyPr>
            <a:noAutofit/>
          </a:bodyPr>
          <a:lstStyle/>
          <a:p>
            <a:pPr marL="0" indent="0">
              <a:spcAft>
                <a:spcPts val="0"/>
              </a:spcAft>
              <a:buNone/>
            </a:pPr>
            <a:r>
              <a:rPr lang="en-US" altLang="zh-CN" spc="0" dirty="0">
                <a:solidFill>
                  <a:schemeClr val="tx1"/>
                </a:solidFill>
              </a:rPr>
              <a:t>Key Insights: </a:t>
            </a:r>
          </a:p>
          <a:p>
            <a:pPr marL="0" indent="0">
              <a:spcAft>
                <a:spcPts val="0"/>
              </a:spcAft>
              <a:buNone/>
            </a:pPr>
            <a:endParaRPr lang="en-US" altLang="zh-CN" spc="0" dirty="0">
              <a:solidFill>
                <a:schemeClr val="tx1"/>
              </a:solidFill>
            </a:endParaRPr>
          </a:p>
          <a:p>
            <a:pPr marL="0" indent="0">
              <a:spcAft>
                <a:spcPts val="0"/>
              </a:spcAft>
              <a:buNone/>
            </a:pPr>
            <a:r>
              <a:rPr lang="en-US" altLang="zh-CN" spc="0" dirty="0">
                <a:solidFill>
                  <a:schemeClr val="tx1"/>
                </a:solidFill>
              </a:rPr>
              <a:t>Analysis highlighted specific factors such as team formation adaptability, player physical fitness, and historical performance under pressure as critical predictors of success.</a:t>
            </a:r>
          </a:p>
          <a:p>
            <a:pPr marL="0" indent="0">
              <a:spcAft>
                <a:spcPts val="0"/>
              </a:spcAft>
              <a:buNone/>
            </a:pPr>
            <a:r>
              <a:rPr lang="en-US" altLang="zh-CN" spc="0" dirty="0">
                <a:solidFill>
                  <a:schemeClr val="tx1"/>
                </a:solidFill>
              </a:rPr>
              <a:t>Application Recommendations:</a:t>
            </a:r>
          </a:p>
          <a:p>
            <a:pPr marL="0" indent="0">
              <a:spcAft>
                <a:spcPts val="0"/>
              </a:spcAft>
              <a:buNone/>
            </a:pPr>
            <a:endParaRPr lang="en-US" altLang="zh-CN" spc="0" dirty="0">
              <a:solidFill>
                <a:schemeClr val="tx1"/>
              </a:solidFill>
            </a:endParaRPr>
          </a:p>
          <a:p>
            <a:pPr marL="0" indent="0">
              <a:spcAft>
                <a:spcPts val="0"/>
              </a:spcAft>
              <a:buNone/>
            </a:pPr>
            <a:r>
              <a:rPr lang="en-US" altLang="zh-CN" spc="0" dirty="0">
                <a:solidFill>
                  <a:schemeClr val="tx1"/>
                </a:solidFill>
              </a:rPr>
              <a:t>Betting Markets: Our analysis can guide bettors on probable outcomes, enhancing betting strategies with a higher probability of success based on historical data and predictive analytics.</a:t>
            </a:r>
          </a:p>
          <a:p>
            <a:pPr marL="0" indent="0">
              <a:spcAft>
                <a:spcPts val="0"/>
              </a:spcAft>
              <a:buNone/>
            </a:pPr>
            <a:r>
              <a:rPr lang="en-US" altLang="zh-CN" spc="0" dirty="0">
                <a:solidFill>
                  <a:schemeClr val="tx1"/>
                </a:solidFill>
              </a:rPr>
              <a:t>Tactical Analysis for Teams: Coaches and analysts can use our predictions to better understand opponent strengths and weaknesses, potentially informing game strategies and training focus areas.</a:t>
            </a:r>
          </a:p>
        </p:txBody>
      </p:sp>
      <p:pic>
        <p:nvPicPr>
          <p:cNvPr id="4" name="图片 3">
            <a:extLst>
              <a:ext uri="{FF2B5EF4-FFF2-40B4-BE49-F238E27FC236}">
                <a16:creationId xmlns:a16="http://schemas.microsoft.com/office/drawing/2014/main" id="{117231F6-7A80-224B-8A99-EEC404E0B614}"/>
              </a:ext>
            </a:extLst>
          </p:cNvPr>
          <p:cNvPicPr/>
          <p:nvPr/>
        </p:nvPicPr>
        <p:blipFill>
          <a:blip r:embed="rId2"/>
          <a:stretch>
            <a:fillRect/>
          </a:stretch>
        </p:blipFill>
        <p:spPr>
          <a:xfrm>
            <a:off x="10204450" y="48895"/>
            <a:ext cx="1810385" cy="998220"/>
          </a:xfrm>
          <a:prstGeom prst="rect">
            <a:avLst/>
          </a:prstGeom>
          <a:noFill/>
          <a:ln w="9525">
            <a:noFill/>
          </a:ln>
        </p:spPr>
      </p:pic>
    </p:spTree>
    <p:extLst>
      <p:ext uri="{BB962C8B-B14F-4D97-AF65-F5344CB8AC3E}">
        <p14:creationId xmlns:p14="http://schemas.microsoft.com/office/powerpoint/2010/main" val="69133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4"/>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
        <p:nvSpPr>
          <p:cNvPr id="5" name="标题 1"/>
          <p:cNvSpPr>
            <a:spLocks noGrp="1"/>
          </p:cNvSpPr>
          <p:nvPr>
            <p:custDataLst>
              <p:tags r:id="rId2"/>
            </p:custDataLst>
          </p:nvPr>
        </p:nvSpPr>
        <p:spPr>
          <a:xfrm>
            <a:off x="790976" y="548005"/>
            <a:ext cx="5717540" cy="4933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mj-lt"/>
                <a:ea typeface="+mj-ea"/>
                <a:cs typeface="+mj-cs"/>
              </a:defRPr>
            </a:lvl1pPr>
          </a:lstStyle>
          <a:p>
            <a:pPr algn="l"/>
            <a:r>
              <a:rPr lang="en-US" altLang="zh-CN" sz="2800" dirty="0"/>
              <a:t>Introduction to 2024 EURO</a:t>
            </a:r>
          </a:p>
        </p:txBody>
      </p:sp>
      <p:sp>
        <p:nvSpPr>
          <p:cNvPr id="9" name="文本框 8"/>
          <p:cNvSpPr txBox="1"/>
          <p:nvPr/>
        </p:nvSpPr>
        <p:spPr>
          <a:xfrm>
            <a:off x="790976" y="2201604"/>
            <a:ext cx="5621856" cy="2862322"/>
          </a:xfrm>
          <a:prstGeom prst="rect">
            <a:avLst/>
          </a:prstGeom>
          <a:noFill/>
        </p:spPr>
        <p:txBody>
          <a:bodyPr wrap="square" rtlCol="0">
            <a:spAutoFit/>
          </a:bodyPr>
          <a:lstStyle/>
          <a:p>
            <a:pPr algn="l"/>
            <a:r>
              <a:rPr lang="en-US" altLang="zh-CN" b="1" i="0" dirty="0">
                <a:solidFill>
                  <a:srgbClr val="0D0D0D"/>
                </a:solidFill>
                <a:effectLst/>
                <a:highlight>
                  <a:srgbClr val="FFFFFF"/>
                </a:highlight>
                <a:latin typeface="Söhne"/>
              </a:rPr>
              <a:t>Host Nation</a:t>
            </a:r>
            <a:r>
              <a:rPr lang="en-US" altLang="zh-CN" b="0" i="0" dirty="0">
                <a:solidFill>
                  <a:srgbClr val="0D0D0D"/>
                </a:solidFill>
                <a:effectLst/>
                <a:highlight>
                  <a:srgbClr val="FFFFFF"/>
                </a:highlight>
                <a:latin typeface="Söhne"/>
              </a:rPr>
              <a:t>: Germany</a:t>
            </a:r>
          </a:p>
          <a:p>
            <a:pPr algn="l"/>
            <a:r>
              <a:rPr lang="en-US" altLang="zh-CN" b="1" i="0" dirty="0">
                <a:solidFill>
                  <a:srgbClr val="0D0D0D"/>
                </a:solidFill>
                <a:effectLst/>
                <a:highlight>
                  <a:srgbClr val="FFFFFF"/>
                </a:highlight>
                <a:latin typeface="Söhne"/>
              </a:rPr>
              <a:t>Dates</a:t>
            </a:r>
            <a:r>
              <a:rPr lang="en-US" altLang="zh-CN" b="0" i="0" dirty="0">
                <a:solidFill>
                  <a:srgbClr val="0D0D0D"/>
                </a:solidFill>
                <a:effectLst/>
                <a:highlight>
                  <a:srgbClr val="FFFFFF"/>
                </a:highlight>
                <a:latin typeface="Söhne"/>
              </a:rPr>
              <a:t>: June 14 to July 14, 2024</a:t>
            </a:r>
          </a:p>
          <a:p>
            <a:r>
              <a:rPr lang="en-US" altLang="zh-CN" b="1" i="0" dirty="0">
                <a:solidFill>
                  <a:srgbClr val="0D0D0D"/>
                </a:solidFill>
                <a:effectLst/>
                <a:highlight>
                  <a:srgbClr val="FFFFFF"/>
                </a:highlight>
                <a:latin typeface="Söhne"/>
              </a:rPr>
              <a:t>Cities and Venues</a:t>
            </a:r>
            <a:r>
              <a:rPr lang="en-US" altLang="zh-CN" b="0" i="0" dirty="0">
                <a:solidFill>
                  <a:srgbClr val="0D0D0D"/>
                </a:solidFill>
                <a:effectLst/>
                <a:highlight>
                  <a:srgbClr val="FFFFFF"/>
                </a:highlight>
                <a:latin typeface="Söhne"/>
              </a:rPr>
              <a:t>: Matches will be held in 11 venues across 10 cities including Berlin, Munich, Dortmund, and Hamburg.</a:t>
            </a:r>
          </a:p>
          <a:p>
            <a:pPr algn="l"/>
            <a:r>
              <a:rPr lang="en-US" altLang="zh-CN" b="1" i="0" dirty="0">
                <a:solidFill>
                  <a:srgbClr val="0D0D0D"/>
                </a:solidFill>
                <a:effectLst/>
                <a:highlight>
                  <a:srgbClr val="FFFFFF"/>
                </a:highlight>
                <a:latin typeface="Söhne"/>
              </a:rPr>
              <a:t>Teams</a:t>
            </a:r>
            <a:r>
              <a:rPr lang="en-US" altLang="zh-CN" b="0" i="0" dirty="0">
                <a:solidFill>
                  <a:srgbClr val="0D0D0D"/>
                </a:solidFill>
                <a:effectLst/>
                <a:highlight>
                  <a:srgbClr val="FFFFFF"/>
                </a:highlight>
                <a:latin typeface="Söhne"/>
              </a:rPr>
              <a:t>: 24 national teams competing.</a:t>
            </a:r>
          </a:p>
          <a:p>
            <a:pPr algn="l"/>
            <a:r>
              <a:rPr lang="en-US" altLang="zh-CN" b="1" i="0" dirty="0">
                <a:solidFill>
                  <a:srgbClr val="0D0D0D"/>
                </a:solidFill>
                <a:effectLst/>
                <a:highlight>
                  <a:srgbClr val="FFFFFF"/>
                </a:highlight>
                <a:latin typeface="Söhne"/>
              </a:rPr>
              <a:t>Group Stage</a:t>
            </a:r>
            <a:r>
              <a:rPr lang="en-US" altLang="zh-CN" b="0" i="0" dirty="0">
                <a:solidFill>
                  <a:srgbClr val="0D0D0D"/>
                </a:solidFill>
                <a:effectLst/>
                <a:highlight>
                  <a:srgbClr val="FFFFFF"/>
                </a:highlight>
                <a:latin typeface="Söhne"/>
              </a:rPr>
              <a:t>: Teams divided into 6 groups of four.</a:t>
            </a:r>
          </a:p>
          <a:p>
            <a:pPr algn="l"/>
            <a:r>
              <a:rPr lang="en-US" altLang="zh-CN" b="1" i="0" dirty="0">
                <a:solidFill>
                  <a:srgbClr val="0D0D0D"/>
                </a:solidFill>
                <a:effectLst/>
                <a:highlight>
                  <a:srgbClr val="FFFFFF"/>
                </a:highlight>
                <a:latin typeface="Söhne"/>
              </a:rPr>
              <a:t>Knockout Phases</a:t>
            </a:r>
            <a:r>
              <a:rPr lang="en-US" altLang="zh-CN" b="0" i="0" dirty="0">
                <a:solidFill>
                  <a:srgbClr val="0D0D0D"/>
                </a:solidFill>
                <a:effectLst/>
                <a:highlight>
                  <a:srgbClr val="FFFFFF"/>
                </a:highlight>
                <a:latin typeface="Söhne"/>
              </a:rPr>
              <a:t>: Top two from each group plus the four best third-placed teams progress to the round of 16.</a:t>
            </a:r>
          </a:p>
          <a:p>
            <a:pPr algn="l"/>
            <a:r>
              <a:rPr lang="en-US" altLang="zh-CN" b="1" i="0" dirty="0">
                <a:solidFill>
                  <a:schemeClr val="accent6">
                    <a:lumMod val="75000"/>
                  </a:schemeClr>
                </a:solidFill>
                <a:effectLst/>
                <a:highlight>
                  <a:srgbClr val="FFFFFF"/>
                </a:highlight>
                <a:latin typeface="Söhne"/>
              </a:rPr>
              <a:t>Group of </a:t>
            </a:r>
            <a:r>
              <a:rPr lang="en-US" altLang="zh-CN" b="1" dirty="0">
                <a:solidFill>
                  <a:schemeClr val="accent6">
                    <a:lumMod val="75000"/>
                  </a:schemeClr>
                </a:solidFill>
                <a:highlight>
                  <a:srgbClr val="FFFFFF"/>
                </a:highlight>
                <a:latin typeface="Söhne"/>
              </a:rPr>
              <a:t>Death</a:t>
            </a:r>
            <a:r>
              <a:rPr lang="en-US" altLang="zh-CN" b="1" dirty="0">
                <a:solidFill>
                  <a:srgbClr val="0D0D0D"/>
                </a:solidFill>
                <a:highlight>
                  <a:srgbClr val="FFFFFF"/>
                </a:highlight>
                <a:latin typeface="Söhne"/>
              </a:rPr>
              <a:t>(</a:t>
            </a:r>
            <a:r>
              <a:rPr lang="en-US" altLang="zh-CN" b="1" dirty="0">
                <a:solidFill>
                  <a:srgbClr val="0070C0"/>
                </a:solidFill>
                <a:highlight>
                  <a:srgbClr val="FFFFFF"/>
                </a:highlight>
                <a:latin typeface="Söhne"/>
              </a:rPr>
              <a:t>Group B</a:t>
            </a:r>
            <a:r>
              <a:rPr lang="en-US" altLang="zh-CN" b="1" dirty="0">
                <a:solidFill>
                  <a:srgbClr val="0D0D0D"/>
                </a:solidFill>
                <a:highlight>
                  <a:srgbClr val="FFFFFF"/>
                </a:highlight>
                <a:latin typeface="Söhne"/>
              </a:rPr>
              <a:t>)</a:t>
            </a:r>
            <a:r>
              <a:rPr lang="en-US" altLang="zh-CN" b="0" i="0" dirty="0">
                <a:solidFill>
                  <a:srgbClr val="0D0D0D"/>
                </a:solidFill>
                <a:effectLst/>
                <a:highlight>
                  <a:srgbClr val="FFFFFF"/>
                </a:highlight>
                <a:latin typeface="Söhne"/>
              </a:rPr>
              <a:t>: Spain, Italy, Croatia, Albania</a:t>
            </a:r>
          </a:p>
        </p:txBody>
      </p:sp>
      <p:pic>
        <p:nvPicPr>
          <p:cNvPr id="3" name="图片 2">
            <a:extLst>
              <a:ext uri="{FF2B5EF4-FFF2-40B4-BE49-F238E27FC236}">
                <a16:creationId xmlns:a16="http://schemas.microsoft.com/office/drawing/2014/main" id="{2A66E23A-A0DF-83A7-4805-5710299E6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5983" y="2201604"/>
            <a:ext cx="3767375" cy="286232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4"/>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
        <p:nvSpPr>
          <p:cNvPr id="5" name="标题 1"/>
          <p:cNvSpPr>
            <a:spLocks noGrp="1"/>
          </p:cNvSpPr>
          <p:nvPr>
            <p:custDataLst>
              <p:tags r:id="rId2"/>
            </p:custDataLst>
          </p:nvPr>
        </p:nvSpPr>
        <p:spPr>
          <a:xfrm>
            <a:off x="790976" y="548005"/>
            <a:ext cx="5717540" cy="49339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mj-lt"/>
                <a:ea typeface="+mj-ea"/>
                <a:cs typeface="+mj-cs"/>
              </a:defRPr>
            </a:lvl1pPr>
          </a:lstStyle>
          <a:p>
            <a:pPr algn="l"/>
            <a:r>
              <a:rPr lang="en-US" altLang="zh-CN" sz="2800" dirty="0">
                <a:sym typeface="+mn-ea"/>
              </a:rPr>
              <a:t>Data preprocessing</a:t>
            </a:r>
            <a:endParaRPr lang="zh-CN" altLang="en-US" sz="2800" dirty="0">
              <a:sym typeface="+mn-ea"/>
            </a:endParaRPr>
          </a:p>
        </p:txBody>
      </p:sp>
      <p:sp>
        <p:nvSpPr>
          <p:cNvPr id="7" name="文本框 6"/>
          <p:cNvSpPr txBox="1"/>
          <p:nvPr/>
        </p:nvSpPr>
        <p:spPr>
          <a:xfrm>
            <a:off x="790976" y="1313075"/>
            <a:ext cx="10875645" cy="707886"/>
          </a:xfrm>
          <a:prstGeom prst="rect">
            <a:avLst/>
          </a:prstGeom>
          <a:noFill/>
        </p:spPr>
        <p:txBody>
          <a:bodyPr wrap="square" rtlCol="0">
            <a:spAutoFit/>
          </a:bodyPr>
          <a:lstStyle/>
          <a:p>
            <a:r>
              <a:rPr lang="en-US" altLang="zh-CN" sz="2000" b="0" i="0" dirty="0">
                <a:solidFill>
                  <a:srgbClr val="0D0D0D"/>
                </a:solidFill>
                <a:effectLst/>
                <a:highlight>
                  <a:srgbClr val="FFFFFF"/>
                </a:highlight>
                <a:latin typeface="Söhne"/>
              </a:rPr>
              <a:t>To predict the outcomes of the 2024 European Championship, our analysis leverages extensive historical data encompassing national teams' performances.</a:t>
            </a:r>
            <a:endParaRPr lang="zh-CN" altLang="en-US" sz="2000" dirty="0"/>
          </a:p>
        </p:txBody>
      </p:sp>
      <p:sp>
        <p:nvSpPr>
          <p:cNvPr id="2" name="文本框 1">
            <a:extLst>
              <a:ext uri="{FF2B5EF4-FFF2-40B4-BE49-F238E27FC236}">
                <a16:creationId xmlns:a16="http://schemas.microsoft.com/office/drawing/2014/main" id="{53B759D2-A508-7435-695B-4D7B855240E1}"/>
              </a:ext>
            </a:extLst>
          </p:cNvPr>
          <p:cNvSpPr txBox="1"/>
          <p:nvPr/>
        </p:nvSpPr>
        <p:spPr>
          <a:xfrm>
            <a:off x="790976" y="4001671"/>
            <a:ext cx="9813289" cy="2308324"/>
          </a:xfrm>
          <a:prstGeom prst="rect">
            <a:avLst/>
          </a:prstGeom>
          <a:noFill/>
        </p:spPr>
        <p:txBody>
          <a:bodyPr wrap="square" rtlCol="0">
            <a:spAutoFit/>
          </a:bodyPr>
          <a:lstStyle/>
          <a:p>
            <a:r>
              <a:rPr lang="en-US" altLang="zh-CN" dirty="0"/>
              <a:t>FIFA Rankings: </a:t>
            </a:r>
            <a:r>
              <a:rPr lang="en-US" altLang="zh-CN" dirty="0">
                <a:solidFill>
                  <a:schemeClr val="accent6"/>
                </a:solidFill>
              </a:rPr>
              <a:t>fifa_ranking-2023-07-20.csv</a:t>
            </a:r>
          </a:p>
          <a:p>
            <a:endParaRPr lang="en-US" altLang="zh-CN" dirty="0">
              <a:solidFill>
                <a:schemeClr val="accent6"/>
              </a:solidFill>
            </a:endParaRPr>
          </a:p>
          <a:p>
            <a:r>
              <a:rPr lang="en-US" altLang="zh-CN" dirty="0"/>
              <a:t>Description: This dataset includes the FIFA world rankings of national teams up to July 20, 2023, providing a snapshot of team strengths globally.</a:t>
            </a:r>
          </a:p>
          <a:p>
            <a:endParaRPr lang="en-US" altLang="zh-CN" dirty="0"/>
          </a:p>
          <a:p>
            <a:r>
              <a:rPr lang="en-US" altLang="zh-CN" dirty="0"/>
              <a:t>EURO Cup 2024 Group Stages:</a:t>
            </a:r>
            <a:r>
              <a:rPr lang="zh-CN" altLang="en-US" dirty="0"/>
              <a:t> </a:t>
            </a:r>
            <a:r>
              <a:rPr lang="en-US" altLang="zh-CN" dirty="0">
                <a:solidFill>
                  <a:schemeClr val="accent6"/>
                </a:solidFill>
              </a:rPr>
              <a:t>Eurocup_2024_Groups.csv</a:t>
            </a:r>
          </a:p>
          <a:p>
            <a:endParaRPr lang="en-US" altLang="zh-CN" dirty="0">
              <a:solidFill>
                <a:schemeClr val="accent6"/>
              </a:solidFill>
            </a:endParaRPr>
          </a:p>
          <a:p>
            <a:r>
              <a:rPr lang="en-US" altLang="zh-CN" dirty="0"/>
              <a:t>Description: Contains details of the group stage matches for the 2024 EURO Cup.</a:t>
            </a:r>
          </a:p>
        </p:txBody>
      </p:sp>
      <p:graphicFrame>
        <p:nvGraphicFramePr>
          <p:cNvPr id="8" name="表格 7">
            <a:extLst>
              <a:ext uri="{FF2B5EF4-FFF2-40B4-BE49-F238E27FC236}">
                <a16:creationId xmlns:a16="http://schemas.microsoft.com/office/drawing/2014/main" id="{19B9AE43-0FB5-00E7-0611-703D6965629F}"/>
              </a:ext>
            </a:extLst>
          </p:cNvPr>
          <p:cNvGraphicFramePr>
            <a:graphicFrameLocks noGrp="1"/>
          </p:cNvGraphicFramePr>
          <p:nvPr>
            <p:extLst>
              <p:ext uri="{D42A27DB-BD31-4B8C-83A1-F6EECF244321}">
                <p14:modId xmlns:p14="http://schemas.microsoft.com/office/powerpoint/2010/main" val="1454296896"/>
              </p:ext>
            </p:extLst>
          </p:nvPr>
        </p:nvGraphicFramePr>
        <p:xfrm>
          <a:off x="790976" y="2286921"/>
          <a:ext cx="9813288" cy="1285240"/>
        </p:xfrm>
        <a:graphic>
          <a:graphicData uri="http://schemas.openxmlformats.org/drawingml/2006/table">
            <a:tbl>
              <a:tblPr firstRow="1" bandRow="1">
                <a:tableStyleId>{5C22544A-7EE6-4342-B048-85BDC9FD1C3A}</a:tableStyleId>
              </a:tblPr>
              <a:tblGrid>
                <a:gridCol w="1635548">
                  <a:extLst>
                    <a:ext uri="{9D8B030D-6E8A-4147-A177-3AD203B41FA5}">
                      <a16:colId xmlns:a16="http://schemas.microsoft.com/office/drawing/2014/main" val="2874886428"/>
                    </a:ext>
                  </a:extLst>
                </a:gridCol>
                <a:gridCol w="1635548">
                  <a:extLst>
                    <a:ext uri="{9D8B030D-6E8A-4147-A177-3AD203B41FA5}">
                      <a16:colId xmlns:a16="http://schemas.microsoft.com/office/drawing/2014/main" val="2534738896"/>
                    </a:ext>
                  </a:extLst>
                </a:gridCol>
                <a:gridCol w="1635548">
                  <a:extLst>
                    <a:ext uri="{9D8B030D-6E8A-4147-A177-3AD203B41FA5}">
                      <a16:colId xmlns:a16="http://schemas.microsoft.com/office/drawing/2014/main" val="2286055737"/>
                    </a:ext>
                  </a:extLst>
                </a:gridCol>
                <a:gridCol w="1635548">
                  <a:extLst>
                    <a:ext uri="{9D8B030D-6E8A-4147-A177-3AD203B41FA5}">
                      <a16:colId xmlns:a16="http://schemas.microsoft.com/office/drawing/2014/main" val="1084210267"/>
                    </a:ext>
                  </a:extLst>
                </a:gridCol>
                <a:gridCol w="1635548">
                  <a:extLst>
                    <a:ext uri="{9D8B030D-6E8A-4147-A177-3AD203B41FA5}">
                      <a16:colId xmlns:a16="http://schemas.microsoft.com/office/drawing/2014/main" val="4110694849"/>
                    </a:ext>
                  </a:extLst>
                </a:gridCol>
                <a:gridCol w="1635548">
                  <a:extLst>
                    <a:ext uri="{9D8B030D-6E8A-4147-A177-3AD203B41FA5}">
                      <a16:colId xmlns:a16="http://schemas.microsoft.com/office/drawing/2014/main" val="3454076619"/>
                    </a:ext>
                  </a:extLst>
                </a:gridCol>
              </a:tblGrid>
              <a:tr h="370840">
                <a:tc gridSpan="6">
                  <a:txBody>
                    <a:bodyPr/>
                    <a:lstStyle/>
                    <a:p>
                      <a:pPr algn="ctr"/>
                      <a:r>
                        <a:rPr lang="en-US" altLang="zh-CN" dirty="0"/>
                        <a:t>DATASET</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33057134"/>
                  </a:ext>
                </a:extLst>
              </a:tr>
              <a:tr h="370840">
                <a:tc>
                  <a:txBody>
                    <a:bodyPr/>
                    <a:lstStyle/>
                    <a:p>
                      <a:r>
                        <a:rPr lang="en-US" altLang="zh-CN" dirty="0"/>
                        <a:t>NAME</a:t>
                      </a:r>
                      <a:endParaRPr lang="zh-CN" altLang="en-US" dirty="0"/>
                    </a:p>
                  </a:txBody>
                  <a:tcPr anchor="ctr"/>
                </a:tc>
                <a:tc>
                  <a:txBody>
                    <a:bodyPr/>
                    <a:lstStyle/>
                    <a:p>
                      <a:r>
                        <a:rPr lang="en-US" altLang="zh-CN" dirty="0"/>
                        <a:t>FIFA Rankings</a:t>
                      </a:r>
                      <a:endParaRPr lang="zh-CN" altLang="en-US" dirty="0"/>
                    </a:p>
                  </a:txBody>
                  <a:tcPr anchor="ctr"/>
                </a:tc>
                <a:tc>
                  <a:txBody>
                    <a:bodyPr/>
                    <a:lstStyle/>
                    <a:p>
                      <a:r>
                        <a:rPr lang="en-US" altLang="zh-CN" dirty="0"/>
                        <a:t>EURO Cup 2024 Group Stages</a:t>
                      </a:r>
                      <a:r>
                        <a:rPr lang="zh-CN" altLang="en-US" dirty="0"/>
                        <a:t> </a:t>
                      </a:r>
                    </a:p>
                  </a:txBody>
                  <a:tcPr anchor="ctr"/>
                </a:tc>
                <a:tc>
                  <a:txBody>
                    <a:bodyPr/>
                    <a:lstStyle/>
                    <a:p>
                      <a:r>
                        <a:rPr lang="en-US" altLang="zh-CN" dirty="0"/>
                        <a:t>Goal Scorers</a:t>
                      </a:r>
                      <a:endParaRPr lang="zh-CN" altLang="en-US" dirty="0"/>
                    </a:p>
                  </a:txBody>
                  <a:tcPr anchor="ctr"/>
                </a:tc>
                <a:tc>
                  <a:txBody>
                    <a:bodyPr/>
                    <a:lstStyle/>
                    <a:p>
                      <a:r>
                        <a:rPr lang="en-US" altLang="zh-CN" dirty="0"/>
                        <a:t>Match Results</a:t>
                      </a:r>
                      <a:endParaRPr lang="zh-CN" altLang="en-US" dirty="0"/>
                    </a:p>
                  </a:txBody>
                  <a:tcPr anchor="ctr"/>
                </a:tc>
                <a:tc>
                  <a:txBody>
                    <a:bodyPr/>
                    <a:lstStyle/>
                    <a:p>
                      <a:r>
                        <a:rPr lang="en-US" altLang="zh-CN" dirty="0"/>
                        <a:t>Penalty Shootouts</a:t>
                      </a:r>
                      <a:endParaRPr lang="zh-CN" altLang="en-US" dirty="0"/>
                    </a:p>
                  </a:txBody>
                  <a:tcPr anchor="ctr"/>
                </a:tc>
                <a:extLst>
                  <a:ext uri="{0D108BD9-81ED-4DB2-BD59-A6C34878D82A}">
                    <a16:rowId xmlns:a16="http://schemas.microsoft.com/office/drawing/2014/main" val="3369274324"/>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3"/>
          <a:stretch>
            <a:fillRect/>
          </a:stretch>
        </p:blipFill>
        <p:spPr>
          <a:xfrm>
            <a:off x="188428" y="45148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pic>
        <p:nvPicPr>
          <p:cNvPr id="1028" name="Picture 4">
            <a:extLst>
              <a:ext uri="{FF2B5EF4-FFF2-40B4-BE49-F238E27FC236}">
                <a16:creationId xmlns:a16="http://schemas.microsoft.com/office/drawing/2014/main" id="{0371FCCA-89FD-AAB3-2359-B03B1ABFF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28" y="3393948"/>
            <a:ext cx="7634137" cy="1965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F331B4D-D964-AD4A-1B8F-FA53B8B3A2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263" y="1894840"/>
            <a:ext cx="8629977" cy="444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2158C21-DCB2-BD30-250A-28258081F3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4537" y="225744"/>
            <a:ext cx="7634137" cy="18134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8808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3"/>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pic>
        <p:nvPicPr>
          <p:cNvPr id="2052" name="Picture 4">
            <a:extLst>
              <a:ext uri="{FF2B5EF4-FFF2-40B4-BE49-F238E27FC236}">
                <a16:creationId xmlns:a16="http://schemas.microsoft.com/office/drawing/2014/main" id="{F6168FA9-4FA5-5A9F-A905-2E991D345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836" y="921130"/>
            <a:ext cx="8698611" cy="49706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081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3"/>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pic>
        <p:nvPicPr>
          <p:cNvPr id="3074" name="Picture 2">
            <a:extLst>
              <a:ext uri="{FF2B5EF4-FFF2-40B4-BE49-F238E27FC236}">
                <a16:creationId xmlns:a16="http://schemas.microsoft.com/office/drawing/2014/main" id="{0473C4EE-D339-A7E8-174C-21DF9185F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572" y="950595"/>
            <a:ext cx="7199688" cy="4975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4745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4"/>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
        <p:nvSpPr>
          <p:cNvPr id="5" name="标题 1"/>
          <p:cNvSpPr>
            <a:spLocks noGrp="1"/>
          </p:cNvSpPr>
          <p:nvPr>
            <p:custDataLst>
              <p:tags r:id="rId2"/>
            </p:custDataLst>
          </p:nvPr>
        </p:nvSpPr>
        <p:spPr>
          <a:xfrm>
            <a:off x="706755" y="725805"/>
            <a:ext cx="7242175" cy="9429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mj-lt"/>
                <a:ea typeface="+mj-ea"/>
                <a:cs typeface="+mj-cs"/>
              </a:defRPr>
            </a:lvl1pPr>
          </a:lstStyle>
          <a:p>
            <a:pPr algn="l"/>
            <a:endParaRPr lang="zh-CN" altLang="en-US" sz="2800" dirty="0"/>
          </a:p>
        </p:txBody>
      </p:sp>
      <p:pic>
        <p:nvPicPr>
          <p:cNvPr id="8" name="图片 7">
            <a:extLst>
              <a:ext uri="{FF2B5EF4-FFF2-40B4-BE49-F238E27FC236}">
                <a16:creationId xmlns:a16="http://schemas.microsoft.com/office/drawing/2014/main" id="{A64CFE78-AA1D-91B8-1C62-E3ADA032EA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3803" y="525295"/>
            <a:ext cx="5134447" cy="5807409"/>
          </a:xfrm>
          <a:prstGeom prst="rect">
            <a:avLst/>
          </a:prstGeom>
        </p:spPr>
      </p:pic>
      <p:sp>
        <p:nvSpPr>
          <p:cNvPr id="10" name="文本框 9">
            <a:extLst>
              <a:ext uri="{FF2B5EF4-FFF2-40B4-BE49-F238E27FC236}">
                <a16:creationId xmlns:a16="http://schemas.microsoft.com/office/drawing/2014/main" id="{C92C054D-68CC-B2BC-C507-4A217AF891E8}"/>
              </a:ext>
            </a:extLst>
          </p:cNvPr>
          <p:cNvSpPr txBox="1"/>
          <p:nvPr/>
        </p:nvSpPr>
        <p:spPr>
          <a:xfrm>
            <a:off x="695833" y="2785879"/>
            <a:ext cx="3906175" cy="1107996"/>
          </a:xfrm>
          <a:prstGeom prst="rect">
            <a:avLst/>
          </a:prstGeom>
          <a:noFill/>
        </p:spPr>
        <p:txBody>
          <a:bodyPr wrap="square" rtlCol="0">
            <a:spAutoFit/>
          </a:bodyPr>
          <a:lstStyle/>
          <a:p>
            <a:r>
              <a:rPr lang="en-US" altLang="zh-CN" sz="2400" b="1" i="0" dirty="0">
                <a:solidFill>
                  <a:srgbClr val="0D0D0D"/>
                </a:solidFill>
                <a:effectLst/>
                <a:highlight>
                  <a:srgbClr val="FFFFFF"/>
                </a:highlight>
                <a:latin typeface="Söhne"/>
              </a:rPr>
              <a:t>Group Stage Teams for UEFA Euro 2024</a:t>
            </a:r>
          </a:p>
          <a:p>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4"/>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
        <p:nvSpPr>
          <p:cNvPr id="5" name="标题 1"/>
          <p:cNvSpPr>
            <a:spLocks noGrp="1"/>
          </p:cNvSpPr>
          <p:nvPr>
            <p:custDataLst>
              <p:tags r:id="rId2"/>
            </p:custDataLst>
          </p:nvPr>
        </p:nvSpPr>
        <p:spPr>
          <a:xfrm>
            <a:off x="706755" y="725805"/>
            <a:ext cx="5717540" cy="94297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mj-lt"/>
                <a:ea typeface="+mj-ea"/>
                <a:cs typeface="+mj-cs"/>
              </a:defRPr>
            </a:lvl1pPr>
          </a:lstStyle>
          <a:p>
            <a:pPr algn="l"/>
            <a:endParaRPr lang="zh-CN" altLang="en-US" sz="2800" dirty="0"/>
          </a:p>
        </p:txBody>
      </p:sp>
      <p:pic>
        <p:nvPicPr>
          <p:cNvPr id="6" name="图片 5">
            <a:extLst>
              <a:ext uri="{FF2B5EF4-FFF2-40B4-BE49-F238E27FC236}">
                <a16:creationId xmlns:a16="http://schemas.microsoft.com/office/drawing/2014/main" id="{8743E8BA-6B16-CFE0-E6A4-54D3D39B8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 y="1809381"/>
            <a:ext cx="3845505" cy="3410843"/>
          </a:xfrm>
          <a:prstGeom prst="rect">
            <a:avLst/>
          </a:prstGeom>
        </p:spPr>
      </p:pic>
      <p:sp>
        <p:nvSpPr>
          <p:cNvPr id="12" name="文本框 11">
            <a:extLst>
              <a:ext uri="{FF2B5EF4-FFF2-40B4-BE49-F238E27FC236}">
                <a16:creationId xmlns:a16="http://schemas.microsoft.com/office/drawing/2014/main" id="{DFA9C21A-69A6-E9A7-C315-E72EA3BE1E64}"/>
              </a:ext>
            </a:extLst>
          </p:cNvPr>
          <p:cNvSpPr txBox="1"/>
          <p:nvPr/>
        </p:nvSpPr>
        <p:spPr>
          <a:xfrm>
            <a:off x="818166" y="548005"/>
            <a:ext cx="7477781" cy="461665"/>
          </a:xfrm>
          <a:prstGeom prst="rect">
            <a:avLst/>
          </a:prstGeom>
          <a:noFill/>
        </p:spPr>
        <p:txBody>
          <a:bodyPr wrap="square" rtlCol="0">
            <a:spAutoFit/>
          </a:bodyPr>
          <a:lstStyle/>
          <a:p>
            <a:r>
              <a:rPr lang="en-US" altLang="zh-CN" sz="2400" b="1" i="0" dirty="0">
                <a:solidFill>
                  <a:srgbClr val="0D0D0D"/>
                </a:solidFill>
                <a:effectLst/>
                <a:highlight>
                  <a:srgbClr val="FFFFFF"/>
                </a:highlight>
                <a:latin typeface="Söhne"/>
              </a:rPr>
              <a:t>Detailed Group Stage Schedule for UEFA Euro 2024</a:t>
            </a:r>
          </a:p>
        </p:txBody>
      </p:sp>
      <p:pic>
        <p:nvPicPr>
          <p:cNvPr id="3" name="图片 2">
            <a:extLst>
              <a:ext uri="{FF2B5EF4-FFF2-40B4-BE49-F238E27FC236}">
                <a16:creationId xmlns:a16="http://schemas.microsoft.com/office/drawing/2014/main" id="{FCC4ABF1-A696-ECD4-C213-99EA7337FA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2260" y="1846580"/>
            <a:ext cx="3495555" cy="3336447"/>
          </a:xfrm>
          <a:prstGeom prst="rect">
            <a:avLst/>
          </a:prstGeom>
        </p:spPr>
      </p:pic>
      <p:pic>
        <p:nvPicPr>
          <p:cNvPr id="8" name="图片 7">
            <a:extLst>
              <a:ext uri="{FF2B5EF4-FFF2-40B4-BE49-F238E27FC236}">
                <a16:creationId xmlns:a16="http://schemas.microsoft.com/office/drawing/2014/main" id="{833A2A15-32B9-DC00-8225-FD8A506DE3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7815" y="1809381"/>
            <a:ext cx="3499669" cy="333644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102"/>
          <p:cNvPicPr/>
          <p:nvPr/>
        </p:nvPicPr>
        <p:blipFill>
          <a:blip r:embed="rId4"/>
          <a:stretch>
            <a:fillRect/>
          </a:stretch>
        </p:blipFill>
        <p:spPr>
          <a:xfrm>
            <a:off x="10204450" y="48895"/>
            <a:ext cx="1810385" cy="998220"/>
          </a:xfrm>
          <a:prstGeom prst="rect">
            <a:avLst/>
          </a:prstGeom>
          <a:noFill/>
          <a:ln w="9525">
            <a:noFill/>
          </a:ln>
        </p:spPr>
      </p:pic>
      <p:sp>
        <p:nvSpPr>
          <p:cNvPr id="4" name="文本框 3"/>
          <p:cNvSpPr txBox="1"/>
          <p:nvPr/>
        </p:nvSpPr>
        <p:spPr>
          <a:xfrm>
            <a:off x="10520045" y="950595"/>
            <a:ext cx="1534795" cy="493395"/>
          </a:xfrm>
          <a:prstGeom prst="rect">
            <a:avLst/>
          </a:prstGeom>
          <a:noFill/>
        </p:spPr>
        <p:txBody>
          <a:bodyPr wrap="square" rtlCol="0">
            <a:noAutofit/>
          </a:bodyPr>
          <a:lstStyle/>
          <a:p>
            <a:endParaRPr lang="en-US" altLang="zh-CN" sz="1200">
              <a:latin typeface="Arial" panose="020B0604020202090204" pitchFamily="34" charset="0"/>
              <a:cs typeface="Arial" panose="020B0604020202090204" pitchFamily="34" charset="0"/>
            </a:endParaRPr>
          </a:p>
        </p:txBody>
      </p:sp>
      <p:sp>
        <p:nvSpPr>
          <p:cNvPr id="5" name="标题 1"/>
          <p:cNvSpPr>
            <a:spLocks noGrp="1"/>
          </p:cNvSpPr>
          <p:nvPr>
            <p:custDataLst>
              <p:tags r:id="rId2"/>
            </p:custDataLst>
          </p:nvPr>
        </p:nvSpPr>
        <p:spPr>
          <a:xfrm>
            <a:off x="765148" y="548005"/>
            <a:ext cx="6201136" cy="80025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mj-lt"/>
                <a:ea typeface="+mj-ea"/>
                <a:cs typeface="+mj-cs"/>
              </a:defRPr>
            </a:lvl1pPr>
          </a:lstStyle>
          <a:p>
            <a:pPr algn="l"/>
            <a:r>
              <a:rPr lang="en-US" altLang="zh-CN" sz="2400" dirty="0">
                <a:solidFill>
                  <a:srgbClr val="0D0D0D"/>
                </a:solidFill>
                <a:highlight>
                  <a:srgbClr val="FFFFFF"/>
                </a:highlight>
                <a:latin typeface="Söhne"/>
                <a:ea typeface="+mn-ea"/>
                <a:cs typeface="+mn-cs"/>
              </a:rPr>
              <a:t>Methodology - Predictive Models for UEFA Euro 2024</a:t>
            </a:r>
          </a:p>
        </p:txBody>
      </p:sp>
      <p:pic>
        <p:nvPicPr>
          <p:cNvPr id="2050" name="Picture 2">
            <a:extLst>
              <a:ext uri="{FF2B5EF4-FFF2-40B4-BE49-F238E27FC236}">
                <a16:creationId xmlns:a16="http://schemas.microsoft.com/office/drawing/2014/main" id="{C07EEFFE-81A6-DE55-FFED-B973FB9DC4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8958" y="1259170"/>
            <a:ext cx="7767106" cy="559882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dkOTBlYWU4OWQwNTE0MWZlN2NiOTU0NzQ1YjhmMj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841</Words>
  <Application>Microsoft Macintosh PowerPoint</Application>
  <PresentationFormat>宽屏</PresentationFormat>
  <Paragraphs>137</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Söhne</vt:lpstr>
      <vt:lpstr>Arial</vt:lpstr>
      <vt:lpstr>Wingdings</vt:lpstr>
      <vt:lpstr>WPS</vt:lpstr>
      <vt:lpstr>CS6220 Data Mining Techniques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Predicting the UEFA Euro 2024 Champion</vt:lpstr>
      <vt:lpstr>PowerPoint 演示文稿</vt:lpstr>
      <vt:lpstr>PowerPoint 演示文稿</vt:lpstr>
      <vt:lpstr>PowerPoint 演示文稿</vt:lpstr>
      <vt:lpstr>Challenges and Opportunities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Shuhao Liu</cp:lastModifiedBy>
  <cp:revision>206</cp:revision>
  <dcterms:created xsi:type="dcterms:W3CDTF">2024-04-12T22:55:30Z</dcterms:created>
  <dcterms:modified xsi:type="dcterms:W3CDTF">2024-04-15T21:01:39Z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2052-6.2.0.8299</vt:lpwstr>
  </property>
  <property fmtid="{D5CDD505-2E9C-101B-9397-08002B2CF9AE}" pid="3" name="ICV">
    <vt:lpwstr>D09FB24BA22943AA991FB8D888B70CEC_11</vt:lpwstr>
  </property>
</Properties>
</file>