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4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89B0-A455-47BD-83BA-3BC9D809DD2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83B7-8F3E-45BC-91BF-3127C8998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83B7-8F3E-45BC-91BF-3127C89983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9937-5140-42E1-B2D5-00A21EFA33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AFE7-2E20-4BF2-A601-2EA5B5428E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5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9937-5140-42E1-B2D5-00A21EFA33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AFE7-2E20-4BF2-A601-2EA5B542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9937-5140-42E1-B2D5-00A21EFA33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AFE7-2E20-4BF2-A601-2EA5B542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2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9937-5140-42E1-B2D5-00A21EFA33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AFE7-2E20-4BF2-A601-2EA5B542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7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9937-5140-42E1-B2D5-00A21EFA33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AFE7-2E20-4BF2-A601-2EA5B5428E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5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9937-5140-42E1-B2D5-00A21EFA33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AFE7-2E20-4BF2-A601-2EA5B542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9937-5140-42E1-B2D5-00A21EFA33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AFE7-2E20-4BF2-A601-2EA5B542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9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9937-5140-42E1-B2D5-00A21EFA33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AFE7-2E20-4BF2-A601-2EA5B542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9937-5140-42E1-B2D5-00A21EFA33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AFE7-2E20-4BF2-A601-2EA5B542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29937-5140-42E1-B2D5-00A21EFA33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97AFE7-2E20-4BF2-A601-2EA5B542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8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29937-5140-42E1-B2D5-00A21EFA33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AFE7-2E20-4BF2-A601-2EA5B5428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29937-5140-42E1-B2D5-00A21EFA331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97AFE7-2E20-4BF2-A601-2EA5B5428E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4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90A89-8EC4-FAC9-DA76-994386A32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Gen-Z Career Aspirations: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Insights &amp; Findings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8A19-AB84-DD6D-3998-6CC9CE37B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rgbClr val="FFFFFF"/>
              </a:solidFill>
            </a:endParaRPr>
          </a:p>
          <a:p>
            <a:endParaRPr lang="en-US" sz="2200">
              <a:solidFill>
                <a:srgbClr val="FFFFFF"/>
              </a:solidFill>
            </a:endParaRPr>
          </a:p>
          <a:p>
            <a:endParaRPr lang="en-US" sz="2200">
              <a:solidFill>
                <a:srgbClr val="FFFFFF"/>
              </a:solidFill>
            </a:endParaRPr>
          </a:p>
          <a:p>
            <a:endParaRPr lang="en-US" sz="2200">
              <a:solidFill>
                <a:srgbClr val="FFFFFF"/>
              </a:solidFill>
            </a:endParaRPr>
          </a:p>
          <a:p>
            <a:endParaRPr lang="en-US" sz="2200">
              <a:solidFill>
                <a:srgbClr val="FFFFFF"/>
              </a:solidFill>
            </a:endParaRPr>
          </a:p>
          <a:p>
            <a:endParaRPr lang="en-US" sz="2200">
              <a:solidFill>
                <a:srgbClr val="FFFFFF"/>
              </a:solidFill>
            </a:endParaRPr>
          </a:p>
          <a:p>
            <a:endParaRPr lang="en-US" sz="2200">
              <a:solidFill>
                <a:srgbClr val="FFFFFF"/>
              </a:solidFill>
            </a:endParaRPr>
          </a:p>
          <a:p>
            <a:endParaRPr lang="en-US" sz="2200">
              <a:solidFill>
                <a:srgbClr val="FFFFFF"/>
              </a:solidFill>
            </a:endParaRPr>
          </a:p>
          <a:p>
            <a:r>
              <a:rPr lang="en-US" sz="2200">
                <a:solidFill>
                  <a:srgbClr val="FFFFFF"/>
                </a:solidFill>
              </a:rPr>
              <a:t>Prepared by Silpa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3801F-208E-E6FA-00D6-74D42DC1706B}"/>
              </a:ext>
            </a:extLst>
          </p:cNvPr>
          <p:cNvSpPr txBox="1"/>
          <p:nvPr/>
        </p:nvSpPr>
        <p:spPr>
          <a:xfrm>
            <a:off x="1170039" y="1130710"/>
            <a:ext cx="10765383" cy="6420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1</a:t>
            </a:r>
            <a:r>
              <a:rPr lang="en-US" dirty="0"/>
              <a:t>.</a:t>
            </a:r>
            <a:r>
              <a:rPr lang="en-US" sz="1800" kern="100" dirty="0"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What industries are Gen‑Z most interested in pursuing careers in?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b="1" dirty="0"/>
              <a:t>2</a:t>
            </a:r>
            <a:r>
              <a:rPr lang="en-US" dirty="0"/>
              <a:t>.</a:t>
            </a:r>
            <a:r>
              <a:rPr lang="en-US" sz="1800" dirty="0"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What are the top factors influencing Gen‑Z’s career choices?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3.</a:t>
            </a:r>
            <a:r>
              <a:rPr lang="en-US" sz="1800" kern="100" dirty="0"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What is the desired work environment for Gen-Z?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(e.g., </a:t>
            </a:r>
            <a:r>
              <a:rPr lang="en-US" sz="1800" kern="100" dirty="0" err="1"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remote,hybrid</a:t>
            </a:r>
            <a:r>
              <a:rPr lang="en-US" sz="1800" kern="100" dirty="0"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in-office)</a:t>
            </a:r>
          </a:p>
          <a:p>
            <a:pPr>
              <a:lnSpc>
                <a:spcPct val="250000"/>
              </a:lnSpc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</a:t>
            </a:r>
            <a:r>
              <a:rPr lang="en-US" sz="1800" b="1" kern="100" dirty="0"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financial goals, such as salary and </a:t>
            </a:r>
            <a:r>
              <a:rPr lang="en-US" sz="1800" kern="100" dirty="0" err="1"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benefits,impact</a:t>
            </a:r>
            <a:r>
              <a:rPr lang="en-US" sz="1800" kern="100" dirty="0"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career aspirations among Gen-Z?</a:t>
            </a:r>
          </a:p>
          <a:p>
            <a:pPr>
              <a:lnSpc>
                <a:spcPct val="250000"/>
              </a:lnSpc>
            </a:pPr>
            <a:r>
              <a:rPr lang="en-US" kern="100" dirty="0"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</a:t>
            </a:r>
            <a:r>
              <a:rPr lang="en-US" sz="1800" kern="100" dirty="0"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What role do personal values and social impact play in career      choices for Gen-Z?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250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250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7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0C707E-6786-9A5C-20E6-0918AE99D6D6}"/>
              </a:ext>
            </a:extLst>
          </p:cNvPr>
          <p:cNvSpPr/>
          <p:nvPr/>
        </p:nvSpPr>
        <p:spPr>
          <a:xfrm>
            <a:off x="265471" y="216310"/>
            <a:ext cx="5329084" cy="29890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Aspirational_Job</a:t>
            </a: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COUNT (*) AS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Total_Responses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GenZ_Careers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Aspirational_Job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Total_Responses</a:t>
            </a: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F25506-63F5-6606-09FB-CA1C14BBD1F7}"/>
              </a:ext>
            </a:extLst>
          </p:cNvPr>
          <p:cNvSpPr/>
          <p:nvPr/>
        </p:nvSpPr>
        <p:spPr>
          <a:xfrm>
            <a:off x="6597447" y="176981"/>
            <a:ext cx="5230761" cy="28808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Influencing_Factors</a:t>
            </a: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COUNT(*) AS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Factor_Interest_Count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GenZ_Careers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Influencing_Factors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Factor_Interest_Count</a:t>
            </a: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A25314-5B75-F808-A7F5-2E49687DE9E2}"/>
              </a:ext>
            </a:extLst>
          </p:cNvPr>
          <p:cNvSpPr/>
          <p:nvPr/>
        </p:nvSpPr>
        <p:spPr>
          <a:xfrm>
            <a:off x="3431458" y="3652685"/>
            <a:ext cx="5329084" cy="3077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Preferred_Working_Environment</a:t>
            </a: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Work_Environment</a:t>
            </a: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COUNT(*) AS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Preference_Count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GenZ_Careers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Preferred_Working_Environment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Preference_Count</a:t>
            </a: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7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73F31C-CEFE-2426-D6F0-994BC54D8318}"/>
              </a:ext>
            </a:extLst>
          </p:cNvPr>
          <p:cNvSpPr/>
          <p:nvPr/>
        </p:nvSpPr>
        <p:spPr>
          <a:xfrm>
            <a:off x="462115" y="865239"/>
            <a:ext cx="5506065" cy="46014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7150" algn="l"/>
              </a:tabLs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SELECT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7150" algn="l"/>
              </a:tabLs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ROUND(AVG(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Minimum_Monthly_Salary_Start</a:t>
            </a: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2) AS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Avg_Starting_Salary</a:t>
            </a: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7150" algn="l"/>
              </a:tabLs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ROUND(AVG(Minimum_Monthly_Salary_3Years), 2) AS Avg_Salary_After_3_Years,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7150" algn="l"/>
              </a:tabLs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ROUND(AVG(Minimum_Monthly_Salary_5Years), 2) AS Avg_Salary_After_5_Years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7150" algn="l"/>
              </a:tabLst>
            </a:pP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GenZ_Careers</a:t>
            </a:r>
            <a:r>
              <a:rPr lang="en-US" sz="1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DFD8FF-1298-5669-D86C-0337F7BB5B91}"/>
              </a:ext>
            </a:extLst>
          </p:cNvPr>
          <p:cNvSpPr/>
          <p:nvPr/>
        </p:nvSpPr>
        <p:spPr>
          <a:xfrm>
            <a:off x="6803924" y="865239"/>
            <a:ext cx="4925961" cy="45228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7150" marR="0">
              <a:lnSpc>
                <a:spcPct val="115000"/>
              </a:lnSpc>
              <a:spcAft>
                <a:spcPts val="800"/>
              </a:spcAft>
              <a:tabLst>
                <a:tab pos="57150" algn="l"/>
              </a:tabLst>
            </a:pPr>
            <a:r>
              <a:rPr lang="en-US" sz="1800" kern="10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SELECT 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7150" algn="l"/>
              </a:tabLst>
            </a:pPr>
            <a:r>
              <a:rPr lang="en-US" sz="1800" kern="10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Company_With_No_Social_Impact AS Social_Impact_Preference,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7150" algn="l"/>
              </a:tabLst>
            </a:pPr>
            <a:r>
              <a:rPr lang="en-US" sz="1800" kern="10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COUNT(*) AS Response_Count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7150" algn="l"/>
              </a:tabLst>
            </a:pPr>
            <a:r>
              <a:rPr lang="en-US" sz="1800" kern="10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GenZ_Careers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7150" algn="l"/>
              </a:tabLst>
            </a:pPr>
            <a:r>
              <a:rPr lang="en-US" sz="1800" kern="10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GROUP BY Company_With_No_Social_Impact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7150" algn="l"/>
              </a:tabLst>
            </a:pPr>
            <a:r>
              <a:rPr lang="en-US" sz="1800" kern="10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ORDER BY Response_Count DESC;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C894C-E49C-C139-30B5-E487FBF8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742" y="-433010"/>
            <a:ext cx="5999002" cy="4161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4000" b="1" dirty="0">
                <a:solidFill>
                  <a:schemeClr val="tx2"/>
                </a:solidFill>
              </a:rPr>
              <a:t>ANALYZING DATA WITH PIVOT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9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8182F1-2813-FC9F-3B70-34CD6D386088}"/>
              </a:ext>
            </a:extLst>
          </p:cNvPr>
          <p:cNvSpPr/>
          <p:nvPr/>
        </p:nvSpPr>
        <p:spPr>
          <a:xfrm>
            <a:off x="1002890" y="403123"/>
            <a:ext cx="3755923" cy="2816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7E962-5068-A30D-007E-CB808824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812" y="458713"/>
            <a:ext cx="3221523" cy="250042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CE063C-09B3-0A46-38FF-E3FABA550332}"/>
              </a:ext>
            </a:extLst>
          </p:cNvPr>
          <p:cNvSpPr/>
          <p:nvPr/>
        </p:nvSpPr>
        <p:spPr>
          <a:xfrm>
            <a:off x="6381135" y="285136"/>
            <a:ext cx="4807975" cy="2934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8A5D2-3227-9A84-6103-4E5594658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90" y="383458"/>
            <a:ext cx="3143689" cy="278391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A85D62-D9E8-5C0B-87D8-9D6EA798CC48}"/>
              </a:ext>
            </a:extLst>
          </p:cNvPr>
          <p:cNvSpPr/>
          <p:nvPr/>
        </p:nvSpPr>
        <p:spPr>
          <a:xfrm>
            <a:off x="884903" y="3608439"/>
            <a:ext cx="4257368" cy="30086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3AB1D5-705F-04C5-172C-0315A0119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032" y="3823866"/>
            <a:ext cx="3115110" cy="252447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2B5342-D836-DDED-7DC5-65A72E166C34}"/>
              </a:ext>
            </a:extLst>
          </p:cNvPr>
          <p:cNvSpPr/>
          <p:nvPr/>
        </p:nvSpPr>
        <p:spPr>
          <a:xfrm>
            <a:off x="6518787" y="3608439"/>
            <a:ext cx="4788310" cy="30086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EB17A1-BB17-FD60-5271-37B165574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1758" y="3759361"/>
            <a:ext cx="310558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E2958-C6FD-DE87-F67B-92D402EF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-729205"/>
            <a:ext cx="5999002" cy="49445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                     </a:t>
            </a: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br>
              <a:rPr lang="en-US" sz="4400" dirty="0">
                <a:solidFill>
                  <a:schemeClr val="tx2"/>
                </a:solidFill>
              </a:rPr>
            </a:br>
            <a:r>
              <a:rPr lang="en-US" sz="4400" b="1" dirty="0">
                <a:solidFill>
                  <a:schemeClr val="tx2"/>
                </a:solidFill>
              </a:rPr>
              <a:t>    Excel Dashboard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99F1DA-3F34-2C0E-AC0A-F1774ECB6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60" y="306728"/>
            <a:ext cx="11242879" cy="634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A graph on a white background&#10;&#10;AI-generated content may be incorrect.">
            <a:extLst>
              <a:ext uri="{FF2B5EF4-FFF2-40B4-BE49-F238E27FC236}">
                <a16:creationId xmlns:a16="http://schemas.microsoft.com/office/drawing/2014/main" id="{685CB068-273B-2D4F-BA00-B1DEE3D66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61" y="3659528"/>
            <a:ext cx="10232022" cy="278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967A100C-A8FF-35C4-9511-30875734C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3351703" cy="7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D7D570-08EE-B511-F237-01A92523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555860"/>
            <a:ext cx="133517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621C1-A0FD-A383-EF5A-3213F0B0B497}"/>
              </a:ext>
            </a:extLst>
          </p:cNvPr>
          <p:cNvSpPr txBox="1"/>
          <p:nvPr/>
        </p:nvSpPr>
        <p:spPr>
          <a:xfrm>
            <a:off x="3061503" y="373929"/>
            <a:ext cx="6678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Empowerment Gen Z : Career Aspirations Dashboard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91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4976A-3F4D-CC59-4889-92C29E5A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-879676"/>
            <a:ext cx="5999002" cy="5532004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5000" b="1" dirty="0">
                <a:solidFill>
                  <a:schemeClr val="tx2"/>
                </a:solidFill>
              </a:rPr>
            </a:br>
            <a:br>
              <a:rPr lang="en-US" sz="5000" b="1" dirty="0">
                <a:solidFill>
                  <a:schemeClr val="tx2"/>
                </a:solidFill>
              </a:rPr>
            </a:br>
            <a:br>
              <a:rPr lang="en-US" sz="5000" b="1" dirty="0">
                <a:solidFill>
                  <a:schemeClr val="tx2"/>
                </a:solidFill>
              </a:rPr>
            </a:br>
            <a:br>
              <a:rPr lang="en-US" sz="5000" b="1" dirty="0">
                <a:solidFill>
                  <a:schemeClr val="tx2"/>
                </a:solidFill>
              </a:rPr>
            </a:br>
            <a:br>
              <a:rPr lang="en-US" sz="5000" b="1" dirty="0">
                <a:solidFill>
                  <a:schemeClr val="tx2"/>
                </a:solidFill>
              </a:rPr>
            </a:br>
            <a:r>
              <a:rPr lang="en-US" sz="5000" b="1" dirty="0">
                <a:solidFill>
                  <a:schemeClr val="tx2"/>
                </a:solidFill>
              </a:rPr>
              <a:t> FOCUSED POWERBI           DASHBOARDS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4CEECD-629A-747A-7DC9-14CE8A20C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713"/>
            <a:ext cx="12192000" cy="49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92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CB14E-07A7-9B44-DDA5-1742D72D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73" y="643467"/>
            <a:ext cx="8938453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1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96212E-3AE5-2AFF-F42C-368568664755}"/>
              </a:ext>
            </a:extLst>
          </p:cNvPr>
          <p:cNvSpPr/>
          <p:nvPr/>
        </p:nvSpPr>
        <p:spPr>
          <a:xfrm>
            <a:off x="629265" y="850618"/>
            <a:ext cx="2880851" cy="1691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Project overview</a:t>
            </a:r>
          </a:p>
          <a:p>
            <a:pPr algn="ctr"/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Goals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Scope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Significance of the project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0D8F42-1B27-EF65-A72A-44EACCB359F3}"/>
              </a:ext>
            </a:extLst>
          </p:cNvPr>
          <p:cNvSpPr/>
          <p:nvPr/>
        </p:nvSpPr>
        <p:spPr>
          <a:xfrm>
            <a:off x="4198374" y="881711"/>
            <a:ext cx="3559277" cy="169185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A318C7-6B3C-153D-26E1-A02385EECC0C}"/>
              </a:ext>
            </a:extLst>
          </p:cNvPr>
          <p:cNvSpPr/>
          <p:nvPr/>
        </p:nvSpPr>
        <p:spPr>
          <a:xfrm>
            <a:off x="8445910" y="881711"/>
            <a:ext cx="3264309" cy="16918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Data Collection</a:t>
            </a:r>
          </a:p>
          <a:p>
            <a:endParaRPr lang="en-US" sz="1400" b="1" dirty="0"/>
          </a:p>
          <a:p>
            <a:r>
              <a:rPr lang="en-US" sz="1400" b="1" dirty="0"/>
              <a:t>Description of how the data was gathered, including surveys with </a:t>
            </a:r>
            <a:r>
              <a:rPr lang="en-US" sz="1400" b="1" dirty="0" err="1"/>
              <a:t>trailored</a:t>
            </a:r>
            <a:r>
              <a:rPr lang="en-US" sz="1400" b="1" dirty="0"/>
              <a:t> questions.</a:t>
            </a:r>
            <a:endParaRPr lang="en-US" sz="12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59795-209F-CE92-A72F-12B18276AF00}"/>
              </a:ext>
            </a:extLst>
          </p:cNvPr>
          <p:cNvSpPr txBox="1"/>
          <p:nvPr/>
        </p:nvSpPr>
        <p:spPr>
          <a:xfrm>
            <a:off x="4198374" y="988973"/>
            <a:ext cx="36920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 Statement</a:t>
            </a:r>
          </a:p>
          <a:p>
            <a:endParaRPr lang="en-US" sz="1400" b="1" dirty="0"/>
          </a:p>
          <a:p>
            <a:r>
              <a:rPr lang="en-US" sz="1400" b="1" dirty="0"/>
              <a:t>Challenges related to understanding Gen-Z career aspirations and employer expectations.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6EE530-170A-4DB3-659C-ECE17AAD6636}"/>
              </a:ext>
            </a:extLst>
          </p:cNvPr>
          <p:cNvSpPr/>
          <p:nvPr/>
        </p:nvSpPr>
        <p:spPr>
          <a:xfrm>
            <a:off x="8637638" y="3097995"/>
            <a:ext cx="2880851" cy="12970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Data Cleaning</a:t>
            </a:r>
          </a:p>
          <a:p>
            <a:pPr algn="ctr"/>
            <a:r>
              <a:rPr lang="en-US" sz="1400" b="1" dirty="0"/>
              <a:t>Steps taken in SQL/Excel to clean and prepare the data for analysis</a:t>
            </a:r>
            <a:r>
              <a:rPr lang="en-US" sz="1400" dirty="0"/>
              <a:t>.</a:t>
            </a:r>
            <a:endParaRPr lang="en-US" sz="1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127C76-F6AA-DE50-0053-921383412009}"/>
              </a:ext>
            </a:extLst>
          </p:cNvPr>
          <p:cNvSpPr/>
          <p:nvPr/>
        </p:nvSpPr>
        <p:spPr>
          <a:xfrm>
            <a:off x="4198374" y="3018503"/>
            <a:ext cx="3559276" cy="1376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Analysis with </a:t>
            </a:r>
            <a:r>
              <a:rPr lang="en-US" sz="2400" b="1" dirty="0" err="1"/>
              <a:t>Exel</a:t>
            </a:r>
            <a:endParaRPr lang="en-US" sz="2400" b="1" dirty="0"/>
          </a:p>
          <a:p>
            <a:r>
              <a:rPr lang="en-US" sz="1400" b="1" dirty="0"/>
              <a:t>Key insights derived using Pivot tables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48F65D-BBE4-5CDF-2816-9A4DCEC2C59C}"/>
              </a:ext>
            </a:extLst>
          </p:cNvPr>
          <p:cNvSpPr/>
          <p:nvPr/>
        </p:nvSpPr>
        <p:spPr>
          <a:xfrm>
            <a:off x="629265" y="3018503"/>
            <a:ext cx="3185653" cy="1376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Excel Dashboard</a:t>
            </a:r>
            <a:r>
              <a:rPr lang="en-US" sz="2400" dirty="0"/>
              <a:t> </a:t>
            </a:r>
          </a:p>
          <a:p>
            <a:r>
              <a:rPr lang="en-US" sz="1400" b="1" dirty="0"/>
              <a:t>A high-level summary of the dashboards created for Gen-Z aspirations.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1F8F8A-1CA4-D265-E902-E74A4097D13B}"/>
              </a:ext>
            </a:extLst>
          </p:cNvPr>
          <p:cNvSpPr/>
          <p:nvPr/>
        </p:nvSpPr>
        <p:spPr>
          <a:xfrm>
            <a:off x="629266" y="4866968"/>
            <a:ext cx="3087328" cy="1523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Focused Power BI Dashboards </a:t>
            </a:r>
          </a:p>
          <a:p>
            <a:r>
              <a:rPr lang="en-US" sz="1400" b="1" dirty="0"/>
              <a:t>Detailed analysis on </a:t>
            </a:r>
            <a:r>
              <a:rPr lang="en-US" sz="1400" b="1" i="1" dirty="0"/>
              <a:t>Manager Aspirations</a:t>
            </a:r>
            <a:r>
              <a:rPr lang="en-US" sz="1400" b="1" dirty="0"/>
              <a:t> and </a:t>
            </a:r>
            <a:r>
              <a:rPr lang="en-US" sz="1400" b="1" i="1" dirty="0"/>
              <a:t>Mission Aspirations dashboards</a:t>
            </a:r>
            <a:endParaRPr lang="en-US" sz="24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780C90-9520-45C9-884A-FF146FA95F56}"/>
              </a:ext>
            </a:extLst>
          </p:cNvPr>
          <p:cNvSpPr/>
          <p:nvPr/>
        </p:nvSpPr>
        <p:spPr>
          <a:xfrm>
            <a:off x="4198374" y="4866968"/>
            <a:ext cx="3559276" cy="1523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Findings &amp; Recommendations</a:t>
            </a:r>
          </a:p>
          <a:p>
            <a:r>
              <a:rPr lang="en-US" sz="1400" b="1" dirty="0"/>
              <a:t>Actionable insights for recruiters, HR leaders, and employers.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0AF69C4-E94C-99E4-C227-F636979A9C11}"/>
              </a:ext>
            </a:extLst>
          </p:cNvPr>
          <p:cNvSpPr/>
          <p:nvPr/>
        </p:nvSpPr>
        <p:spPr>
          <a:xfrm>
            <a:off x="3578942" y="1559862"/>
            <a:ext cx="619432" cy="4311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B14DCA7-80BF-986B-6F74-16AA1C0A6DC7}"/>
              </a:ext>
            </a:extLst>
          </p:cNvPr>
          <p:cNvSpPr/>
          <p:nvPr/>
        </p:nvSpPr>
        <p:spPr>
          <a:xfrm>
            <a:off x="7752732" y="1485321"/>
            <a:ext cx="693176" cy="43117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1C4FC6A-E7C1-DC6C-8210-EF050BA6E45A}"/>
              </a:ext>
            </a:extLst>
          </p:cNvPr>
          <p:cNvSpPr/>
          <p:nvPr/>
        </p:nvSpPr>
        <p:spPr>
          <a:xfrm>
            <a:off x="10078062" y="2573564"/>
            <a:ext cx="511280" cy="52443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39445807-9B02-8E5C-8186-7626D075039D}"/>
              </a:ext>
            </a:extLst>
          </p:cNvPr>
          <p:cNvSpPr/>
          <p:nvPr/>
        </p:nvSpPr>
        <p:spPr>
          <a:xfrm>
            <a:off x="7752732" y="3429000"/>
            <a:ext cx="884906" cy="431170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0EF2E6EF-94FB-38C7-151E-69AE9CDBC1B3}"/>
              </a:ext>
            </a:extLst>
          </p:cNvPr>
          <p:cNvSpPr/>
          <p:nvPr/>
        </p:nvSpPr>
        <p:spPr>
          <a:xfrm>
            <a:off x="3787731" y="3402269"/>
            <a:ext cx="410643" cy="45790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E2E3CE6-CF3F-95FD-2C85-BC444E23F938}"/>
              </a:ext>
            </a:extLst>
          </p:cNvPr>
          <p:cNvSpPr/>
          <p:nvPr/>
        </p:nvSpPr>
        <p:spPr>
          <a:xfrm>
            <a:off x="2069690" y="4377764"/>
            <a:ext cx="506362" cy="48920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CB18AFF-619C-94A0-47BE-A6DB27E518C5}"/>
              </a:ext>
            </a:extLst>
          </p:cNvPr>
          <p:cNvSpPr/>
          <p:nvPr/>
        </p:nvSpPr>
        <p:spPr>
          <a:xfrm>
            <a:off x="3716594" y="5344533"/>
            <a:ext cx="481780" cy="45790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3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35A2F5-D538-465B-DD2E-8E613F3B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698" r="1" b="7698"/>
          <a:stretch/>
        </p:blipFill>
        <p:spPr>
          <a:xfrm>
            <a:off x="643467" y="643467"/>
            <a:ext cx="10905066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7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FEFD28-5A5F-B777-4F81-32EFC8173267}"/>
              </a:ext>
            </a:extLst>
          </p:cNvPr>
          <p:cNvSpPr/>
          <p:nvPr/>
        </p:nvSpPr>
        <p:spPr>
          <a:xfrm>
            <a:off x="1022430" y="659756"/>
            <a:ext cx="9792183" cy="5185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FINDINGS &amp;RECOMMDATIONS</a:t>
            </a:r>
          </a:p>
        </p:txBody>
      </p:sp>
    </p:spTree>
    <p:extLst>
      <p:ext uri="{BB962C8B-B14F-4D97-AF65-F5344CB8AC3E}">
        <p14:creationId xmlns:p14="http://schemas.microsoft.com/office/powerpoint/2010/main" val="405744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D82AA-A3DC-1CBA-56A5-BEC4BD4F28F5}"/>
              </a:ext>
            </a:extLst>
          </p:cNvPr>
          <p:cNvSpPr txBox="1"/>
          <p:nvPr/>
        </p:nvSpPr>
        <p:spPr>
          <a:xfrm>
            <a:off x="3625770" y="504027"/>
            <a:ext cx="609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🔹 Key Findings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5ABC6C-F648-AF7C-750A-6016DD6A1735}"/>
              </a:ext>
            </a:extLst>
          </p:cNvPr>
          <p:cNvSpPr/>
          <p:nvPr/>
        </p:nvSpPr>
        <p:spPr>
          <a:xfrm>
            <a:off x="1940688" y="1516282"/>
            <a:ext cx="8310623" cy="47224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Gen-Z Prefers Purpose-Driven Careers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Work-Life Balance &amp; Flexibility Are Top Priorities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Expectation of Fast Career Growth &amp; Learning Opportunities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Salary Expectations Are Increasing Rapidly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Feedback-Driven &amp; Tech-Savvy Workforce</a:t>
            </a:r>
          </a:p>
        </p:txBody>
      </p:sp>
    </p:spTree>
    <p:extLst>
      <p:ext uri="{BB962C8B-B14F-4D97-AF65-F5344CB8AC3E}">
        <p14:creationId xmlns:p14="http://schemas.microsoft.com/office/powerpoint/2010/main" val="1541358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9378DC-F3BD-694E-2151-A54545126839}"/>
              </a:ext>
            </a:extLst>
          </p:cNvPr>
          <p:cNvSpPr txBox="1"/>
          <p:nvPr/>
        </p:nvSpPr>
        <p:spPr>
          <a:xfrm>
            <a:off x="1932972" y="666073"/>
            <a:ext cx="84697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Final Takeaways for Employers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B4F50C-12FE-BBF6-3B8B-E270D3E08BF2}"/>
              </a:ext>
            </a:extLst>
          </p:cNvPr>
          <p:cNvSpPr/>
          <p:nvPr/>
        </p:nvSpPr>
        <p:spPr>
          <a:xfrm>
            <a:off x="1828800" y="1632030"/>
            <a:ext cx="8469776" cy="42479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/>
              <a:t>1.Purpose + Pay + Growth = Gen-Z Retention</a:t>
            </a:r>
            <a:br>
              <a:rPr lang="en-US" sz="2400" b="1" dirty="0"/>
            </a:br>
            <a:r>
              <a:rPr lang="en-US" sz="2400" b="1" dirty="0"/>
              <a:t>2.Flexible work culture is a must, not a perk</a:t>
            </a:r>
            <a:br>
              <a:rPr lang="en-US" sz="2400" b="1" dirty="0"/>
            </a:br>
            <a:r>
              <a:rPr lang="en-US" sz="2400" b="1" dirty="0"/>
              <a:t> 3.Invest in mentorship &amp; learning for long-term        engagement</a:t>
            </a:r>
            <a:br>
              <a:rPr lang="en-US" sz="2400" b="1" dirty="0"/>
            </a:br>
            <a:r>
              <a:rPr lang="en-US" sz="2400" b="1" dirty="0"/>
              <a:t> 4.Salary transparency builds trust with Gen-Z applicants</a:t>
            </a:r>
          </a:p>
        </p:txBody>
      </p:sp>
    </p:spTree>
    <p:extLst>
      <p:ext uri="{BB962C8B-B14F-4D97-AF65-F5344CB8AC3E}">
        <p14:creationId xmlns:p14="http://schemas.microsoft.com/office/powerpoint/2010/main" val="282731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6775B-A515-CE62-9A9B-16E6C498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9409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PROBLEM  STATEMENT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57FF29-89A6-CCCA-9018-0E9F3D26BDCE}"/>
              </a:ext>
            </a:extLst>
          </p:cNvPr>
          <p:cNvSpPr/>
          <p:nvPr/>
        </p:nvSpPr>
        <p:spPr>
          <a:xfrm>
            <a:off x="481780" y="2045110"/>
            <a:ext cx="5289755" cy="34904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800" b="0" i="0" u="none" strike="noStrike" baseline="0" dirty="0">
                <a:latin typeface="Lora-Regular"/>
              </a:rPr>
              <a:t>Job Insecurity and Economic Uncertainty Because they started their career in pandemic </a:t>
            </a:r>
            <a:r>
              <a:rPr lang="en-US" sz="1800" b="0" i="0" u="none" strike="noStrike" baseline="0" dirty="0" err="1">
                <a:latin typeface="Lora-Regular"/>
              </a:rPr>
              <a:t>type.The</a:t>
            </a:r>
            <a:r>
              <a:rPr lang="en-US" sz="1800" b="0" i="0" u="none" strike="noStrike" baseline="0" dirty="0">
                <a:latin typeface="Lora-Regular"/>
              </a:rPr>
              <a:t> rapid pace</a:t>
            </a:r>
          </a:p>
          <a:p>
            <a:pPr algn="l"/>
            <a:r>
              <a:rPr lang="en-US" sz="1800" b="0" i="0" u="none" strike="noStrike" baseline="0" dirty="0">
                <a:latin typeface="Lora-Regular"/>
              </a:rPr>
              <a:t>of technological change requires constant learning and </a:t>
            </a:r>
            <a:r>
              <a:rPr lang="en-US" sz="1800" b="0" i="0" u="none" strike="noStrike" baseline="0" dirty="0" err="1">
                <a:latin typeface="Lora-Regular"/>
              </a:rPr>
              <a:t>adaptation.Rising</a:t>
            </a:r>
            <a:r>
              <a:rPr lang="en-US" sz="1800" b="0" i="0" u="none" strike="noStrike" baseline="0" dirty="0">
                <a:latin typeface="Lora-Regular"/>
              </a:rPr>
              <a:t> of gig economy leads to job</a:t>
            </a:r>
          </a:p>
          <a:p>
            <a:pPr algn="l"/>
            <a:r>
              <a:rPr lang="en-US" sz="1800" b="0" i="0" u="none" strike="noStrike" baseline="0" dirty="0" err="1">
                <a:latin typeface="Lora-Regular"/>
              </a:rPr>
              <a:t>insecurity,lower</a:t>
            </a:r>
            <a:r>
              <a:rPr lang="en-US" sz="1800" b="0" i="0" u="none" strike="noStrike" baseline="0" dirty="0">
                <a:latin typeface="Lora-Regular"/>
              </a:rPr>
              <a:t> wages.. Etc.,</a:t>
            </a:r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AD26B-2952-E2F0-AA25-262E0B2AB83C}"/>
              </a:ext>
            </a:extLst>
          </p:cNvPr>
          <p:cNvSpPr txBox="1"/>
          <p:nvPr/>
        </p:nvSpPr>
        <p:spPr>
          <a:xfrm>
            <a:off x="806245" y="403122"/>
            <a:ext cx="4483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baseline="0" dirty="0">
                <a:latin typeface="ArialMT"/>
              </a:rPr>
              <a:t>What are the challenges and problems facing Gen Z’s?</a:t>
            </a:r>
            <a:endParaRPr lang="en-US" sz="2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BFE3D4-6D5C-922D-53DA-1752CFA46458}"/>
              </a:ext>
            </a:extLst>
          </p:cNvPr>
          <p:cNvSpPr/>
          <p:nvPr/>
        </p:nvSpPr>
        <p:spPr>
          <a:xfrm>
            <a:off x="6626943" y="2045109"/>
            <a:ext cx="5083277" cy="3490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800" b="0" i="0" u="none" strike="noStrike" baseline="0" dirty="0">
                <a:latin typeface="Lora-Regular"/>
              </a:rPr>
              <a:t>There are many things we have to think about like Economic Recession and Pandemic, Rising Cost of Higher</a:t>
            </a:r>
          </a:p>
          <a:p>
            <a:pPr algn="l"/>
            <a:r>
              <a:rPr lang="en-US" sz="1800" b="0" i="0" u="none" strike="noStrike" baseline="0" dirty="0">
                <a:latin typeface="Lora-Regular"/>
              </a:rPr>
              <a:t>Education, Rapid Technological Advancements, Mental Health Concerns, Focus on Meaningful Work.</a:t>
            </a:r>
          </a:p>
          <a:p>
            <a:pPr algn="l"/>
            <a:r>
              <a:rPr lang="en-US" sz="1800" b="0" i="0" u="none" strike="noStrike" baseline="0" dirty="0">
                <a:latin typeface="Lora-Regular"/>
              </a:rPr>
              <a:t>Day to day they have to update their skills.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9F2D0-1BA3-73EB-D548-987A2872B20E}"/>
              </a:ext>
            </a:extLst>
          </p:cNvPr>
          <p:cNvSpPr txBox="1"/>
          <p:nvPr/>
        </p:nvSpPr>
        <p:spPr>
          <a:xfrm>
            <a:off x="6312310" y="403123"/>
            <a:ext cx="5289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none" strike="noStrike" baseline="0" dirty="0">
                <a:latin typeface="ArialMT"/>
              </a:rPr>
              <a:t>"why" behind Gen Z's challenges from confluence of societal, economic, and</a:t>
            </a:r>
          </a:p>
          <a:p>
            <a:pPr algn="l"/>
            <a:r>
              <a:rPr lang="en-US" sz="2000" b="1" i="0" u="none" strike="noStrike" baseline="0" dirty="0">
                <a:latin typeface="ArialMT"/>
              </a:rPr>
              <a:t>technological factors?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1762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81913-B74E-0136-3026-61162DAC7DCE}"/>
              </a:ext>
            </a:extLst>
          </p:cNvPr>
          <p:cNvSpPr txBox="1"/>
          <p:nvPr/>
        </p:nvSpPr>
        <p:spPr>
          <a:xfrm>
            <a:off x="973393" y="1022555"/>
            <a:ext cx="5130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 baseline="0" dirty="0">
                <a:latin typeface="ArialMT"/>
              </a:rPr>
              <a:t>When the </a:t>
            </a:r>
            <a:r>
              <a:rPr lang="en-US" sz="2000" b="1" i="0" u="none" strike="noStrike" baseline="0" dirty="0" err="1">
                <a:latin typeface="ArialMT"/>
              </a:rPr>
              <a:t>GenZ’s</a:t>
            </a:r>
            <a:r>
              <a:rPr lang="en-US" sz="2000" b="1" i="0" u="none" strike="noStrike" baseline="0" dirty="0">
                <a:latin typeface="ArialMT"/>
              </a:rPr>
              <a:t> are currently entering?</a:t>
            </a:r>
            <a:endParaRPr lang="en-US" sz="20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E9AA66-F32B-000C-4243-33D525D25896}"/>
              </a:ext>
            </a:extLst>
          </p:cNvPr>
          <p:cNvSpPr/>
          <p:nvPr/>
        </p:nvSpPr>
        <p:spPr>
          <a:xfrm>
            <a:off x="973392" y="1917290"/>
            <a:ext cx="4689989" cy="3918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800" b="0" i="0" u="none" strike="noStrike" baseline="0" dirty="0">
                <a:latin typeface="Lora-Regular"/>
              </a:rPr>
              <a:t>The oldest members of Gen Z are currently entering the </a:t>
            </a:r>
            <a:r>
              <a:rPr lang="en-US" sz="1800" b="0" i="0" u="none" strike="noStrike" baseline="0" dirty="0" err="1">
                <a:latin typeface="Lora-Regular"/>
              </a:rPr>
              <a:t>workforce.</a:t>
            </a:r>
            <a:r>
              <a:rPr lang="en-US" sz="1800" b="1" i="0" u="none" strike="noStrike" baseline="0" dirty="0" err="1">
                <a:latin typeface="Lora-Bold"/>
              </a:rPr>
              <a:t>Delloite</a:t>
            </a:r>
            <a:r>
              <a:rPr lang="en-US" sz="1800" b="1" i="0" u="none" strike="noStrike" baseline="0" dirty="0">
                <a:latin typeface="Lora-Bold"/>
              </a:rPr>
              <a:t> </a:t>
            </a:r>
            <a:r>
              <a:rPr lang="en-US" sz="1800" b="0" i="0" u="none" strike="noStrike" baseline="0" dirty="0">
                <a:latin typeface="Lora-Regular"/>
              </a:rPr>
              <a:t>states that Gen Z is expected to</a:t>
            </a:r>
          </a:p>
          <a:p>
            <a:pPr algn="l"/>
            <a:r>
              <a:rPr lang="en-US" sz="1800" b="0" i="0" u="none" strike="noStrike" baseline="0" dirty="0">
                <a:latin typeface="Lora-Regular"/>
              </a:rPr>
              <a:t>represent 27% of the workforce by 2025.</a:t>
            </a:r>
          </a:p>
          <a:p>
            <a:pPr algn="l"/>
            <a:r>
              <a:rPr lang="en-US" sz="1800" b="0" i="0" u="none" strike="noStrike" baseline="0" dirty="0">
                <a:latin typeface="Lora-Regular"/>
              </a:rPr>
              <a:t>This means that while some Gen </a:t>
            </a:r>
            <a:r>
              <a:rPr lang="en-US" sz="1800" b="0" i="0" u="none" strike="noStrike" baseline="0" dirty="0" err="1">
                <a:latin typeface="Lora-Regular"/>
              </a:rPr>
              <a:t>Zers</a:t>
            </a:r>
            <a:r>
              <a:rPr lang="en-US" sz="1800" b="0" i="0" u="none" strike="noStrike" baseline="0" dirty="0">
                <a:latin typeface="Lora-Regular"/>
              </a:rPr>
              <a:t> are already established in their careers, the majority are still in the early</a:t>
            </a:r>
          </a:p>
          <a:p>
            <a:pPr algn="l"/>
            <a:r>
              <a:rPr lang="en-US" sz="1800" b="0" i="0" u="none" strike="noStrike" baseline="0" dirty="0">
                <a:latin typeface="Lora-Regular"/>
              </a:rPr>
              <a:t>stages of their professional journeys.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AD663-F0F9-B273-B818-1D10D3356FC5}"/>
              </a:ext>
            </a:extLst>
          </p:cNvPr>
          <p:cNvSpPr txBox="1"/>
          <p:nvPr/>
        </p:nvSpPr>
        <p:spPr>
          <a:xfrm>
            <a:off x="6695768" y="1058872"/>
            <a:ext cx="5368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 baseline="0" dirty="0">
                <a:latin typeface="ArialMT"/>
              </a:rPr>
              <a:t>Where are they seeking the opportunities?</a:t>
            </a:r>
            <a:endParaRPr lang="en-US" sz="20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864CB8-7040-0FBF-9E09-00D42705386E}"/>
              </a:ext>
            </a:extLst>
          </p:cNvPr>
          <p:cNvSpPr/>
          <p:nvPr/>
        </p:nvSpPr>
        <p:spPr>
          <a:xfrm>
            <a:off x="6833418" y="1917291"/>
            <a:ext cx="4935793" cy="39181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baseline="0" dirty="0">
                <a:latin typeface="Lora-Regular"/>
              </a:rPr>
              <a:t>Online job boards, Social media, Company websites, Employee references, Campus career fairs.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7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DCB588-0947-9E00-A202-D68CE4A92CB4}"/>
              </a:ext>
            </a:extLst>
          </p:cNvPr>
          <p:cNvSpPr txBox="1"/>
          <p:nvPr/>
        </p:nvSpPr>
        <p:spPr>
          <a:xfrm>
            <a:off x="412955" y="1128808"/>
            <a:ext cx="5480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 baseline="0" dirty="0">
                <a:latin typeface="ArialMT"/>
              </a:rPr>
              <a:t>Who is deciding their career opportunities?</a:t>
            </a:r>
            <a:endParaRPr lang="en-US" sz="20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28E6F9-B8F9-87E0-0E77-32C6A617C957}"/>
              </a:ext>
            </a:extLst>
          </p:cNvPr>
          <p:cNvSpPr/>
          <p:nvPr/>
        </p:nvSpPr>
        <p:spPr>
          <a:xfrm>
            <a:off x="835742" y="2212257"/>
            <a:ext cx="4404852" cy="31758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800" b="0" i="0" u="none" strike="noStrike" baseline="0" dirty="0">
                <a:latin typeface="Lora-Regular"/>
              </a:rPr>
              <a:t>Flexibility, remote work options, and opportunities for personal space. Positive work environment,</a:t>
            </a:r>
          </a:p>
          <a:p>
            <a:pPr algn="l"/>
            <a:r>
              <a:rPr lang="en-US" sz="1800" b="0" i="0" u="none" strike="noStrike" baseline="0" dirty="0">
                <a:latin typeface="Lora-Regular"/>
              </a:rPr>
              <a:t>Supportive managers, Long-term aspirations, desired job titles, long-term financial stability.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75342-76BC-A2EE-31CE-0F305311ADB4}"/>
              </a:ext>
            </a:extLst>
          </p:cNvPr>
          <p:cNvSpPr txBox="1"/>
          <p:nvPr/>
        </p:nvSpPr>
        <p:spPr>
          <a:xfrm>
            <a:off x="6218407" y="1101213"/>
            <a:ext cx="5878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none" strike="noStrike" baseline="0" dirty="0">
                <a:latin typeface="ArialMT"/>
              </a:rPr>
              <a:t>How are they different from other generations</a:t>
            </a:r>
            <a:r>
              <a:rPr lang="en-US" sz="1800" b="0" i="0" u="none" strike="noStrike" baseline="0" dirty="0">
                <a:latin typeface="ArialMT"/>
              </a:rPr>
              <a:t>?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223817-595D-6DFE-413B-8AD18D36C474}"/>
              </a:ext>
            </a:extLst>
          </p:cNvPr>
          <p:cNvSpPr/>
          <p:nvPr/>
        </p:nvSpPr>
        <p:spPr>
          <a:xfrm>
            <a:off x="6518787" y="2168010"/>
            <a:ext cx="4837471" cy="31758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800" b="0" i="0" u="none" strike="noStrike" baseline="0" dirty="0">
                <a:latin typeface="Lora-Regular"/>
              </a:rPr>
              <a:t>Gen Z is less likely to adhere to traditional workplace hierarchies and power structures.</a:t>
            </a:r>
          </a:p>
          <a:p>
            <a:pPr algn="l"/>
            <a:r>
              <a:rPr lang="en-US" sz="1800" b="0" i="0" u="none" strike="noStrike" baseline="0" dirty="0">
                <a:latin typeface="Lora-Regular"/>
              </a:rPr>
              <a:t>They are highly tech-savvy and comfortable with technology.</a:t>
            </a:r>
          </a:p>
          <a:p>
            <a:pPr algn="l"/>
            <a:r>
              <a:rPr lang="en-US" sz="1800" b="0" i="0" u="none" strike="noStrike" baseline="0" dirty="0">
                <a:latin typeface="Lora-Regular"/>
              </a:rPr>
              <a:t>They are quick learners and adaptable to new technologies.</a:t>
            </a:r>
          </a:p>
          <a:p>
            <a:pPr algn="l"/>
            <a:r>
              <a:rPr lang="en-US" sz="1800" b="0" i="0" u="none" strike="noStrike" baseline="0" dirty="0">
                <a:latin typeface="Lora-Regular"/>
              </a:rPr>
              <a:t>They are more likely to embrace remote work, freelance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19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D black and red cube illustration">
            <a:extLst>
              <a:ext uri="{FF2B5EF4-FFF2-40B4-BE49-F238E27FC236}">
                <a16:creationId xmlns:a16="http://schemas.microsoft.com/office/drawing/2014/main" id="{E93C0EDA-5094-2EFA-3F00-F821EBB712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b="6250"/>
          <a:stretch/>
        </p:blipFill>
        <p:spPr>
          <a:xfrm>
            <a:off x="782669" y="29548"/>
            <a:ext cx="10691280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B28F1-8501-EF58-70A4-8CE8DD81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</a:t>
            </a: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</a:t>
            </a:r>
            <a:br>
              <a:rPr lang="en-US" sz="2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58512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6C74A-6C15-E6BF-B26A-06FA64669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852976" cy="6690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D286FD-C7AB-181C-EC4D-D655042D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25" y="-27633"/>
            <a:ext cx="7404861" cy="687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3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FCBA9-E655-EA4D-120D-05F9AF74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-2176041"/>
            <a:ext cx="5999002" cy="8068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                </a:t>
            </a: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chemeClr val="tx2"/>
                </a:solidFill>
              </a:rPr>
              <a:t>                            </a:t>
            </a:r>
            <a:br>
              <a:rPr lang="en-US" sz="3200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DATA CLEANING AND STANDARDIZING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8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8354</TotalTime>
  <Words>891</Words>
  <Application>Microsoft Office PowerPoint</Application>
  <PresentationFormat>Widescreen</PresentationFormat>
  <Paragraphs>111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Abadi Extra Light</vt:lpstr>
      <vt:lpstr>Aptos</vt:lpstr>
      <vt:lpstr>Arial</vt:lpstr>
      <vt:lpstr>Arial Rounded MT Bold</vt:lpstr>
      <vt:lpstr>ArialMT</vt:lpstr>
      <vt:lpstr>Calibri</vt:lpstr>
      <vt:lpstr>Calibri Light</vt:lpstr>
      <vt:lpstr>Lora-Bold</vt:lpstr>
      <vt:lpstr>Lora-Regular</vt:lpstr>
      <vt:lpstr>Retrospect</vt:lpstr>
      <vt:lpstr>Gen-Z Career Aspirations: Insights &amp; Findings</vt:lpstr>
      <vt:lpstr>PowerPoint Presentation</vt:lpstr>
      <vt:lpstr>              PROBLEM  STATEMENT</vt:lpstr>
      <vt:lpstr>PowerPoint Presentation</vt:lpstr>
      <vt:lpstr>PowerPoint Presentation</vt:lpstr>
      <vt:lpstr>PowerPoint Presentation</vt:lpstr>
      <vt:lpstr>                                                                                             DATA COLLECTION</vt:lpstr>
      <vt:lpstr>PowerPoint Presentation</vt:lpstr>
      <vt:lpstr>                                                    DATA CLEANING AND STANDARDIZING</vt:lpstr>
      <vt:lpstr>PowerPoint Presentation</vt:lpstr>
      <vt:lpstr>PowerPoint Presentation</vt:lpstr>
      <vt:lpstr>PowerPoint Presentation</vt:lpstr>
      <vt:lpstr>          ANALYZING DATA WITH PIVOT TABLE</vt:lpstr>
      <vt:lpstr>PowerPoint Presentation</vt:lpstr>
      <vt:lpstr>                               Excel Dashboard</vt:lpstr>
      <vt:lpstr>PowerPoint Presentation</vt:lpstr>
      <vt:lpstr>      FOCUSED POWERBI           DASHBOARDS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Kishan V</dc:creator>
  <cp:lastModifiedBy>Kishan V</cp:lastModifiedBy>
  <cp:revision>8</cp:revision>
  <dcterms:created xsi:type="dcterms:W3CDTF">2025-02-25T12:43:09Z</dcterms:created>
  <dcterms:modified xsi:type="dcterms:W3CDTF">2025-03-03T07:57:48Z</dcterms:modified>
</cp:coreProperties>
</file>