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11" r:id="rId4"/>
    <p:sldId id="333" r:id="rId5"/>
    <p:sldId id="332" r:id="rId6"/>
    <p:sldId id="260" r:id="rId7"/>
    <p:sldId id="264" r:id="rId8"/>
    <p:sldId id="265" r:id="rId9"/>
    <p:sldId id="269" r:id="rId10"/>
    <p:sldId id="334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31" r:id="rId22"/>
    <p:sldId id="322" r:id="rId23"/>
    <p:sldId id="324" r:id="rId24"/>
    <p:sldId id="326" r:id="rId25"/>
    <p:sldId id="325" r:id="rId26"/>
    <p:sldId id="329" r:id="rId27"/>
    <p:sldId id="328" r:id="rId28"/>
    <p:sldId id="330" r:id="rId29"/>
    <p:sldId id="308" r:id="rId30"/>
    <p:sldId id="286" r:id="rId31"/>
    <p:sldId id="306" r:id="rId32"/>
    <p:sldId id="307" r:id="rId33"/>
    <p:sldId id="309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261" r:id="rId4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7097" autoAdjust="0"/>
  </p:normalViewPr>
  <p:slideViewPr>
    <p:cSldViewPr snapToGrid="0" snapToObjects="1">
      <p:cViewPr varScale="1">
        <p:scale>
          <a:sx n="89" d="100"/>
          <a:sy n="89" d="100"/>
        </p:scale>
        <p:origin x="876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631578947368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002080"/>
        <c:axId val="95002640"/>
      </c:barChart>
      <c:catAx>
        <c:axId val="9500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95002640"/>
        <c:crosses val="autoZero"/>
        <c:auto val="1"/>
        <c:lblAlgn val="ctr"/>
        <c:lblOffset val="100"/>
        <c:noMultiLvlLbl val="0"/>
      </c:catAx>
      <c:valAx>
        <c:axId val="95002640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</a:t>
                </a:r>
                <a:r>
                  <a:rPr lang="en-US" dirty="0"/>
                  <a:t>time (s)</a:t>
                </a:r>
              </a:p>
            </c:rich>
          </c:tx>
          <c:layout>
            <c:manualLayout>
              <c:xMode val="edge"/>
              <c:yMode val="edge"/>
              <c:x val="9.27498015677637E-3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20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05440"/>
        <c:axId val="95006000"/>
      </c:barChart>
      <c:catAx>
        <c:axId val="950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6000"/>
        <c:crosses val="autoZero"/>
        <c:auto val="1"/>
        <c:lblAlgn val="ctr"/>
        <c:lblOffset val="100"/>
        <c:noMultiLvlLbl val="0"/>
      </c:catAx>
      <c:valAx>
        <c:axId val="9500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3632"/>
        <c:axId val="196504192"/>
      </c:barChart>
      <c:catAx>
        <c:axId val="196503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4192"/>
        <c:crosses val="autoZero"/>
        <c:auto val="1"/>
        <c:lblAlgn val="ctr"/>
        <c:lblOffset val="100"/>
        <c:noMultiLvlLbl val="0"/>
      </c:catAx>
      <c:valAx>
        <c:axId val="196504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363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7552"/>
        <c:axId val="196508112"/>
      </c:barChart>
      <c:catAx>
        <c:axId val="19650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8112"/>
        <c:crosses val="autoZero"/>
        <c:auto val="1"/>
        <c:lblAlgn val="ctr"/>
        <c:lblOffset val="100"/>
        <c:noMultiLvlLbl val="0"/>
      </c:catAx>
      <c:valAx>
        <c:axId val="19650811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7552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5FE5-3273-A641-8683-1F3C2919BE6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B260-FE6E-D048-9DA9-096E9E98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Preamble:</a:t>
            </a:r>
          </a:p>
          <a:p>
            <a:r>
              <a:rPr lang="en-US" dirty="0" smtClean="0"/>
              <a:t> * Excited to kick off first day of training</a:t>
            </a:r>
          </a:p>
          <a:p>
            <a:r>
              <a:rPr lang="en-US" dirty="0" smtClean="0"/>
              <a:t> * This first tutorial is about using Spark </a:t>
            </a:r>
            <a:r>
              <a:rPr lang="en-US" b="1" dirty="0" smtClean="0"/>
              <a:t>CORE</a:t>
            </a:r>
          </a:p>
          <a:p>
            <a:r>
              <a:rPr lang="en-US" b="1" dirty="0" smtClean="0"/>
              <a:t> * </a:t>
            </a:r>
            <a:r>
              <a:rPr lang="en-US" b="0" dirty="0" smtClean="0"/>
              <a:t>We’ve got a curriculum jammed packed with material, so let’s go ahead and get started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471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barrier to entry for working</a:t>
            </a:r>
            <a:r>
              <a:rPr lang="en-US" baseline="0" dirty="0" smtClean="0"/>
              <a:t> with the spark API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Skip to the next section, go to slide 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Generalize</a:t>
            </a:r>
            <a:r>
              <a:rPr lang="en-US" baseline="0" dirty="0" smtClean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most exciting things you’ll find</a:t>
            </a:r>
          </a:p>
          <a:p>
            <a:r>
              <a:rPr lang="en-US" baseline="0" dirty="0" smtClean="0"/>
              <a:t>Growing all the time</a:t>
            </a:r>
          </a:p>
          <a:p>
            <a:r>
              <a:rPr lang="en-US" baseline="0" dirty="0" smtClean="0"/>
              <a:t>NASCAR slide</a:t>
            </a:r>
          </a:p>
          <a:p>
            <a:r>
              <a:rPr lang="en-US" baseline="0" dirty="0" smtClean="0"/>
              <a:t>Including several sponsors of this event are just starting to get involved…</a:t>
            </a:r>
          </a:p>
          <a:p>
            <a:r>
              <a:rPr lang="en-US" baseline="0" dirty="0" smtClean="0"/>
              <a:t>If your logo is not up here, forgive us – it’s hard to keep 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RDD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Colloquially referred to as RDDs</a:t>
            </a:r>
          </a:p>
          <a:p>
            <a:r>
              <a:rPr lang="en-US" dirty="0" smtClean="0"/>
              <a:t> (e.g. caching in RAM)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Lazy operations to build RDDs from other RDDs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a result or write it to storage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Gracefully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40" y="1084862"/>
            <a:ext cx="7772400" cy="657931"/>
          </a:xfrm>
        </p:spPr>
        <p:txBody>
          <a:bodyPr lIns="0"/>
          <a:lstStyle>
            <a:lvl1pPr algn="l"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1742793"/>
            <a:ext cx="6400800" cy="593254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B3DB38B-F70D-144F-89B7-4167F0040C6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5B3DB38B-F70D-144F-89B7-4167F0040C6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gi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nyurl.com/spark-em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44" y="1070264"/>
            <a:ext cx="7772400" cy="657931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Introduction to </a:t>
            </a:r>
            <a:br>
              <a:rPr lang="en-US" sz="5400" b="1" dirty="0" smtClean="0"/>
            </a:br>
            <a:r>
              <a:rPr lang="en-US" sz="5400" b="1" dirty="0" smtClean="0"/>
              <a:t>Apache Spark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2269914"/>
            <a:ext cx="6400800" cy="593254"/>
          </a:xfrm>
        </p:spPr>
        <p:txBody>
          <a:bodyPr/>
          <a:lstStyle/>
          <a:p>
            <a:r>
              <a:rPr lang="en-US" dirty="0" smtClean="0"/>
              <a:t>Patrick Wendell - 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RDD’s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Available in shell as variable </a:t>
            </a:r>
            <a:r>
              <a:rPr lang="en-US" sz="4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4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dirty="0">
                <a:cs typeface="Lucida Console"/>
              </a:rPr>
              <a:t>In standalone programs, you’d make your own (see later for details</a:t>
            </a:r>
            <a:r>
              <a:rPr lang="en-US" dirty="0" smtClean="0">
                <a:cs typeface="Lucida Console"/>
              </a:rPr>
              <a:t>)</a:t>
            </a:r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075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4483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 smtClean="0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sc.hadoopFile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err="1" smtClean="0">
                <a:latin typeface="Lucida Console"/>
                <a:cs typeface="Lucida Console"/>
              </a:rPr>
              <a:t>keyClass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valClass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inputFmt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conf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4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3" y="1328391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= </a:t>
            </a: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br>
              <a:rPr lang="en-US" sz="2100" dirty="0" smtClean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squares = </a:t>
            </a: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 smtClean="0">
                <a:latin typeface="Lucida Console"/>
                <a:cs typeface="Lucida Console"/>
              </a:rPr>
              <a:t>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even = </a:t>
            </a:r>
            <a:r>
              <a:rPr lang="en-US" sz="2100" dirty="0" err="1" smtClean="0">
                <a:latin typeface="Lucida Console"/>
                <a:cs typeface="Lucida Console"/>
              </a:rPr>
              <a:t>squares.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=&gt; 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range(x)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FF6600"/>
                </a:solidFill>
              </a:rPr>
              <a:t>Range object (sequence of numbers 0, 1, …, x-1)</a:t>
            </a:r>
            <a:endParaRPr lang="en-US" sz="2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952500"/>
          </a:xfrm>
        </p:spPr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 smtClean="0">
                <a:latin typeface="Lucida Console"/>
                <a:cs typeface="Lucida Console"/>
              </a:rPr>
              <a:t>(2)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Count number of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 smtClean="0">
                <a:latin typeface="Lucida Console"/>
                <a:cs typeface="Lucida Console"/>
              </a:rPr>
              <a:t>)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Write elements to a text file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607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29" y="11843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 smtClean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2" y="2124274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 smtClean="0">
                <a:latin typeface="Consolas"/>
                <a:cs typeface="Consolas"/>
              </a:rPr>
              <a:t>pair </a:t>
            </a:r>
            <a:r>
              <a:rPr lang="en-US" sz="2000" dirty="0">
                <a:latin typeface="Consolas"/>
                <a:cs typeface="Consolas"/>
              </a:rPr>
              <a:t>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</a:t>
            </a:r>
            <a:r>
              <a:rPr lang="en-US" sz="2000" dirty="0" smtClean="0">
                <a:latin typeface="Consolas"/>
                <a:cs typeface="Consolas"/>
              </a:rPr>
              <a:t>	pair</a:t>
            </a:r>
            <a:r>
              <a:rPr lang="en-US" sz="2000" dirty="0">
                <a:latin typeface="Consolas"/>
                <a:cs typeface="Consolas"/>
              </a:rPr>
              <a:t>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 err="1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Some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865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smtClean="0">
                <a:latin typeface="Lucida Console"/>
                <a:cs typeface="Lucida Console"/>
              </a:rPr>
              <a:t>pets = </a:t>
            </a:r>
            <a:r>
              <a:rPr lang="en-US" sz="1900" dirty="0" err="1" smtClean="0">
                <a:latin typeface="Lucida Console"/>
                <a:cs typeface="Lucida Console"/>
              </a:rPr>
              <a:t>sc.parallelize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[(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 smtClean="0">
                <a:latin typeface="Lucida Console"/>
                <a:cs typeface="Lucida Console"/>
              </a:rPr>
              <a:t>)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       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 smtClean="0">
                <a:latin typeface="Lucida Console"/>
                <a:cs typeface="Lucida Console"/>
              </a:rPr>
              <a:t>()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[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 smtClean="0">
                <a:latin typeface="Lucida Console"/>
                <a:cs typeface="Lucida Console"/>
              </a:rPr>
              <a:t>()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Lucida Console"/>
                <a:cs typeface="Lucida Console"/>
              </a:rPr>
              <a:t>reduceByKey</a:t>
            </a:r>
            <a:r>
              <a:rPr lang="en-US" sz="3000" dirty="0" smtClean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191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lines = </a:t>
            </a:r>
            <a:r>
              <a:rPr lang="en-US" sz="1800" dirty="0" err="1" smtClean="0">
                <a:latin typeface="Lucida Console"/>
                <a:cs typeface="Lucida Console"/>
              </a:rPr>
              <a:t>sc.textFile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counts = </a:t>
            </a:r>
            <a:r>
              <a:rPr lang="en-US" sz="1800" dirty="0" err="1" smtClean="0">
                <a:latin typeface="Lucida Console"/>
                <a:cs typeface="Lucida Console"/>
              </a:rPr>
              <a:t>lines.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54283"/>
            <a:ext cx="8229600" cy="952500"/>
          </a:xfrm>
        </p:spPr>
        <p:txBody>
          <a:bodyPr/>
          <a:lstStyle/>
          <a:p>
            <a:r>
              <a:rPr lang="en-US" sz="5500" dirty="0" smtClean="0"/>
              <a:t>Example: Word Count</a:t>
            </a:r>
            <a:endParaRPr lang="en-US" sz="55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07894" y="33676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(to,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(not,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(to,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</a:t>
              </a:r>
              <a:r>
                <a:rPr lang="en-US" sz="2000" dirty="0">
                  <a:latin typeface="Corbel"/>
                  <a:cs typeface="Corbel"/>
                </a:rPr>
                <a:t>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(be, 2)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9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Other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5" y="1392812"/>
            <a:ext cx="8318975" cy="4022134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smtClean="0">
                <a:latin typeface="Lucida Console"/>
                <a:cs typeface="Lucida Console"/>
              </a:rPr>
              <a:t>visits = </a:t>
            </a:r>
            <a:r>
              <a:rPr lang="en-US" sz="1600" dirty="0" err="1" smtClean="0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 smtClean="0">
                <a:latin typeface="Lucida Console"/>
                <a:cs typeface="Lucida Console"/>
              </a:rPr>
              <a:t>),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1.3.3.1”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“1.3.3.1”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1.2.3.4”, “1.3.3.1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”], 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Home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”])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3.4.5.6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”], [“About”]))</a:t>
            </a:r>
            <a:endParaRPr lang="en-US" sz="16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5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Setting the Level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the pair RDD operations take an optional second parameter for number of tasks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000" dirty="0">
                <a:latin typeface="Lucida Console"/>
                <a:cs typeface="Lucida Console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, 5)</a:t>
            </a:r>
          </a:p>
        </p:txBody>
      </p:sp>
    </p:spTree>
    <p:extLst>
      <p:ext uri="{BB962C8B-B14F-4D97-AF65-F5344CB8AC3E}">
        <p14:creationId xmlns:p14="http://schemas.microsoft.com/office/powerpoint/2010/main" val="33227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315768"/>
            <a:ext cx="4040188" cy="53313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3894659"/>
            <a:ext cx="4040188" cy="1723049"/>
          </a:xfrm>
        </p:spPr>
        <p:txBody>
          <a:bodyPr/>
          <a:lstStyle/>
          <a:p>
            <a:r>
              <a:rPr lang="en-US" sz="3200" dirty="0" smtClean="0"/>
              <a:t>General execution graphs</a:t>
            </a:r>
          </a:p>
          <a:p>
            <a:r>
              <a:rPr lang="en-US" sz="3200" dirty="0" smtClean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8" y="3315768"/>
            <a:ext cx="4041775" cy="53313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8" y="3905632"/>
            <a:ext cx="4041775" cy="152977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Rich APIs in Java, </a:t>
            </a:r>
            <a:r>
              <a:rPr lang="en-US" sz="3200" dirty="0" err="1" smtClean="0"/>
              <a:t>Scala</a:t>
            </a:r>
            <a:r>
              <a:rPr lang="en-US" sz="3200" dirty="0" smtClean="0"/>
              <a:t>, Python</a:t>
            </a:r>
          </a:p>
          <a:p>
            <a:r>
              <a:rPr lang="en-US" sz="3200" dirty="0" smtClean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79" y="2158804"/>
            <a:ext cx="8354733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2" y="1074688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/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Engine Compatible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15867" y="2837298"/>
            <a:ext cx="2784268" cy="55618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 smtClean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823452" y="2336488"/>
            <a:ext cx="3778962" cy="99067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 smtClean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1475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Any external variables you use in a closure will automatically be shipped to the cluster:</a:t>
            </a:r>
          </a:p>
          <a:p>
            <a:pPr marL="0" indent="0">
              <a:buNone/>
            </a:pPr>
            <a:endParaRPr lang="en-US" dirty="0" smtClean="0"/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smtClean="0">
                <a:latin typeface="Lucida Console"/>
                <a:cs typeface="Lucida Console"/>
              </a:rPr>
              <a:t>query = </a:t>
            </a:r>
            <a:r>
              <a:rPr lang="en-US" sz="2600" dirty="0" err="1" smtClean="0">
                <a:latin typeface="Lucida Console"/>
                <a:cs typeface="Lucida Console"/>
              </a:rPr>
              <a:t>sys.stdin.readline</a:t>
            </a:r>
            <a:r>
              <a:rPr lang="en-US" sz="2600" dirty="0" smtClean="0">
                <a:latin typeface="Lucida Console"/>
                <a:cs typeface="Lucida Console"/>
              </a:rPr>
              <a:t>()</a:t>
            </a:r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err="1" smtClean="0">
                <a:latin typeface="Lucida Console"/>
                <a:cs typeface="Lucida Console"/>
              </a:rPr>
              <a:t>pages.</a:t>
            </a:r>
            <a:r>
              <a:rPr lang="en-US" sz="2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600" dirty="0" smtClean="0">
                <a:latin typeface="Lucida Console"/>
                <a:cs typeface="Lucida Console"/>
              </a:rPr>
              <a:t>(</a:t>
            </a:r>
            <a:r>
              <a:rPr lang="en-US" sz="26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query in x</a:t>
            </a:r>
            <a:r>
              <a:rPr lang="en-US" sz="2600" dirty="0" smtClean="0">
                <a:latin typeface="Lucida Console"/>
                <a:cs typeface="Lucida Console"/>
              </a:rPr>
              <a:t>).</a:t>
            </a:r>
            <a:r>
              <a:rPr lang="en-US" sz="2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6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caveats:</a:t>
            </a:r>
          </a:p>
          <a:p>
            <a:r>
              <a:rPr lang="en-US" dirty="0" smtClean="0"/>
              <a:t>Each task gets a new copy (updates aren’t sent back)</a:t>
            </a:r>
          </a:p>
          <a:p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/ Pickle-able</a:t>
            </a:r>
          </a:p>
          <a:p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8499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2" y="1639495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215469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1586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cached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7898" y="5089670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1586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RDD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29001" y="1678924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filter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RDD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reduceByKey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cogroup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17079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mapWith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    </a:t>
            </a: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504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1" y="1327346"/>
            <a:ext cx="3388341" cy="365521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 smtClean="0"/>
              <a:t>Python,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&amp; Java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Interactive Shells</a:t>
            </a:r>
            <a:endParaRPr lang="en-US" sz="2000" b="1" dirty="0" smtClean="0"/>
          </a:p>
          <a:p>
            <a:pPr marL="174625" indent="-174625"/>
            <a:r>
              <a:rPr lang="en-US" sz="2000" dirty="0" smtClean="0"/>
              <a:t>Python &amp; </a:t>
            </a:r>
            <a:r>
              <a:rPr lang="en-US" sz="2000" dirty="0" err="1" smtClean="0"/>
              <a:t>Scala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 smtClean="0"/>
              <a:t>Java &amp;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are faster due to static typing</a:t>
            </a:r>
          </a:p>
          <a:p>
            <a:pPr marL="174625" indent="-174625"/>
            <a:r>
              <a:rPr lang="en-US" sz="2000" dirty="0" smtClean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463766" y="1312263"/>
            <a:ext cx="5120944" cy="969872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6600"/>
                </a:solidFill>
              </a:rPr>
              <a:t>Python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lines </a:t>
            </a:r>
            <a:r>
              <a:rPr lang="en-US" sz="1400" dirty="0">
                <a:latin typeface="Lucida Console"/>
                <a:cs typeface="Lucida Console"/>
              </a:rPr>
              <a:t>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“ERROR”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r>
              <a:rPr lang="en-US" sz="1400" dirty="0">
                <a:latin typeface="Lucida Console"/>
                <a:cs typeface="Lucida Console"/>
              </a:rPr>
              <a:t>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1065" y="2471909"/>
            <a:ext cx="5123645" cy="10488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 smtClean="0">
                <a:solidFill>
                  <a:srgbClr val="FF6600"/>
                </a:solidFill>
              </a:rPr>
              <a:t>Scala</a:t>
            </a:r>
            <a:endParaRPr lang="en-US" sz="14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1057" y="3698577"/>
            <a:ext cx="5123653" cy="18140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smtClean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dirty="0" err="1" smtClean="0">
                <a:latin typeface="Lucida Console"/>
                <a:cs typeface="Lucida Console"/>
              </a:rPr>
              <a:t>JavaRDD</a:t>
            </a:r>
            <a:r>
              <a:rPr lang="en-US" sz="1400" dirty="0" smtClean="0">
                <a:latin typeface="Lucida Console"/>
                <a:cs typeface="Lucida Console"/>
              </a:rPr>
              <a:t>&lt;String&gt;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b="1" dirty="0" smtClean="0">
                <a:latin typeface="Lucida Console"/>
                <a:cs typeface="Lucida Console"/>
              </a:rPr>
              <a:t>new</a:t>
            </a:r>
            <a:r>
              <a:rPr lang="en-US" sz="1400" dirty="0" smtClean="0">
                <a:latin typeface="Lucida Console"/>
                <a:cs typeface="Lucida Console"/>
              </a:rPr>
              <a:t> Function&lt;String, Boolean&gt;()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Boolean call(String s)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b="1" dirty="0" smtClean="0">
                <a:latin typeface="Lucida Console"/>
                <a:cs typeface="Lucida Console"/>
              </a:rPr>
              <a:t>return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s.contains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400" dirty="0" smtClean="0">
                <a:latin typeface="Lucida Console"/>
                <a:cs typeface="Lucida Console"/>
              </a:rPr>
              <a:t>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}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}).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08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Fastest Way to Learn Spark</a:t>
            </a:r>
          </a:p>
          <a:p>
            <a:r>
              <a:rPr lang="en-US" dirty="0" smtClean="0"/>
              <a:t>Available in Python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Runs as an application on an existing Spark Cluster…</a:t>
            </a:r>
          </a:p>
          <a:p>
            <a:r>
              <a:rPr lang="en-US" dirty="0" smtClean="0"/>
              <a:t>OR Can run locally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69" y="1707917"/>
            <a:ext cx="4503381" cy="25447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1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382000" cy="351763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import </a:t>
            </a:r>
            <a:r>
              <a:rPr lang="en-US" sz="1700" dirty="0">
                <a:latin typeface="Lucida Console"/>
                <a:cs typeface="Lucida Console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from </a:t>
            </a:r>
            <a:r>
              <a:rPr lang="en-US" sz="1700" dirty="0" err="1">
                <a:latin typeface="Lucida Console"/>
                <a:cs typeface="Lucida Console"/>
              </a:rPr>
              <a:t>pyspark</a:t>
            </a:r>
            <a:r>
              <a:rPr lang="en-US" sz="1700" b="1" dirty="0">
                <a:latin typeface="Lucida Console"/>
                <a:cs typeface="Lucida Console"/>
              </a:rPr>
              <a:t> import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700" b="1" dirty="0">
                <a:latin typeface="Lucida Console"/>
                <a:cs typeface="Lucida Console"/>
              </a:rPr>
              <a:t>if 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dirty="0" err="1">
                <a:latin typeface="Lucida Console"/>
                <a:cs typeface="Lucida Console"/>
              </a:rPr>
              <a:t>name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b="1" dirty="0">
                <a:latin typeface="Lucida Console"/>
                <a:cs typeface="Lucida Console"/>
              </a:rPr>
              <a:t> </a:t>
            </a:r>
            <a:r>
              <a:rPr lang="fr-FR" sz="1700" dirty="0">
                <a:latin typeface="Lucida Console"/>
                <a:cs typeface="Lucida Console"/>
              </a:rPr>
              <a:t>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Lucida Console"/>
                <a:cs typeface="Lucida Console"/>
              </a:rPr>
              <a:t>    </a:t>
            </a:r>
            <a:r>
              <a:rPr lang="en-US" sz="1700" dirty="0" err="1">
                <a:latin typeface="Lucida Console"/>
                <a:cs typeface="Lucida Console"/>
              </a:rPr>
              <a:t>sc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r>
              <a:rPr lang="en-US" sz="1700" dirty="0">
                <a:latin typeface="Lucida Console"/>
                <a:cs typeface="Lucida Console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“local”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Lucida Console"/>
                <a:cs typeface="Lucida Console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 err="1">
                <a:latin typeface="Lucida Console"/>
                <a:cs typeface="Lucida Console"/>
              </a:rPr>
              <a:t>sys.argv</a:t>
            </a:r>
            <a:r>
              <a:rPr lang="en-US" sz="1700" dirty="0">
                <a:latin typeface="Lucida Console"/>
                <a:cs typeface="Lucida Console"/>
              </a:rPr>
              <a:t>[0], </a:t>
            </a:r>
            <a:r>
              <a:rPr lang="en-US" sz="1700" b="1" dirty="0" smtClean="0">
                <a:latin typeface="Lucida Console"/>
                <a:cs typeface="Lucida Console"/>
              </a:rPr>
              <a:t>None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counts = </a:t>
            </a:r>
            <a:r>
              <a:rPr lang="en-US" sz="17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lines.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     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          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counts.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Lucida Console"/>
              <a:cs typeface="Lucida Console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 or a Standalone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8754" y="2927615"/>
            <a:ext cx="7696200" cy="123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org.apache.spark.api.java.JavaSparkContext</a:t>
            </a:r>
            <a:r>
              <a:rPr lang="en-US" sz="1500" dirty="0">
                <a:latin typeface="Lucida Console"/>
                <a:cs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  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new String[] {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8" y="1537230"/>
            <a:ext cx="8197122" cy="1231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org.apache.spark.SparkContext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org.apache.spark.SparkContext</a:t>
            </a:r>
            <a:r>
              <a:rPr lang="en-US" sz="1500" dirty="0">
                <a:latin typeface="Lucida Console"/>
                <a:cs typeface="Lucida Console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err="1">
                <a:latin typeface="Lucida Console"/>
                <a:cs typeface="Lucida Console"/>
              </a:rPr>
              <a:t>val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url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  <a:cs typeface="Lucida Console"/>
              </a:rPr>
              <a:t>Seq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14828" y="2767953"/>
            <a:ext cx="1813588" cy="638493"/>
          </a:xfrm>
          <a:prstGeom prst="wedgeRectCallout">
            <a:avLst>
              <a:gd name="adj1" fmla="val 28562"/>
              <a:gd name="adj2" fmla="val -90761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651869" y="2767953"/>
            <a:ext cx="762372" cy="638493"/>
          </a:xfrm>
          <a:prstGeom prst="wedgeRectCallout">
            <a:avLst>
              <a:gd name="adj1" fmla="val -9207"/>
              <a:gd name="adj2" fmla="val -88413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519700" y="2767953"/>
            <a:ext cx="1517193" cy="638493"/>
          </a:xfrm>
          <a:prstGeom prst="wedgeRectCallout">
            <a:avLst>
              <a:gd name="adj1" fmla="val -25426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140216" y="2767953"/>
            <a:ext cx="1780165" cy="638493"/>
          </a:xfrm>
          <a:prstGeom prst="wedgeRectCallout">
            <a:avLst>
              <a:gd name="adj1" fmla="val -26339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300" y="1793712"/>
            <a:ext cx="704046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6"/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39053" y="3179905"/>
            <a:ext cx="9525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08754" y="4308498"/>
            <a:ext cx="8206646" cy="9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from </a:t>
            </a:r>
            <a:r>
              <a:rPr lang="en-US" sz="1500" dirty="0" err="1">
                <a:latin typeface="Lucida Console"/>
                <a:cs typeface="Lucida Console"/>
              </a:rPr>
              <a:t>pyspark</a:t>
            </a:r>
            <a:r>
              <a:rPr lang="en-US" sz="1500" b="1" dirty="0">
                <a:latin typeface="Lucida Console"/>
                <a:cs typeface="Lucida Console"/>
              </a:rPr>
              <a:t> import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[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library.py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62695" y="4438812"/>
            <a:ext cx="1399783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378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/ Java: add a Maven dependency on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200" b="1" dirty="0" err="1" smtClean="0"/>
              <a:t>groupId</a:t>
            </a:r>
            <a:r>
              <a:rPr lang="en-US" sz="3200" b="1" dirty="0" smtClean="0"/>
              <a:t>:</a:t>
            </a:r>
            <a:r>
              <a:rPr lang="en-US" sz="3200" dirty="0" smtClean="0"/>
              <a:t>   	</a:t>
            </a:r>
            <a:r>
              <a:rPr lang="en-US" sz="3200" dirty="0" err="1" smtClean="0"/>
              <a:t>org.spark</a:t>
            </a:r>
            <a:r>
              <a:rPr lang="en-US" sz="3200" dirty="0" smtClean="0"/>
              <a:t>-project</a:t>
            </a:r>
            <a:br>
              <a:rPr lang="en-US" sz="3200" dirty="0" smtClean="0"/>
            </a:br>
            <a:r>
              <a:rPr lang="en-US" sz="3200" b="1" dirty="0" err="1" smtClean="0"/>
              <a:t>artifactId</a:t>
            </a:r>
            <a:r>
              <a:rPr lang="en-US" sz="3200" b="1" dirty="0" smtClean="0"/>
              <a:t>:</a:t>
            </a:r>
            <a:r>
              <a:rPr lang="en-US" sz="3200" dirty="0" smtClean="0"/>
              <a:t>	spark-core_2.10</a:t>
            </a:r>
            <a:br>
              <a:rPr lang="en-US" sz="3200" dirty="0" smtClean="0"/>
            </a:br>
            <a:r>
              <a:rPr lang="en-US" sz="3200" b="1" dirty="0" smtClean="0"/>
              <a:t>version:</a:t>
            </a:r>
            <a:r>
              <a:rPr lang="en-US" sz="3200" dirty="0" smtClean="0"/>
              <a:t>   	     0.9.0</a:t>
            </a:r>
          </a:p>
          <a:p>
            <a:endParaRPr lang="en-US" dirty="0"/>
          </a:p>
          <a:p>
            <a:r>
              <a:rPr lang="en-US" dirty="0" smtClean="0"/>
              <a:t>Python: run program with our </a:t>
            </a:r>
            <a:r>
              <a:rPr lang="en-US" dirty="0" err="1" smtClean="0"/>
              <a:t>pyspark</a:t>
            </a:r>
            <a:r>
              <a:rPr lang="en-US" dirty="0" smtClean="0"/>
              <a:t> script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2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484"/>
            <a:ext cx="8229600" cy="952500"/>
          </a:xfrm>
        </p:spPr>
        <p:txBody>
          <a:bodyPr/>
          <a:lstStyle/>
          <a:p>
            <a:r>
              <a:rPr lang="en-US" dirty="0" smtClean="0"/>
              <a:t>Administrative GUIs</a:t>
            </a:r>
            <a:endParaRPr lang="en-US" dirty="0"/>
          </a:p>
        </p:txBody>
      </p:sp>
      <p:sp>
        <p:nvSpPr>
          <p:cNvPr id="3" name="Shape 280"/>
          <p:cNvSpPr/>
          <p:nvPr/>
        </p:nvSpPr>
        <p:spPr>
          <a:xfrm>
            <a:off x="463276" y="1487316"/>
            <a:ext cx="7570432" cy="37897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5" name="Shape 327"/>
          <p:cNvSpPr/>
          <p:nvPr/>
        </p:nvSpPr>
        <p:spPr>
          <a:xfrm>
            <a:off x="3099483" y="1866864"/>
            <a:ext cx="7488920" cy="3789745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/>
          <p:cNvSpPr txBox="1"/>
          <p:nvPr/>
        </p:nvSpPr>
        <p:spPr>
          <a:xfrm>
            <a:off x="463276" y="1049984"/>
            <a:ext cx="476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http://&lt;Standalone Master&gt;:8080 (by default)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884" y="5007012"/>
            <a:ext cx="1857851" cy="299245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0"/>
          </p:cNvCxnSpPr>
          <p:nvPr/>
        </p:nvCxnSpPr>
        <p:spPr>
          <a:xfrm rot="5400000" flipH="1" flipV="1">
            <a:off x="1204865" y="2372525"/>
            <a:ext cx="2763432" cy="2505542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838631" y="4984914"/>
            <a:ext cx="1305369" cy="730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Intel-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658" y="3982779"/>
            <a:ext cx="577421" cy="5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Spark Community</a:t>
            </a:r>
            <a:endParaRPr lang="en-US" dirty="0"/>
          </a:p>
        </p:txBody>
      </p:sp>
      <p:pic>
        <p:nvPicPr>
          <p:cNvPr id="5" name="Picture 4" descr="conviva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9164" y="4820487"/>
            <a:ext cx="986521" cy="16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yahoologo-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297" y="3821733"/>
            <a:ext cx="1171220" cy="3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adobe-systems-incorporate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8450" y="4565974"/>
            <a:ext cx="551779" cy="5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bizo_283_224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5231" y="4811208"/>
            <a:ext cx="503816" cy="38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ogo_clearstory_data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0947" y="4542645"/>
            <a:ext cx="824973" cy="2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86522_AdMobius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0159" y="4542645"/>
            <a:ext cx="792486" cy="2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Shot 2013-05-29 at 12.18.46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63" y="4974258"/>
            <a:ext cx="1035232" cy="175620"/>
          </a:xfrm>
          <a:prstGeom prst="rect">
            <a:avLst/>
          </a:prstGeom>
        </p:spPr>
      </p:pic>
      <p:pic>
        <p:nvPicPr>
          <p:cNvPr id="13" name="Picture 12" descr="Screen Shot 2013-08-28 at 4.00.20 PM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"/>
          <a:stretch/>
        </p:blipFill>
        <p:spPr>
          <a:xfrm>
            <a:off x="3980159" y="5295826"/>
            <a:ext cx="1084673" cy="172622"/>
          </a:xfrm>
          <a:prstGeom prst="rect">
            <a:avLst/>
          </a:prstGeom>
        </p:spPr>
      </p:pic>
      <p:pic>
        <p:nvPicPr>
          <p:cNvPr id="14" name="Picture 13" descr="tagged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04" y="4661212"/>
            <a:ext cx="840740" cy="149996"/>
          </a:xfrm>
          <a:prstGeom prst="rect">
            <a:avLst/>
          </a:prstGeom>
        </p:spPr>
      </p:pic>
      <p:pic>
        <p:nvPicPr>
          <p:cNvPr id="15" name="Picture 5" descr="quantifind_logo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743" y="5201928"/>
            <a:ext cx="944581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20130227104736!Wandisco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3" y="4230825"/>
            <a:ext cx="1510594" cy="1601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4886" y="3764797"/>
            <a:ext cx="926524" cy="926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1885" y="3538798"/>
            <a:ext cx="1785214" cy="344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7997" y="3538798"/>
            <a:ext cx="1883384" cy="4853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/>
          <a:srcRect t="16388"/>
          <a:stretch/>
        </p:blipFill>
        <p:spPr>
          <a:xfrm>
            <a:off x="534855" y="1231518"/>
            <a:ext cx="8027666" cy="2230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61277" y="4935408"/>
            <a:ext cx="533040" cy="5330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43866" y="5143636"/>
            <a:ext cx="804105" cy="1899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57652" y="5038347"/>
            <a:ext cx="546371" cy="5026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38210" y="4061011"/>
            <a:ext cx="983373" cy="3716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4747" y="5247397"/>
            <a:ext cx="925969" cy="2606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28953" y="4563952"/>
            <a:ext cx="842932" cy="3692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51966" y="4299103"/>
            <a:ext cx="447321" cy="5121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981225" y="4557799"/>
            <a:ext cx="634999" cy="25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80159" y="4128518"/>
            <a:ext cx="1116072" cy="2046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04325" y="5236063"/>
            <a:ext cx="974890" cy="313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26269" y="3764797"/>
            <a:ext cx="1044957" cy="3809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8615" y="4442202"/>
            <a:ext cx="855662" cy="2526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1"/>
          <a:srcRect t="33132" b="34513"/>
          <a:stretch/>
        </p:blipFill>
        <p:spPr>
          <a:xfrm>
            <a:off x="608987" y="4834056"/>
            <a:ext cx="976122" cy="315822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484784" y="3750796"/>
            <a:ext cx="3750529" cy="1450247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FF6600"/>
                </a:solidFill>
              </a:rPr>
              <a:t>+You!</a:t>
            </a:r>
            <a:endParaRPr lang="en-US" sz="9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5075550" cy="37716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 runs as a library in your program (1 instance per app)</a:t>
            </a:r>
          </a:p>
          <a:p>
            <a:r>
              <a:rPr lang="en-US" dirty="0" smtClean="0"/>
              <a:t>Runs tasks locally or on cluster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, YARN or standalone mode</a:t>
            </a:r>
          </a:p>
          <a:p>
            <a:r>
              <a:rPr lang="en-US" dirty="0" smtClean="0"/>
              <a:t>Accesses storage systems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5408" y="1334508"/>
            <a:ext cx="2315962" cy="7886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900" dirty="0" smtClean="0"/>
              <a:t>Your application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758459" y="1698179"/>
            <a:ext cx="1803175" cy="373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 smtClean="0"/>
              <a:t>SparkContext</a:t>
            </a:r>
            <a:endParaRPr lang="en-US" sz="1900" dirty="0"/>
          </a:p>
        </p:txBody>
      </p:sp>
      <p:sp>
        <p:nvSpPr>
          <p:cNvPr id="6" name="Rectangle 5"/>
          <p:cNvSpPr/>
          <p:nvPr/>
        </p:nvSpPr>
        <p:spPr>
          <a:xfrm>
            <a:off x="7765975" y="2404933"/>
            <a:ext cx="1143000" cy="612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Local threads</a:t>
            </a:r>
            <a:endParaRPr lang="en-US" sz="1900" dirty="0"/>
          </a:p>
        </p:txBody>
      </p:sp>
      <p:sp>
        <p:nvSpPr>
          <p:cNvPr id="7" name="Rectangle 6"/>
          <p:cNvSpPr/>
          <p:nvPr/>
        </p:nvSpPr>
        <p:spPr>
          <a:xfrm>
            <a:off x="6328500" y="2401443"/>
            <a:ext cx="1143000" cy="612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Cluster manager</a:t>
            </a: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5701683" y="3298733"/>
            <a:ext cx="1101866" cy="857955"/>
          </a:xfrm>
          <a:prstGeom prst="rect">
            <a:avLst/>
          </a:prstGeom>
          <a:solidFill>
            <a:srgbClr val="604A7B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 smtClean="0"/>
              <a:t>Worker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5748422" y="3684396"/>
            <a:ext cx="1010036" cy="380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 smtClean="0"/>
              <a:t>Spark executor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991230" y="3298733"/>
            <a:ext cx="1113573" cy="857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 smtClean="0"/>
              <a:t>Worker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7055383" y="3684396"/>
            <a:ext cx="1010036" cy="380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 smtClean="0"/>
              <a:t>Spark executor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697014" y="4402471"/>
            <a:ext cx="3211961" cy="4098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HDFS or other storage</a:t>
            </a:r>
            <a:endParaRPr lang="en-US" sz="1900" dirty="0"/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6900000" y="2071743"/>
            <a:ext cx="760046" cy="32970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7660047" y="2071743"/>
            <a:ext cx="677429" cy="33319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6252616" y="3014193"/>
            <a:ext cx="647384" cy="28454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6900000" y="3014193"/>
            <a:ext cx="648016" cy="28454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6253440" y="4065198"/>
            <a:ext cx="0" cy="314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7560401" y="4065198"/>
            <a:ext cx="2842" cy="314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27975" y="3017683"/>
            <a:ext cx="0" cy="13847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sz="2600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sz="2600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/ </a:t>
            </a:r>
            <a:r>
              <a:rPr lang="en-US" dirty="0" err="1" smtClean="0"/>
              <a:t>Scala</a:t>
            </a:r>
            <a:r>
              <a:rPr lang="en-US" dirty="0" smtClean="0"/>
              <a:t>, just run your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development &amp; unit tests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Easiest way to launch is EC2: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      ./spark-ec2 -k keypair –i id_rsa.pem –s slaves \</a:t>
            </a:r>
            <a:br>
              <a:rPr lang="en-US" smtClean="0"/>
            </a:br>
            <a:r>
              <a:rPr lang="en-US" smtClean="0"/>
              <a:t>       [launch|stop|start|destroy] clusterName</a:t>
            </a:r>
          </a:p>
          <a:p>
            <a:r>
              <a:rPr lang="en-US" smtClean="0"/>
              <a:t>Several options for private clusters:</a:t>
            </a:r>
          </a:p>
          <a:p>
            <a:pPr lvl="1"/>
            <a:r>
              <a:rPr lang="en-US" smtClean="0"/>
              <a:t>Standalone mode (similar to Hadoop’s deploy scripts)</a:t>
            </a:r>
          </a:p>
          <a:p>
            <a:pPr lvl="1"/>
            <a:r>
              <a:rPr lang="en-US" smtClean="0"/>
              <a:t>Mesos</a:t>
            </a:r>
          </a:p>
          <a:p>
            <a:pPr lvl="1"/>
            <a:r>
              <a:rPr lang="en-US" smtClean="0"/>
              <a:t>Hadoop YARN</a:t>
            </a:r>
          </a:p>
          <a:p>
            <a:r>
              <a:rPr lang="en-US" smtClean="0"/>
              <a:t>Amazon EMR: </a:t>
            </a:r>
            <a:r>
              <a:rPr lang="en-US" smtClean="0">
                <a:hlinkClick r:id="rId2"/>
              </a:rPr>
              <a:t>tinyurl.com/spark-emr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6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PageRank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pages ranks (scores) based on links to them</a:t>
            </a:r>
          </a:p>
          <a:p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5461001"/>
            <a:ext cx="437913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602" y="1662546"/>
            <a:ext cx="4378398" cy="26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 smtClean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43775"/>
            <a:ext cx="312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2" y="4596151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1" y="4088151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8" y="3359796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808018"/>
            <a:ext cx="312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8" y="4465430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8615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3" y="3465372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592430"/>
            <a:ext cx="696158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110910"/>
            <a:ext cx="696158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60" y="3359797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3" y="3808017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8" y="4464376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720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Spark programming model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Language and deployment choices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algorithm (PageRank)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011534"/>
            <a:ext cx="679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005013"/>
            <a:ext cx="64491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6" y="3062234"/>
            <a:ext cx="646327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8" y="4085601"/>
            <a:ext cx="1545483" cy="464328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22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0043" y="3008845"/>
            <a:ext cx="6247952" cy="2597729"/>
            <a:chOff x="2557394" y="7318050"/>
            <a:chExt cx="16661205" cy="623455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5618" y="9596370"/>
              <a:ext cx="2540851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47466" y="9580720"/>
              <a:ext cx="2371133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47109" y="7318050"/>
              <a:ext cx="2485747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42317" y="12212464"/>
              <a:ext cx="2420357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7394" y="7533491"/>
              <a:ext cx="4783552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93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365"/>
            <a:ext cx="8229600" cy="351763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1800" b="1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800" b="1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// </a:t>
            </a:r>
            <a:r>
              <a:rPr lang="en-US" sz="1800" dirty="0" smtClean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load RDD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of (</a:t>
            </a:r>
            <a:r>
              <a:rPr lang="en-US" sz="1800" dirty="0" err="1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// </a:t>
            </a:r>
            <a:r>
              <a:rPr lang="en-US" sz="1800" dirty="0" smtClean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load RDD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of (</a:t>
            </a:r>
            <a:r>
              <a:rPr lang="en-US" sz="1800" dirty="0" err="1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for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(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contribs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case 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}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contribs.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)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>
                <a:latin typeface="Lucida Console"/>
                <a:ea typeface="Consolas" charset="0"/>
                <a:cs typeface="Lucida Console"/>
              </a:rPr>
              <a:t>    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mapValues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0.15 + 0.85 * _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Lucida Console"/>
                <a:ea typeface="Consolas" charset="0"/>
                <a:cs typeface="Lucida Console"/>
              </a:rPr>
              <a:t>}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 err="1" smtClean="0">
                <a:latin typeface="Lucida Console"/>
                <a:ea typeface="Consolas" charset="0"/>
                <a:cs typeface="Lucida Console"/>
              </a:rPr>
              <a:t>ranks.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saveAsTextFile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1354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9525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551266"/>
              </p:ext>
            </p:extLst>
          </p:nvPr>
        </p:nvGraphicFramePr>
        <p:xfrm>
          <a:off x="1600201" y="1841500"/>
          <a:ext cx="595312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53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500" dirty="0" smtClean="0"/>
              <a:t>Other Iterative Algorithms</a:t>
            </a:r>
            <a:endParaRPr lang="en-US" sz="55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59000"/>
            <a:ext cx="8839200" cy="3327157"/>
            <a:chOff x="381000" y="2183436"/>
            <a:chExt cx="8534400" cy="3048947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835534913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3368077321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516176" cy="394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25+ companies contributing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7429" cy="37716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Shell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Project Resources</a:t>
            </a:r>
            <a:endParaRPr lang="en-US" b="1" dirty="0">
              <a:solidFill>
                <a:srgbClr val="FF6600"/>
              </a:solidFill>
            </a:endParaRPr>
          </a:p>
          <a:p>
            <a:r>
              <a:rPr lang="en-US" dirty="0" smtClean="0"/>
              <a:t>Examples on the Project Site</a:t>
            </a:r>
          </a:p>
          <a:p>
            <a:r>
              <a:rPr lang="en-US" dirty="0" smtClean="0"/>
              <a:t>Examples in the Distribution</a:t>
            </a:r>
          </a:p>
          <a:p>
            <a:r>
              <a:rPr lang="en-US" dirty="0" smtClean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5" y="619078"/>
            <a:ext cx="4796695" cy="501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8012" y="4966487"/>
            <a:ext cx="384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http://</a:t>
            </a:r>
            <a:r>
              <a:rPr lang="en-US" sz="2000" dirty="0" err="1" smtClean="0"/>
              <a:t>spark.incubator.apache.org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Concept: RDD’s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1840" y="2266065"/>
            <a:ext cx="5178038" cy="34978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 smtClean="0"/>
              <a:t>Collections of objects spread across a cluster, stored in RAM or on Disk</a:t>
            </a:r>
          </a:p>
          <a:p>
            <a:r>
              <a:rPr lang="en-US" dirty="0" smtClean="0"/>
              <a:t>Built through parallel transformations</a:t>
            </a:r>
          </a:p>
          <a:p>
            <a:r>
              <a:rPr lang="en-US" dirty="0" smtClean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9451" y="2278737"/>
            <a:ext cx="3350151" cy="34978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 smtClean="0"/>
              <a:t>Transformations</a:t>
            </a:r>
            <a:br>
              <a:rPr lang="en-US" dirty="0" smtClean="0"/>
            </a:br>
            <a:r>
              <a:rPr lang="en-US" dirty="0" smtClean="0"/>
              <a:t>(e.g. map, filter, </a:t>
            </a:r>
            <a:r>
              <a:rPr lang="en-US" dirty="0" err="1" smtClean="0"/>
              <a:t>groupBy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Actions</a:t>
            </a:r>
            <a:br>
              <a:rPr lang="en-US" dirty="0" smtClean="0"/>
            </a:br>
            <a:r>
              <a:rPr lang="en-US" dirty="0" smtClean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923" y="1120306"/>
            <a:ext cx="7795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operations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on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3920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753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700" dirty="0" smtClean="0"/>
              <a:t>Example: </a:t>
            </a:r>
            <a:r>
              <a:rPr lang="en-US" sz="5700" b="0" dirty="0" smtClean="0"/>
              <a:t>Log Mining</a:t>
            </a:r>
            <a:endParaRPr lang="en-US" sz="57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3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280368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313243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0" y="2814661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746907" y="4522980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900985" y="5074379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240421" y="25624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1" y="2283418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3795959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0" y="37128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1" y="32271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4786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065950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38053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272951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65602" y="2313140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48895" y="206876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184240" y="3796527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332350" y="432858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1524879" y="1931511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Base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1792847" y="1962504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Transformed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5980415" y="3683012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Action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9227" y="45508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0516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Down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48984"/>
              </p:ext>
            </p:extLst>
          </p:nvPr>
        </p:nvGraphicFramePr>
        <p:xfrm>
          <a:off x="403288" y="1715792"/>
          <a:ext cx="817717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60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8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2777895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Lucida Console"/>
                <a:cs typeface="Lucida Console"/>
              </a:rPr>
              <a:t>msgs</a:t>
            </a:r>
            <a:r>
              <a:rPr lang="en-US" sz="1700" dirty="0" smtClean="0">
                <a:latin typeface="Lucida Console"/>
                <a:cs typeface="Lucida Console"/>
              </a:rPr>
              <a:t> = </a:t>
            </a:r>
            <a:r>
              <a:rPr lang="en-US" sz="1700" dirty="0" err="1" smtClean="0">
                <a:latin typeface="Lucida Console"/>
                <a:cs typeface="Lucida Console"/>
              </a:rPr>
              <a:t>textFile.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 smtClean="0">
                <a:latin typeface="Lucida Console"/>
                <a:cs typeface="Lucida Console"/>
              </a:rPr>
              <a:t>(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 smtClean="0">
                <a:latin typeface="Lucida Console"/>
                <a:cs typeface="Lucida Console"/>
              </a:rPr>
              <a:t>               .</a:t>
            </a:r>
            <a:r>
              <a:rPr lang="en-US" sz="17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 smtClean="0">
                <a:latin typeface="Lucida Console"/>
                <a:cs typeface="Lucida Console"/>
              </a:rPr>
              <a:t>(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44866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5" y="44866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4579763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</a:t>
            </a:r>
            <a:r>
              <a:rPr lang="en-US" sz="2000" dirty="0" err="1" smtClean="0">
                <a:latin typeface="Corbel"/>
                <a:cs typeface="Corbel"/>
              </a:rPr>
              <a:t>startsWith</a:t>
            </a:r>
            <a:r>
              <a:rPr lang="en-US" sz="2000" dirty="0" smtClean="0">
                <a:latin typeface="Corbel"/>
                <a:cs typeface="Corbel"/>
              </a:rPr>
              <a:t>(…))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1175" y="4579763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291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1589</Words>
  <Application>Microsoft Office PowerPoint</Application>
  <PresentationFormat>On-screen Show (16:10)</PresentationFormat>
  <Paragraphs>440</Paragraphs>
  <Slides>47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Arial</vt:lpstr>
      <vt:lpstr>Avenir Light</vt:lpstr>
      <vt:lpstr>Calibri</vt:lpstr>
      <vt:lpstr>Consolas</vt:lpstr>
      <vt:lpstr>Corbel</vt:lpstr>
      <vt:lpstr>Helvetica Neue Light</vt:lpstr>
      <vt:lpstr>Lucida Console</vt:lpstr>
      <vt:lpstr>Lucida Grande</vt:lpstr>
      <vt:lpstr>Open Sans</vt:lpstr>
      <vt:lpstr>Wingdings</vt:lpstr>
      <vt:lpstr>Office Theme</vt:lpstr>
      <vt:lpstr>Introduction to  Apache Spark</vt:lpstr>
      <vt:lpstr>What is Spark?</vt:lpstr>
      <vt:lpstr>The Spark Community</vt:lpstr>
      <vt:lpstr>Today’s Talk</vt:lpstr>
      <vt:lpstr>Spark Programming Model</vt:lpstr>
      <vt:lpstr>Key Concept: RDD’s</vt:lpstr>
      <vt:lpstr>Example: Log Mining</vt:lpstr>
      <vt:lpstr>Scaling Down</vt:lpstr>
      <vt:lpstr>Fault Recovery</vt:lpstr>
      <vt:lpstr>Programming with RDD’s</vt:lpstr>
      <vt:lpstr>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Other Key-Value Operations</vt:lpstr>
      <vt:lpstr>Setting the Level of Parallelism</vt:lpstr>
      <vt:lpstr>Using Local Variables</vt:lpstr>
      <vt:lpstr>Under The Hood: DAG Scheduler</vt:lpstr>
      <vt:lpstr>More RDD Operators</vt:lpstr>
      <vt:lpstr>How to Run Spark</vt:lpstr>
      <vt:lpstr>Language Support</vt:lpstr>
      <vt:lpstr>Interactive Shell</vt:lpstr>
      <vt:lpstr>… or a Standalone Application</vt:lpstr>
      <vt:lpstr>Create a SparkContext</vt:lpstr>
      <vt:lpstr>Add Spark to Your Project</vt:lpstr>
      <vt:lpstr>Administrative GUIs</vt:lpstr>
      <vt:lpstr>Software Components</vt:lpstr>
      <vt:lpstr>Local Execution</vt:lpstr>
      <vt:lpstr>Cluster Execution</vt:lpstr>
      <vt:lpstr>Example Application: PageRank</vt:lpstr>
      <vt:lpstr>Example: PageRank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PageRank Performance</vt:lpstr>
      <vt:lpstr>Other Iterative Algorithms</vt:lpstr>
      <vt:lpstr>Conclusion</vt:lpstr>
      <vt:lpstr>Conclusion</vt:lpstr>
      <vt:lpstr>Get Started</vt:lpstr>
    </vt:vector>
  </TitlesOfParts>
  <Company>Databricks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Apache Spark</dc:title>
  <dc:creator>Pat McDonough</dc:creator>
  <cp:lastModifiedBy>Patrick</cp:lastModifiedBy>
  <cp:revision>94</cp:revision>
  <dcterms:created xsi:type="dcterms:W3CDTF">2013-11-30T01:19:23Z</dcterms:created>
  <dcterms:modified xsi:type="dcterms:W3CDTF">2014-02-11T17:04:18Z</dcterms:modified>
</cp:coreProperties>
</file>