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2" r:id="rId7"/>
    <p:sldId id="266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37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1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819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19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85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3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92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502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61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79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F618C-96E1-45E5-8F39-6A922A5172D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68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F618C-96E1-45E5-8F39-6A922A5172DA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1DDF6-56F1-4298-848D-CAF6E4453C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733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924673" y="2095928"/>
            <a:ext cx="10243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/>
              <a:t>Plan de soutenance de thèse:</a:t>
            </a:r>
          </a:p>
          <a:p>
            <a:pPr algn="ctr"/>
            <a:endParaRPr lang="fr-FR" sz="2400" dirty="0"/>
          </a:p>
          <a:p>
            <a:pPr algn="ctr"/>
            <a:endParaRPr lang="fr-FR" sz="2400" dirty="0" smtClean="0"/>
          </a:p>
          <a:p>
            <a:pPr algn="ctr"/>
            <a:r>
              <a:rPr lang="fr-FR" sz="2400" dirty="0" smtClean="0"/>
              <a:t>Analyse de l’effet Morton dans les turbines à vapeur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13262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705" y="429215"/>
            <a:ext cx="3980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Analyse de l’effet Morton ( 5 </a:t>
            </a:r>
            <a:r>
              <a:rPr lang="fr-FR" sz="2000" b="1" dirty="0" err="1" smtClean="0"/>
              <a:t>mins</a:t>
            </a:r>
            <a:r>
              <a:rPr lang="fr-FR" sz="2000" b="1" dirty="0" smtClean="0"/>
              <a:t> ) 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632705" y="829325"/>
            <a:ext cx="917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Méthode de l’analyse de la stabilité de l’effet Morton ( ABC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Cas d’application du rotor court</a:t>
            </a:r>
          </a:p>
        </p:txBody>
      </p:sp>
      <p:sp>
        <p:nvSpPr>
          <p:cNvPr id="2" name="Rectangle 1"/>
          <p:cNvSpPr/>
          <p:nvPr/>
        </p:nvSpPr>
        <p:spPr>
          <a:xfrm>
            <a:off x="632705" y="2278563"/>
            <a:ext cx="76011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/>
              <a:t>Mise en évidence de l’effet Morton (rotor flexible</a:t>
            </a:r>
            <a:r>
              <a:rPr lang="fr-FR" b="1" dirty="0" smtClean="0"/>
              <a:t>) (3 </a:t>
            </a:r>
            <a:r>
              <a:rPr lang="fr-FR" b="1" dirty="0" err="1" smtClean="0"/>
              <a:t>mins</a:t>
            </a:r>
            <a:r>
              <a:rPr lang="fr-FR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Nouvelle configuration du rotor proposée pour déclencher l’effet </a:t>
            </a:r>
            <a:r>
              <a:rPr lang="fr-FR" dirty="0" smtClean="0"/>
              <a:t>Morton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Résultats numériques du rotor long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Extrait des résultats expérimentaux (citer </a:t>
            </a:r>
            <a:r>
              <a:rPr lang="fr-FR" smtClean="0"/>
              <a:t>et préciser </a:t>
            </a:r>
            <a:r>
              <a:rPr lang="fr-FR" dirty="0" smtClean="0"/>
              <a:t>les travaux de Thibaud)</a:t>
            </a:r>
            <a:endParaRPr lang="fr-FR" dirty="0"/>
          </a:p>
        </p:txBody>
      </p:sp>
      <p:sp>
        <p:nvSpPr>
          <p:cNvPr id="5" name="Rectangle 4"/>
          <p:cNvSpPr/>
          <p:nvPr/>
        </p:nvSpPr>
        <p:spPr>
          <a:xfrm>
            <a:off x="632705" y="4177416"/>
            <a:ext cx="861274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Conclusion/ perspectives (2 </a:t>
            </a:r>
            <a:r>
              <a:rPr lang="fr-FR" b="1" dirty="0" err="1" smtClean="0"/>
              <a:t>mins</a:t>
            </a:r>
            <a:r>
              <a:rPr lang="fr-FR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Piste et solution pour éviter l’effet Morton instable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Confortation du modèle de l’effet Morton en utilisant les paliers à patins oscillant,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Contribution pendant ces trois ans (congrès, articles publié et à publier, session poster)</a:t>
            </a:r>
          </a:p>
        </p:txBody>
      </p:sp>
    </p:spTree>
    <p:extLst>
      <p:ext uri="{BB962C8B-B14F-4D97-AF65-F5344CB8AC3E}">
        <p14:creationId xmlns:p14="http://schemas.microsoft.com/office/powerpoint/2010/main" val="156294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61745" y="903497"/>
            <a:ext cx="102433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/>
              <a:t>Plan :</a:t>
            </a:r>
            <a:endParaRPr lang="fr-FR" sz="2400" dirty="0"/>
          </a:p>
          <a:p>
            <a:endParaRPr lang="fr-F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Introduction </a:t>
            </a:r>
          </a:p>
          <a:p>
            <a:endParaRPr lang="fr-F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Modélisation numérique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Validation expérimentale ( rotor court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Mise en évidence de l’effet Morton instable (rotor flexible)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Analyses des cas historiques avec coefficients d’influence de l’effet Morton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smtClean="0"/>
              <a:t>Conclusion/</a:t>
            </a:r>
            <a:r>
              <a:rPr lang="fr-FR" sz="2400" b="1" dirty="0" err="1" smtClean="0"/>
              <a:t>persepctives</a:t>
            </a:r>
            <a:r>
              <a:rPr lang="fr-FR" sz="2400" b="1" dirty="0" smtClean="0"/>
              <a:t>/contributions</a:t>
            </a:r>
          </a:p>
        </p:txBody>
      </p:sp>
    </p:spTree>
    <p:extLst>
      <p:ext uri="{BB962C8B-B14F-4D97-AF65-F5344CB8AC3E}">
        <p14:creationId xmlns:p14="http://schemas.microsoft.com/office/powerpoint/2010/main" val="342334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394" y="1589248"/>
            <a:ext cx="1098023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2400" b="1" dirty="0"/>
              <a:t>Introduction</a:t>
            </a:r>
            <a:r>
              <a:rPr lang="fr-FR" sz="1600" b="1" dirty="0"/>
              <a:t> </a:t>
            </a:r>
            <a:endParaRPr lang="fr-FR" sz="1600" b="1" dirty="0" smtClean="0"/>
          </a:p>
          <a:p>
            <a:pPr lvl="1"/>
            <a:endParaRPr lang="fr-FR" sz="16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1600" dirty="0" smtClean="0"/>
              <a:t>Accroche </a:t>
            </a:r>
            <a:r>
              <a:rPr lang="fr-FR" sz="1600" dirty="0"/>
              <a:t>par les cas industriels ( donner les symptômes classique/signature de l’effet Morton 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1600" dirty="0"/>
              <a:t>Distinguer </a:t>
            </a:r>
            <a:r>
              <a:rPr lang="fr-FR" sz="1600" dirty="0" smtClean="0"/>
              <a:t>les </a:t>
            </a:r>
            <a:r>
              <a:rPr lang="fr-FR" sz="1600" dirty="0"/>
              <a:t>effets </a:t>
            </a:r>
            <a:r>
              <a:rPr lang="fr-FR" sz="1600" dirty="0" smtClean="0"/>
              <a:t>Newkirk avec Effet </a:t>
            </a:r>
            <a:r>
              <a:rPr lang="fr-FR" sz="1600" dirty="0"/>
              <a:t>Morton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1600" dirty="0"/>
              <a:t>Explication qualitative de l’effet Morton  (point chaud/haut;  vibration spirale; 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1600" dirty="0"/>
              <a:t>Introduction des coefficients d’influences qui englobent les trois effets physiques compris dans l’effet Morton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1600" dirty="0"/>
              <a:t>Introduire le contexte et les objectifs de thèse </a:t>
            </a:r>
          </a:p>
          <a:p>
            <a:pPr lvl="2"/>
            <a:r>
              <a:rPr lang="fr-FR" sz="1600" dirty="0">
                <a:sym typeface="Wingdings" panose="05000000000000000000" pitchFamily="2" charset="2"/>
              </a:rPr>
              <a:t> </a:t>
            </a:r>
            <a:r>
              <a:rPr lang="fr-FR" sz="1600" dirty="0"/>
              <a:t>Origine du phénomène connu, </a:t>
            </a:r>
            <a:r>
              <a:rPr lang="fr-FR" sz="1600" b="1" dirty="0">
                <a:sym typeface="Wingdings" panose="05000000000000000000" pitchFamily="2" charset="2"/>
              </a:rPr>
              <a:t>mais</a:t>
            </a:r>
            <a:r>
              <a:rPr lang="fr-FR" sz="1600" dirty="0">
                <a:sym typeface="Wingdings" panose="05000000000000000000" pitchFamily="2" charset="2"/>
              </a:rPr>
              <a:t> la solution/prévention générale </a:t>
            </a:r>
            <a:r>
              <a:rPr lang="fr-FR" sz="1600" dirty="0" smtClean="0">
                <a:sym typeface="Wingdings" panose="05000000000000000000" pitchFamily="2" charset="2"/>
              </a:rPr>
              <a:t>difficile à avoir (car </a:t>
            </a:r>
            <a:r>
              <a:rPr lang="fr-FR" sz="1600" dirty="0">
                <a:sym typeface="Wingdings" panose="05000000000000000000" pitchFamily="2" charset="2"/>
              </a:rPr>
              <a:t>l’aspect multi physique)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Outil d’analyse précise, mais outils d’analyse sont peu car aspects multiphysique et multi-échelle, qui rend la simulation très couteuse en terme du temps de calcul </a:t>
            </a:r>
          </a:p>
          <a:p>
            <a:pPr lvl="2"/>
            <a:r>
              <a:rPr lang="fr-FR" sz="1600" b="1" dirty="0">
                <a:sym typeface="Wingdings" panose="05000000000000000000" pitchFamily="2" charset="2"/>
              </a:rPr>
              <a:t>Objectifs de la thèse : 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Outils spécifique à développer pour réaliser ce type d’analyse et  pour rendre l’analyse numérique possible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sz="1600" dirty="0">
                <a:sym typeface="Wingdings" panose="05000000000000000000" pitchFamily="2" charset="2"/>
              </a:rPr>
              <a:t>Proposer l’amélioration de la méthode d’analyse dédié aux industries (analyse de la stabilité amélioré)</a:t>
            </a: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fr-FR" sz="1600" dirty="0"/>
              <a:t>Enrichir la connaissance sur l’effet Morton et maitriser le déclenchement de l’effet </a:t>
            </a:r>
            <a:r>
              <a:rPr lang="fr-FR" sz="1600" dirty="0" smtClean="0"/>
              <a:t>Morton</a:t>
            </a:r>
            <a:endParaRPr lang="fr-FR" sz="1600" dirty="0"/>
          </a:p>
          <a:p>
            <a:pPr marL="892175" lvl="2" indent="-285750">
              <a:buFont typeface="Courier New" panose="02070309020205020404" pitchFamily="49" charset="0"/>
              <a:buChar char="o"/>
            </a:pPr>
            <a:r>
              <a:rPr lang="fr-FR" sz="1600" dirty="0" smtClean="0"/>
              <a:t>Présentation concise du banc de l’effet Morton du rotor court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88479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0126" y="507579"/>
            <a:ext cx="11530362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2400" b="1" dirty="0" smtClean="0"/>
              <a:t>Modélisation</a:t>
            </a:r>
            <a:endParaRPr lang="fr-FR" sz="1600" b="1" dirty="0" smtClean="0"/>
          </a:p>
          <a:p>
            <a:pPr lvl="1"/>
            <a:endParaRPr lang="fr-FR" sz="16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1600" dirty="0"/>
              <a:t>Mise à points des outils </a:t>
            </a:r>
            <a:r>
              <a:rPr lang="fr-FR" sz="1600" dirty="0" smtClean="0"/>
              <a:t>numériques (présenter de manière concise, souligner </a:t>
            </a:r>
            <a:r>
              <a:rPr lang="fr-FR" sz="1600" dirty="0"/>
              <a:t>les efforts sur </a:t>
            </a:r>
            <a:r>
              <a:rPr lang="fr-FR" sz="1600" dirty="0" smtClean="0"/>
              <a:t>la réduction du temps de calcul)</a:t>
            </a:r>
          </a:p>
          <a:p>
            <a:pPr lvl="1"/>
            <a:r>
              <a:rPr lang="fr-FR" sz="1600" dirty="0"/>
              <a:t>	</a:t>
            </a:r>
            <a:r>
              <a:rPr lang="fr-FR" sz="1600" dirty="0" smtClean="0"/>
              <a:t>Méthode spectrale ( collocation aux points </a:t>
            </a:r>
            <a:r>
              <a:rPr lang="fr-FR" sz="1600" dirty="0" err="1" smtClean="0"/>
              <a:t>Lobbato</a:t>
            </a:r>
            <a:r>
              <a:rPr lang="fr-FR" sz="1600" dirty="0" smtClean="0"/>
              <a:t>), etc..</a:t>
            </a:r>
            <a:endParaRPr lang="fr-FR" sz="1600" dirty="0" smtClean="0"/>
          </a:p>
          <a:p>
            <a:pPr lvl="1"/>
            <a:endParaRPr lang="fr-FR" sz="16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1600" dirty="0"/>
              <a:t>Stratégie de couplage </a:t>
            </a:r>
            <a:r>
              <a:rPr lang="fr-FR" sz="1600" dirty="0" smtClean="0"/>
              <a:t>(comment couplage </a:t>
            </a:r>
            <a:r>
              <a:rPr lang="fr-FR" sz="1600" dirty="0"/>
              <a:t>entre plusieurs phénomène physique ) 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126" y="2600292"/>
            <a:ext cx="1153036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2400" b="1" dirty="0" smtClean="0"/>
              <a:t>Validation du modèle (rotor court)</a:t>
            </a:r>
            <a:endParaRPr lang="fr-FR" sz="1600" b="1" dirty="0" smtClean="0"/>
          </a:p>
          <a:p>
            <a:pPr lvl="1"/>
            <a:endParaRPr lang="fr-FR" sz="1600" dirty="0" smtClean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1600" dirty="0" smtClean="0"/>
              <a:t>Présentation du banc d’essai de l’effet Morton  configuration rotor court de 430 mm</a:t>
            </a:r>
          </a:p>
          <a:p>
            <a:pPr lvl="1"/>
            <a:endParaRPr lang="fr-FR" sz="16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1600" dirty="0" smtClean="0"/>
              <a:t>Confrontation des résultats numériques/expérimentaux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fr-FR" sz="16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1600" dirty="0" smtClean="0"/>
              <a:t>Analyse de la stabilité</a:t>
            </a:r>
            <a:endParaRPr lang="fr-FR" sz="1600" dirty="0"/>
          </a:p>
        </p:txBody>
      </p:sp>
      <p:sp>
        <p:nvSpPr>
          <p:cNvPr id="2" name="Rectangle 1"/>
          <p:cNvSpPr/>
          <p:nvPr/>
        </p:nvSpPr>
        <p:spPr>
          <a:xfrm>
            <a:off x="863335" y="4728989"/>
            <a:ext cx="7768602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14300" lvl="1"/>
            <a:r>
              <a:rPr lang="fr-FR" sz="2400" b="1" dirty="0"/>
              <a:t>Mise en évidence de l’effet Morton instable (rotor flexible</a:t>
            </a:r>
            <a:r>
              <a:rPr lang="fr-FR" sz="2400" b="1" dirty="0" smtClean="0"/>
              <a:t>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fr-FR" sz="1600" dirty="0" smtClean="0"/>
          </a:p>
          <a:p>
            <a:pPr marL="534988" lvl="1" indent="-342900">
              <a:buFont typeface="Courier New" panose="02070309020205020404" pitchFamily="49" charset="0"/>
              <a:buChar char="o"/>
            </a:pPr>
            <a:r>
              <a:rPr lang="fr-FR" sz="1600" dirty="0" smtClean="0"/>
              <a:t>Présentation </a:t>
            </a:r>
            <a:r>
              <a:rPr lang="fr-FR" sz="1600" dirty="0"/>
              <a:t>du banc d’essai de l’effet </a:t>
            </a:r>
            <a:r>
              <a:rPr lang="fr-FR" sz="1600" dirty="0" smtClean="0"/>
              <a:t>Morton </a:t>
            </a:r>
            <a:r>
              <a:rPr lang="fr-FR" sz="1600" dirty="0"/>
              <a:t>configuration rotor </a:t>
            </a:r>
            <a:r>
              <a:rPr lang="fr-FR" sz="1600" dirty="0" smtClean="0"/>
              <a:t>long de 700 mm</a:t>
            </a:r>
            <a:endParaRPr lang="fr-FR" sz="1600" dirty="0"/>
          </a:p>
          <a:p>
            <a:pPr marL="534988" lvl="1" indent="-342900"/>
            <a:endParaRPr lang="fr-FR" sz="1600" dirty="0"/>
          </a:p>
          <a:p>
            <a:pPr marL="534988" lvl="1" indent="-342900">
              <a:buFont typeface="Courier New" panose="02070309020205020404" pitchFamily="49" charset="0"/>
              <a:buChar char="o"/>
            </a:pPr>
            <a:r>
              <a:rPr lang="fr-FR" sz="1600" dirty="0"/>
              <a:t>Analyse </a:t>
            </a:r>
            <a:r>
              <a:rPr lang="fr-FR" sz="1600" dirty="0" smtClean="0"/>
              <a:t>de la stabilité/résultats numériques</a:t>
            </a:r>
            <a:endParaRPr lang="fr-FR" sz="1600" dirty="0"/>
          </a:p>
          <a:p>
            <a:pPr marL="534988" lvl="1" indent="-342900">
              <a:buFont typeface="Courier New" panose="02070309020205020404" pitchFamily="49" charset="0"/>
              <a:buChar char="o"/>
            </a:pPr>
            <a:endParaRPr lang="fr-FR" sz="1600" dirty="0" smtClean="0"/>
          </a:p>
          <a:p>
            <a:pPr marL="534988" lvl="1" indent="-342900">
              <a:buFont typeface="Courier New" panose="02070309020205020404" pitchFamily="49" charset="0"/>
              <a:buChar char="o"/>
            </a:pPr>
            <a:r>
              <a:rPr lang="fr-FR" sz="1600" dirty="0" smtClean="0"/>
              <a:t>Résultats expérimentaux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72233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00248" y="875570"/>
            <a:ext cx="9664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/>
              <a:t>Analyses des cas historiques avec coefficients d’influence de l’effet </a:t>
            </a:r>
            <a:r>
              <a:rPr lang="fr-FR" sz="2400" b="1" dirty="0"/>
              <a:t>Morton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00248" y="3300090"/>
            <a:ext cx="51498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dirty="0"/>
              <a:t>Conclusion/</a:t>
            </a:r>
            <a:r>
              <a:rPr lang="fr-FR" sz="2400" b="1" dirty="0" err="1"/>
              <a:t>persepctives</a:t>
            </a:r>
            <a:r>
              <a:rPr lang="fr-FR" sz="2400" b="1" dirty="0"/>
              <a:t>/contributions</a:t>
            </a:r>
          </a:p>
        </p:txBody>
      </p:sp>
    </p:spTree>
    <p:extLst>
      <p:ext uri="{BB962C8B-B14F-4D97-AF65-F5344CB8AC3E}">
        <p14:creationId xmlns:p14="http://schemas.microsoft.com/office/powerpoint/2010/main" val="94426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0058" y="741322"/>
            <a:ext cx="11147503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2400" b="1" dirty="0"/>
              <a:t>Modélisation</a:t>
            </a:r>
            <a:endParaRPr lang="fr-FR" sz="1600" b="1" dirty="0"/>
          </a:p>
          <a:p>
            <a:pPr lvl="1"/>
            <a:endParaRPr lang="fr-FR" sz="16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1600" dirty="0"/>
              <a:t>Mise à points des outils numériques (présenter de manière concise, souligner les efforts sur la réduction du temps de calcul</a:t>
            </a:r>
            <a:r>
              <a:rPr lang="fr-FR" sz="1600" dirty="0" smtClean="0"/>
              <a:t>)</a:t>
            </a:r>
          </a:p>
          <a:p>
            <a:pPr lvl="1"/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Méthode </a:t>
            </a:r>
            <a:r>
              <a:rPr lang="fr-FR" sz="1600" dirty="0"/>
              <a:t>spectrale ( collocation aux points </a:t>
            </a:r>
            <a:r>
              <a:rPr lang="fr-FR" sz="1600" dirty="0" err="1" smtClean="0"/>
              <a:t>Lobbato</a:t>
            </a:r>
            <a:r>
              <a:rPr lang="fr-FR" sz="1600" dirty="0" smtClean="0"/>
              <a:t> ), </a:t>
            </a:r>
            <a:r>
              <a:rPr lang="fr-FR" sz="1600" dirty="0"/>
              <a:t>etc</a:t>
            </a:r>
            <a:r>
              <a:rPr lang="fr-FR" sz="1600" dirty="0" smtClean="0"/>
              <a:t>.. 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pour traiter la non-linéarité du palier, l’</a:t>
            </a:r>
            <a:r>
              <a:rPr lang="fr-FR" sz="1600" dirty="0" err="1" smtClean="0"/>
              <a:t>algo</a:t>
            </a:r>
            <a:r>
              <a:rPr lang="fr-FR" sz="1600" dirty="0" smtClean="0"/>
              <a:t> combine avec la méthode Newton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smtClean="0"/>
              <a:t>Modèle de cavitation récente FBNS</a:t>
            </a:r>
            <a:endParaRPr lang="fr-FR" sz="1600" dirty="0"/>
          </a:p>
          <a:p>
            <a:pPr lvl="1"/>
            <a:endParaRPr lang="fr-FR" sz="1600" dirty="0" smtClean="0"/>
          </a:p>
          <a:p>
            <a:pPr lvl="1"/>
            <a:r>
              <a:rPr lang="fr-FR" sz="1600" dirty="0" smtClean="0"/>
              <a:t>Justifier les choix du modèle:</a:t>
            </a:r>
          </a:p>
          <a:p>
            <a:pPr lvl="1"/>
            <a:r>
              <a:rPr lang="fr-FR" sz="1600" dirty="0" smtClean="0"/>
              <a:t>4DDL vs NDDL</a:t>
            </a:r>
          </a:p>
          <a:p>
            <a:pPr lvl="1"/>
            <a:r>
              <a:rPr lang="fr-FR" sz="1600" dirty="0" smtClean="0"/>
              <a:t>Masse concentrée vs défaut de fibre neutre</a:t>
            </a:r>
          </a:p>
          <a:p>
            <a:pPr lvl="1"/>
            <a:endParaRPr lang="fr-FR" sz="1600" dirty="0" smtClean="0"/>
          </a:p>
          <a:p>
            <a:pPr lvl="1"/>
            <a:endParaRPr lang="fr-FR" sz="1600" dirty="0"/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fr-FR" sz="1600" dirty="0"/>
              <a:t>Stratégie de couplage (comment couplage entre plusieurs phénomène physique )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196711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11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705" y="429215"/>
            <a:ext cx="2170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 smtClean="0"/>
              <a:t>Contexte ( 5 </a:t>
            </a:r>
            <a:r>
              <a:rPr lang="fr-FR" sz="2000" b="1" dirty="0" err="1" smtClean="0"/>
              <a:t>mins</a:t>
            </a:r>
            <a:r>
              <a:rPr lang="fr-FR" sz="2000" b="1" dirty="0" smtClean="0"/>
              <a:t> )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109610" y="1775114"/>
            <a:ext cx="363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Contexte scientifique et industriel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1109610" y="2144446"/>
            <a:ext cx="2530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Objectives de la thèse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632705" y="2740900"/>
            <a:ext cx="5211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/>
              <a:t>Bibliographie – stratégie de modélisation </a:t>
            </a:r>
            <a:r>
              <a:rPr lang="fr-FR" b="1" dirty="0"/>
              <a:t>( </a:t>
            </a:r>
            <a:r>
              <a:rPr lang="fr-FR" b="1" dirty="0" smtClean="0"/>
              <a:t>5 </a:t>
            </a:r>
            <a:r>
              <a:rPr lang="fr-FR" b="1" dirty="0" err="1"/>
              <a:t>mins</a:t>
            </a:r>
            <a:r>
              <a:rPr lang="fr-FR" b="1" dirty="0"/>
              <a:t> </a:t>
            </a:r>
            <a:r>
              <a:rPr lang="fr-FR" b="1" dirty="0" smtClean="0"/>
              <a:t>)</a:t>
            </a:r>
            <a:endParaRPr lang="fr-FR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1109610" y="3335995"/>
            <a:ext cx="322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Effet Newkirk et Effet Morton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09610" y="1405782"/>
            <a:ext cx="379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Définition concise de l’effet Morton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1109609" y="1036450"/>
            <a:ext cx="592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Accroche par un cas industriel ( vibration spirale, </a:t>
            </a:r>
            <a:r>
              <a:rPr lang="fr-FR" dirty="0" err="1" smtClean="0"/>
              <a:t>hyéstésis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1109610" y="3848896"/>
            <a:ext cx="577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Présentation concise sur les méthodes dans la littérature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09609" y="4361797"/>
            <a:ext cx="8763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Stratégie fixe pour modéliser l’effet Morton ( Modélisation modulable : module palier, module de la dynamique du rotor, module thermomécanique du rotor  )</a:t>
            </a:r>
          </a:p>
        </p:txBody>
      </p:sp>
    </p:spTree>
    <p:extLst>
      <p:ext uri="{BB962C8B-B14F-4D97-AF65-F5344CB8AC3E}">
        <p14:creationId xmlns:p14="http://schemas.microsoft.com/office/powerpoint/2010/main" val="763402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705" y="429215"/>
            <a:ext cx="57740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Modèle de l’effet Morton et sa </a:t>
            </a:r>
            <a:r>
              <a:rPr lang="fr-FR" sz="2000" b="1" dirty="0" smtClean="0"/>
              <a:t>validation ( 25 </a:t>
            </a:r>
            <a:r>
              <a:rPr lang="fr-FR" sz="2000" b="1" dirty="0" err="1" smtClean="0"/>
              <a:t>mins</a:t>
            </a:r>
            <a:r>
              <a:rPr lang="fr-FR" sz="2000" b="1" dirty="0" smtClean="0"/>
              <a:t> ) </a:t>
            </a:r>
            <a:endParaRPr lang="fr-FR" sz="2000" b="1" dirty="0"/>
          </a:p>
        </p:txBody>
      </p:sp>
      <p:sp>
        <p:nvSpPr>
          <p:cNvPr id="11" name="ZoneTexte 10"/>
          <p:cNvSpPr txBox="1"/>
          <p:nvPr/>
        </p:nvSpPr>
        <p:spPr>
          <a:xfrm>
            <a:off x="1191802" y="1087820"/>
            <a:ext cx="917482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Module thermomécanique du rotor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Modélisation du balourd thermique</a:t>
            </a:r>
          </a:p>
          <a:p>
            <a:pPr lvl="1"/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Module de la dynamique du rotor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Modèle du rotor à 4 </a:t>
            </a:r>
            <a:r>
              <a:rPr lang="fr-FR" dirty="0" err="1" smtClean="0"/>
              <a:t>ddl</a:t>
            </a:r>
            <a:r>
              <a:rPr lang="fr-FR" dirty="0" smtClean="0"/>
              <a:t> et à </a:t>
            </a:r>
            <a:r>
              <a:rPr lang="fr-FR" dirty="0" err="1" smtClean="0"/>
              <a:t>nddl</a:t>
            </a:r>
            <a:endParaRPr lang="fr-FR" dirty="0" smtClean="0"/>
          </a:p>
          <a:p>
            <a:pPr lvl="1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Module du palier hydrodynamique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Méthode de collocation aux points de </a:t>
            </a:r>
            <a:r>
              <a:rPr lang="fr-FR" dirty="0" err="1" smtClean="0"/>
              <a:t>Lobbato</a:t>
            </a:r>
            <a:endParaRPr lang="fr-FR" dirty="0" smtClean="0"/>
          </a:p>
          <a:p>
            <a:pPr marL="742950" lvl="1" indent="-285750">
              <a:buFontTx/>
              <a:buChar char="-"/>
            </a:pPr>
            <a:r>
              <a:rPr lang="fr-FR" dirty="0" smtClean="0"/>
              <a:t>Modèle de cavitation</a:t>
            </a:r>
          </a:p>
          <a:p>
            <a:pPr marL="742950" lvl="1" indent="-285750">
              <a:buFontTx/>
              <a:buChar char="-"/>
            </a:pPr>
            <a:r>
              <a:rPr lang="fr-FR" dirty="0" smtClean="0"/>
              <a:t>Validation du module palier avec l’expérimentation</a:t>
            </a:r>
          </a:p>
          <a:p>
            <a:pPr marL="742950" lvl="1" indent="-285750">
              <a:buFontTx/>
              <a:buChar char="-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Couplage de ces trois modules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Approche du flux moyen dans le temps (homogénéiser les échelles du temps)</a:t>
            </a:r>
          </a:p>
          <a:p>
            <a:pPr marL="742950" lvl="1" indent="-285750">
              <a:buFontTx/>
              <a:buChar char="-"/>
            </a:pPr>
            <a:r>
              <a:rPr lang="fr-FR" dirty="0"/>
              <a:t>Algorithme en régime transitoire de l’effet </a:t>
            </a:r>
            <a:r>
              <a:rPr lang="fr-FR" dirty="0" smtClean="0"/>
              <a:t>Morton</a:t>
            </a:r>
          </a:p>
          <a:p>
            <a:pPr marL="742950" lvl="1" indent="-285750">
              <a:buFontTx/>
              <a:buChar char="-"/>
            </a:pP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Validation par la confrontation </a:t>
            </a:r>
            <a:r>
              <a:rPr lang="fr-FR" dirty="0" err="1" smtClean="0"/>
              <a:t>num</a:t>
            </a:r>
            <a:r>
              <a:rPr lang="fr-FR" dirty="0" smtClean="0"/>
              <a:t>/</a:t>
            </a:r>
            <a:r>
              <a:rPr lang="fr-FR" dirty="0" err="1" smtClean="0"/>
              <a:t>exp</a:t>
            </a:r>
            <a:r>
              <a:rPr lang="fr-FR" dirty="0" smtClean="0"/>
              <a:t> sur le rotor court 430mm</a:t>
            </a:r>
          </a:p>
          <a:p>
            <a:pPr lvl="1"/>
            <a:r>
              <a:rPr lang="fr-FR" dirty="0" smtClean="0"/>
              <a:t>- Présentation des résultats numériques ( Niveau des vibrations synchrones, Différence de la température au rotor etc… 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64319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684</Words>
  <Application>Microsoft Office PowerPoint</Application>
  <PresentationFormat>Grand écran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EDF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ZHANG Silun</dc:creator>
  <cp:lastModifiedBy>ZHANG Silun</cp:lastModifiedBy>
  <cp:revision>180</cp:revision>
  <dcterms:created xsi:type="dcterms:W3CDTF">2019-03-01T10:29:26Z</dcterms:created>
  <dcterms:modified xsi:type="dcterms:W3CDTF">2019-03-13T17:35:13Z</dcterms:modified>
</cp:coreProperties>
</file>