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8BFB-4544-4586-B98B-19D8F77BFBC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BB7E-4A6D-4E19-BBC2-4A0B284855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34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À enlever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8808-A8C0-4AE8-B04E-F4FD079979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À enlever ou</a:t>
            </a:r>
            <a:r>
              <a:rPr lang="fr-FR" baseline="0" dirty="0" smtClean="0"/>
              <a:t> mettre après la présentation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8808-A8C0-4AE8-B04E-F4FD079979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2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Effet</a:t>
            </a:r>
            <a:r>
              <a:rPr lang="fr-FR" baseline="0" dirty="0" smtClean="0"/>
              <a:t> Morton est un phénomène multi physique : effet dominant dans l’effet Morton reste à déterminer dans le cas particulier. </a:t>
            </a:r>
            <a:r>
              <a:rPr lang="fr-FR" baseline="0" dirty="0" smtClean="0">
                <a:sym typeface="Wingdings" panose="05000000000000000000" pitchFamily="2" charset="2"/>
              </a:rPr>
              <a:t> pas de solution générale, il faut justifier le choix du geste de corrections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préparer le chemin pour maitriser l’effet Morton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8808-A8C0-4AE8-B04E-F4FD079979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1" dirty="0" smtClean="0"/>
              <a:t>Dans la</a:t>
            </a:r>
            <a:r>
              <a:rPr lang="fr-FR" b="1" baseline="0" dirty="0" smtClean="0"/>
              <a:t> littérature,  une des modélisations le plus intéressante est proposé par Lorenz et Murphy. Qui est basé sur un point de vu système à partir des coefficients ABC.</a:t>
            </a:r>
          </a:p>
          <a:p>
            <a:pPr marL="0" indent="0">
              <a:buFontTx/>
              <a:buNone/>
            </a:pPr>
            <a:endParaRPr lang="fr-FR" b="1" baseline="0" dirty="0" smtClean="0"/>
          </a:p>
          <a:p>
            <a:pPr marL="0" indent="0">
              <a:buFontTx/>
              <a:buNone/>
            </a:pPr>
            <a:r>
              <a:rPr lang="fr-FR" b="1" baseline="0" dirty="0" smtClean="0"/>
              <a:t>Ces coefficients décrit les effets principaux englobé dans l’effet Morton est présenté dans la suite. </a:t>
            </a:r>
          </a:p>
          <a:p>
            <a:pPr marL="0" indent="0">
              <a:buFontTx/>
              <a:buNone/>
            </a:pPr>
            <a:r>
              <a:rPr lang="fr-FR" b="1" baseline="0" dirty="0" smtClean="0"/>
              <a:t>Le A</a:t>
            </a:r>
          </a:p>
          <a:p>
            <a:pPr marL="0" indent="0">
              <a:buFontTx/>
              <a:buNone/>
            </a:pPr>
            <a:r>
              <a:rPr lang="fr-FR" b="1" baseline="0" dirty="0" smtClean="0"/>
              <a:t>Le B</a:t>
            </a:r>
          </a:p>
          <a:p>
            <a:pPr marL="0" indent="0">
              <a:buFontTx/>
              <a:buNone/>
            </a:pPr>
            <a:r>
              <a:rPr lang="fr-FR" b="1" baseline="0" dirty="0" smtClean="0"/>
              <a:t>Le C</a:t>
            </a:r>
          </a:p>
          <a:p>
            <a:pPr marL="0" indent="0">
              <a:buFontTx/>
              <a:buNone/>
            </a:pPr>
            <a:endParaRPr lang="fr-FR" b="1" baseline="0" dirty="0" smtClean="0"/>
          </a:p>
          <a:p>
            <a:pPr marL="0" indent="0">
              <a:buFontTx/>
              <a:buNone/>
            </a:pPr>
            <a:r>
              <a:rPr lang="fr-FR" b="1" i="1" u="sng" baseline="0" dirty="0" smtClean="0"/>
              <a:t>Comme ces effets peuvent être relié et chainé par les paramètres physiques, on peut le voir par cette vision système. </a:t>
            </a:r>
          </a:p>
          <a:p>
            <a:pPr marL="0" indent="0">
              <a:buFontTx/>
              <a:buNone/>
            </a:pPr>
            <a:r>
              <a:rPr lang="fr-FR" b="0" i="0" u="none" baseline="0" dirty="0" smtClean="0"/>
              <a:t>Description de l’effet Morton par système. </a:t>
            </a:r>
          </a:p>
          <a:p>
            <a:pPr marL="0" indent="0">
              <a:buFontTx/>
              <a:buNone/>
            </a:pPr>
            <a:r>
              <a:rPr lang="fr-FR" b="1" i="0" u="none" baseline="0" dirty="0" smtClean="0"/>
              <a:t>Générer, engendrer, créer ; s’ajouter et la boucle </a:t>
            </a:r>
            <a:r>
              <a:rPr lang="fr-FR" b="1" i="0" u="none" baseline="0" dirty="0" err="1" smtClean="0"/>
              <a:t>recomme</a:t>
            </a:r>
            <a:r>
              <a:rPr lang="fr-FR" b="1" i="0" u="none" baseline="0" dirty="0" smtClean="0"/>
              <a:t> et ainsi de suite.  </a:t>
            </a:r>
          </a:p>
          <a:p>
            <a:pPr marL="0" indent="0">
              <a:buFontTx/>
              <a:buNone/>
            </a:pPr>
            <a:endParaRPr lang="fr-FR" b="1" i="0" u="none" baseline="0" dirty="0" smtClean="0"/>
          </a:p>
          <a:p>
            <a:pPr marL="0" indent="0">
              <a:buFontTx/>
              <a:buNone/>
            </a:pPr>
            <a:r>
              <a:rPr lang="fr-FR" b="1" i="1" u="sng" baseline="0" dirty="0" smtClean="0"/>
              <a:t>À partir du point de vue système, </a:t>
            </a:r>
            <a:r>
              <a:rPr lang="fr-FR" b="1" i="1" u="sng" baseline="0" dirty="0" err="1" smtClean="0"/>
              <a:t>lorenz</a:t>
            </a:r>
            <a:r>
              <a:rPr lang="fr-FR" b="1" i="1" u="sng" baseline="0" dirty="0" smtClean="0"/>
              <a:t> propose également un critère de stabilité.  </a:t>
            </a:r>
          </a:p>
          <a:p>
            <a:pPr marL="0" indent="0">
              <a:buFontTx/>
              <a:buNone/>
            </a:pPr>
            <a:r>
              <a:rPr lang="fr-FR" b="1" i="0" u="none" baseline="0" dirty="0" smtClean="0"/>
              <a:t>Introduire l’indicateur de l’effet Morton</a:t>
            </a:r>
          </a:p>
          <a:p>
            <a:pPr marL="0" indent="0">
              <a:buFontTx/>
              <a:buNone/>
            </a:pPr>
            <a:endParaRPr lang="fr-FR" b="1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8808-A8C0-4AE8-B04E-F4FD079979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5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Effet</a:t>
            </a:r>
            <a:r>
              <a:rPr lang="fr-FR" baseline="0" dirty="0" smtClean="0"/>
              <a:t> Morton est un phénomène multi physique : effet dominant dans l’effet Morton reste à déterminer dans le cas particulier. </a:t>
            </a:r>
            <a:r>
              <a:rPr lang="fr-FR" baseline="0" dirty="0" smtClean="0">
                <a:sym typeface="Wingdings" panose="05000000000000000000" pitchFamily="2" charset="2"/>
              </a:rPr>
              <a:t> pas de solution générale, il faut justifier le choix du geste de corrections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8808-A8C0-4AE8-B04E-F4FD079979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2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8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0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2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4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30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74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3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0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211.png"/><Relationship Id="rId7" Type="http://schemas.openxmlformats.org/officeDocument/2006/relationships/image" Target="../media/image192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210.png"/><Relationship Id="rId5" Type="http://schemas.openxmlformats.org/officeDocument/2006/relationships/image" Target="../media/image1710.png"/><Relationship Id="rId15" Type="http://schemas.openxmlformats.org/officeDocument/2006/relationships/image" Target="../media/image25.png"/><Relationship Id="rId10" Type="http://schemas.openxmlformats.org/officeDocument/2006/relationships/image" Target="../media/image201.png"/><Relationship Id="rId4" Type="http://schemas.openxmlformats.org/officeDocument/2006/relationships/image" Target="../media/image221.png"/><Relationship Id="rId9" Type="http://schemas.openxmlformats.org/officeDocument/2006/relationships/image" Target="../media/image146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743D-2CDD-43DD-83DB-5B7A39027EFB}" type="datetime1">
              <a:rPr lang="fr-FR" smtClean="0"/>
              <a:t>21/03/2019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Analyse de l’effet Morton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D60C-CC4E-4914-82EA-EE784DA06867}" type="slidenum">
              <a:rPr lang="en-US" smtClean="0"/>
              <a:t>1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3581400" y="2895600"/>
            <a:ext cx="5023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Analyses modales des rotors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3167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991600" y="6627600"/>
            <a:ext cx="3200400" cy="230400"/>
          </a:xfrm>
          <a:solidFill>
            <a:srgbClr val="2E75B6"/>
          </a:solidFill>
        </p:spPr>
        <p:txBody>
          <a:bodyPr/>
          <a:lstStyle/>
          <a:p>
            <a:pPr algn="ctr"/>
            <a:fld id="{9100D60C-CC4E-4914-82EA-EE784DA06867}" type="slidenum">
              <a:rPr lang="en-US" sz="13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628012"/>
            <a:ext cx="3200400" cy="230400"/>
          </a:xfrm>
          <a:solidFill>
            <a:srgbClr val="1F4E79"/>
          </a:solidFill>
        </p:spPr>
        <p:txBody>
          <a:bodyPr/>
          <a:lstStyle/>
          <a:p>
            <a:pPr algn="ctr"/>
            <a:fld id="{346F573B-CB42-49BD-855C-8EA3A254BD1E}" type="datetime1"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21/03/2019</a:t>
            </a:fld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7434" y="6627600"/>
            <a:ext cx="5792400" cy="230400"/>
          </a:xfrm>
          <a:solidFill>
            <a:srgbClr val="5B9BD5"/>
          </a:solidFill>
        </p:spPr>
        <p:txBody>
          <a:bodyPr/>
          <a:lstStyle/>
          <a:p>
            <a:r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l’effet Morton</a:t>
            </a:r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9734" y="390440"/>
            <a:ext cx="11158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smtClean="0">
                <a:cs typeface="Arial" panose="020B0604020202020204" pitchFamily="34" charset="0"/>
              </a:rPr>
              <a:t>Analyse modale du </a:t>
            </a:r>
            <a:r>
              <a:rPr lang="fr-FR" sz="3200" dirty="0">
                <a:cs typeface="Arial" panose="020B0604020202020204" pitchFamily="34" charset="0"/>
              </a:rPr>
              <a:t>rotor court de 430mm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434" y="1151224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cs typeface="Times New Roman" panose="02020603050405020304" pitchFamily="18" charset="0"/>
              </a:rPr>
              <a:t>Analyses effectuées avec le modèle dynamique du rotor à </a:t>
            </a:r>
            <a:r>
              <a:rPr lang="fr-FR" dirty="0" smtClean="0">
                <a:cs typeface="Times New Roman" panose="02020603050405020304" pitchFamily="18" charset="0"/>
              </a:rPr>
              <a:t>NDDL</a:t>
            </a:r>
            <a:endParaRPr lang="fr-FR" dirty="0">
              <a:cs typeface="Times New Roman" panose="02020603050405020304" pitchFamily="18" charset="0"/>
            </a:endParaRPr>
          </a:p>
        </p:txBody>
      </p:sp>
      <p:grpSp>
        <p:nvGrpSpPr>
          <p:cNvPr id="71" name="Groupe 70"/>
          <p:cNvGrpSpPr/>
          <p:nvPr/>
        </p:nvGrpSpPr>
        <p:grpSpPr>
          <a:xfrm>
            <a:off x="982363" y="2108593"/>
            <a:ext cx="6075428" cy="2100525"/>
            <a:chOff x="1893584" y="1808075"/>
            <a:chExt cx="5065782" cy="1751449"/>
          </a:xfrm>
        </p:grpSpPr>
        <p:pic>
          <p:nvPicPr>
            <p:cNvPr id="72" name="Image 7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7" t="35572" r="11140" b="35817"/>
            <a:stretch/>
          </p:blipFill>
          <p:spPr>
            <a:xfrm>
              <a:off x="1893584" y="2622093"/>
              <a:ext cx="5065782" cy="937431"/>
            </a:xfrm>
            <a:prstGeom prst="rect">
              <a:avLst/>
            </a:prstGeom>
          </p:spPr>
        </p:pic>
        <p:cxnSp>
          <p:nvCxnSpPr>
            <p:cNvPr id="73" name="Connecteur droit avec flèche 72"/>
            <p:cNvCxnSpPr>
              <a:endCxn id="75" idx="2"/>
            </p:cNvCxnSpPr>
            <p:nvPr/>
          </p:nvCxnSpPr>
          <p:spPr>
            <a:xfrm flipV="1">
              <a:off x="3009900" y="2272946"/>
              <a:ext cx="0" cy="8178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068296" y="1840520"/>
                  <a:ext cx="1883208" cy="432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𝑟𝑙𝑚𝑡</m:t>
                            </m:r>
                          </m:sub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𝑠𝑡𝑎𝑡𝑖𝑞𝑢𝑒</m:t>
                            </m:r>
                          </m:sup>
                        </m:sSub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=3.3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296" y="1840520"/>
                  <a:ext cx="1883208" cy="43242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Connecteur droit avec flèche 77"/>
            <p:cNvCxnSpPr>
              <a:endCxn id="79" idx="2"/>
            </p:cNvCxnSpPr>
            <p:nvPr/>
          </p:nvCxnSpPr>
          <p:spPr>
            <a:xfrm flipH="1" flipV="1">
              <a:off x="5202701" y="2272946"/>
              <a:ext cx="12597" cy="803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4196977" y="1808075"/>
                  <a:ext cx="2011448" cy="464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𝑝𝑎𝑙𝑖𝑒𝑟</m:t>
                            </m:r>
                          </m:sub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𝑠𝑡𝑎𝑡𝑖𝑞𝑢𝑒</m:t>
                            </m:r>
                          </m:sup>
                        </m:sSub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=24.5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977" y="1808075"/>
                  <a:ext cx="2011448" cy="4648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au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983" y="4663788"/>
              <a:ext cx="2271547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418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99736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6486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kern="12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Roulement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29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Raideur isotrope </a:t>
                          </a:r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fr-F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29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Amortissement</a:t>
                          </a:r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au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983" y="4663788"/>
              <a:ext cx="2271547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418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99736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kern="12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Roulement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Raideur isotrope </a:t>
                          </a:r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28659" t="-100000" r="-2439" b="-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Amortissement</a:t>
                          </a:r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28659" t="-204444" r="-2439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Flèche vers le haut 80"/>
          <p:cNvSpPr/>
          <p:nvPr/>
        </p:nvSpPr>
        <p:spPr>
          <a:xfrm rot="1808631">
            <a:off x="1987240" y="4090465"/>
            <a:ext cx="266700" cy="485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vers le haut 81"/>
          <p:cNvSpPr/>
          <p:nvPr/>
        </p:nvSpPr>
        <p:spPr>
          <a:xfrm rot="20968266">
            <a:off x="5038488" y="4188254"/>
            <a:ext cx="266700" cy="4528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4130366" y="4756783"/>
                <a:ext cx="2393091" cy="636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dynamiques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𝑝𝑎𝑙𝑖𝑒𝑟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𝑝𝑎𝑙𝑖𝑒𝑟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66" y="4756783"/>
                <a:ext cx="2393091" cy="636969"/>
              </a:xfrm>
              <a:prstGeom prst="rect">
                <a:avLst/>
              </a:prstGeom>
              <a:blipFill rotWithShape="0">
                <a:blip r:embed="rId7"/>
                <a:stretch>
                  <a:fillRect l="-1531" t="-2857" r="-510"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连接符 27"/>
          <p:cNvCxnSpPr/>
          <p:nvPr/>
        </p:nvCxnSpPr>
        <p:spPr>
          <a:xfrm>
            <a:off x="7347500" y="966558"/>
            <a:ext cx="0" cy="5398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848629" y="781892"/>
            <a:ext cx="4215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cs typeface="Times New Roman" panose="02020603050405020304" pitchFamily="18" charset="0"/>
              </a:rPr>
              <a:t>Résultats des coefficients </a:t>
            </a:r>
            <a:r>
              <a:rPr lang="fr-FR" dirty="0" smtClean="0">
                <a:cs typeface="Times New Roman" panose="02020603050405020304" pitchFamily="18" charset="0"/>
              </a:rPr>
              <a:t>dynamiques</a:t>
            </a:r>
            <a:endParaRPr lang="fr-FR" dirty="0">
              <a:cs typeface="Times New Roman" panose="02020603050405020304" pitchFamily="18" charset="0"/>
            </a:endParaRPr>
          </a:p>
        </p:txBody>
      </p:sp>
      <p:pic>
        <p:nvPicPr>
          <p:cNvPr id="86" name="Image 8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64" y="1157588"/>
            <a:ext cx="3944278" cy="2595921"/>
          </a:xfrm>
          <a:prstGeom prst="rect">
            <a:avLst/>
          </a:prstGeom>
          <a:noFill/>
        </p:spPr>
      </p:pic>
      <p:pic>
        <p:nvPicPr>
          <p:cNvPr id="87" name="Image 8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55" y="3742839"/>
            <a:ext cx="4043862" cy="2698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2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991600" y="6627600"/>
            <a:ext cx="3200400" cy="230400"/>
          </a:xfrm>
          <a:solidFill>
            <a:srgbClr val="2E75B6"/>
          </a:solidFill>
        </p:spPr>
        <p:txBody>
          <a:bodyPr/>
          <a:lstStyle/>
          <a:p>
            <a:pPr algn="ctr"/>
            <a:fld id="{9100D60C-CC4E-4914-82EA-EE784DA06867}" type="slidenum">
              <a:rPr lang="en-US" sz="13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628012"/>
            <a:ext cx="3200400" cy="230400"/>
          </a:xfrm>
          <a:solidFill>
            <a:srgbClr val="1F4E79"/>
          </a:solidFill>
        </p:spPr>
        <p:txBody>
          <a:bodyPr/>
          <a:lstStyle/>
          <a:p>
            <a:pPr algn="ctr"/>
            <a:fld id="{346F573B-CB42-49BD-855C-8EA3A254BD1E}" type="datetime1"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21/03/2019</a:t>
            </a:fld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7434" y="6627600"/>
            <a:ext cx="5792400" cy="230400"/>
          </a:xfrm>
          <a:solidFill>
            <a:srgbClr val="5B9BD5"/>
          </a:solidFill>
        </p:spPr>
        <p:txBody>
          <a:bodyPr/>
          <a:lstStyle/>
          <a:p>
            <a:r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l’effet Morton</a:t>
            </a:r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9734" y="390440"/>
            <a:ext cx="11158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smtClean="0">
                <a:cs typeface="Arial" panose="020B0604020202020204" pitchFamily="34" charset="0"/>
              </a:rPr>
              <a:t>Analyse modale du </a:t>
            </a:r>
            <a:r>
              <a:rPr lang="fr-FR" sz="3200" dirty="0">
                <a:cs typeface="Arial" panose="020B0604020202020204" pitchFamily="34" charset="0"/>
              </a:rPr>
              <a:t>rotor court de </a:t>
            </a:r>
            <a:r>
              <a:rPr lang="fr-FR" sz="3200" dirty="0" smtClean="0">
                <a:cs typeface="Arial" panose="020B0604020202020204" pitchFamily="34" charset="0"/>
              </a:rPr>
              <a:t>430mm : Résultat</a:t>
            </a:r>
            <a:endParaRPr lang="fr-FR" sz="3200" dirty="0">
              <a:cs typeface="Arial" panose="020B0604020202020204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69555" y="1059267"/>
            <a:ext cx="5588925" cy="3175986"/>
            <a:chOff x="169555" y="1059267"/>
            <a:chExt cx="5588925" cy="3175986"/>
          </a:xfrm>
        </p:grpSpPr>
        <p:pic>
          <p:nvPicPr>
            <p:cNvPr id="21" name="Image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9555" y="1243933"/>
              <a:ext cx="5588925" cy="299132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947493" y="1059267"/>
              <a:ext cx="2505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Diagramme de Campbell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6044590" y="1059267"/>
            <a:ext cx="5817210" cy="3290969"/>
            <a:chOff x="6044590" y="1059267"/>
            <a:chExt cx="5817210" cy="3290969"/>
          </a:xfrm>
        </p:grpSpPr>
        <p:pic>
          <p:nvPicPr>
            <p:cNvPr id="22" name="Image 2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044590" y="1243933"/>
              <a:ext cx="5817210" cy="310630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062198" y="1059267"/>
              <a:ext cx="2339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Diagramme de stabilité</a:t>
              </a: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346724" y="4888753"/>
            <a:ext cx="5697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cs typeface="Times New Roman" panose="02020603050405020304" pitchFamily="18" charset="0"/>
              </a:rPr>
              <a:t>Fréquence du premier mode de flexion vers 600HZ (36000 tr/min) &gt;&gt; 166 Hz (10000 tr/min)</a:t>
            </a:r>
          </a:p>
          <a:p>
            <a:r>
              <a:rPr lang="fr-FR" dirty="0" smtClean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cs typeface="Times New Roman" panose="02020603050405020304" pitchFamily="18" charset="0"/>
              </a:rPr>
              <a:t>Possible d’utiliser le modèle dynamique du rotor à </a:t>
            </a:r>
            <a:r>
              <a:rPr lang="fr-FR" dirty="0" smtClean="0">
                <a:cs typeface="Times New Roman" panose="02020603050405020304" pitchFamily="18" charset="0"/>
              </a:rPr>
              <a:t>4DDL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3749" y="4771333"/>
            <a:ext cx="5678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cs typeface="Times New Roman" panose="02020603050405020304" pitchFamily="18" charset="0"/>
              </a:rPr>
              <a:t>Facteur d’amortissement devient négative à partir de 3000 tr/min. </a:t>
            </a:r>
            <a:endParaRPr lang="fr-FR" dirty="0" smtClean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cs typeface="Times New Roman" panose="02020603050405020304" pitchFamily="18" charset="0"/>
              </a:rPr>
              <a:t>Une instabilité traduite par vibrations sous-synchrones à cause de l’instabilité du palier </a:t>
            </a:r>
            <a:r>
              <a:rPr lang="fr-FR" dirty="0" smtClean="0">
                <a:cs typeface="Times New Roman" panose="02020603050405020304" pitchFamily="18" charset="0"/>
              </a:rPr>
              <a:t>circulaire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de la charge dynamique a réussi à stabiliser le 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rotor à 7000 tr/min</a:t>
            </a:r>
            <a:endParaRPr lang="fr-FR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743D-2CDD-43DD-83DB-5B7A39027EFB}" type="datetime1">
              <a:rPr lang="fr-FR" smtClean="0"/>
              <a:t>21/03/2019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Analyse de l’effet Morton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D60C-CC4E-4914-82EA-EE784DA06867}" type="slidenum">
              <a:rPr lang="en-US" smtClean="0"/>
              <a:t>4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3581400" y="2895600"/>
            <a:ext cx="5023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Analyses modales des rotors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859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991600" y="6627600"/>
            <a:ext cx="3200400" cy="230400"/>
          </a:xfrm>
          <a:solidFill>
            <a:srgbClr val="2E75B6"/>
          </a:solidFill>
        </p:spPr>
        <p:txBody>
          <a:bodyPr/>
          <a:lstStyle/>
          <a:p>
            <a:pPr algn="ctr"/>
            <a:fld id="{9100D60C-CC4E-4914-82EA-EE784DA06867}" type="slidenum">
              <a:rPr lang="en-US" sz="13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628012"/>
            <a:ext cx="3200400" cy="230400"/>
          </a:xfrm>
          <a:solidFill>
            <a:srgbClr val="1F4E79"/>
          </a:solidFill>
        </p:spPr>
        <p:txBody>
          <a:bodyPr/>
          <a:lstStyle/>
          <a:p>
            <a:pPr algn="ctr"/>
            <a:fld id="{346F573B-CB42-49BD-855C-8EA3A254BD1E}" type="datetime1"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21/03/2019</a:t>
            </a:fld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7434" y="6627600"/>
            <a:ext cx="5792400" cy="230400"/>
          </a:xfrm>
          <a:solidFill>
            <a:srgbClr val="5B9BD5"/>
          </a:solidFill>
        </p:spPr>
        <p:txBody>
          <a:bodyPr/>
          <a:lstStyle/>
          <a:p>
            <a:r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l’effet Morton</a:t>
            </a:r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9733" y="390440"/>
            <a:ext cx="877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smtClean="0">
                <a:cs typeface="Arial" panose="020B0604020202020204" pitchFamily="34" charset="0"/>
              </a:rPr>
              <a:t>Problématiques liée à l’effet Morton à nos jours</a:t>
            </a:r>
            <a:endParaRPr lang="fr-FR" sz="3200" dirty="0"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58029" y="1075784"/>
            <a:ext cx="500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fr-FR" sz="2000" b="1" dirty="0" smtClean="0">
                <a:sym typeface="Wingdings" panose="05000000000000000000" pitchFamily="2" charset="2"/>
              </a:rPr>
              <a:t> </a:t>
            </a:r>
            <a:r>
              <a:rPr lang="fr-FR" sz="2000" dirty="0" smtClean="0"/>
              <a:t>Origines du phénomène bien identifiées</a:t>
            </a:r>
            <a:endParaRPr lang="fr-FR" sz="20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8028" y="1557753"/>
            <a:ext cx="871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fr-FR" sz="2000" b="1" dirty="0" smtClean="0"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S</a:t>
            </a:r>
            <a:r>
              <a:rPr lang="fr-FR" sz="2000" dirty="0" smtClean="0"/>
              <a:t>olutions efficaces difficile à avoir (phénomène non maitrisé) et pourquoi? 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903869" y="1937243"/>
            <a:ext cx="8803767" cy="2094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821966" y="3575620"/>
            <a:ext cx="6232611" cy="428603"/>
            <a:chOff x="1604264" y="4139064"/>
            <a:chExt cx="6232611" cy="428603"/>
          </a:xfrm>
        </p:grpSpPr>
        <p:sp>
          <p:nvSpPr>
            <p:cNvPr id="19" name="ZoneTexte 18"/>
            <p:cNvSpPr txBox="1"/>
            <p:nvPr/>
          </p:nvSpPr>
          <p:spPr>
            <a:xfrm>
              <a:off x="1604264" y="4167557"/>
              <a:ext cx="2070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dirty="0" smtClean="0">
                  <a:solidFill>
                    <a:srgbClr val="FF0000"/>
                  </a:solidFill>
                </a:rPr>
                <a:t>solution efficace ?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06284" y="4139064"/>
              <a:ext cx="40305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000" dirty="0" smtClean="0">
                  <a:solidFill>
                    <a:srgbClr val="00B050"/>
                  </a:solidFill>
                </a:rPr>
                <a:t>à justifié par l’outil numérique fiable </a:t>
              </a:r>
              <a:endParaRPr lang="fr-FR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903869" y="4242493"/>
            <a:ext cx="11080076" cy="2329297"/>
            <a:chOff x="534196" y="2566809"/>
            <a:chExt cx="10089007" cy="2435186"/>
          </a:xfrm>
        </p:grpSpPr>
        <p:sp>
          <p:nvSpPr>
            <p:cNvPr id="46" name="Rectangle 45"/>
            <p:cNvSpPr/>
            <p:nvPr/>
          </p:nvSpPr>
          <p:spPr>
            <a:xfrm>
              <a:off x="534196" y="2566809"/>
              <a:ext cx="10089007" cy="2435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36922" y="315051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fr-FR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5134" y="2695005"/>
              <a:ext cx="5309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endParaRPr lang="fr-FR" sz="2000" dirty="0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2233827" y="2444742"/>
            <a:ext cx="7473809" cy="1193509"/>
            <a:chOff x="1083514" y="2572753"/>
            <a:chExt cx="7473809" cy="1193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302596" y="3366152"/>
                  <a:ext cx="70356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2000" dirty="0" smtClean="0"/>
                    <a:t>cisaillement </a:t>
                  </a:r>
                  <a:r>
                    <a:rPr lang="fr-FR" sz="2000" dirty="0"/>
                    <a:t>visqueux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fr-FR" sz="2000" b="1" dirty="0" smtClean="0"/>
                    <a:t>  </a:t>
                  </a:r>
                  <a14:m>
                    <m:oMath xmlns:m="http://schemas.openxmlformats.org/officeDocument/2006/math">
                      <m:r>
                        <a:rPr lang="fr-FR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fr-FR" sz="2000" dirty="0" smtClean="0"/>
                    <a:t>   plus </a:t>
                  </a:r>
                  <a:r>
                    <a:rPr lang="fr-FR" sz="2000" dirty="0"/>
                    <a:t>sensible à l’effet thermique : </a:t>
                  </a:r>
                  <a14:m>
                    <m:oMath xmlns:m="http://schemas.openxmlformats.org/officeDocument/2006/math">
                      <m:r>
                        <a:rPr lang="fr-FR" sz="2000" b="1" i="1" dirty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fr-FR" sz="2000" b="1" i="1" dirty="0">
                          <a:latin typeface="Cambria Math" panose="02040503050406030204" pitchFamily="18" charset="0"/>
                        </a:rPr>
                        <m:t> ↑</m:t>
                      </m:r>
                    </m:oMath>
                  </a14:m>
                  <a:endParaRPr lang="fr-FR" sz="2000" b="1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596" y="3366152"/>
                  <a:ext cx="7035644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33" t="-7576" b="-2575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785573" y="2995009"/>
                  <a:ext cx="590411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2000" dirty="0" smtClean="0"/>
                    <a:t>raideur </a:t>
                  </a:r>
                  <a:r>
                    <a:rPr lang="fr-FR" sz="2000" dirty="0"/>
                    <a:t>de palier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fr-FR" sz="2000" dirty="0"/>
                    <a:t>  </a:t>
                  </a:r>
                  <a:r>
                    <a:rPr lang="fr-FR" sz="2000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fr-FR" sz="2000" dirty="0" smtClean="0"/>
                    <a:t>   moins </a:t>
                  </a:r>
                  <a:r>
                    <a:rPr lang="fr-FR" sz="2000" dirty="0"/>
                    <a:t>sensible au balourd </a:t>
                  </a:r>
                  <a14:m>
                    <m:oMath xmlns:m="http://schemas.openxmlformats.org/officeDocument/2006/math">
                      <m:r>
                        <a:rPr lang="fr-FR" sz="20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fr-FR" sz="2000" b="1" i="1" dirty="0">
                          <a:latin typeface="Cambria Math" panose="02040503050406030204" pitchFamily="18" charset="0"/>
                        </a:rPr>
                        <m:t> ↓</m:t>
                      </m:r>
                    </m:oMath>
                  </a14:m>
                  <a:r>
                    <a:rPr lang="fr-FR" sz="2000" b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573" y="2995009"/>
                  <a:ext cx="5904117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6" t="-7576" b="-2575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/>
            <p:cNvSpPr/>
            <p:nvPr/>
          </p:nvSpPr>
          <p:spPr>
            <a:xfrm>
              <a:off x="1083514" y="2572753"/>
              <a:ext cx="74738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dirty="0" smtClean="0"/>
                <a:t>Exemple de la solution mentionnée dans []: réduction du jeu de palier </a:t>
              </a:r>
              <a:endParaRPr lang="fr-FR" sz="200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1075302" y="4368962"/>
            <a:ext cx="885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dirty="0" smtClean="0"/>
              <a:t>Outil numérique dédié à l’effet Morton fiable n’est pas répondu dans l’industrie.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1075301" y="2055910"/>
            <a:ext cx="6629748" cy="433535"/>
            <a:chOff x="1092857" y="2200041"/>
            <a:chExt cx="6629748" cy="433535"/>
          </a:xfrm>
        </p:grpSpPr>
        <p:sp>
          <p:nvSpPr>
            <p:cNvPr id="11" name="Rectangle 10"/>
            <p:cNvSpPr/>
            <p:nvPr/>
          </p:nvSpPr>
          <p:spPr>
            <a:xfrm>
              <a:off x="1092857" y="2200041"/>
              <a:ext cx="34893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fr-FR" sz="2000" dirty="0" smtClean="0"/>
                <a:t>Phénomène multi physiques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64835" y="2233466"/>
              <a:ext cx="21577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/>
                <a:t>effets </a:t>
              </a:r>
              <a:r>
                <a:rPr lang="fr-FR" sz="2000" dirty="0" smtClean="0"/>
                <a:t>compliquées</a:t>
              </a:r>
              <a:endParaRPr lang="fr-FR" sz="2000" dirty="0"/>
            </a:p>
          </p:txBody>
        </p:sp>
        <p:sp>
          <p:nvSpPr>
            <p:cNvPr id="62" name="Flèche droite 61"/>
            <p:cNvSpPr/>
            <p:nvPr/>
          </p:nvSpPr>
          <p:spPr>
            <a:xfrm>
              <a:off x="4753642" y="2259868"/>
              <a:ext cx="695919" cy="338350"/>
            </a:xfrm>
            <a:prstGeom prst="rightArrow">
              <a:avLst>
                <a:gd name="adj1" fmla="val 38739"/>
                <a:gd name="adj2" fmla="val 640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75301" y="4755066"/>
            <a:ext cx="937033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75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altLang="zh-CN" b="1" i="1" kern="0" dirty="0"/>
              <a:t>M</a:t>
            </a:r>
            <a:r>
              <a:rPr lang="fr-FR" altLang="zh-CN" b="1" i="1" kern="0" dirty="0" smtClean="0"/>
              <a:t>ultiphysique: </a:t>
            </a:r>
          </a:p>
          <a:p>
            <a:pPr marL="85725" lvl="1" algn="ctr">
              <a:spcBef>
                <a:spcPts val="600"/>
              </a:spcBef>
              <a:spcAft>
                <a:spcPts val="600"/>
              </a:spcAft>
            </a:pPr>
            <a:r>
              <a:rPr lang="fr-FR" dirty="0" smtClean="0"/>
              <a:t>Dynamique </a:t>
            </a:r>
            <a:r>
              <a:rPr lang="fr-FR" dirty="0"/>
              <a:t>des </a:t>
            </a:r>
            <a:r>
              <a:rPr lang="fr-FR" dirty="0" smtClean="0"/>
              <a:t>rotors ; </a:t>
            </a:r>
            <a:r>
              <a:rPr lang="fr-FR" dirty="0"/>
              <a:t>Lubrification </a:t>
            </a:r>
            <a:r>
              <a:rPr lang="fr-FR" dirty="0" smtClean="0"/>
              <a:t>hydrodynamique ; </a:t>
            </a:r>
            <a:r>
              <a:rPr lang="fr-FR" dirty="0"/>
              <a:t>Thermomécanique de </a:t>
            </a:r>
            <a:r>
              <a:rPr lang="fr-FR" dirty="0" smtClean="0"/>
              <a:t>rotor</a:t>
            </a:r>
            <a:endParaRPr lang="fr-FR" altLang="zh-CN" b="1" i="1" kern="0" dirty="0" smtClean="0"/>
          </a:p>
          <a:p>
            <a:pPr marL="371475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altLang="zh-CN" b="1" i="1" kern="0" dirty="0" smtClean="0"/>
              <a:t>En </a:t>
            </a:r>
            <a:r>
              <a:rPr lang="fr-FR" altLang="zh-CN" b="1" i="1" kern="0" dirty="0"/>
              <a:t>temps</a:t>
            </a:r>
            <a:r>
              <a:rPr lang="fr-FR" altLang="zh-CN" kern="0" dirty="0"/>
              <a:t>: </a:t>
            </a:r>
            <a:endParaRPr lang="fr-FR" altLang="zh-CN" kern="0" dirty="0" smtClean="0"/>
          </a:p>
          <a:p>
            <a:pPr marL="85725" lvl="1" algn="ctr">
              <a:spcBef>
                <a:spcPts val="600"/>
              </a:spcBef>
              <a:spcAft>
                <a:spcPts val="600"/>
              </a:spcAft>
            </a:pPr>
            <a:r>
              <a:rPr lang="fr-FR" altLang="zh-CN" kern="0" dirty="0" smtClean="0"/>
              <a:t>Période </a:t>
            </a:r>
            <a:r>
              <a:rPr lang="fr-FR" altLang="zh-CN" kern="0" dirty="0"/>
              <a:t>de rotation (ms)  </a:t>
            </a:r>
            <a:r>
              <a:rPr lang="fr-FR" altLang="zh-CN" i="1" kern="0" dirty="0" smtClean="0"/>
              <a:t>/  </a:t>
            </a:r>
            <a:r>
              <a:rPr lang="fr-FR" altLang="zh-CN" kern="0" dirty="0" smtClean="0"/>
              <a:t>Temps </a:t>
            </a:r>
            <a:r>
              <a:rPr lang="fr-FR" altLang="zh-CN" kern="0" dirty="0"/>
              <a:t>de réponse en conduction </a:t>
            </a:r>
            <a:r>
              <a:rPr lang="fr-FR" altLang="zh-CN" kern="0" dirty="0" smtClean="0"/>
              <a:t>thermique(</a:t>
            </a:r>
            <a:r>
              <a:rPr lang="fr-FR" altLang="zh-CN" kern="0" dirty="0" err="1" smtClean="0"/>
              <a:t>mins,heures</a:t>
            </a:r>
            <a:r>
              <a:rPr lang="fr-FR" altLang="zh-CN" kern="0" dirty="0" smtClean="0"/>
              <a:t>)</a:t>
            </a:r>
            <a:endParaRPr lang="fr-FR" altLang="zh-CN" b="1" i="1" kern="0" dirty="0">
              <a:solidFill>
                <a:srgbClr val="FF0000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9915094" y="4896543"/>
            <a:ext cx="1767329" cy="1502726"/>
            <a:chOff x="10034586" y="5399707"/>
            <a:chExt cx="1767329" cy="1502726"/>
          </a:xfrm>
        </p:grpSpPr>
        <p:sp>
          <p:nvSpPr>
            <p:cNvPr id="69" name="Accolade fermante 68"/>
            <p:cNvSpPr/>
            <p:nvPr/>
          </p:nvSpPr>
          <p:spPr>
            <a:xfrm>
              <a:off x="10034586" y="5399707"/>
              <a:ext cx="218287" cy="150272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0277915" y="5805743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Temps de calcul</a:t>
              </a:r>
            </a:p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important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6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991600" y="6627600"/>
            <a:ext cx="3200400" cy="230400"/>
          </a:xfrm>
          <a:solidFill>
            <a:srgbClr val="2E75B6"/>
          </a:solidFill>
        </p:spPr>
        <p:txBody>
          <a:bodyPr/>
          <a:lstStyle/>
          <a:p>
            <a:pPr algn="ctr"/>
            <a:fld id="{9100D60C-CC4E-4914-82EA-EE784DA06867}" type="slidenum">
              <a:rPr lang="en-US" sz="13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628012"/>
            <a:ext cx="3200400" cy="230400"/>
          </a:xfrm>
          <a:solidFill>
            <a:srgbClr val="1F4E79"/>
          </a:solidFill>
        </p:spPr>
        <p:txBody>
          <a:bodyPr/>
          <a:lstStyle/>
          <a:p>
            <a:pPr algn="ctr"/>
            <a:fld id="{346F573B-CB42-49BD-855C-8EA3A254BD1E}" type="datetime1"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21/03/2019</a:t>
            </a:fld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7434" y="6627600"/>
            <a:ext cx="5792400" cy="230400"/>
          </a:xfrm>
          <a:solidFill>
            <a:srgbClr val="5B9BD5"/>
          </a:solidFill>
        </p:spPr>
        <p:txBody>
          <a:bodyPr/>
          <a:lstStyle/>
          <a:p>
            <a:r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l’effet Morton</a:t>
            </a:r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392832" y="320308"/>
                <a:ext cx="1203835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fr-FR" sz="3200" dirty="0"/>
                  <a:t>Description </a:t>
                </a:r>
                <a:r>
                  <a:rPr lang="fr-FR" sz="3200" dirty="0" smtClean="0"/>
                  <a:t>de </a:t>
                </a:r>
                <a:r>
                  <a:rPr lang="fr-FR" sz="3200" dirty="0"/>
                  <a:t>l’effet Morton par les coefficients d’influence </a:t>
                </a:r>
                <a14:m>
                  <m:oMath xmlns:m="http://schemas.openxmlformats.org/officeDocument/2006/math">
                    <m:r>
                      <a:rPr lang="fr-FR" sz="3200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fr-FR" sz="3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200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fr-FR" sz="3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200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fr-FR" sz="3200" dirty="0" smtClean="0"/>
                  <a:t>[3]</a:t>
                </a:r>
                <a:endParaRPr lang="fr-FR" sz="32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32" y="320308"/>
                <a:ext cx="12038354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266" t="-12632" b="-3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4799" y="1178762"/>
              <a:ext cx="11122653" cy="2587373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2395770"/>
                    <a:gridCol w="5608543"/>
                    <a:gridCol w="3118340"/>
                  </a:tblGrid>
                  <a:tr h="391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Coefficient d’influence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Description de l’effet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Définition mathématique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</a:tr>
                  <a:tr h="7149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fr-FR" dirty="0" smtClean="0"/>
                            <a:t> </a:t>
                          </a:r>
                          <a:r>
                            <a:rPr lang="fr-FR" i="0" dirty="0" smtClean="0">
                              <a:latin typeface="+mj-lt"/>
                            </a:rPr>
                            <a:t>[µm/(g.mm)]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Influence</a:t>
                          </a:r>
                          <a:r>
                            <a:rPr lang="fr-FR" baseline="0" dirty="0" smtClean="0"/>
                            <a:t> du </a:t>
                          </a:r>
                          <a:r>
                            <a:rPr lang="fr-FR" b="1" baseline="0" dirty="0" smtClean="0"/>
                            <a:t>b</a:t>
                          </a:r>
                          <a:r>
                            <a:rPr lang="fr-FR" b="1" dirty="0" smtClean="0"/>
                            <a:t>alourd</a:t>
                          </a:r>
                          <a:r>
                            <a:rPr lang="fr-FR" b="1" baseline="0" dirty="0" smtClean="0"/>
                            <a:t> total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baseline="0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oMath>
                          </a14:m>
                          <a:r>
                            <a:rPr lang="fr-FR" b="0" dirty="0" smtClean="0"/>
                            <a:t> sur le </a:t>
                          </a:r>
                          <a:r>
                            <a:rPr lang="fr-FR" b="1" dirty="0" smtClean="0"/>
                            <a:t>niveau vibratoire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endParaRPr lang="fr-FR" b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fr-FR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fr-FR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8048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b="1" i="1" dirty="0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r>
                            <a:rPr lang="fr-FR" dirty="0" smtClean="0"/>
                            <a:t> </a:t>
                          </a:r>
                          <a:r>
                            <a:rPr lang="fr-FR" b="0" i="0" dirty="0" smtClean="0">
                              <a:latin typeface="+mj-lt"/>
                            </a:rPr>
                            <a:t>[°C/µm]</a:t>
                          </a:r>
                          <a:endParaRPr lang="fr-FR" b="0" dirty="0" smtClean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Influence</a:t>
                          </a:r>
                          <a:r>
                            <a:rPr lang="fr-FR" baseline="0" dirty="0" smtClean="0"/>
                            <a:t> du </a:t>
                          </a:r>
                          <a:r>
                            <a:rPr lang="fr-FR" b="1" dirty="0" smtClean="0"/>
                            <a:t>niveau vibratoire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fr-FR" b="0" dirty="0" smtClean="0"/>
                            <a:t> </a:t>
                          </a:r>
                          <a:r>
                            <a:rPr lang="fr-FR" baseline="0" dirty="0" smtClean="0"/>
                            <a:t> sur </a:t>
                          </a:r>
                          <a:r>
                            <a:rPr lang="fr-FR" b="1" baseline="0" dirty="0" smtClean="0"/>
                            <a:t>la différence de température </a:t>
                          </a:r>
                          <a:r>
                            <a:rPr lang="fr-FR" baseline="0" dirty="0" smtClean="0"/>
                            <a:t>à la surface du rotor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1" i="0" dirty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0" dirty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675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b="1" i="1" dirty="0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lang="fr-FR" dirty="0" smtClean="0">
                              <a:solidFill>
                                <a:srgbClr val="2E75B6"/>
                              </a:solidFill>
                            </a:rPr>
                            <a:t> </a:t>
                          </a:r>
                          <a:r>
                            <a:rPr lang="fr-FR" b="0" i="0" dirty="0" smtClean="0">
                              <a:latin typeface="+mj-lt"/>
                            </a:rPr>
                            <a:t>[(g</a:t>
                          </a:r>
                          <a:r>
                            <a:rPr lang="fr-FR" b="0" i="0" dirty="0" smtClean="0">
                              <a:latin typeface="+mj-lt"/>
                              <a:ea typeface="Cambria Math" panose="02040503050406030204" pitchFamily="18" charset="0"/>
                            </a:rPr>
                            <a:t>∙</a:t>
                          </a:r>
                          <a:r>
                            <a:rPr lang="fr-FR" b="0" i="0" dirty="0" smtClean="0">
                              <a:latin typeface="+mj-lt"/>
                            </a:rPr>
                            <a:t>mm)/°C]</a:t>
                          </a:r>
                          <a:endParaRPr lang="fr-FR" b="0" dirty="0" smtClean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Relation entre le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b="1" baseline="0" dirty="0" smtClean="0"/>
                            <a:t>balourd thermique généré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𝒕𝒉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baseline="0" dirty="0" smtClean="0"/>
                            <a:t> et </a:t>
                          </a:r>
                          <a:r>
                            <a:rPr lang="fr-FR" b="0" baseline="0" dirty="0" smtClean="0"/>
                            <a:t>la </a:t>
                          </a:r>
                          <a:r>
                            <a:rPr lang="fr-FR" b="1" baseline="0" dirty="0" smtClean="0"/>
                            <a:t>différence de température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dirty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𝒕𝒉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fr-FR" b="1" i="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304307"/>
                  </p:ext>
                </p:extLst>
              </p:nvPr>
            </p:nvGraphicFramePr>
            <p:xfrm>
              <a:off x="554799" y="1178762"/>
              <a:ext cx="11122653" cy="2587373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2395770"/>
                    <a:gridCol w="5608543"/>
                    <a:gridCol w="3118340"/>
                  </a:tblGrid>
                  <a:tr h="391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Coefficient d’influence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Description de l’effet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Définition mathématique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</a:tr>
                  <a:tr h="71492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09" t="-56780" r="-365140" b="-2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35" t="-56780" r="-55978" b="-2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56836" t="-56780" r="-586" b="-216949"/>
                          </a:stretch>
                        </a:blipFill>
                      </a:tcPr>
                    </a:tc>
                  </a:tr>
                  <a:tr h="80483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09" t="-140152" r="-365140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35" t="-140152" r="-55978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56836" t="-140152" r="-586" b="-93939"/>
                          </a:stretch>
                        </a:blipFill>
                      </a:tcPr>
                    </a:tc>
                  </a:tr>
                  <a:tr h="67597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09" t="-285586" r="-365140" b="-11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35" t="-285586" r="-55978" b="-11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56836" t="-285586" r="-586" b="-117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e 6"/>
          <p:cNvGrpSpPr/>
          <p:nvPr/>
        </p:nvGrpSpPr>
        <p:grpSpPr>
          <a:xfrm>
            <a:off x="6116125" y="4147562"/>
            <a:ext cx="6085640" cy="2098610"/>
            <a:chOff x="6151122" y="4170493"/>
            <a:chExt cx="6085640" cy="2098610"/>
          </a:xfrm>
        </p:grpSpPr>
        <p:sp>
          <p:nvSpPr>
            <p:cNvPr id="40" name="ZoneTexte 39"/>
            <p:cNvSpPr txBox="1"/>
            <p:nvPr/>
          </p:nvSpPr>
          <p:spPr>
            <a:xfrm>
              <a:off x="6151122" y="4170493"/>
              <a:ext cx="6085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fr-FR" sz="2000" dirty="0" smtClean="0"/>
                <a:t>Critère de stabilité proposé par Lorenz et Murphy [3]</a:t>
              </a:r>
              <a:endParaRPr lang="fr-FR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7403292" y="4769518"/>
                  <a:ext cx="3451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𝜍</m:t>
                        </m:r>
                        <m:r>
                          <a:rPr lang="fr-FR" sz="2000" b="0" i="1" dirty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dirty="0">
                                <a:latin typeface="Cambria Math" panose="02040503050406030204" pitchFamily="18" charset="0"/>
                              </a:rPr>
                              <m:t>𝐵𝐴𝐶</m:t>
                            </m:r>
                          </m:e>
                        </m:d>
                        <m:r>
                          <a:rPr lang="fr-FR" sz="2000" b="0" i="1" dirty="0">
                            <a:latin typeface="Cambria Math" panose="02040503050406030204" pitchFamily="18" charset="0"/>
                          </a:rPr>
                          <m:t>𝑐𝑜</m:t>
                        </m:r>
                        <m:func>
                          <m:func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fr-FR" sz="2000" b="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292" y="4769518"/>
                  <a:ext cx="345145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7162973" y="5438106"/>
                  <a:ext cx="409599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𝜍</m:t>
                      </m:r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→</m:t>
                      </m:r>
                    </m:oMath>
                  </a14:m>
                  <a:r>
                    <a:rPr lang="fr-FR" sz="2400" dirty="0" smtClean="0">
                      <a:solidFill>
                        <a:srgbClr val="00B050"/>
                      </a:solidFill>
                    </a:rPr>
                    <a:t> Effet Morton Stable</a:t>
                  </a:r>
                </a:p>
                <a:p>
                  <a:r>
                    <a:rPr lang="fr-FR" sz="24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𝜍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fr-F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</m:oMath>
                  </a14:m>
                  <a:r>
                    <a:rPr lang="fr-FR" sz="2400" dirty="0">
                      <a:solidFill>
                        <a:srgbClr val="FF0000"/>
                      </a:solidFill>
                    </a:rPr>
                    <a:t> Effet Morton </a:t>
                  </a:r>
                  <a:r>
                    <a:rPr lang="fr-FR" sz="2400" dirty="0" smtClean="0">
                      <a:solidFill>
                        <a:srgbClr val="FF0000"/>
                      </a:solidFill>
                    </a:rPr>
                    <a:t>instable</a:t>
                  </a:r>
                  <a:endParaRPr lang="fr-FR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973" y="5438106"/>
                  <a:ext cx="4095994" cy="8309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46" t="-5882" b="-161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/>
          <p:cNvGrpSpPr/>
          <p:nvPr/>
        </p:nvGrpSpPr>
        <p:grpSpPr>
          <a:xfrm>
            <a:off x="468461" y="4264049"/>
            <a:ext cx="5477945" cy="1943526"/>
            <a:chOff x="230523" y="4170493"/>
            <a:chExt cx="5477945" cy="1943526"/>
          </a:xfrm>
        </p:grpSpPr>
        <p:grpSp>
          <p:nvGrpSpPr>
            <p:cNvPr id="36" name="Groupe 35"/>
            <p:cNvGrpSpPr/>
            <p:nvPr/>
          </p:nvGrpSpPr>
          <p:grpSpPr>
            <a:xfrm>
              <a:off x="230523" y="4969573"/>
              <a:ext cx="5477945" cy="1144446"/>
              <a:chOff x="282774" y="4568126"/>
              <a:chExt cx="5477945" cy="11444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648920" y="4681009"/>
                    <a:ext cx="716970" cy="51289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b="1" i="1" dirty="0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fr-FR" b="1" dirty="0">
                      <a:solidFill>
                        <a:srgbClr val="2E75B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Rectangle 1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8920" y="4681009"/>
                    <a:ext cx="716970" cy="5128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necteur droit avec flèche 43"/>
              <p:cNvCxnSpPr>
                <a:stCxn id="43" idx="3"/>
                <a:endCxn id="52" idx="1"/>
              </p:cNvCxnSpPr>
              <p:nvPr/>
            </p:nvCxnSpPr>
            <p:spPr>
              <a:xfrm>
                <a:off x="2365890" y="4937458"/>
                <a:ext cx="658710" cy="54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>
                <a:stCxn id="52" idx="3"/>
                <a:endCxn id="53" idx="1"/>
              </p:cNvCxnSpPr>
              <p:nvPr/>
            </p:nvCxnSpPr>
            <p:spPr>
              <a:xfrm>
                <a:off x="3741570" y="4942944"/>
                <a:ext cx="635549" cy="1603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>
              <a:xfrm>
                <a:off x="282774" y="4633222"/>
                <a:ext cx="1379150" cy="492767"/>
                <a:chOff x="1537635" y="1942399"/>
                <a:chExt cx="1379150" cy="4927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537635" y="1942399"/>
                      <a:ext cx="52159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7635" y="1942399"/>
                      <a:ext cx="521595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Connecteur droit avec flèche 60"/>
                <p:cNvCxnSpPr/>
                <p:nvPr/>
              </p:nvCxnSpPr>
              <p:spPr>
                <a:xfrm>
                  <a:off x="1608504" y="2289880"/>
                  <a:ext cx="488302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rganigramme : Ou 61"/>
                <p:cNvSpPr/>
                <p:nvPr/>
              </p:nvSpPr>
              <p:spPr>
                <a:xfrm>
                  <a:off x="2101349" y="2161106"/>
                  <a:ext cx="277631" cy="274060"/>
                </a:xfrm>
                <a:prstGeom prst="flowChar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3" name="Connecteur droit avec flèche 62"/>
                <p:cNvCxnSpPr/>
                <p:nvPr/>
              </p:nvCxnSpPr>
              <p:spPr>
                <a:xfrm>
                  <a:off x="2404380" y="2289599"/>
                  <a:ext cx="51240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e 46"/>
              <p:cNvGrpSpPr/>
              <p:nvPr/>
            </p:nvGrpSpPr>
            <p:grpSpPr>
              <a:xfrm>
                <a:off x="985303" y="4958982"/>
                <a:ext cx="4775416" cy="687229"/>
                <a:chOff x="2254150" y="2231710"/>
                <a:chExt cx="9290150" cy="1342134"/>
              </a:xfrm>
            </p:grpSpPr>
            <p:cxnSp>
              <p:nvCxnSpPr>
                <p:cNvPr id="55" name="Connecteur droit avec flèche 54"/>
                <p:cNvCxnSpPr>
                  <a:stCxn id="53" idx="3"/>
                </p:cNvCxnSpPr>
                <p:nvPr/>
              </p:nvCxnSpPr>
              <p:spPr>
                <a:xfrm>
                  <a:off x="10247430" y="2231710"/>
                  <a:ext cx="1296870" cy="0"/>
                </a:xfrm>
                <a:prstGeom prst="straightConnector1">
                  <a:avLst/>
                </a:prstGeom>
                <a:ln w="28575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/>
                <p:cNvCxnSpPr/>
                <p:nvPr/>
              </p:nvCxnSpPr>
              <p:spPr>
                <a:xfrm>
                  <a:off x="11544300" y="2231710"/>
                  <a:ext cx="0" cy="1342134"/>
                </a:xfrm>
                <a:prstGeom prst="straightConnector1">
                  <a:avLst/>
                </a:prstGeom>
                <a:ln w="28575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avec flèche 56"/>
                <p:cNvCxnSpPr/>
                <p:nvPr/>
              </p:nvCxnSpPr>
              <p:spPr>
                <a:xfrm flipH="1">
                  <a:off x="6890959" y="3573167"/>
                  <a:ext cx="4653341" cy="0"/>
                </a:xfrm>
                <a:prstGeom prst="straightConnector1">
                  <a:avLst/>
                </a:prstGeom>
                <a:ln w="28575"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avec flèche 57"/>
                <p:cNvCxnSpPr/>
                <p:nvPr/>
              </p:nvCxnSpPr>
              <p:spPr>
                <a:xfrm>
                  <a:off x="2254150" y="3572982"/>
                  <a:ext cx="4664673" cy="185"/>
                </a:xfrm>
                <a:prstGeom prst="straightConnector1">
                  <a:avLst/>
                </a:prstGeom>
                <a:ln w="28575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avec flèche 58"/>
                <p:cNvCxnSpPr>
                  <a:stCxn id="62" idx="4"/>
                </p:cNvCxnSpPr>
                <p:nvPr/>
              </p:nvCxnSpPr>
              <p:spPr>
                <a:xfrm>
                  <a:off x="2254152" y="2557869"/>
                  <a:ext cx="0" cy="1015975"/>
                </a:xfrm>
                <a:prstGeom prst="straightConnector1">
                  <a:avLst/>
                </a:prstGeom>
                <a:ln w="28575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168954" y="4589649"/>
                    <a:ext cx="5917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𝒕𝒉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8954" y="4589649"/>
                    <a:ext cx="59176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194033" y="4621288"/>
                    <a:ext cx="4058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48" name="Rectangle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4033" y="4621288"/>
                    <a:ext cx="40588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2504047" y="4614301"/>
                    <a:ext cx="3866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49" name="Rectangle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047" y="4614301"/>
                    <a:ext cx="38664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3793465" y="4568126"/>
                    <a:ext cx="5309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1" i="0" dirty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50" name="Rectangle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3465" y="4568126"/>
                    <a:ext cx="53091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3024600" y="4686495"/>
                    <a:ext cx="716970" cy="51289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b="1" i="1" dirty="0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fr-FR" b="1" dirty="0">
                      <a:solidFill>
                        <a:srgbClr val="2E75B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Rectangle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600" y="4686495"/>
                    <a:ext cx="716970" cy="51289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4377119" y="4702533"/>
                    <a:ext cx="716970" cy="51289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b="1" i="1" dirty="0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fr-FR" b="1" dirty="0">
                      <a:solidFill>
                        <a:srgbClr val="2E75B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2" name="Rectangle 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119" y="4702533"/>
                    <a:ext cx="716970" cy="51289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Flèche gauche 53"/>
              <p:cNvSpPr/>
              <p:nvPr/>
            </p:nvSpPr>
            <p:spPr>
              <a:xfrm>
                <a:off x="3275682" y="5564743"/>
                <a:ext cx="215023" cy="147829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8" name="ZoneTexte 37"/>
            <p:cNvSpPr txBox="1"/>
            <p:nvPr/>
          </p:nvSpPr>
          <p:spPr>
            <a:xfrm>
              <a:off x="545543" y="4170493"/>
              <a:ext cx="4839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fr-FR" sz="2000" dirty="0" smtClean="0"/>
                <a:t>Description « système » de l’effet Morton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8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les machines EDF peut être à la fin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743D-2CDD-43DD-83DB-5B7A39027EFB}" type="datetime1">
              <a:rPr lang="fr-FR" smtClean="0"/>
              <a:t>21/03/2019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Analyse de l’effet Morton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D60C-CC4E-4914-82EA-EE784DA068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991600" y="6627600"/>
            <a:ext cx="3200400" cy="230400"/>
          </a:xfrm>
          <a:solidFill>
            <a:srgbClr val="2E75B6"/>
          </a:solidFill>
        </p:spPr>
        <p:txBody>
          <a:bodyPr/>
          <a:lstStyle/>
          <a:p>
            <a:pPr algn="ctr"/>
            <a:fld id="{9100D60C-CC4E-4914-82EA-EE784DA06867}" type="slidenum">
              <a:rPr lang="en-US" sz="13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628012"/>
            <a:ext cx="3200400" cy="230400"/>
          </a:xfrm>
          <a:solidFill>
            <a:srgbClr val="1F4E79"/>
          </a:solidFill>
        </p:spPr>
        <p:txBody>
          <a:bodyPr/>
          <a:lstStyle/>
          <a:p>
            <a:pPr algn="ctr"/>
            <a:fld id="{346F573B-CB42-49BD-855C-8EA3A254BD1E}" type="datetime1"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21/03/2019</a:t>
            </a:fld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7434" y="6627600"/>
            <a:ext cx="5792400" cy="230400"/>
          </a:xfrm>
          <a:solidFill>
            <a:srgbClr val="5B9BD5"/>
          </a:solidFill>
        </p:spPr>
        <p:txBody>
          <a:bodyPr/>
          <a:lstStyle/>
          <a:p>
            <a:r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l’effet Morton</a:t>
            </a:r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9734" y="390440"/>
            <a:ext cx="11193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>
                <a:cs typeface="Arial" panose="020B0604020202020204" pitchFamily="34" charset="0"/>
              </a:rPr>
              <a:t> </a:t>
            </a:r>
            <a:r>
              <a:rPr lang="fr-FR" sz="3200" dirty="0" smtClean="0">
                <a:cs typeface="Arial" panose="020B0604020202020204" pitchFamily="34" charset="0"/>
              </a:rPr>
              <a:t>GMPP turbine à vapeur </a:t>
            </a:r>
            <a:endParaRPr lang="fr-FR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Grand écran</PresentationFormat>
  <Paragraphs>116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Ajouter les machines EDF peut être à la fin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</cp:revision>
  <dcterms:created xsi:type="dcterms:W3CDTF">2019-03-21T14:17:04Z</dcterms:created>
  <dcterms:modified xsi:type="dcterms:W3CDTF">2019-03-21T14:17:10Z</dcterms:modified>
</cp:coreProperties>
</file>