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C7048E8-9148-4D79-A009-DC3660ABC26D}" type="datetimeFigureOut">
              <a:rPr lang="fr-FR" smtClean="0"/>
              <a:t>12/12/2018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400571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C7048E8-9148-4D79-A009-DC3660ABC26D}" type="datetimeFigureOut">
              <a:rPr lang="fr-FR" smtClean="0"/>
              <a:t>12/12/2018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402779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C7048E8-9148-4D79-A009-DC3660ABC26D}" type="datetimeFigureOut">
              <a:rPr lang="fr-FR" smtClean="0"/>
              <a:t>12/12/2018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327322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C7048E8-9148-4D79-A009-DC3660ABC26D}" type="datetimeFigureOut">
              <a:rPr lang="fr-FR" smtClean="0"/>
              <a:t>12/12/2018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78208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C7048E8-9148-4D79-A009-DC3660ABC26D}" type="datetimeFigureOut">
              <a:rPr lang="fr-FR" smtClean="0"/>
              <a:t>12/12/2018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384944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C7048E8-9148-4D79-A009-DC3660ABC26D}" type="datetimeFigureOut">
              <a:rPr lang="fr-FR" smtClean="0"/>
              <a:t>12/12/2018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262537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C7048E8-9148-4D79-A009-DC3660ABC26D}" type="datetimeFigureOut">
              <a:rPr lang="fr-FR" smtClean="0"/>
              <a:t>12/12/2018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91153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C7048E8-9148-4D79-A009-DC3660ABC26D}" type="datetimeFigureOut">
              <a:rPr lang="fr-FR" smtClean="0"/>
              <a:t>12/12/2018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190537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7048E8-9148-4D79-A009-DC3660ABC26D}" type="datetimeFigureOut">
              <a:rPr lang="fr-FR" smtClean="0"/>
              <a:t>12/12/2018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56542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C7048E8-9148-4D79-A009-DC3660ABC26D}" type="datetimeFigureOut">
              <a:rPr lang="fr-FR" smtClean="0"/>
              <a:t>12/12/2018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116077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C7048E8-9148-4D79-A009-DC3660ABC26D}" type="datetimeFigureOut">
              <a:rPr lang="fr-FR" smtClean="0"/>
              <a:t>12/12/2018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355CC2-0BE5-4DCD-A4ED-9997FFD231DD}" type="slidenum">
              <a:rPr lang="fr-FR" smtClean="0"/>
              <a:t>‹N°›</a:t>
            </a:fld>
            <a:endParaRPr lang="fr-FR"/>
          </a:p>
        </p:txBody>
      </p:sp>
    </p:spTree>
    <p:extLst>
      <p:ext uri="{BB962C8B-B14F-4D97-AF65-F5344CB8AC3E}">
        <p14:creationId xmlns:p14="http://schemas.microsoft.com/office/powerpoint/2010/main" val="70902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048E8-9148-4D79-A009-DC3660ABC26D}" type="datetimeFigureOut">
              <a:rPr lang="fr-FR" smtClean="0"/>
              <a:t>12/12/2018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55CC2-0BE5-4DCD-A4ED-9997FFD231DD}" type="slidenum">
              <a:rPr lang="fr-FR" smtClean="0"/>
              <a:t>‹N°›</a:t>
            </a:fld>
            <a:endParaRPr lang="fr-FR"/>
          </a:p>
        </p:txBody>
      </p:sp>
    </p:spTree>
    <p:extLst>
      <p:ext uri="{BB962C8B-B14F-4D97-AF65-F5344CB8AC3E}">
        <p14:creationId xmlns:p14="http://schemas.microsoft.com/office/powerpoint/2010/main" val="4052740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p:cNvGrpSpPr/>
          <p:nvPr/>
        </p:nvGrpSpPr>
        <p:grpSpPr>
          <a:xfrm>
            <a:off x="1594624" y="2840832"/>
            <a:ext cx="10337180" cy="3723528"/>
            <a:chOff x="579864" y="432169"/>
            <a:chExt cx="10337180" cy="3723528"/>
          </a:xfrm>
        </p:grpSpPr>
        <p:sp>
          <p:nvSpPr>
            <p:cNvPr id="4" name="ZoneTexte 3"/>
            <p:cNvSpPr txBox="1"/>
            <p:nvPr/>
          </p:nvSpPr>
          <p:spPr>
            <a:xfrm>
              <a:off x="579864" y="432169"/>
              <a:ext cx="5919954" cy="369332"/>
            </a:xfrm>
            <a:prstGeom prst="rect">
              <a:avLst/>
            </a:prstGeom>
            <a:noFill/>
          </p:spPr>
          <p:txBody>
            <a:bodyPr wrap="none" rtlCol="0">
              <a:spAutoFit/>
            </a:bodyPr>
            <a:lstStyle/>
            <a:p>
              <a:r>
                <a:rPr lang="fr-FR" b="1" dirty="0" smtClean="0"/>
                <a:t>Plan initial proposé concernant ces deux derniers chapitres: </a:t>
              </a:r>
              <a:endParaRPr lang="fr-FR" b="1" dirty="0"/>
            </a:p>
          </p:txBody>
        </p:sp>
        <p:sp>
          <p:nvSpPr>
            <p:cNvPr id="2" name="Rectangle 1"/>
            <p:cNvSpPr/>
            <p:nvPr/>
          </p:nvSpPr>
          <p:spPr>
            <a:xfrm>
              <a:off x="1129991" y="2643424"/>
              <a:ext cx="9787053" cy="1512273"/>
            </a:xfrm>
            <a:prstGeom prst="rect">
              <a:avLst/>
            </a:prstGeom>
          </p:spPr>
          <p:txBody>
            <a:bodyPr wrap="square">
              <a:spAutoFit/>
            </a:bodyPr>
            <a:lstStyle/>
            <a:p>
              <a:pPr>
                <a:lnSpc>
                  <a:spcPct val="107000"/>
                </a:lnSpc>
                <a:spcAft>
                  <a:spcPts val="800"/>
                </a:spcAft>
              </a:pPr>
              <a:r>
                <a:rPr lang="fr-FR" sz="1600" dirty="0" smtClean="0">
                  <a:latin typeface="Calibri" panose="020F0502020204030204" pitchFamily="34" charset="0"/>
                  <a:ea typeface="SimSun" panose="02010600030101010101" pitchFamily="2" charset="-122"/>
                  <a:cs typeface="Times New Roman" panose="02020603050405020304" pitchFamily="18" charset="0"/>
                </a:rPr>
                <a:t>Chapitre V</a:t>
              </a:r>
              <a:r>
                <a:rPr lang="fr-FR" sz="1600" dirty="0">
                  <a:latin typeface="Calibri" panose="020F0502020204030204" pitchFamily="34" charset="0"/>
                  <a:ea typeface="SimSun" panose="02010600030101010101" pitchFamily="2" charset="-122"/>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fr-FR" sz="1600" dirty="0">
                  <a:latin typeface="Calibri" panose="020F0502020204030204" pitchFamily="34" charset="0"/>
                  <a:ea typeface="SimSun" panose="02010600030101010101" pitchFamily="2" charset="-122"/>
                  <a:cs typeface="Times New Roman" panose="02020603050405020304" pitchFamily="18" charset="0"/>
                </a:rPr>
                <a:t>Comparaison des résultats expérimentaux avec les résultats numérique (Modèle de l’effet Morton complet)</a:t>
              </a:r>
            </a:p>
            <a:p>
              <a:pPr marL="342900" lvl="0" indent="-342900">
                <a:lnSpc>
                  <a:spcPct val="107000"/>
                </a:lnSpc>
                <a:spcAft>
                  <a:spcPts val="0"/>
                </a:spcAft>
                <a:buFont typeface="Symbol" panose="05050102010706020507" pitchFamily="18" charset="2"/>
                <a:buChar char=""/>
              </a:pPr>
              <a:r>
                <a:rPr lang="fr-FR" sz="1600" dirty="0">
                  <a:latin typeface="Calibri" panose="020F0502020204030204" pitchFamily="34" charset="0"/>
                  <a:ea typeface="SimSun" panose="02010600030101010101" pitchFamily="2" charset="-122"/>
                  <a:cs typeface="Times New Roman" panose="02020603050405020304" pitchFamily="18" charset="0"/>
                </a:rPr>
                <a:t>Evaluation critique en utilisant la méthode de Lorentz et Murphy</a:t>
              </a:r>
            </a:p>
            <a:p>
              <a:pPr marL="742950" lvl="1" indent="-285750">
                <a:lnSpc>
                  <a:spcPct val="107000"/>
                </a:lnSpc>
                <a:spcAft>
                  <a:spcPts val="0"/>
                </a:spcAft>
                <a:buFont typeface="Courier New" panose="02070309020205020404" pitchFamily="49" charset="0"/>
                <a:buChar char="o"/>
              </a:pPr>
              <a:r>
                <a:rPr lang="fr-FR" sz="1600" dirty="0">
                  <a:latin typeface="Calibri" panose="020F0502020204030204" pitchFamily="34" charset="0"/>
                  <a:ea typeface="SimSun" panose="02010600030101010101" pitchFamily="2" charset="-122"/>
                  <a:cs typeface="Times New Roman" panose="02020603050405020304" pitchFamily="18" charset="0"/>
                </a:rPr>
                <a:t>Calculer </a:t>
              </a:r>
              <a:r>
                <a:rPr lang="fr-FR" sz="1600" dirty="0" smtClean="0">
                  <a:latin typeface="Calibri" panose="020F0502020204030204" pitchFamily="34" charset="0"/>
                  <a:ea typeface="SimSun" panose="02010600030101010101" pitchFamily="2" charset="-122"/>
                  <a:cs typeface="Times New Roman" panose="02020603050405020304" pitchFamily="18" charset="0"/>
                </a:rPr>
                <a:t>des </a:t>
              </a:r>
              <a:r>
                <a:rPr lang="fr-FR" sz="1600" dirty="0">
                  <a:latin typeface="Calibri" panose="020F0502020204030204" pitchFamily="34" charset="0"/>
                  <a:ea typeface="SimSun" panose="02010600030101010101" pitchFamily="2" charset="-122"/>
                  <a:cs typeface="Times New Roman" panose="02020603050405020304" pitchFamily="18" charset="0"/>
                </a:rPr>
                <a:t>matrices ABC de manière précise (démarche non linéaire)</a:t>
              </a:r>
            </a:p>
            <a:p>
              <a:pPr marL="742950" lvl="1" indent="-285750">
                <a:lnSpc>
                  <a:spcPct val="107000"/>
                </a:lnSpc>
                <a:spcAft>
                  <a:spcPts val="800"/>
                </a:spcAft>
                <a:buFont typeface="Courier New" panose="02070309020205020404" pitchFamily="49" charset="0"/>
                <a:buChar char="o"/>
              </a:pPr>
              <a:r>
                <a:rPr lang="fr-FR" sz="1600" dirty="0">
                  <a:latin typeface="Calibri" panose="020F0502020204030204" pitchFamily="34" charset="0"/>
                  <a:ea typeface="SimSun" panose="02010600030101010101" pitchFamily="2" charset="-122"/>
                  <a:cs typeface="Times New Roman" panose="02020603050405020304" pitchFamily="18" charset="0"/>
                </a:rPr>
                <a:t>Comparer ces matrices ABC avec les matrices du chapitre </a:t>
              </a:r>
              <a:r>
                <a:rPr lang="fr-FR" sz="1600" dirty="0" smtClean="0">
                  <a:latin typeface="Calibri" panose="020F0502020204030204" pitchFamily="34" charset="0"/>
                  <a:ea typeface="SimSun" panose="02010600030101010101" pitchFamily="2" charset="-122"/>
                  <a:cs typeface="Times New Roman" panose="02020603050405020304" pitchFamily="18" charset="0"/>
                </a:rPr>
                <a:t>IV</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129991" y="1038406"/>
              <a:ext cx="8749990" cy="1500539"/>
            </a:xfrm>
            <a:prstGeom prst="rect">
              <a:avLst/>
            </a:prstGeom>
          </p:spPr>
          <p:txBody>
            <a:bodyPr wrap="square">
              <a:spAutoFit/>
            </a:bodyPr>
            <a:lstStyle/>
            <a:p>
              <a:pPr>
                <a:lnSpc>
                  <a:spcPct val="107000"/>
                </a:lnSpc>
                <a:spcAft>
                  <a:spcPts val="800"/>
                </a:spcAft>
              </a:pPr>
              <a:r>
                <a:rPr lang="fr-FR" sz="1600" dirty="0" smtClean="0">
                  <a:latin typeface="Calibri" panose="020F0502020204030204" pitchFamily="34" charset="0"/>
                  <a:ea typeface="SimSun" panose="02010600030101010101" pitchFamily="2" charset="-122"/>
                  <a:cs typeface="Times New Roman" panose="02020603050405020304" pitchFamily="18" charset="0"/>
                </a:rPr>
                <a:t>Chapitre IV</a:t>
              </a:r>
              <a:r>
                <a:rPr lang="fr-FR" sz="1600" dirty="0">
                  <a:latin typeface="Calibri" panose="020F0502020204030204" pitchFamily="34" charset="0"/>
                  <a:ea typeface="SimSun" panose="02010600030101010101" pitchFamily="2" charset="-122"/>
                  <a:cs typeface="Times New Roman" panose="02020603050405020304" pitchFamily="18" charset="0"/>
                </a:rPr>
                <a:t> : </a:t>
              </a:r>
            </a:p>
            <a:p>
              <a:pPr marL="342900" lvl="0" indent="-342900">
                <a:lnSpc>
                  <a:spcPct val="107000"/>
                </a:lnSpc>
                <a:spcAft>
                  <a:spcPts val="0"/>
                </a:spcAft>
                <a:buFont typeface="Symbol" panose="05050102010706020507" pitchFamily="18" charset="2"/>
                <a:buChar char=""/>
              </a:pPr>
              <a:r>
                <a:rPr lang="fr-FR" sz="1600" dirty="0">
                  <a:latin typeface="Calibri" panose="020F0502020204030204" pitchFamily="34" charset="0"/>
                  <a:ea typeface="SimSun" panose="02010600030101010101" pitchFamily="2" charset="-122"/>
                  <a:cs typeface="Times New Roman" panose="02020603050405020304" pitchFamily="18" charset="0"/>
                </a:rPr>
                <a:t>Analyse (dimensionnement) du banc d’essai suivant les résultats (démarche linéaire) de Lorentz et Murphy pour deux configurations : Rotor court (430mm) et Rotor long (700mm)</a:t>
              </a:r>
            </a:p>
            <a:p>
              <a:pPr marL="742950" lvl="1" indent="-285750">
                <a:lnSpc>
                  <a:spcPct val="107000"/>
                </a:lnSpc>
                <a:spcAft>
                  <a:spcPts val="0"/>
                </a:spcAft>
                <a:buFont typeface="Courier New" panose="02070309020205020404" pitchFamily="49" charset="0"/>
                <a:buChar char="o"/>
              </a:pPr>
              <a:r>
                <a:rPr lang="fr-FR" sz="1600" dirty="0">
                  <a:latin typeface="Calibri" panose="020F0502020204030204" pitchFamily="34" charset="0"/>
                  <a:ea typeface="SimSun" panose="02010600030101010101" pitchFamily="2" charset="-122"/>
                  <a:cs typeface="Times New Roman" panose="02020603050405020304" pitchFamily="18" charset="0"/>
                </a:rPr>
                <a:t>Analyse Modale</a:t>
              </a:r>
            </a:p>
            <a:p>
              <a:pPr marL="742950" lvl="1" indent="-285750">
                <a:lnSpc>
                  <a:spcPct val="107000"/>
                </a:lnSpc>
                <a:spcAft>
                  <a:spcPts val="800"/>
                </a:spcAft>
                <a:buFont typeface="Courier New" panose="02070309020205020404" pitchFamily="49" charset="0"/>
                <a:buChar char="o"/>
              </a:pPr>
              <a:r>
                <a:rPr lang="fr-FR" sz="1600" dirty="0">
                  <a:latin typeface="Calibri" panose="020F0502020204030204" pitchFamily="34" charset="0"/>
                  <a:ea typeface="SimSun" panose="02010600030101010101" pitchFamily="2" charset="-122"/>
                  <a:cs typeface="Times New Roman" panose="02020603050405020304" pitchFamily="18" charset="0"/>
                </a:rPr>
                <a:t>Calcul simplifié des matrices </a:t>
              </a:r>
              <a:r>
                <a:rPr lang="fr-FR" sz="1600" dirty="0" smtClean="0">
                  <a:latin typeface="Calibri" panose="020F0502020204030204" pitchFamily="34" charset="0"/>
                  <a:ea typeface="SimSun" panose="02010600030101010101" pitchFamily="2" charset="-122"/>
                  <a:cs typeface="Times New Roman" panose="02020603050405020304" pitchFamily="18" charset="0"/>
                </a:rPr>
                <a:t>ABC</a:t>
              </a:r>
              <a:endParaRPr lang="fr-FR" sz="1600" dirty="0">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2" name="Groupe 11"/>
          <p:cNvGrpSpPr/>
          <p:nvPr/>
        </p:nvGrpSpPr>
        <p:grpSpPr>
          <a:xfrm>
            <a:off x="1594624" y="1268884"/>
            <a:ext cx="7939548" cy="1329013"/>
            <a:chOff x="1594624" y="814243"/>
            <a:chExt cx="7939548" cy="1329013"/>
          </a:xfrm>
        </p:grpSpPr>
        <p:sp>
          <p:nvSpPr>
            <p:cNvPr id="8" name="ZoneTexte 7"/>
            <p:cNvSpPr txBox="1"/>
            <p:nvPr/>
          </p:nvSpPr>
          <p:spPr>
            <a:xfrm>
              <a:off x="1594624" y="814243"/>
              <a:ext cx="4767780" cy="369332"/>
            </a:xfrm>
            <a:prstGeom prst="rect">
              <a:avLst/>
            </a:prstGeom>
            <a:noFill/>
          </p:spPr>
          <p:txBody>
            <a:bodyPr wrap="none" rtlCol="0">
              <a:spAutoFit/>
            </a:bodyPr>
            <a:lstStyle/>
            <a:p>
              <a:r>
                <a:rPr lang="fr-FR" dirty="0" smtClean="0"/>
                <a:t>Après avoir présenté les trois premiers chapitres:</a:t>
              </a:r>
            </a:p>
          </p:txBody>
        </p:sp>
        <p:sp>
          <p:nvSpPr>
            <p:cNvPr id="9" name="ZoneTexte 8"/>
            <p:cNvSpPr txBox="1"/>
            <p:nvPr/>
          </p:nvSpPr>
          <p:spPr>
            <a:xfrm>
              <a:off x="2720897" y="1219926"/>
              <a:ext cx="6813275" cy="923330"/>
            </a:xfrm>
            <a:prstGeom prst="rect">
              <a:avLst/>
            </a:prstGeom>
            <a:noFill/>
          </p:spPr>
          <p:txBody>
            <a:bodyPr wrap="none" rtlCol="0">
              <a:spAutoFit/>
            </a:bodyPr>
            <a:lstStyle/>
            <a:p>
              <a:pPr marL="285750" indent="-285750">
                <a:buFont typeface="Arial" panose="020B0604020202020204" pitchFamily="34" charset="0"/>
                <a:buChar char="•"/>
              </a:pPr>
              <a:r>
                <a:rPr lang="fr-FR" dirty="0" smtClean="0"/>
                <a:t>Chapitre I, </a:t>
              </a:r>
              <a:r>
                <a:rPr lang="fr-FR" dirty="0"/>
                <a:t>B</a:t>
              </a:r>
              <a:r>
                <a:rPr lang="fr-FR" dirty="0" smtClean="0"/>
                <a:t>ibliographie :</a:t>
              </a:r>
            </a:p>
            <a:p>
              <a:pPr marL="285750" indent="-285750">
                <a:buFont typeface="Arial" panose="020B0604020202020204" pitchFamily="34" charset="0"/>
                <a:buChar char="•"/>
              </a:pPr>
              <a:r>
                <a:rPr lang="fr-FR" dirty="0" smtClean="0"/>
                <a:t>Chapitre II, Modélisation du palier hydrodynamique</a:t>
              </a:r>
            </a:p>
            <a:p>
              <a:pPr marL="285750" indent="-285750">
                <a:buFont typeface="Arial" panose="020B0604020202020204" pitchFamily="34" charset="0"/>
                <a:buChar char="•"/>
              </a:pPr>
              <a:r>
                <a:rPr lang="fr-FR" dirty="0" smtClean="0"/>
                <a:t>Chapitre III, Modélisation du rotor dynamique et thermomécanique</a:t>
              </a:r>
            </a:p>
          </p:txBody>
        </p:sp>
      </p:grpSp>
      <p:sp>
        <p:nvSpPr>
          <p:cNvPr id="11" name="ZoneTexte 10"/>
          <p:cNvSpPr txBox="1"/>
          <p:nvPr/>
        </p:nvSpPr>
        <p:spPr>
          <a:xfrm>
            <a:off x="524108" y="419712"/>
            <a:ext cx="3643946" cy="461665"/>
          </a:xfrm>
          <a:prstGeom prst="rect">
            <a:avLst/>
          </a:prstGeom>
          <a:noFill/>
        </p:spPr>
        <p:txBody>
          <a:bodyPr wrap="none" rtlCol="0">
            <a:spAutoFit/>
          </a:bodyPr>
          <a:lstStyle/>
          <a:p>
            <a:r>
              <a:rPr lang="fr-FR" sz="2400" b="1" dirty="0" smtClean="0"/>
              <a:t>Rappel du plan de la thèse:</a:t>
            </a:r>
            <a:endParaRPr lang="fr-FR" sz="2400" b="1" dirty="0"/>
          </a:p>
        </p:txBody>
      </p:sp>
    </p:spTree>
    <p:extLst>
      <p:ext uri="{BB962C8B-B14F-4D97-AF65-F5344CB8AC3E}">
        <p14:creationId xmlns:p14="http://schemas.microsoft.com/office/powerpoint/2010/main" val="407541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23386" y="1293951"/>
            <a:ext cx="11612135" cy="4524315"/>
          </a:xfrm>
          <a:prstGeom prst="rect">
            <a:avLst/>
          </a:prstGeom>
          <a:noFill/>
        </p:spPr>
        <p:txBody>
          <a:bodyPr wrap="square" rtlCol="0">
            <a:spAutoFit/>
          </a:bodyPr>
          <a:lstStyle/>
          <a:p>
            <a:r>
              <a:rPr lang="fr-FR" dirty="0" smtClean="0">
                <a:solidFill>
                  <a:srgbClr val="FF0000"/>
                </a:solidFill>
              </a:rPr>
              <a:t>Problème révélé</a:t>
            </a:r>
            <a:r>
              <a:rPr lang="fr-FR" dirty="0" smtClean="0"/>
              <a:t>: </a:t>
            </a:r>
          </a:p>
          <a:p>
            <a:r>
              <a:rPr lang="fr-FR" dirty="0"/>
              <a:t>	</a:t>
            </a:r>
            <a:r>
              <a:rPr lang="fr-FR" b="1" dirty="0" smtClean="0"/>
              <a:t>objectifs flous de ces derniers chapitres, un fil conducteur pas identifié au cours de rédaction.</a:t>
            </a:r>
          </a:p>
          <a:p>
            <a:endParaRPr lang="fr-FR" dirty="0" smtClean="0"/>
          </a:p>
          <a:p>
            <a:r>
              <a:rPr lang="fr-FR" dirty="0" smtClean="0"/>
              <a:t>1</a:t>
            </a:r>
            <a:r>
              <a:rPr lang="fr-FR" dirty="0" smtClean="0"/>
              <a:t>, pourquoi après la mise au points des outils, on ne fait pas directement la validation? </a:t>
            </a:r>
          </a:p>
          <a:p>
            <a:r>
              <a:rPr lang="fr-FR" dirty="0" smtClean="0"/>
              <a:t>À mon avis, une comparaison et confrontation avec les résultats expérimentaux  juste après la mise au point des modèles numériques me parait plus pertinent.  Parce que la comparaison nous permet de valider les outils numériques et assurer que la utilisation des outils soit correcte. Ainsi, On peut les utiliser dans l’analyse numérique de l’effet Morton avec les coefficients d’influences ABC. De plus, la méthode de l’analyse numérique de l’effet Morton présentée permet d’expliquer les résultats numériques et expérimentaux.</a:t>
            </a:r>
          </a:p>
          <a:p>
            <a:endParaRPr lang="fr-FR" dirty="0" smtClean="0"/>
          </a:p>
          <a:p>
            <a:r>
              <a:rPr lang="fr-FR" dirty="0" smtClean="0"/>
              <a:t>2, Les calculs des coefficients d’influence de l’effet Morton (démarche linéaire et non linéaire ) repartie dans les deux chapitres ne sont pas facile à trouver un objectif à présenter. Pourquoi on ne regroupe pas toutes les démarches pour calculer les coefficients d’influence ABC? </a:t>
            </a:r>
          </a:p>
          <a:p>
            <a:r>
              <a:rPr lang="fr-FR" dirty="0" smtClean="0"/>
              <a:t>Selon moi, si on présente toutes ces démarches , une comparaison des résultats obtenue par ces démarches viendra naturellement et l’analyse de ces résultats sera plus logique. </a:t>
            </a:r>
          </a:p>
          <a:p>
            <a:endParaRPr lang="fr-FR" dirty="0" smtClean="0"/>
          </a:p>
        </p:txBody>
      </p:sp>
    </p:spTree>
    <p:extLst>
      <p:ext uri="{BB962C8B-B14F-4D97-AF65-F5344CB8AC3E}">
        <p14:creationId xmlns:p14="http://schemas.microsoft.com/office/powerpoint/2010/main" val="295731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9073" y="1273935"/>
            <a:ext cx="10794381" cy="4247317"/>
          </a:xfrm>
          <a:prstGeom prst="rect">
            <a:avLst/>
          </a:prstGeom>
        </p:spPr>
        <p:txBody>
          <a:bodyPr wrap="square">
            <a:spAutoFit/>
          </a:bodyPr>
          <a:lstStyle/>
          <a:p>
            <a:pPr marL="285750" indent="-285750">
              <a:buFont typeface="Wingdings" panose="05000000000000000000" pitchFamily="2" charset="2"/>
              <a:buChar char="q"/>
            </a:pPr>
            <a:r>
              <a:rPr lang="fr-FR" dirty="0" smtClean="0"/>
              <a:t>Chapitre IV, </a:t>
            </a:r>
            <a:r>
              <a:rPr lang="fr-FR" dirty="0" smtClean="0"/>
              <a:t>Validation expérimentale </a:t>
            </a:r>
            <a:r>
              <a:rPr lang="fr-FR" dirty="0" smtClean="0"/>
              <a:t>du modélisation </a:t>
            </a:r>
            <a:r>
              <a:rPr lang="fr-FR" dirty="0" smtClean="0"/>
              <a:t>numérique (confrontation numérique et expérimentale)</a:t>
            </a:r>
            <a:endParaRPr lang="fr-FR" dirty="0" smtClean="0"/>
          </a:p>
          <a:p>
            <a:r>
              <a:rPr lang="fr-FR" dirty="0" smtClean="0"/>
              <a:t>Objectif de ce chapitre est de valider la modélisation de l’effet Morton en passant par les résultats expérimentaux.  </a:t>
            </a:r>
          </a:p>
          <a:p>
            <a:pPr algn="just"/>
            <a:r>
              <a:rPr lang="fr-FR" dirty="0" smtClean="0"/>
              <a:t>La cohérence des résultats permet de valider la modélisation numérique de l’effet Morton présentée précédemment et donne une autorisation de l’utiliser dans l’analyse numérique exposé dans le dernier chapitre.</a:t>
            </a:r>
            <a:endParaRPr lang="fr-FR" dirty="0"/>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r>
              <a:rPr lang="fr-FR" dirty="0" smtClean="0"/>
              <a:t>Chapitre V, Analyse numérique de l’effet Morton</a:t>
            </a:r>
          </a:p>
          <a:p>
            <a:r>
              <a:rPr lang="fr-FR" dirty="0" smtClean="0"/>
              <a:t>Objectif de ce chapitre est d’utiliser la modélisation pour analyser l’effet Morton en suivant la stratégie des coefficients d’influence A, B, C. </a:t>
            </a:r>
          </a:p>
          <a:p>
            <a:r>
              <a:rPr lang="fr-FR" dirty="0" smtClean="0"/>
              <a:t>- D’abord , </a:t>
            </a:r>
            <a:r>
              <a:rPr lang="fr-FR" dirty="0"/>
              <a:t>P</a:t>
            </a:r>
            <a:r>
              <a:rPr lang="fr-FR" dirty="0" smtClean="0"/>
              <a:t>lusieurs approches </a:t>
            </a:r>
            <a:r>
              <a:rPr lang="fr-FR" dirty="0"/>
              <a:t>d’analyse </a:t>
            </a:r>
            <a:r>
              <a:rPr lang="fr-FR" dirty="0" smtClean="0"/>
              <a:t>sont présentée en détail ( Méthode Lorentz et Murphy linéaire</a:t>
            </a:r>
            <a:r>
              <a:rPr lang="fr-FR" dirty="0"/>
              <a:t>; méthode Lorentz et </a:t>
            </a:r>
            <a:r>
              <a:rPr lang="fr-FR" dirty="0" smtClean="0"/>
              <a:t>Murphy de manière non linéaire) en suivant la stratégie d’analyse des coefficient d’influence. </a:t>
            </a:r>
          </a:p>
          <a:p>
            <a:r>
              <a:rPr lang="fr-FR" dirty="0" smtClean="0"/>
              <a:t>- Ensuite, application des trois méthodes aux cas du banc d’essai pour décrypter les résultats obtenu dans le chapitre VI et expliquer l’effet Morton.  </a:t>
            </a:r>
          </a:p>
          <a:p>
            <a:pPr marL="285750" indent="-285750">
              <a:buFontTx/>
              <a:buChar char="-"/>
            </a:pPr>
            <a:r>
              <a:rPr lang="fr-FR" dirty="0" smtClean="0"/>
              <a:t>Puis, application des deux approches à un cas historique pour avoir plus des résultats.</a:t>
            </a:r>
          </a:p>
          <a:p>
            <a:pPr marL="285750" indent="-285750">
              <a:buFontTx/>
              <a:buChar char="-"/>
            </a:pPr>
            <a:r>
              <a:rPr lang="fr-FR" dirty="0" smtClean="0"/>
              <a:t>Enfin, conclure sur ces résultats d’analyse et préparer la conclusion du scénario du déclenchement de l’effet Morton instable et proposer des pistes pour éviter l’effet Morton instable.</a:t>
            </a:r>
          </a:p>
        </p:txBody>
      </p:sp>
      <p:sp>
        <p:nvSpPr>
          <p:cNvPr id="8" name="ZoneTexte 7"/>
          <p:cNvSpPr txBox="1"/>
          <p:nvPr/>
        </p:nvSpPr>
        <p:spPr>
          <a:xfrm>
            <a:off x="758283" y="691376"/>
            <a:ext cx="8149347" cy="369332"/>
          </a:xfrm>
          <a:prstGeom prst="rect">
            <a:avLst/>
          </a:prstGeom>
          <a:noFill/>
        </p:spPr>
        <p:txBody>
          <a:bodyPr wrap="none" rtlCol="0">
            <a:spAutoFit/>
          </a:bodyPr>
          <a:lstStyle/>
          <a:p>
            <a:r>
              <a:rPr lang="fr-FR" dirty="0" smtClean="0"/>
              <a:t>Ainsi, je propose une réorganisation des deux derniers chapitres de manière suivante</a:t>
            </a:r>
            <a:endParaRPr lang="fr-FR" dirty="0"/>
          </a:p>
        </p:txBody>
      </p:sp>
      <p:sp>
        <p:nvSpPr>
          <p:cNvPr id="2" name="ZoneTexte 1"/>
          <p:cNvSpPr txBox="1"/>
          <p:nvPr/>
        </p:nvSpPr>
        <p:spPr>
          <a:xfrm>
            <a:off x="1325991" y="5734479"/>
            <a:ext cx="9480544" cy="646331"/>
          </a:xfrm>
          <a:prstGeom prst="rect">
            <a:avLst/>
          </a:prstGeom>
          <a:noFill/>
        </p:spPr>
        <p:txBody>
          <a:bodyPr wrap="none" rtlCol="0">
            <a:spAutoFit/>
          </a:bodyPr>
          <a:lstStyle/>
          <a:p>
            <a:pPr algn="ctr"/>
            <a:r>
              <a:rPr lang="fr-FR" dirty="0" smtClean="0">
                <a:solidFill>
                  <a:srgbClr val="00B050"/>
                </a:solidFill>
              </a:rPr>
              <a:t>Un sommaire de ceux chapitres en détail sont proposé dans la suite. </a:t>
            </a:r>
          </a:p>
          <a:p>
            <a:pPr algn="ctr"/>
            <a:r>
              <a:rPr lang="fr-FR" dirty="0" smtClean="0">
                <a:solidFill>
                  <a:srgbClr val="00B050"/>
                </a:solidFill>
              </a:rPr>
              <a:t>( plusieurs sections sont déjà rédigés et remplies et elles sont possible d’être organisées autrement )</a:t>
            </a:r>
            <a:endParaRPr lang="fr-FR" dirty="0">
              <a:solidFill>
                <a:srgbClr val="00B050"/>
              </a:solidFill>
            </a:endParaRPr>
          </a:p>
        </p:txBody>
      </p:sp>
    </p:spTree>
    <p:extLst>
      <p:ext uri="{BB962C8B-B14F-4D97-AF65-F5344CB8AC3E}">
        <p14:creationId xmlns:p14="http://schemas.microsoft.com/office/powerpoint/2010/main" val="164303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99" y="507601"/>
            <a:ext cx="10099289" cy="5078313"/>
          </a:xfrm>
          <a:prstGeom prst="rect">
            <a:avLst/>
          </a:prstGeom>
        </p:spPr>
        <p:txBody>
          <a:bodyPr wrap="square">
            <a:spAutoFit/>
          </a:bodyPr>
          <a:lstStyle/>
          <a:p>
            <a:pPr marL="285750" indent="-285750">
              <a:buFont typeface="Wingdings" panose="05000000000000000000" pitchFamily="2" charset="2"/>
              <a:buChar char="q"/>
            </a:pPr>
            <a:r>
              <a:rPr lang="fr-FR" dirty="0"/>
              <a:t>Chapitre </a:t>
            </a:r>
            <a:r>
              <a:rPr lang="fr-FR" dirty="0" smtClean="0"/>
              <a:t>IV, </a:t>
            </a:r>
            <a:r>
              <a:rPr lang="fr-FR" dirty="0"/>
              <a:t>Validation expérimentale du modélisation </a:t>
            </a:r>
            <a:r>
              <a:rPr lang="fr-FR" dirty="0" smtClean="0"/>
              <a:t>numérique</a:t>
            </a:r>
          </a:p>
          <a:p>
            <a:endParaRPr lang="fr-FR" dirty="0" smtClean="0"/>
          </a:p>
          <a:p>
            <a:r>
              <a:rPr lang="fr-FR" b="1" dirty="0" smtClean="0"/>
              <a:t>1. Introduction</a:t>
            </a:r>
            <a:endParaRPr lang="fr-FR" b="1" dirty="0"/>
          </a:p>
          <a:p>
            <a:r>
              <a:rPr lang="fr-FR" dirty="0" smtClean="0"/>
              <a:t>La partie permet de faire la liaison des chapitres précédents et introduire l’objectif de ce chapitre qui est la validation et la comparaison des résultats numériques et expérimentaux.</a:t>
            </a:r>
          </a:p>
          <a:p>
            <a:endParaRPr lang="fr-FR" b="1" dirty="0" smtClean="0"/>
          </a:p>
          <a:p>
            <a:r>
              <a:rPr lang="fr-FR" b="1" dirty="0" smtClean="0"/>
              <a:t>2. Description du banc de l’effet Morton.</a:t>
            </a:r>
          </a:p>
          <a:p>
            <a:r>
              <a:rPr lang="fr-FR" dirty="0" smtClean="0"/>
              <a:t>Configuration du rotor court(430mm) et configuration du rotor long(700mm)</a:t>
            </a:r>
          </a:p>
          <a:p>
            <a:endParaRPr lang="fr-FR" dirty="0" smtClean="0"/>
          </a:p>
          <a:p>
            <a:pPr hangingPunct="0"/>
            <a:r>
              <a:rPr lang="fr-FR" b="1" dirty="0" smtClean="0"/>
              <a:t>3. </a:t>
            </a:r>
            <a:r>
              <a:rPr lang="fr-FR" b="1" dirty="0"/>
              <a:t>Analyse des résultats du rotor 430mm</a:t>
            </a:r>
          </a:p>
          <a:p>
            <a:endParaRPr lang="fr-FR" dirty="0" smtClean="0"/>
          </a:p>
          <a:p>
            <a:pPr hangingPunct="0"/>
            <a:r>
              <a:rPr lang="fr-FR" b="1" dirty="0" smtClean="0"/>
              <a:t>4. </a:t>
            </a:r>
            <a:r>
              <a:rPr lang="fr-FR" b="1" dirty="0"/>
              <a:t>Analyse des résultat du rotor 700mm</a:t>
            </a:r>
          </a:p>
          <a:p>
            <a:endParaRPr lang="fr-FR" dirty="0" smtClean="0"/>
          </a:p>
          <a:p>
            <a:r>
              <a:rPr lang="fr-FR" b="1" dirty="0" smtClean="0"/>
              <a:t>5. Conclusion </a:t>
            </a:r>
          </a:p>
          <a:p>
            <a:r>
              <a:rPr lang="fr-FR" dirty="0" smtClean="0"/>
              <a:t>On valide la modélisation de simulation de l’effet Morton et on va les utiliser pour effectuer l’analyse de l’effet Morton en suivant la stratégie des coefficients d’influence A.B.C.</a:t>
            </a:r>
          </a:p>
          <a:p>
            <a:pPr lvl="1"/>
            <a:r>
              <a:rPr lang="fr-FR" dirty="0" smtClean="0"/>
              <a:t> </a:t>
            </a:r>
          </a:p>
          <a:p>
            <a:pPr marL="800100" lvl="1" indent="-342900">
              <a:buFont typeface="+mj-lt"/>
              <a:buAutoNum type="arabicPeriod"/>
            </a:pPr>
            <a:endParaRPr lang="fr-FR" dirty="0" smtClean="0"/>
          </a:p>
        </p:txBody>
      </p:sp>
    </p:spTree>
    <p:extLst>
      <p:ext uri="{BB962C8B-B14F-4D97-AF65-F5344CB8AC3E}">
        <p14:creationId xmlns:p14="http://schemas.microsoft.com/office/powerpoint/2010/main" val="44480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99" y="507601"/>
            <a:ext cx="10099289" cy="5632311"/>
          </a:xfrm>
          <a:prstGeom prst="rect">
            <a:avLst/>
          </a:prstGeom>
        </p:spPr>
        <p:txBody>
          <a:bodyPr wrap="square">
            <a:spAutoFit/>
          </a:bodyPr>
          <a:lstStyle/>
          <a:p>
            <a:pPr marL="285750" indent="-285750">
              <a:buFont typeface="Wingdings" panose="05000000000000000000" pitchFamily="2" charset="2"/>
              <a:buChar char="q"/>
            </a:pPr>
            <a:r>
              <a:rPr lang="fr-FR" dirty="0"/>
              <a:t>Chapitre </a:t>
            </a:r>
            <a:r>
              <a:rPr lang="fr-FR" dirty="0" smtClean="0"/>
              <a:t>V, Analyse numérique de l’effet Morton</a:t>
            </a:r>
          </a:p>
          <a:p>
            <a:endParaRPr lang="fr-FR" dirty="0" smtClean="0"/>
          </a:p>
          <a:p>
            <a:r>
              <a:rPr lang="fr-FR" b="1" dirty="0" smtClean="0"/>
              <a:t>1. Introduction</a:t>
            </a:r>
          </a:p>
          <a:p>
            <a:r>
              <a:rPr lang="fr-FR" dirty="0" smtClean="0"/>
              <a:t>Introduire l’objectif de ce chapitre (utiliser la stratégie des coefficients d’influences ABC de l’effet Morton pour expliquer le </a:t>
            </a:r>
            <a:r>
              <a:rPr lang="fr-FR" dirty="0" smtClean="0"/>
              <a:t>l’effet </a:t>
            </a:r>
            <a:r>
              <a:rPr lang="fr-FR" dirty="0" smtClean="0"/>
              <a:t>Morton </a:t>
            </a:r>
            <a:r>
              <a:rPr lang="fr-FR" dirty="0" smtClean="0"/>
              <a:t>à reproduire sur le banc d’essai et sur les cas historiques)</a:t>
            </a:r>
            <a:endParaRPr lang="fr-FR" dirty="0" smtClean="0"/>
          </a:p>
          <a:p>
            <a:endParaRPr lang="fr-FR" dirty="0" smtClean="0"/>
          </a:p>
          <a:p>
            <a:r>
              <a:rPr lang="fr-FR" b="1" dirty="0" smtClean="0"/>
              <a:t>2. Méthode d’analyse de l’effet Morton.</a:t>
            </a:r>
          </a:p>
          <a:p>
            <a:r>
              <a:rPr lang="fr-FR" dirty="0" smtClean="0"/>
              <a:t>- </a:t>
            </a:r>
            <a:r>
              <a:rPr lang="fr-FR" dirty="0"/>
              <a:t>critère de </a:t>
            </a:r>
            <a:r>
              <a:rPr lang="fr-FR" dirty="0" smtClean="0"/>
              <a:t>stabilité</a:t>
            </a:r>
          </a:p>
          <a:p>
            <a:r>
              <a:rPr lang="fr-FR" dirty="0" smtClean="0"/>
              <a:t>- forme matricielle des coefficients d’influence ABC  </a:t>
            </a:r>
          </a:p>
          <a:p>
            <a:r>
              <a:rPr lang="fr-FR" dirty="0" smtClean="0"/>
              <a:t>- Approche Lorenz et Murphy</a:t>
            </a:r>
          </a:p>
          <a:p>
            <a:r>
              <a:rPr lang="fr-FR" dirty="0" smtClean="0"/>
              <a:t>-</a:t>
            </a:r>
            <a:r>
              <a:rPr lang="fr-FR" dirty="0"/>
              <a:t> </a:t>
            </a:r>
            <a:r>
              <a:rPr lang="fr-FR" dirty="0" smtClean="0"/>
              <a:t>Approche analytique améliorée</a:t>
            </a:r>
            <a:endParaRPr lang="fr-FR" dirty="0"/>
          </a:p>
          <a:p>
            <a:endParaRPr lang="fr-FR" dirty="0" smtClean="0"/>
          </a:p>
          <a:p>
            <a:r>
              <a:rPr lang="fr-FR" b="1" dirty="0" smtClean="0"/>
              <a:t>3. Application au Banc de l’effet Morton </a:t>
            </a:r>
          </a:p>
          <a:p>
            <a:endParaRPr lang="fr-FR" b="1" dirty="0" smtClean="0"/>
          </a:p>
          <a:p>
            <a:pPr hangingPunct="0"/>
            <a:r>
              <a:rPr lang="fr-FR" b="1" dirty="0" smtClean="0"/>
              <a:t>4. </a:t>
            </a:r>
            <a:r>
              <a:rPr lang="fr-FR" b="1" dirty="0"/>
              <a:t>Application du cas historique: Rotor Faulkner, </a:t>
            </a:r>
            <a:r>
              <a:rPr lang="fr-FR" b="1" dirty="0" err="1"/>
              <a:t>Strong</a:t>
            </a:r>
            <a:r>
              <a:rPr lang="fr-FR" b="1" dirty="0"/>
              <a:t> et Kirk</a:t>
            </a:r>
          </a:p>
          <a:p>
            <a:endParaRPr lang="fr-FR" dirty="0" smtClean="0"/>
          </a:p>
          <a:p>
            <a:pPr hangingPunct="0"/>
            <a:r>
              <a:rPr lang="fr-FR" dirty="0" smtClean="0"/>
              <a:t>5. </a:t>
            </a:r>
            <a:r>
              <a:rPr lang="fr-FR" b="1" dirty="0" smtClean="0"/>
              <a:t>Solutions </a:t>
            </a:r>
            <a:r>
              <a:rPr lang="fr-FR" b="1" dirty="0"/>
              <a:t>de l’effet Morton </a:t>
            </a:r>
            <a:r>
              <a:rPr lang="fr-FR" b="1" dirty="0" smtClean="0"/>
              <a:t>instable</a:t>
            </a:r>
          </a:p>
          <a:p>
            <a:endParaRPr lang="fr-FR" dirty="0" smtClean="0"/>
          </a:p>
          <a:p>
            <a:r>
              <a:rPr lang="fr-FR" b="1" dirty="0" smtClean="0"/>
              <a:t>6. </a:t>
            </a:r>
            <a:r>
              <a:rPr lang="fr-FR" b="1" smtClean="0"/>
              <a:t>Conclusion </a:t>
            </a:r>
            <a:r>
              <a:rPr lang="fr-FR" smtClean="0"/>
              <a:t> </a:t>
            </a:r>
            <a:endParaRPr lang="fr-FR" dirty="0" smtClean="0"/>
          </a:p>
          <a:p>
            <a:pPr marL="800100" lvl="1" indent="-342900">
              <a:buFont typeface="+mj-lt"/>
              <a:buAutoNum type="arabicPeriod"/>
            </a:pPr>
            <a:endParaRPr lang="fr-FR" dirty="0" smtClean="0"/>
          </a:p>
        </p:txBody>
      </p:sp>
    </p:spTree>
    <p:extLst>
      <p:ext uri="{BB962C8B-B14F-4D97-AF65-F5344CB8AC3E}">
        <p14:creationId xmlns:p14="http://schemas.microsoft.com/office/powerpoint/2010/main" val="27410520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490</Words>
  <Application>Microsoft Office PowerPoint</Application>
  <PresentationFormat>Grand écran</PresentationFormat>
  <Paragraphs>69</Paragraphs>
  <Slides>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vt:i4>
      </vt:variant>
    </vt:vector>
  </HeadingPairs>
  <TitlesOfParts>
    <vt:vector size="14" baseType="lpstr">
      <vt:lpstr>SimSun</vt:lpstr>
      <vt:lpstr>Arial</vt:lpstr>
      <vt:lpstr>Calibri</vt:lpstr>
      <vt:lpstr>Calibri Light</vt:lpstr>
      <vt:lpstr>Courier New</vt:lpstr>
      <vt:lpstr>Symbol</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vector>
  </TitlesOfParts>
  <Company>EDF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ZHANG Silun</dc:creator>
  <cp:lastModifiedBy>ZHANG Silun</cp:lastModifiedBy>
  <cp:revision>93</cp:revision>
  <dcterms:created xsi:type="dcterms:W3CDTF">2018-11-22T10:00:20Z</dcterms:created>
  <dcterms:modified xsi:type="dcterms:W3CDTF">2018-12-12T09:21:25Z</dcterms:modified>
</cp:coreProperties>
</file>