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4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5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6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7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8.xml" ContentType="application/vnd.openxmlformats-officedocument.themeOverr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heme/themeOverride9.xml" ContentType="application/vnd.openxmlformats-officedocument.themeOverr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heme/themeOverride10.xml" ContentType="application/vnd.openxmlformats-officedocument.themeOverr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heme/themeOverride11.xml" ContentType="application/vnd.openxmlformats-officedocument.themeOverr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theme/themeOverride12.xml" ContentType="application/vnd.openxmlformats-officedocument.themeOverr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theme/themeOverride13.xml" ContentType="application/vnd.openxmlformats-officedocument.themeOverrid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theme/themeOverride14.xml" ContentType="application/vnd.openxmlformats-officedocument.themeOverrid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theme/themeOverride15.xml" ContentType="application/vnd.openxmlformats-officedocument.themeOverrid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theme/themeOverride16.xml" ContentType="application/vnd.openxmlformats-officedocument.themeOverrid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theme/themeOverride17.xml" ContentType="application/vnd.openxmlformats-officedocument.themeOverrid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theme/themeOverride18.xml" ContentType="application/vnd.openxmlformats-officedocument.themeOverrid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theme/themeOverride19.xml" ContentType="application/vnd.openxmlformats-officedocument.themeOverrid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theme/themeOverride20.xml" ContentType="application/vnd.openxmlformats-officedocument.themeOverrid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theme/themeOverride21.xml" ContentType="application/vnd.openxmlformats-officedocument.themeOverrid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theme/themeOverride22.xml" ContentType="application/vnd.openxmlformats-officedocument.themeOverrid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theme/themeOverride23.xml" ContentType="application/vnd.openxmlformats-officedocument.themeOverrid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theme/themeOverride24.xml" ContentType="application/vnd.openxmlformats-officedocument.themeOverrid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theme/themeOverride25.xml" ContentType="application/vnd.openxmlformats-officedocument.themeOverrid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theme/themeOverride26.xml" ContentType="application/vnd.openxmlformats-officedocument.themeOverride+xml"/>
  <Override PartName="/ppt/drawings/drawing1.xml" ContentType="application/vnd.openxmlformats-officedocument.drawingml.chartshapes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drawings/drawing2.xml" ContentType="application/vnd.openxmlformats-officedocument.drawingml.chartshapes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7" r:id="rId3"/>
    <p:sldId id="256" r:id="rId4"/>
    <p:sldId id="259" r:id="rId5"/>
    <p:sldId id="261" r:id="rId6"/>
    <p:sldId id="260" r:id="rId7"/>
    <p:sldId id="264" r:id="rId8"/>
    <p:sldId id="265" r:id="rId9"/>
    <p:sldId id="269" r:id="rId10"/>
    <p:sldId id="270" r:id="rId11"/>
    <p:sldId id="271" r:id="rId12"/>
    <p:sldId id="306" r:id="rId13"/>
    <p:sldId id="272" r:id="rId14"/>
    <p:sldId id="307" r:id="rId15"/>
    <p:sldId id="273" r:id="rId16"/>
    <p:sldId id="308" r:id="rId17"/>
    <p:sldId id="274" r:id="rId18"/>
    <p:sldId id="276" r:id="rId19"/>
    <p:sldId id="275" r:id="rId20"/>
    <p:sldId id="278" r:id="rId21"/>
    <p:sldId id="279" r:id="rId22"/>
    <p:sldId id="280" r:id="rId23"/>
    <p:sldId id="281" r:id="rId24"/>
    <p:sldId id="282" r:id="rId25"/>
    <p:sldId id="289" r:id="rId26"/>
    <p:sldId id="285" r:id="rId27"/>
    <p:sldId id="290" r:id="rId28"/>
    <p:sldId id="287" r:id="rId29"/>
    <p:sldId id="288" r:id="rId30"/>
    <p:sldId id="305" r:id="rId31"/>
    <p:sldId id="304" r:id="rId32"/>
    <p:sldId id="291" r:id="rId33"/>
    <p:sldId id="293" r:id="rId34"/>
    <p:sldId id="292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9" r:id="rId43"/>
    <p:sldId id="310" r:id="rId44"/>
    <p:sldId id="301" r:id="rId45"/>
    <p:sldId id="302" r:id="rId46"/>
    <p:sldId id="303" r:id="rId47"/>
    <p:sldId id="257" r:id="rId48"/>
    <p:sldId id="311" r:id="rId49"/>
    <p:sldId id="312" r:id="rId50"/>
    <p:sldId id="313" r:id="rId5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A7C0DE"/>
    <a:srgbClr val="9BBB59"/>
    <a:srgbClr val="B4CC83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0_430mm_700gNDE\CoefDyna_rotorVer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Feuille_de_calcul_Microsoft_Excel3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file:///\\vmware-host\Shared%20Folders\local\4_Work\19_nouvelle_configuration\configurationV0_430mm_700gNDE\Analyse%20de%20l'effet%20Morotn\2018Nov_config_430mm_0.7kgNDE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\\vmware-host\Shared%20Folders\local\4_Work\19_nouvelle_configuration\configurationV0_430mm_700gNDE\Analyse%20de%20l'effet%20Morotn\2018Nov_config_430mm_0.7kgNDE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package" Target="../embeddings/Feuille_de_calcul_Microsoft_Excel4.xlsx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Analyse%20de%20l'effet%20Morton\Deformation_thermique\Calcul_C_Rotor700mm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0_430mm_700gNDE\Analyse%20de%20l'effet%20Morotn\Deformation_thermique\Calcul_C_Rotor430mm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Analyse%20de%20l'effet%20Morton\Deformation_thermique\Calcul_C_Rotor700mm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0_430mm_700gNDE\Analyse%20de%20l'effet%20Morotn\2018Nov_config_430mm_0.7kgNDE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package" Target="../embeddings/Feuille_de_calcul_Microsoft_Excel5.xlsx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package" Target="../embeddings/Feuille_de_calcul_Microsoft_Excel6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Feuille_de_calcul_Microsoft_Excel1.xlsx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package" Target="../embeddings/Feuille_de_calcul_Microsoft_Excel7.xlsx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Calcul_MT\Data_Campbell\Diagramme%20Campbell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Calcul_MT\Data_Campbell\Diagramme%20Campbell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Analyse%20de%20l'effet%20Morton\2019Dec_config_700mm_10kgNDE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Analyse%20de%20l'effet%20Morton\2019Dec_config_700mm_10kgNDE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25.xml"/><Relationship Id="rId1" Type="http://schemas.microsoft.com/office/2011/relationships/chartStyle" Target="style25.xml"/><Relationship Id="rId4" Type="http://schemas.openxmlformats.org/officeDocument/2006/relationships/package" Target="../embeddings/Feuille_de_calcul_Microsoft_Excel8.xlsx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26.xml"/><Relationship Id="rId1" Type="http://schemas.microsoft.com/office/2011/relationships/chartStyle" Target="style26.xml"/><Relationship Id="rId4" Type="http://schemas.openxmlformats.org/officeDocument/2006/relationships/package" Target="../embeddings/Feuille_de_calcul_Microsoft_Excel9.xlsx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27.xml"/><Relationship Id="rId1" Type="http://schemas.microsoft.com/office/2011/relationships/chartStyle" Target="style27.xml"/><Relationship Id="rId4" Type="http://schemas.openxmlformats.org/officeDocument/2006/relationships/package" Target="../embeddings/Feuille_de_calcul_Microsoft_Excel10.xlsx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28.xml"/><Relationship Id="rId1" Type="http://schemas.microsoft.com/office/2011/relationships/chartStyle" Target="style28.xml"/><Relationship Id="rId4" Type="http://schemas.openxmlformats.org/officeDocument/2006/relationships/package" Target="../embeddings/Feuille_de_calcul_Microsoft_Excel11.xlsx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Analyse%20de%20l'effet%20Morton\Deformation_thermique\Calcul_C_Rotor700mm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\\vmware-host\Shared%20Folders\local\4_Work\19_nouvelle_configuration\configurationV0_430mm_700gNDE\CoefDyna_rotorVer0.xlsx" TargetMode="Externa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Analyse%20de%20l'effet%20Morton\2019Dec_config_700mm_10kgNDE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6.xml"/><Relationship Id="rId2" Type="http://schemas.microsoft.com/office/2011/relationships/chartColorStyle" Target="colors31.xml"/><Relationship Id="rId1" Type="http://schemas.microsoft.com/office/2011/relationships/chartStyle" Target="style31.xml"/><Relationship Id="rId4" Type="http://schemas.openxmlformats.org/officeDocument/2006/relationships/package" Target="../embeddings/Feuille_de_calcul_Microsoft_Excel12.xlsx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7.xml"/><Relationship Id="rId2" Type="http://schemas.microsoft.com/office/2011/relationships/chartColorStyle" Target="colors32.xml"/><Relationship Id="rId1" Type="http://schemas.microsoft.com/office/2011/relationships/chartStyle" Target="style32.xml"/><Relationship Id="rId4" Type="http://schemas.openxmlformats.org/officeDocument/2006/relationships/package" Target="../embeddings/Feuille_de_calcul_Microsoft_Excel13.xlsx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8.xml"/><Relationship Id="rId2" Type="http://schemas.microsoft.com/office/2011/relationships/chartColorStyle" Target="colors33.xml"/><Relationship Id="rId1" Type="http://schemas.microsoft.com/office/2011/relationships/chartStyle" Target="style33.xml"/><Relationship Id="rId4" Type="http://schemas.openxmlformats.org/officeDocument/2006/relationships/package" Target="../embeddings/Feuille_de_calcul_Microsoft_Excel14.xlsx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9.xml"/><Relationship Id="rId2" Type="http://schemas.microsoft.com/office/2011/relationships/chartColorStyle" Target="colors34.xml"/><Relationship Id="rId1" Type="http://schemas.microsoft.com/office/2011/relationships/chartStyle" Target="style34.xml"/><Relationship Id="rId4" Type="http://schemas.openxmlformats.org/officeDocument/2006/relationships/package" Target="../embeddings/Feuille_de_calcul_Microsoft_Excel15.xlsx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0.xml"/><Relationship Id="rId2" Type="http://schemas.microsoft.com/office/2011/relationships/chartColorStyle" Target="colors35.xml"/><Relationship Id="rId1" Type="http://schemas.microsoft.com/office/2011/relationships/chartStyle" Target="style35.xml"/><Relationship Id="rId4" Type="http://schemas.openxmlformats.org/officeDocument/2006/relationships/package" Target="../embeddings/Feuille_de_calcul_Microsoft_Excel16.xlsx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22_cas_historiques\Faulkner\Analyse%20modale\Diagramme%20Campbell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22_cas_historiques\Faulkner\Analyse%20l'effet%20Morton\Rotor_Faulkner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22_cas_historiques\Faulkner\Analyse%20l'effet%20Morton\Rotor_Faulkner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1.xml"/><Relationship Id="rId2" Type="http://schemas.microsoft.com/office/2011/relationships/chartColorStyle" Target="colors39.xml"/><Relationship Id="rId1" Type="http://schemas.microsoft.com/office/2011/relationships/chartStyle" Target="style39.xml"/><Relationship Id="rId4" Type="http://schemas.openxmlformats.org/officeDocument/2006/relationships/package" Target="../embeddings/Feuille_de_calcul_Microsoft_Excel17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\\vmware-host\Shared%20Folders\local\4_Work\19_nouvelle_configuration\configurationV0_430mm_700gNDE\CoefDyna_rotorVer0.xlsx" TargetMode="Externa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2.xml"/><Relationship Id="rId2" Type="http://schemas.microsoft.com/office/2011/relationships/chartColorStyle" Target="colors40.xml"/><Relationship Id="rId1" Type="http://schemas.microsoft.com/office/2011/relationships/chartStyle" Target="style40.xml"/><Relationship Id="rId4" Type="http://schemas.openxmlformats.org/officeDocument/2006/relationships/package" Target="../embeddings/Feuille_de_calcul_Microsoft_Excel18.xlsx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3.xml"/><Relationship Id="rId2" Type="http://schemas.microsoft.com/office/2011/relationships/chartColorStyle" Target="colors41.xml"/><Relationship Id="rId1" Type="http://schemas.microsoft.com/office/2011/relationships/chartStyle" Target="style41.xml"/><Relationship Id="rId4" Type="http://schemas.openxmlformats.org/officeDocument/2006/relationships/package" Target="../embeddings/Feuille_de_calcul_Microsoft_Excel19.xlsx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4.xml"/><Relationship Id="rId2" Type="http://schemas.microsoft.com/office/2011/relationships/chartColorStyle" Target="colors42.xml"/><Relationship Id="rId1" Type="http://schemas.microsoft.com/office/2011/relationships/chartStyle" Target="style42.xml"/><Relationship Id="rId4" Type="http://schemas.openxmlformats.org/officeDocument/2006/relationships/package" Target="../embeddings/Feuille_de_calcul_Microsoft_Excel20.xlsx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5.xml"/><Relationship Id="rId2" Type="http://schemas.microsoft.com/office/2011/relationships/chartColorStyle" Target="colors43.xml"/><Relationship Id="rId1" Type="http://schemas.microsoft.com/office/2011/relationships/chartStyle" Target="style43.xml"/><Relationship Id="rId4" Type="http://schemas.openxmlformats.org/officeDocument/2006/relationships/package" Target="../embeddings/Feuille_de_calcul_Microsoft_Excel21.xlsx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6.xml"/><Relationship Id="rId2" Type="http://schemas.microsoft.com/office/2011/relationships/chartColorStyle" Target="colors44.xml"/><Relationship Id="rId1" Type="http://schemas.microsoft.com/office/2011/relationships/chartStyle" Target="style44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Feuille_de_calcul_Microsoft_Excel22.xlsx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99_Manusrite_Th&#232;se\99_Memoire%20th&#232;se\CH5.%20analyses%20de%20l'effet%20Morton\synth&#232;se%20des%20cas\synth&#232;se%20des%20cas.xlsx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99_Manusrite_Th&#232;se\99_Memoire%20th&#232;se\CH5.%20analyses%20de%20l'effet%20Morton\synth&#232;se%20des%20cas\synth&#232;se%20des%20cas.xlsx" TargetMode="External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99_Manusrite_Th&#232;se\99_Memoire%20th&#232;se\CH5.%20analyses%20de%20l'effet%20Morton\synth&#232;se%20des%20cas\synth&#232;se%20des%20cas.xlsx" TargetMode="External"/><Relationship Id="rId2" Type="http://schemas.microsoft.com/office/2011/relationships/chartColorStyle" Target="colors47.xml"/><Relationship Id="rId1" Type="http://schemas.microsoft.com/office/2011/relationships/chartStyle" Target="style47.xml"/><Relationship Id="rId4" Type="http://schemas.openxmlformats.org/officeDocument/2006/relationships/chartUserShapes" Target="../drawings/drawing2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99_Manusrite_Th&#232;se\99_Memoire%20th&#232;se\CH5.%20analyses%20de%20l'effet%20Morton\synth&#232;se%20des%20cas\synth&#232;se%20des%20cas.xlsx" TargetMode="External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0\Calcul%20MT\Data_Campbell\Diagramme%20Campbell(faible%20vitesse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0\Calcul%20MT\Data_Campbell\Diagramme%20Campbell(faible%20vitesse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0_430mm_700gNDE\Analyse%20de%20l'effet%20Morotn\2018Nov_config_430mm_0.7kgND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0_430mm_700gNDE\Analyse%20de%20l'effet%20Morotn\2018Nov_config_430mm_0.7kgND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Feuille_de_calcul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22668616843648"/>
          <c:y val="5.7170555555555551E-2"/>
          <c:w val="0.8471588977665262"/>
          <c:h val="0.75989194444444441"/>
        </c:manualLayout>
      </c:layout>
      <c:scatterChart>
        <c:scatterStyle val="lineMarker"/>
        <c:varyColors val="0"/>
        <c:ser>
          <c:idx val="0"/>
          <c:order val="0"/>
          <c:tx>
            <c:v>X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'non-isotherme'!$D$20:$N$20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'non-isotherme'!$D$36:$N$36</c:f>
              <c:numCache>
                <c:formatCode>General</c:formatCode>
                <c:ptCount val="11"/>
                <c:pt idx="0">
                  <c:v>29.8975153868032</c:v>
                </c:pt>
                <c:pt idx="1">
                  <c:v>21.6863433291253</c:v>
                </c:pt>
                <c:pt idx="2">
                  <c:v>11.7455480678</c:v>
                </c:pt>
                <c:pt idx="3">
                  <c:v>4.0601933877266303</c:v>
                </c:pt>
                <c:pt idx="4">
                  <c:v>1.6669849940677299</c:v>
                </c:pt>
                <c:pt idx="5">
                  <c:v>1.1395703113524001</c:v>
                </c:pt>
                <c:pt idx="6">
                  <c:v>0.98565451253222802</c:v>
                </c:pt>
                <c:pt idx="7">
                  <c:v>0.73052480979629097</c:v>
                </c:pt>
                <c:pt idx="8">
                  <c:v>0.59549300285448303</c:v>
                </c:pt>
                <c:pt idx="9">
                  <c:v>0.44828987378687501</c:v>
                </c:pt>
                <c:pt idx="10">
                  <c:v>0.38626104160560099</c:v>
                </c:pt>
              </c:numCache>
            </c:numRef>
          </c:yVal>
          <c:smooth val="0"/>
          <c:extLst/>
        </c:ser>
        <c:ser>
          <c:idx val="1"/>
          <c:order val="1"/>
          <c:tx>
            <c:v>Y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'non-isotherme'!$D$20:$N$20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'non-isotherme'!$D$35:$N$35</c:f>
              <c:numCache>
                <c:formatCode>General</c:formatCode>
                <c:ptCount val="11"/>
                <c:pt idx="0">
                  <c:v>37.559150919295099</c:v>
                </c:pt>
                <c:pt idx="1">
                  <c:v>35.643872732544999</c:v>
                </c:pt>
                <c:pt idx="2">
                  <c:v>33.914926731400001</c:v>
                </c:pt>
                <c:pt idx="3">
                  <c:v>24.426744692057699</c:v>
                </c:pt>
                <c:pt idx="4">
                  <c:v>15.132539072548701</c:v>
                </c:pt>
                <c:pt idx="5">
                  <c:v>8.9111262596752798</c:v>
                </c:pt>
                <c:pt idx="6">
                  <c:v>7.15862134610326</c:v>
                </c:pt>
                <c:pt idx="7">
                  <c:v>6.1473292793736301</c:v>
                </c:pt>
                <c:pt idx="8">
                  <c:v>5.8038653647954401</c:v>
                </c:pt>
                <c:pt idx="9">
                  <c:v>4.7078720362811399</c:v>
                </c:pt>
                <c:pt idx="10">
                  <c:v>3.6870253593250299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7192256"/>
        <c:axId val="221489336"/>
      </c:scatterChart>
      <c:valAx>
        <c:axId val="147192256"/>
        <c:scaling>
          <c:orientation val="minMax"/>
          <c:max val="9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vitesse de rotation [tr/min]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40458250000000001"/>
              <c:y val="0.918551666666666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489336"/>
        <c:crosses val="autoZero"/>
        <c:crossBetween val="midCat"/>
        <c:majorUnit val="1000"/>
      </c:valAx>
      <c:valAx>
        <c:axId val="221489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déplacement </a:t>
                </a:r>
                <a:r>
                  <a:rPr lang="fr-FR" dirty="0"/>
                  <a:t>[µm]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471922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526555555555563"/>
          <c:y val="0.17228611111111111"/>
          <c:w val="0.10144129629629629"/>
          <c:h val="0.16170611111111111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6621253268197"/>
          <c:y val="3.1253496062404858E-2"/>
          <c:w val="0.76922428049095015"/>
          <c:h val="0.77176192810298339"/>
        </c:manualLayout>
      </c:layout>
      <c:scatterChart>
        <c:scatterStyle val="smoothMarker"/>
        <c:varyColors val="0"/>
        <c:ser>
          <c:idx val="2"/>
          <c:order val="0"/>
          <c:tx>
            <c:v>linéaire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linear!$B$26:$E$26</c:f>
              <c:numCache>
                <c:formatCode>0.00</c:formatCode>
                <c:ptCount val="4"/>
                <c:pt idx="0">
                  <c:v>-105.95547395289999</c:v>
                </c:pt>
                <c:pt idx="1">
                  <c:v>-108.45208095019998</c:v>
                </c:pt>
                <c:pt idx="2">
                  <c:v>-111.06701509829999</c:v>
                </c:pt>
                <c:pt idx="3">
                  <c:v>-114.495856625</c:v>
                </c:pt>
              </c:numCache>
            </c:numRef>
          </c:yVal>
          <c:smooth val="1"/>
        </c:ser>
        <c:ser>
          <c:idx val="3"/>
          <c:order val="1"/>
          <c:tx>
            <c:v>non-linéaire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NL!$B$26:$E$26</c:f>
              <c:numCache>
                <c:formatCode>0.00</c:formatCode>
                <c:ptCount val="4"/>
                <c:pt idx="0">
                  <c:v>-85.618300000000005</c:v>
                </c:pt>
                <c:pt idx="1">
                  <c:v>-85.489000000000004</c:v>
                </c:pt>
                <c:pt idx="2">
                  <c:v>-84.458100000000016</c:v>
                </c:pt>
                <c:pt idx="3">
                  <c:v>-82.059899999999999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8968752"/>
        <c:axId val="298964048"/>
      </c:scatterChart>
      <c:valAx>
        <c:axId val="298968752"/>
        <c:scaling>
          <c:orientation val="minMax"/>
          <c:max val="9000"/>
          <c:min val="6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8964048"/>
        <c:crosses val="autoZero"/>
        <c:crossBetween val="midCat"/>
      </c:valAx>
      <c:valAx>
        <c:axId val="29896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89687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6067074074074074"/>
          <c:y val="0.17172291666666667"/>
          <c:w val="0.54601226869762665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174482524944498"/>
          <c:y val="6.1236805555555558E-2"/>
          <c:w val="0.81554555555555552"/>
          <c:h val="0.73650902777777782"/>
        </c:manualLayout>
      </c:layout>
      <c:scatterChart>
        <c:scatterStyle val="smoothMarker"/>
        <c:varyColors val="0"/>
        <c:ser>
          <c:idx val="2"/>
          <c:order val="0"/>
          <c:tx>
            <c:v>Lorenz et Murphy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linear!$B$24:$E$24</c:f>
              <c:numCache>
                <c:formatCode>0.00</c:formatCode>
                <c:ptCount val="4"/>
                <c:pt idx="0">
                  <c:v>0.22994476115362969</c:v>
                </c:pt>
                <c:pt idx="1">
                  <c:v>0.23557629663178312</c:v>
                </c:pt>
                <c:pt idx="2">
                  <c:v>0.22638144280614891</c:v>
                </c:pt>
                <c:pt idx="3">
                  <c:v>0.22336528577974596</c:v>
                </c:pt>
              </c:numCache>
            </c:numRef>
          </c:yVal>
          <c:smooth val="1"/>
        </c:ser>
        <c:ser>
          <c:idx val="3"/>
          <c:order val="1"/>
          <c:tx>
            <c:v>Analytique Améliorée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NL!$B$24:$E$24</c:f>
              <c:numCache>
                <c:formatCode>0.00</c:formatCode>
                <c:ptCount val="4"/>
                <c:pt idx="0">
                  <c:v>0.13992116791696044</c:v>
                </c:pt>
                <c:pt idx="1">
                  <c:v>0.17146818737133121</c:v>
                </c:pt>
                <c:pt idx="2">
                  <c:v>0.20679751077070371</c:v>
                </c:pt>
                <c:pt idx="3">
                  <c:v>0.24461619360913747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911400"/>
        <c:axId val="221904736"/>
      </c:scatterChart>
      <c:valAx>
        <c:axId val="221911400"/>
        <c:scaling>
          <c:orientation val="minMax"/>
          <c:max val="9000"/>
          <c:min val="6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904736"/>
        <c:crosses val="autoZero"/>
        <c:crossBetween val="midCat"/>
      </c:valAx>
      <c:valAx>
        <c:axId val="22190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Module </a:t>
                </a:r>
                <a:r>
                  <a:rPr lang="fr-FR" dirty="0" smtClean="0"/>
                  <a:t>[°C/µm]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9114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8510166666666665"/>
          <c:y val="0.5046659722222222"/>
          <c:w val="0.41666037037037035"/>
          <c:h val="0.170395138888888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6621253268197"/>
          <c:y val="7.4465972222222218E-2"/>
          <c:w val="0.76922428049095015"/>
          <c:h val="0.7232798611111112"/>
        </c:manualLayout>
      </c:layout>
      <c:scatterChart>
        <c:scatterStyle val="smoothMarker"/>
        <c:varyColors val="0"/>
        <c:ser>
          <c:idx val="2"/>
          <c:order val="0"/>
          <c:tx>
            <c:v>Lorenz et Murphy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linear!$B$27:$E$27</c:f>
              <c:numCache>
                <c:formatCode>0.00</c:formatCode>
                <c:ptCount val="4"/>
                <c:pt idx="0">
                  <c:v>-30.292818051599998</c:v>
                </c:pt>
                <c:pt idx="1">
                  <c:v>-31.323237423499997</c:v>
                </c:pt>
                <c:pt idx="2">
                  <c:v>-32.305173419900001</c:v>
                </c:pt>
                <c:pt idx="3">
                  <c:v>-32.913706211200001</c:v>
                </c:pt>
              </c:numCache>
            </c:numRef>
          </c:yVal>
          <c:smooth val="1"/>
        </c:ser>
        <c:ser>
          <c:idx val="3"/>
          <c:order val="1"/>
          <c:tx>
            <c:v>Analytique améliorée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NL!$B$27:$E$27</c:f>
              <c:numCache>
                <c:formatCode>0.00</c:formatCode>
                <c:ptCount val="4"/>
                <c:pt idx="0">
                  <c:v>-34.881699999999974</c:v>
                </c:pt>
                <c:pt idx="1">
                  <c:v>-41.01100000000001</c:v>
                </c:pt>
                <c:pt idx="2">
                  <c:v>-43.041899999999998</c:v>
                </c:pt>
                <c:pt idx="3">
                  <c:v>-44.440100000000001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905520"/>
        <c:axId val="221909832"/>
      </c:scatterChart>
      <c:valAx>
        <c:axId val="221905520"/>
        <c:scaling>
          <c:orientation val="minMax"/>
          <c:max val="9000"/>
          <c:min val="6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909832"/>
        <c:crosses val="autoZero"/>
        <c:crossBetween val="midCat"/>
      </c:valAx>
      <c:valAx>
        <c:axId val="221909832"/>
        <c:scaling>
          <c:orientation val="minMax"/>
          <c:max val="-25"/>
          <c:min val="-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9055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1654444444444447"/>
          <c:y val="0.33654930555555557"/>
          <c:w val="0.40725296296296298"/>
          <c:h val="0.20567291666666668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764888888888889"/>
          <c:y val="6.0913541666666668E-2"/>
          <c:w val="0.85530944444444446"/>
          <c:h val="0.75162534722222207"/>
        </c:manualLayout>
      </c:layout>
      <c:scatterChart>
        <c:scatterStyle val="smoothMarker"/>
        <c:varyColors val="0"/>
        <c:ser>
          <c:idx val="0"/>
          <c:order val="0"/>
          <c:tx>
            <c:v>DX rigide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Output_Def_dfn!$A$2:$A$29</c:f>
              <c:numCache>
                <c:formatCode>0.00E+00</c:formatCode>
                <c:ptCount val="28"/>
                <c:pt idx="0">
                  <c:v>0</c:v>
                </c:pt>
                <c:pt idx="1">
                  <c:v>2.6499999999999899E-2</c:v>
                </c:pt>
                <c:pt idx="2">
                  <c:v>5.6500000000000002E-2</c:v>
                </c:pt>
                <c:pt idx="3">
                  <c:v>7.1499999999999897E-2</c:v>
                </c:pt>
                <c:pt idx="4">
                  <c:v>8.6499999999999896E-2</c:v>
                </c:pt>
                <c:pt idx="5">
                  <c:v>8.99999999999999E-2</c:v>
                </c:pt>
                <c:pt idx="6">
                  <c:v>9.3499999999999903E-2</c:v>
                </c:pt>
                <c:pt idx="7">
                  <c:v>0.108499999999999</c:v>
                </c:pt>
                <c:pt idx="8">
                  <c:v>0.123499999999999</c:v>
                </c:pt>
                <c:pt idx="9">
                  <c:v>0.153499999999999</c:v>
                </c:pt>
                <c:pt idx="10">
                  <c:v>0.221</c:v>
                </c:pt>
                <c:pt idx="11">
                  <c:v>0.251</c:v>
                </c:pt>
                <c:pt idx="12">
                  <c:v>0.26600000000000001</c:v>
                </c:pt>
                <c:pt idx="13">
                  <c:v>0.28100000000000003</c:v>
                </c:pt>
                <c:pt idx="14">
                  <c:v>0.28349999999999898</c:v>
                </c:pt>
                <c:pt idx="15">
                  <c:v>0.28599999999999898</c:v>
                </c:pt>
                <c:pt idx="16">
                  <c:v>0.28849999999999898</c:v>
                </c:pt>
                <c:pt idx="17">
                  <c:v>0.29099999999999898</c:v>
                </c:pt>
                <c:pt idx="18">
                  <c:v>0.29349999999999898</c:v>
                </c:pt>
                <c:pt idx="19">
                  <c:v>0.29599999999999899</c:v>
                </c:pt>
                <c:pt idx="20">
                  <c:v>0.310999999999999</c:v>
                </c:pt>
                <c:pt idx="21">
                  <c:v>0.32600000000000001</c:v>
                </c:pt>
                <c:pt idx="22">
                  <c:v>0.369999999999999</c:v>
                </c:pt>
                <c:pt idx="23">
                  <c:v>0.38</c:v>
                </c:pt>
                <c:pt idx="24">
                  <c:v>0.39500000000000002</c:v>
                </c:pt>
                <c:pt idx="25">
                  <c:v>0.40999999999999898</c:v>
                </c:pt>
                <c:pt idx="26">
                  <c:v>0.41999999999999899</c:v>
                </c:pt>
                <c:pt idx="27">
                  <c:v>0.42999999999999899</c:v>
                </c:pt>
              </c:numCache>
            </c:numRef>
          </c:xVal>
          <c:yVal>
            <c:numRef>
              <c:f>Output_Def_dfn!$B$2:$B$29</c:f>
              <c:numCache>
                <c:formatCode>0.00E+00</c:formatCode>
                <c:ptCount val="28"/>
                <c:pt idx="0">
                  <c:v>-1.24785344054756E-2</c:v>
                </c:pt>
                <c:pt idx="1">
                  <c:v>-1.1353596110591399E-2</c:v>
                </c:pt>
                <c:pt idx="2">
                  <c:v>-7.5977346176085104E-3</c:v>
                </c:pt>
                <c:pt idx="3">
                  <c:v>-4.6845362875514397E-3</c:v>
                </c:pt>
                <c:pt idx="4">
                  <c:v>-1.0006868962643E-3</c:v>
                </c:pt>
                <c:pt idx="5">
                  <c:v>-1.5729084008246301E-5</c:v>
                </c:pt>
                <c:pt idx="6">
                  <c:v>1.0488871598295E-3</c:v>
                </c:pt>
                <c:pt idx="7">
                  <c:v>6.1300710319637797E-3</c:v>
                </c:pt>
                <c:pt idx="8">
                  <c:v>1.18898574100207E-2</c:v>
                </c:pt>
                <c:pt idx="9">
                  <c:v>2.5117420205078199E-2</c:v>
                </c:pt>
                <c:pt idx="10">
                  <c:v>5.6375261707542701E-2</c:v>
                </c:pt>
                <c:pt idx="11">
                  <c:v>6.5534354022735594E-2</c:v>
                </c:pt>
                <c:pt idx="12">
                  <c:v>6.33992290113152E-2</c:v>
                </c:pt>
                <c:pt idx="13">
                  <c:v>3.9958265352882702E-2</c:v>
                </c:pt>
                <c:pt idx="14">
                  <c:v>3.1640296067636797E-2</c:v>
                </c:pt>
                <c:pt idx="15">
                  <c:v>2.0252448898693699E-2</c:v>
                </c:pt>
                <c:pt idx="16">
                  <c:v>5.88961851253713E-3</c:v>
                </c:pt>
                <c:pt idx="17">
                  <c:v>-1.13929737075308E-2</c:v>
                </c:pt>
                <c:pt idx="18">
                  <c:v>-3.1651829692324399E-2</c:v>
                </c:pt>
                <c:pt idx="19">
                  <c:v>-5.4982610054470298E-2</c:v>
                </c:pt>
                <c:pt idx="20">
                  <c:v>-0.22134052750168801</c:v>
                </c:pt>
                <c:pt idx="21">
                  <c:v>-0.40860542792864402</c:v>
                </c:pt>
                <c:pt idx="22">
                  <c:v>-0.97955091945873896</c:v>
                </c:pt>
                <c:pt idx="23">
                  <c:v>-1.11145302341573</c:v>
                </c:pt>
                <c:pt idx="24">
                  <c:v>-1.3095187045497101</c:v>
                </c:pt>
                <c:pt idx="25">
                  <c:v>-1.50783469892109</c:v>
                </c:pt>
                <c:pt idx="26">
                  <c:v>-1.6400809890863099</c:v>
                </c:pt>
                <c:pt idx="27">
                  <c:v>-1.7723230324675501</c:v>
                </c:pt>
              </c:numCache>
            </c:numRef>
          </c:yVal>
          <c:smooth val="1"/>
        </c:ser>
        <c:ser>
          <c:idx val="1"/>
          <c:order val="1"/>
          <c:tx>
            <c:v>DY rigide</c:v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Output_Def_dfn!$A$2:$A$29</c:f>
              <c:numCache>
                <c:formatCode>0.00E+00</c:formatCode>
                <c:ptCount val="28"/>
                <c:pt idx="0">
                  <c:v>0</c:v>
                </c:pt>
                <c:pt idx="1">
                  <c:v>2.6499999999999899E-2</c:v>
                </c:pt>
                <c:pt idx="2">
                  <c:v>5.6500000000000002E-2</c:v>
                </c:pt>
                <c:pt idx="3">
                  <c:v>7.1499999999999897E-2</c:v>
                </c:pt>
                <c:pt idx="4">
                  <c:v>8.6499999999999896E-2</c:v>
                </c:pt>
                <c:pt idx="5">
                  <c:v>8.99999999999999E-2</c:v>
                </c:pt>
                <c:pt idx="6">
                  <c:v>9.3499999999999903E-2</c:v>
                </c:pt>
                <c:pt idx="7">
                  <c:v>0.108499999999999</c:v>
                </c:pt>
                <c:pt idx="8">
                  <c:v>0.123499999999999</c:v>
                </c:pt>
                <c:pt idx="9">
                  <c:v>0.153499999999999</c:v>
                </c:pt>
                <c:pt idx="10">
                  <c:v>0.221</c:v>
                </c:pt>
                <c:pt idx="11">
                  <c:v>0.251</c:v>
                </c:pt>
                <c:pt idx="12">
                  <c:v>0.26600000000000001</c:v>
                </c:pt>
                <c:pt idx="13">
                  <c:v>0.28100000000000003</c:v>
                </c:pt>
                <c:pt idx="14">
                  <c:v>0.28349999999999898</c:v>
                </c:pt>
                <c:pt idx="15">
                  <c:v>0.28599999999999898</c:v>
                </c:pt>
                <c:pt idx="16">
                  <c:v>0.28849999999999898</c:v>
                </c:pt>
                <c:pt idx="17">
                  <c:v>0.29099999999999898</c:v>
                </c:pt>
                <c:pt idx="18">
                  <c:v>0.29349999999999898</c:v>
                </c:pt>
                <c:pt idx="19">
                  <c:v>0.29599999999999899</c:v>
                </c:pt>
                <c:pt idx="20">
                  <c:v>0.310999999999999</c:v>
                </c:pt>
                <c:pt idx="21">
                  <c:v>0.32600000000000001</c:v>
                </c:pt>
                <c:pt idx="22">
                  <c:v>0.369999999999999</c:v>
                </c:pt>
                <c:pt idx="23">
                  <c:v>0.38</c:v>
                </c:pt>
                <c:pt idx="24">
                  <c:v>0.39500000000000002</c:v>
                </c:pt>
                <c:pt idx="25">
                  <c:v>0.40999999999999898</c:v>
                </c:pt>
                <c:pt idx="26">
                  <c:v>0.41999999999999899</c:v>
                </c:pt>
                <c:pt idx="27">
                  <c:v>0.42999999999999899</c:v>
                </c:pt>
              </c:numCache>
            </c:numRef>
          </c:xVal>
          <c:yVal>
            <c:numRef>
              <c:f>Output_Def_dfn!$C$2:$C$29</c:f>
              <c:numCache>
                <c:formatCode>0.00E+00</c:formatCode>
                <c:ptCount val="28"/>
                <c:pt idx="0">
                  <c:v>1.42744921898815E-12</c:v>
                </c:pt>
                <c:pt idx="1">
                  <c:v>1.2713743678654E-12</c:v>
                </c:pt>
                <c:pt idx="2">
                  <c:v>7.4344215431434995E-13</c:v>
                </c:pt>
                <c:pt idx="3">
                  <c:v>3.24465728561933E-13</c:v>
                </c:pt>
                <c:pt idx="4">
                  <c:v>4.9582419215816101E-14</c:v>
                </c:pt>
                <c:pt idx="5">
                  <c:v>-1.5627299371475401E-14</c:v>
                </c:pt>
                <c:pt idx="6">
                  <c:v>-1.04670118911417E-13</c:v>
                </c:pt>
                <c:pt idx="7">
                  <c:v>-5.3061678590083902E-13</c:v>
                </c:pt>
                <c:pt idx="8">
                  <c:v>-9.2729912674531191E-13</c:v>
                </c:pt>
                <c:pt idx="9">
                  <c:v>-1.5921070820939499E-12</c:v>
                </c:pt>
                <c:pt idx="10">
                  <c:v>-1.7567199269092699E-12</c:v>
                </c:pt>
                <c:pt idx="11">
                  <c:v>-1.2201336339640299E-12</c:v>
                </c:pt>
                <c:pt idx="12">
                  <c:v>-8.7456963661906898E-13</c:v>
                </c:pt>
                <c:pt idx="13">
                  <c:v>-3.9976542973470999E-13</c:v>
                </c:pt>
                <c:pt idx="14">
                  <c:v>-2.9018936647571501E-13</c:v>
                </c:pt>
                <c:pt idx="15">
                  <c:v>-1.58327335944772E-13</c:v>
                </c:pt>
                <c:pt idx="16">
                  <c:v>-8.2014284986258302E-15</c:v>
                </c:pt>
                <c:pt idx="17">
                  <c:v>1.5249673663204299E-13</c:v>
                </c:pt>
                <c:pt idx="18">
                  <c:v>3.2480162317562798E-13</c:v>
                </c:pt>
                <c:pt idx="19">
                  <c:v>5.0487769590465499E-13</c:v>
                </c:pt>
                <c:pt idx="20">
                  <c:v>1.6138999790365901E-12</c:v>
                </c:pt>
                <c:pt idx="21">
                  <c:v>2.8196965626592898E-12</c:v>
                </c:pt>
                <c:pt idx="22">
                  <c:v>6.77771538124794E-12</c:v>
                </c:pt>
                <c:pt idx="23">
                  <c:v>7.7970291552068894E-12</c:v>
                </c:pt>
                <c:pt idx="24">
                  <c:v>9.4377690745337795E-12</c:v>
                </c:pt>
                <c:pt idx="25">
                  <c:v>1.11269008786915E-11</c:v>
                </c:pt>
                <c:pt idx="26">
                  <c:v>1.22763306033856E-11</c:v>
                </c:pt>
                <c:pt idx="27">
                  <c:v>1.34191871533273E-11</c:v>
                </c:pt>
              </c:numCache>
            </c:numRef>
          </c:yVal>
          <c:smooth val="1"/>
        </c:ser>
        <c:ser>
          <c:idx val="2"/>
          <c:order val="2"/>
          <c:tx>
            <c:v>DX 7000 tr/min</c:v>
          </c:tx>
          <c:spPr>
            <a:ln w="5080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Comparaison_CoefDynam!$G$3:$G$30</c:f>
              <c:numCache>
                <c:formatCode>0.00E+00</c:formatCode>
                <c:ptCount val="28"/>
                <c:pt idx="0">
                  <c:v>0</c:v>
                </c:pt>
                <c:pt idx="1">
                  <c:v>2.6499999999999899E-2</c:v>
                </c:pt>
                <c:pt idx="2">
                  <c:v>5.6500000000000002E-2</c:v>
                </c:pt>
                <c:pt idx="3">
                  <c:v>7.1499999999999897E-2</c:v>
                </c:pt>
                <c:pt idx="4">
                  <c:v>8.6499999999999896E-2</c:v>
                </c:pt>
                <c:pt idx="5">
                  <c:v>8.99999999999999E-2</c:v>
                </c:pt>
                <c:pt idx="6">
                  <c:v>9.3499999999999903E-2</c:v>
                </c:pt>
                <c:pt idx="7">
                  <c:v>0.108499999999999</c:v>
                </c:pt>
                <c:pt idx="8">
                  <c:v>0.123499999999999</c:v>
                </c:pt>
                <c:pt idx="9">
                  <c:v>0.153499999999999</c:v>
                </c:pt>
                <c:pt idx="10">
                  <c:v>0.221</c:v>
                </c:pt>
                <c:pt idx="11">
                  <c:v>0.251</c:v>
                </c:pt>
                <c:pt idx="12">
                  <c:v>0.26600000000000001</c:v>
                </c:pt>
                <c:pt idx="13">
                  <c:v>0.28100000000000003</c:v>
                </c:pt>
                <c:pt idx="14">
                  <c:v>0.28349999999999898</c:v>
                </c:pt>
                <c:pt idx="15">
                  <c:v>0.28599999999999898</c:v>
                </c:pt>
                <c:pt idx="16">
                  <c:v>0.28849999999999898</c:v>
                </c:pt>
                <c:pt idx="17">
                  <c:v>0.29099999999999898</c:v>
                </c:pt>
                <c:pt idx="18">
                  <c:v>0.29349999999999898</c:v>
                </c:pt>
                <c:pt idx="19">
                  <c:v>0.29599999999999899</c:v>
                </c:pt>
                <c:pt idx="20">
                  <c:v>0.310999999999999</c:v>
                </c:pt>
                <c:pt idx="21">
                  <c:v>0.32600000000000001</c:v>
                </c:pt>
                <c:pt idx="22">
                  <c:v>0.369999999999999</c:v>
                </c:pt>
                <c:pt idx="23">
                  <c:v>0.38</c:v>
                </c:pt>
                <c:pt idx="24">
                  <c:v>0.39500000000000002</c:v>
                </c:pt>
                <c:pt idx="25">
                  <c:v>0.40999999999999898</c:v>
                </c:pt>
                <c:pt idx="26">
                  <c:v>0.41999999999999899</c:v>
                </c:pt>
                <c:pt idx="27">
                  <c:v>0.42999999999999899</c:v>
                </c:pt>
              </c:numCache>
            </c:numRef>
          </c:xVal>
          <c:yVal>
            <c:numRef>
              <c:f>Comparaison_CoefDynam!$H$3:$H$30</c:f>
              <c:numCache>
                <c:formatCode>0.00E+00</c:formatCode>
                <c:ptCount val="28"/>
                <c:pt idx="0">
                  <c:v>-6.7224284521525896E-3</c:v>
                </c:pt>
                <c:pt idx="1">
                  <c:v>-5.8891590918675601E-3</c:v>
                </c:pt>
                <c:pt idx="2">
                  <c:v>-3.1070705234493299E-3</c:v>
                </c:pt>
                <c:pt idx="3">
                  <c:v>-9.49234158396316E-4</c:v>
                </c:pt>
                <c:pt idx="4">
                  <c:v>1.77919134792418E-3</c:v>
                </c:pt>
                <c:pt idx="5">
                  <c:v>2.5086262035538599E-3</c:v>
                </c:pt>
                <c:pt idx="6">
                  <c:v>3.2970601496927401E-3</c:v>
                </c:pt>
                <c:pt idx="7">
                  <c:v>7.0626687474578901E-3</c:v>
                </c:pt>
                <c:pt idx="8">
                  <c:v>1.13341694162257E-2</c:v>
                </c:pt>
                <c:pt idx="9">
                  <c:v>2.11289858309513E-2</c:v>
                </c:pt>
                <c:pt idx="10">
                  <c:v>4.3507988729677399E-2</c:v>
                </c:pt>
                <c:pt idx="11">
                  <c:v>4.8332598256950902E-2</c:v>
                </c:pt>
                <c:pt idx="12">
                  <c:v>4.3913611420912199E-2</c:v>
                </c:pt>
                <c:pt idx="13">
                  <c:v>1.8050146945745998E-2</c:v>
                </c:pt>
                <c:pt idx="14">
                  <c:v>9.3048882739309394E-3</c:v>
                </c:pt>
                <c:pt idx="15">
                  <c:v>-2.5252627907388502E-3</c:v>
                </c:pt>
                <c:pt idx="16">
                  <c:v>-1.73447067254437E-2</c:v>
                </c:pt>
                <c:pt idx="17">
                  <c:v>-3.5097835436755202E-2</c:v>
                </c:pt>
                <c:pt idx="18">
                  <c:v>-5.5841462448255101E-2</c:v>
                </c:pt>
                <c:pt idx="19">
                  <c:v>-7.9671884890265596E-2</c:v>
                </c:pt>
                <c:pt idx="20">
                  <c:v>-0.24916162865578101</c:v>
                </c:pt>
                <c:pt idx="21">
                  <c:v>-0.439671197549031</c:v>
                </c:pt>
                <c:pt idx="22">
                  <c:v>-1.0202534078807499</c:v>
                </c:pt>
                <c:pt idx="23">
                  <c:v>-1.15435712994524</c:v>
                </c:pt>
                <c:pt idx="24">
                  <c:v>-1.35572632121074</c:v>
                </c:pt>
                <c:pt idx="25">
                  <c:v>-1.55734717210063</c:v>
                </c:pt>
                <c:pt idx="26">
                  <c:v>-1.6917968933936101</c:v>
                </c:pt>
                <c:pt idx="27">
                  <c:v>-1.8262423446690601</c:v>
                </c:pt>
              </c:numCache>
            </c:numRef>
          </c:yVal>
          <c:smooth val="1"/>
        </c:ser>
        <c:ser>
          <c:idx val="3"/>
          <c:order val="3"/>
          <c:tx>
            <c:v>DY 7000 tr/min</c:v>
          </c:tx>
          <c:spPr>
            <a:ln w="47625" cap="rnd">
              <a:solidFill>
                <a:schemeClr val="accent4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Comparaison_CoefDynam!$G$3:$G$30</c:f>
              <c:numCache>
                <c:formatCode>0.00E+00</c:formatCode>
                <c:ptCount val="28"/>
                <c:pt idx="0">
                  <c:v>0</c:v>
                </c:pt>
                <c:pt idx="1">
                  <c:v>2.6499999999999899E-2</c:v>
                </c:pt>
                <c:pt idx="2">
                  <c:v>5.6500000000000002E-2</c:v>
                </c:pt>
                <c:pt idx="3">
                  <c:v>7.1499999999999897E-2</c:v>
                </c:pt>
                <c:pt idx="4">
                  <c:v>8.6499999999999896E-2</c:v>
                </c:pt>
                <c:pt idx="5">
                  <c:v>8.99999999999999E-2</c:v>
                </c:pt>
                <c:pt idx="6">
                  <c:v>9.3499999999999903E-2</c:v>
                </c:pt>
                <c:pt idx="7">
                  <c:v>0.108499999999999</c:v>
                </c:pt>
                <c:pt idx="8">
                  <c:v>0.123499999999999</c:v>
                </c:pt>
                <c:pt idx="9">
                  <c:v>0.153499999999999</c:v>
                </c:pt>
                <c:pt idx="10">
                  <c:v>0.221</c:v>
                </c:pt>
                <c:pt idx="11">
                  <c:v>0.251</c:v>
                </c:pt>
                <c:pt idx="12">
                  <c:v>0.26600000000000001</c:v>
                </c:pt>
                <c:pt idx="13">
                  <c:v>0.28100000000000003</c:v>
                </c:pt>
                <c:pt idx="14">
                  <c:v>0.28349999999999898</c:v>
                </c:pt>
                <c:pt idx="15">
                  <c:v>0.28599999999999898</c:v>
                </c:pt>
                <c:pt idx="16">
                  <c:v>0.28849999999999898</c:v>
                </c:pt>
                <c:pt idx="17">
                  <c:v>0.29099999999999898</c:v>
                </c:pt>
                <c:pt idx="18">
                  <c:v>0.29349999999999898</c:v>
                </c:pt>
                <c:pt idx="19">
                  <c:v>0.29599999999999899</c:v>
                </c:pt>
                <c:pt idx="20">
                  <c:v>0.310999999999999</c:v>
                </c:pt>
                <c:pt idx="21">
                  <c:v>0.32600000000000001</c:v>
                </c:pt>
                <c:pt idx="22">
                  <c:v>0.369999999999999</c:v>
                </c:pt>
                <c:pt idx="23">
                  <c:v>0.38</c:v>
                </c:pt>
                <c:pt idx="24">
                  <c:v>0.39500000000000002</c:v>
                </c:pt>
                <c:pt idx="25">
                  <c:v>0.40999999999999898</c:v>
                </c:pt>
                <c:pt idx="26">
                  <c:v>0.41999999999999899</c:v>
                </c:pt>
                <c:pt idx="27">
                  <c:v>0.42999999999999899</c:v>
                </c:pt>
              </c:numCache>
            </c:numRef>
          </c:xVal>
          <c:yVal>
            <c:numRef>
              <c:f>Comparaison_CoefDynam!$I$3:$I$30</c:f>
              <c:numCache>
                <c:formatCode>0.00E+00</c:formatCode>
                <c:ptCount val="28"/>
                <c:pt idx="0">
                  <c:v>2.7509486840212902E-3</c:v>
                </c:pt>
                <c:pt idx="1">
                  <c:v>2.3535924998678202E-3</c:v>
                </c:pt>
                <c:pt idx="2">
                  <c:v>1.02696876164669E-3</c:v>
                </c:pt>
                <c:pt idx="3">
                  <c:v>-2.1000913195171801E-6</c:v>
                </c:pt>
                <c:pt idx="4">
                  <c:v>-1.3037170695239101E-3</c:v>
                </c:pt>
                <c:pt idx="5">
                  <c:v>-1.6518255825394301E-3</c:v>
                </c:pt>
                <c:pt idx="6">
                  <c:v>-2.0280792568803298E-3</c:v>
                </c:pt>
                <c:pt idx="7">
                  <c:v>-3.8204087897621801E-3</c:v>
                </c:pt>
                <c:pt idx="8">
                  <c:v>-5.8481201529093103E-3</c:v>
                </c:pt>
                <c:pt idx="9">
                  <c:v>-1.0524646735803E-2</c:v>
                </c:pt>
                <c:pt idx="10">
                  <c:v>-2.25994109652356E-2</c:v>
                </c:pt>
                <c:pt idx="11">
                  <c:v>-2.84504768690792E-2</c:v>
                </c:pt>
                <c:pt idx="12">
                  <c:v>-3.1483673832550803E-2</c:v>
                </c:pt>
                <c:pt idx="13">
                  <c:v>-3.4549621830159701E-2</c:v>
                </c:pt>
                <c:pt idx="14">
                  <c:v>-3.5060500498065798E-2</c:v>
                </c:pt>
                <c:pt idx="15">
                  <c:v>-3.5569475668011101E-2</c:v>
                </c:pt>
                <c:pt idx="16">
                  <c:v>-3.60762848514476E-2</c:v>
                </c:pt>
                <c:pt idx="17">
                  <c:v>-3.6580806616873102E-2</c:v>
                </c:pt>
                <c:pt idx="18">
                  <c:v>-3.7083052976615599E-2</c:v>
                </c:pt>
                <c:pt idx="19">
                  <c:v>-3.75831897267506E-2</c:v>
                </c:pt>
                <c:pt idx="20">
                  <c:v>-4.0574310700621202E-2</c:v>
                </c:pt>
                <c:pt idx="21">
                  <c:v>-4.3566600688473199E-2</c:v>
                </c:pt>
                <c:pt idx="22">
                  <c:v>-5.2348200932254702E-2</c:v>
                </c:pt>
                <c:pt idx="23">
                  <c:v>-5.4343998638731301E-2</c:v>
                </c:pt>
                <c:pt idx="24">
                  <c:v>-5.7337621516414701E-2</c:v>
                </c:pt>
                <c:pt idx="25">
                  <c:v>-6.0331252197243897E-2</c:v>
                </c:pt>
                <c:pt idx="26">
                  <c:v>-6.2327009520542397E-2</c:v>
                </c:pt>
                <c:pt idx="27">
                  <c:v>-6.4322766190527597E-2</c:v>
                </c:pt>
              </c:numCache>
            </c:numRef>
          </c:yVal>
          <c:smooth val="1"/>
        </c:ser>
        <c:ser>
          <c:idx val="4"/>
          <c:order val="4"/>
          <c:tx>
            <c:v>DX 8000 tr/min</c:v>
          </c:tx>
          <c:spPr>
            <a:ln w="19050" cap="rnd">
              <a:solidFill>
                <a:schemeClr val="accent5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Comparaison_CoefDynam!$M$3:$M$30</c:f>
              <c:numCache>
                <c:formatCode>0.00E+00</c:formatCode>
                <c:ptCount val="28"/>
                <c:pt idx="0">
                  <c:v>0</c:v>
                </c:pt>
                <c:pt idx="1">
                  <c:v>2.6499999999999899E-2</c:v>
                </c:pt>
                <c:pt idx="2">
                  <c:v>5.6500000000000002E-2</c:v>
                </c:pt>
                <c:pt idx="3">
                  <c:v>7.1499999999999897E-2</c:v>
                </c:pt>
                <c:pt idx="4">
                  <c:v>8.6499999999999896E-2</c:v>
                </c:pt>
                <c:pt idx="5">
                  <c:v>8.99999999999999E-2</c:v>
                </c:pt>
                <c:pt idx="6">
                  <c:v>9.3499999999999903E-2</c:v>
                </c:pt>
                <c:pt idx="7">
                  <c:v>0.108499999999999</c:v>
                </c:pt>
                <c:pt idx="8">
                  <c:v>0.123499999999999</c:v>
                </c:pt>
                <c:pt idx="9">
                  <c:v>0.153499999999999</c:v>
                </c:pt>
                <c:pt idx="10">
                  <c:v>0.221</c:v>
                </c:pt>
                <c:pt idx="11">
                  <c:v>0.251</c:v>
                </c:pt>
                <c:pt idx="12">
                  <c:v>0.26600000000000001</c:v>
                </c:pt>
                <c:pt idx="13">
                  <c:v>0.28100000000000003</c:v>
                </c:pt>
                <c:pt idx="14">
                  <c:v>0.28349999999999898</c:v>
                </c:pt>
                <c:pt idx="15">
                  <c:v>0.28599999999999898</c:v>
                </c:pt>
                <c:pt idx="16">
                  <c:v>0.28849999999999898</c:v>
                </c:pt>
                <c:pt idx="17">
                  <c:v>0.29099999999999898</c:v>
                </c:pt>
                <c:pt idx="18">
                  <c:v>0.29349999999999898</c:v>
                </c:pt>
                <c:pt idx="19">
                  <c:v>0.29599999999999899</c:v>
                </c:pt>
                <c:pt idx="20">
                  <c:v>0.310999999999999</c:v>
                </c:pt>
                <c:pt idx="21">
                  <c:v>0.32600000000000001</c:v>
                </c:pt>
                <c:pt idx="22">
                  <c:v>0.369999999999999</c:v>
                </c:pt>
                <c:pt idx="23">
                  <c:v>0.38</c:v>
                </c:pt>
                <c:pt idx="24">
                  <c:v>0.39500000000000002</c:v>
                </c:pt>
                <c:pt idx="25">
                  <c:v>0.40999999999999898</c:v>
                </c:pt>
                <c:pt idx="26">
                  <c:v>0.41999999999999899</c:v>
                </c:pt>
                <c:pt idx="27">
                  <c:v>0.42999999999999899</c:v>
                </c:pt>
              </c:numCache>
            </c:numRef>
          </c:xVal>
          <c:yVal>
            <c:numRef>
              <c:f>Comparaison_CoefDynam!$N$3:$N$30</c:f>
              <c:numCache>
                <c:formatCode>0.00E+00</c:formatCode>
                <c:ptCount val="28"/>
                <c:pt idx="0">
                  <c:v>-6.9735263872736696E-3</c:v>
                </c:pt>
                <c:pt idx="1">
                  <c:v>-6.1091090799876803E-3</c:v>
                </c:pt>
                <c:pt idx="2">
                  <c:v>-3.2230291618493799E-3</c:v>
                </c:pt>
                <c:pt idx="3">
                  <c:v>-9.8452617225327707E-4</c:v>
                </c:pt>
                <c:pt idx="4">
                  <c:v>1.84593045454412E-3</c:v>
                </c:pt>
                <c:pt idx="5">
                  <c:v>2.6026528319587302E-3</c:v>
                </c:pt>
                <c:pt idx="6">
                  <c:v>3.4205805421270098E-3</c:v>
                </c:pt>
                <c:pt idx="7">
                  <c:v>7.3266862245106902E-3</c:v>
                </c:pt>
                <c:pt idx="8">
                  <c:v>1.1757135083211599E-2</c:v>
                </c:pt>
                <c:pt idx="9">
                  <c:v>2.1918534952217399E-2</c:v>
                </c:pt>
                <c:pt idx="10">
                  <c:v>4.5244054182161798E-2</c:v>
                </c:pt>
                <c:pt idx="11">
                  <c:v>5.0527316924768501E-2</c:v>
                </c:pt>
                <c:pt idx="12">
                  <c:v>4.6346096260559702E-2</c:v>
                </c:pt>
                <c:pt idx="13">
                  <c:v>2.0722965244645199E-2</c:v>
                </c:pt>
                <c:pt idx="14">
                  <c:v>1.2017753317791801E-2</c:v>
                </c:pt>
                <c:pt idx="15">
                  <c:v>2.27499786744258E-4</c:v>
                </c:pt>
                <c:pt idx="16">
                  <c:v>-1.45522164016204E-2</c:v>
                </c:pt>
                <c:pt idx="17">
                  <c:v>-3.2265796672635599E-2</c:v>
                </c:pt>
                <c:pt idx="18">
                  <c:v>-5.2970053608265302E-2</c:v>
                </c:pt>
                <c:pt idx="19">
                  <c:v>-7.6761271342413104E-2</c:v>
                </c:pt>
                <c:pt idx="20">
                  <c:v>-0.24601654718687499</c:v>
                </c:pt>
                <c:pt idx="21">
                  <c:v>-0.43629155652229001</c:v>
                </c:pt>
                <c:pt idx="22">
                  <c:v>-1.01618539497825</c:v>
                </c:pt>
                <c:pt idx="23">
                  <c:v>-1.15013267049844</c:v>
                </c:pt>
                <c:pt idx="24">
                  <c:v>-1.35126719772324</c:v>
                </c:pt>
                <c:pt idx="25">
                  <c:v>-1.5526533839607499</c:v>
                </c:pt>
                <c:pt idx="26">
                  <c:v>-1.68694666187495</c:v>
                </c:pt>
                <c:pt idx="27">
                  <c:v>-1.82123566982285</c:v>
                </c:pt>
              </c:numCache>
            </c:numRef>
          </c:yVal>
          <c:smooth val="1"/>
        </c:ser>
        <c:ser>
          <c:idx val="5"/>
          <c:order val="5"/>
          <c:tx>
            <c:v>DY 8000 tr/min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Comparaison_CoefDynam!$M$3:$M$30</c:f>
              <c:numCache>
                <c:formatCode>0.00E+00</c:formatCode>
                <c:ptCount val="28"/>
                <c:pt idx="0">
                  <c:v>0</c:v>
                </c:pt>
                <c:pt idx="1">
                  <c:v>2.6499999999999899E-2</c:v>
                </c:pt>
                <c:pt idx="2">
                  <c:v>5.6500000000000002E-2</c:v>
                </c:pt>
                <c:pt idx="3">
                  <c:v>7.1499999999999897E-2</c:v>
                </c:pt>
                <c:pt idx="4">
                  <c:v>8.6499999999999896E-2</c:v>
                </c:pt>
                <c:pt idx="5">
                  <c:v>8.99999999999999E-2</c:v>
                </c:pt>
                <c:pt idx="6">
                  <c:v>9.3499999999999903E-2</c:v>
                </c:pt>
                <c:pt idx="7">
                  <c:v>0.108499999999999</c:v>
                </c:pt>
                <c:pt idx="8">
                  <c:v>0.123499999999999</c:v>
                </c:pt>
                <c:pt idx="9">
                  <c:v>0.153499999999999</c:v>
                </c:pt>
                <c:pt idx="10">
                  <c:v>0.221</c:v>
                </c:pt>
                <c:pt idx="11">
                  <c:v>0.251</c:v>
                </c:pt>
                <c:pt idx="12">
                  <c:v>0.26600000000000001</c:v>
                </c:pt>
                <c:pt idx="13">
                  <c:v>0.28100000000000003</c:v>
                </c:pt>
                <c:pt idx="14">
                  <c:v>0.28349999999999898</c:v>
                </c:pt>
                <c:pt idx="15">
                  <c:v>0.28599999999999898</c:v>
                </c:pt>
                <c:pt idx="16">
                  <c:v>0.28849999999999898</c:v>
                </c:pt>
                <c:pt idx="17">
                  <c:v>0.29099999999999898</c:v>
                </c:pt>
                <c:pt idx="18">
                  <c:v>0.29349999999999898</c:v>
                </c:pt>
                <c:pt idx="19">
                  <c:v>0.29599999999999899</c:v>
                </c:pt>
                <c:pt idx="20">
                  <c:v>0.310999999999999</c:v>
                </c:pt>
                <c:pt idx="21">
                  <c:v>0.32600000000000001</c:v>
                </c:pt>
                <c:pt idx="22">
                  <c:v>0.369999999999999</c:v>
                </c:pt>
                <c:pt idx="23">
                  <c:v>0.38</c:v>
                </c:pt>
                <c:pt idx="24">
                  <c:v>0.39500000000000002</c:v>
                </c:pt>
                <c:pt idx="25">
                  <c:v>0.40999999999999898</c:v>
                </c:pt>
                <c:pt idx="26">
                  <c:v>0.41999999999999899</c:v>
                </c:pt>
                <c:pt idx="27">
                  <c:v>0.42999999999999899</c:v>
                </c:pt>
              </c:numCache>
            </c:numRef>
          </c:xVal>
          <c:yVal>
            <c:numRef>
              <c:f>Comparaison_CoefDynam!$O$3:$O$30</c:f>
              <c:numCache>
                <c:formatCode>0.00E+00</c:formatCode>
                <c:ptCount val="28"/>
                <c:pt idx="0">
                  <c:v>2.5099699483944302E-3</c:v>
                </c:pt>
                <c:pt idx="1">
                  <c:v>2.14742153487614E-3</c:v>
                </c:pt>
                <c:pt idx="2">
                  <c:v>9.3700792913184395E-4</c:v>
                </c:pt>
                <c:pt idx="3">
                  <c:v>-1.9161267175089101E-6</c:v>
                </c:pt>
                <c:pt idx="4">
                  <c:v>-1.1895135248904799E-3</c:v>
                </c:pt>
                <c:pt idx="5">
                  <c:v>-1.5071282850397101E-3</c:v>
                </c:pt>
                <c:pt idx="6">
                  <c:v>-1.8504227350807801E-3</c:v>
                </c:pt>
                <c:pt idx="7">
                  <c:v>-3.4857470474983199E-3</c:v>
                </c:pt>
                <c:pt idx="8">
                  <c:v>-5.3358341156777098E-3</c:v>
                </c:pt>
                <c:pt idx="9">
                  <c:v>-9.6027043972107904E-3</c:v>
                </c:pt>
                <c:pt idx="10">
                  <c:v>-2.0619738457241299E-2</c:v>
                </c:pt>
                <c:pt idx="11">
                  <c:v>-2.5958260280482301E-2</c:v>
                </c:pt>
                <c:pt idx="12">
                  <c:v>-2.87257540072248E-2</c:v>
                </c:pt>
                <c:pt idx="13">
                  <c:v>-3.1523129829521303E-2</c:v>
                </c:pt>
                <c:pt idx="14">
                  <c:v>-3.1989256337484E-2</c:v>
                </c:pt>
                <c:pt idx="15">
                  <c:v>-3.2453646090881E-2</c:v>
                </c:pt>
                <c:pt idx="16">
                  <c:v>-3.2916059594746097E-2</c:v>
                </c:pt>
                <c:pt idx="17">
                  <c:v>-3.3376386054782797E-2</c:v>
                </c:pt>
                <c:pt idx="18">
                  <c:v>-3.3834636431055901E-2</c:v>
                </c:pt>
                <c:pt idx="19">
                  <c:v>-3.4290961996173902E-2</c:v>
                </c:pt>
                <c:pt idx="20">
                  <c:v>-3.7020065523101803E-2</c:v>
                </c:pt>
                <c:pt idx="21">
                  <c:v>-3.97502356602717E-2</c:v>
                </c:pt>
                <c:pt idx="22">
                  <c:v>-4.77625816693176E-2</c:v>
                </c:pt>
                <c:pt idx="23">
                  <c:v>-4.95835506663488E-2</c:v>
                </c:pt>
                <c:pt idx="24">
                  <c:v>-5.23149369342863E-2</c:v>
                </c:pt>
                <c:pt idx="25">
                  <c:v>-5.50463303218163E-2</c:v>
                </c:pt>
                <c:pt idx="26">
                  <c:v>-5.6867262473158202E-2</c:v>
                </c:pt>
                <c:pt idx="27">
                  <c:v>-5.8688194028418898E-2</c:v>
                </c:pt>
              </c:numCache>
            </c:numRef>
          </c:yVal>
          <c:smooth val="1"/>
        </c:ser>
        <c:ser>
          <c:idx val="6"/>
          <c:order val="6"/>
          <c:tx>
            <c:v>DX 500 tr/min</c:v>
          </c:tx>
          <c:spPr>
            <a:ln w="19050" cap="rnd">
              <a:solidFill>
                <a:schemeClr val="accent1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Comparaison_CoefDynam!$S$3:$S$30</c:f>
              <c:numCache>
                <c:formatCode>0.00E+00</c:formatCode>
                <c:ptCount val="28"/>
                <c:pt idx="0">
                  <c:v>0</c:v>
                </c:pt>
                <c:pt idx="1">
                  <c:v>2.6499999999999899E-2</c:v>
                </c:pt>
                <c:pt idx="2">
                  <c:v>5.6500000000000002E-2</c:v>
                </c:pt>
                <c:pt idx="3">
                  <c:v>7.1499999999999897E-2</c:v>
                </c:pt>
                <c:pt idx="4">
                  <c:v>8.6499999999999896E-2</c:v>
                </c:pt>
                <c:pt idx="5">
                  <c:v>8.99999999999999E-2</c:v>
                </c:pt>
                <c:pt idx="6">
                  <c:v>9.3499999999999903E-2</c:v>
                </c:pt>
                <c:pt idx="7">
                  <c:v>0.108499999999999</c:v>
                </c:pt>
                <c:pt idx="8">
                  <c:v>0.123499999999999</c:v>
                </c:pt>
                <c:pt idx="9">
                  <c:v>0.153499999999999</c:v>
                </c:pt>
                <c:pt idx="10">
                  <c:v>0.221</c:v>
                </c:pt>
                <c:pt idx="11">
                  <c:v>0.251</c:v>
                </c:pt>
                <c:pt idx="12">
                  <c:v>0.26600000000000001</c:v>
                </c:pt>
                <c:pt idx="13">
                  <c:v>0.28100000000000003</c:v>
                </c:pt>
                <c:pt idx="14">
                  <c:v>0.28349999999999898</c:v>
                </c:pt>
                <c:pt idx="15">
                  <c:v>0.28599999999999898</c:v>
                </c:pt>
                <c:pt idx="16">
                  <c:v>0.28849999999999898</c:v>
                </c:pt>
                <c:pt idx="17">
                  <c:v>0.29099999999999898</c:v>
                </c:pt>
                <c:pt idx="18">
                  <c:v>0.29349999999999898</c:v>
                </c:pt>
                <c:pt idx="19">
                  <c:v>0.29599999999999899</c:v>
                </c:pt>
                <c:pt idx="20">
                  <c:v>0.310999999999999</c:v>
                </c:pt>
                <c:pt idx="21">
                  <c:v>0.32600000000000001</c:v>
                </c:pt>
                <c:pt idx="22">
                  <c:v>0.369999999999999</c:v>
                </c:pt>
                <c:pt idx="23">
                  <c:v>0.38</c:v>
                </c:pt>
                <c:pt idx="24">
                  <c:v>0.39500000000000002</c:v>
                </c:pt>
                <c:pt idx="25">
                  <c:v>0.40999999999999898</c:v>
                </c:pt>
                <c:pt idx="26">
                  <c:v>0.41999999999999899</c:v>
                </c:pt>
                <c:pt idx="27">
                  <c:v>0.42999999999999899</c:v>
                </c:pt>
              </c:numCache>
            </c:numRef>
          </c:xVal>
          <c:yVal>
            <c:numRef>
              <c:f>Comparaison_CoefDynam!$T$3:$T$30</c:f>
              <c:numCache>
                <c:formatCode>0.00E+00</c:formatCode>
                <c:ptCount val="28"/>
                <c:pt idx="0">
                  <c:v>-1.02459686746003E-3</c:v>
                </c:pt>
                <c:pt idx="1">
                  <c:v>-8.9812645432948296E-4</c:v>
                </c:pt>
                <c:pt idx="2">
                  <c:v>-4.75775318723662E-4</c:v>
                </c:pt>
                <c:pt idx="3">
                  <c:v>-1.4839941047987501E-4</c:v>
                </c:pt>
                <c:pt idx="4">
                  <c:v>2.6476953893636601E-4</c:v>
                </c:pt>
                <c:pt idx="5">
                  <c:v>3.7500494403419301E-4</c:v>
                </c:pt>
                <c:pt idx="6">
                  <c:v>4.9417611783613802E-4</c:v>
                </c:pt>
                <c:pt idx="7">
                  <c:v>1.0716711786955099E-3</c:v>
                </c:pt>
                <c:pt idx="8">
                  <c:v>1.73637191007531E-3</c:v>
                </c:pt>
                <c:pt idx="9">
                  <c:v>3.2127974042463598E-3</c:v>
                </c:pt>
                <c:pt idx="10">
                  <c:v>4.1137636804771203E-3</c:v>
                </c:pt>
                <c:pt idx="11">
                  <c:v>-1.4692343862236701E-3</c:v>
                </c:pt>
                <c:pt idx="12">
                  <c:v>-1.128353282788E-2</c:v>
                </c:pt>
                <c:pt idx="13">
                  <c:v>-4.2600564949182997E-2</c:v>
                </c:pt>
                <c:pt idx="14">
                  <c:v>-5.2254551159248999E-2</c:v>
                </c:pt>
                <c:pt idx="15">
                  <c:v>-6.4990043907692696E-2</c:v>
                </c:pt>
                <c:pt idx="16">
                  <c:v>-8.0710976769104506E-2</c:v>
                </c:pt>
                <c:pt idx="17">
                  <c:v>-9.9361525653250904E-2</c:v>
                </c:pt>
                <c:pt idx="18">
                  <c:v>-0.120998525450686</c:v>
                </c:pt>
                <c:pt idx="19">
                  <c:v>-0.14571856820217299</c:v>
                </c:pt>
                <c:pt idx="20">
                  <c:v>-0.32052878075402202</c:v>
                </c:pt>
                <c:pt idx="21">
                  <c:v>-0.51636089782564598</c:v>
                </c:pt>
                <c:pt idx="22">
                  <c:v>-1.11256341588267</c:v>
                </c:pt>
                <c:pt idx="23">
                  <c:v>-1.25021717136734</c:v>
                </c:pt>
                <c:pt idx="24">
                  <c:v>-1.4569112817018499</c:v>
                </c:pt>
                <c:pt idx="25">
                  <c:v>-1.66385706554086</c:v>
                </c:pt>
                <c:pt idx="26">
                  <c:v>-1.8018567484229899</c:v>
                </c:pt>
                <c:pt idx="27">
                  <c:v>-1.93985216012536</c:v>
                </c:pt>
              </c:numCache>
            </c:numRef>
          </c:yVal>
          <c:smooth val="1"/>
        </c:ser>
        <c:ser>
          <c:idx val="7"/>
          <c:order val="7"/>
          <c:tx>
            <c:v>DY 500 tr/min</c:v>
          </c:tx>
          <c:spPr>
            <a:ln w="19050" cap="rnd">
              <a:solidFill>
                <a:schemeClr val="accent2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Comparaison_CoefDynam!$S$3:$S$30</c:f>
              <c:numCache>
                <c:formatCode>0.00E+00</c:formatCode>
                <c:ptCount val="28"/>
                <c:pt idx="0">
                  <c:v>0</c:v>
                </c:pt>
                <c:pt idx="1">
                  <c:v>2.6499999999999899E-2</c:v>
                </c:pt>
                <c:pt idx="2">
                  <c:v>5.6500000000000002E-2</c:v>
                </c:pt>
                <c:pt idx="3">
                  <c:v>7.1499999999999897E-2</c:v>
                </c:pt>
                <c:pt idx="4">
                  <c:v>8.6499999999999896E-2</c:v>
                </c:pt>
                <c:pt idx="5">
                  <c:v>8.99999999999999E-2</c:v>
                </c:pt>
                <c:pt idx="6">
                  <c:v>9.3499999999999903E-2</c:v>
                </c:pt>
                <c:pt idx="7">
                  <c:v>0.108499999999999</c:v>
                </c:pt>
                <c:pt idx="8">
                  <c:v>0.123499999999999</c:v>
                </c:pt>
                <c:pt idx="9">
                  <c:v>0.153499999999999</c:v>
                </c:pt>
                <c:pt idx="10">
                  <c:v>0.221</c:v>
                </c:pt>
                <c:pt idx="11">
                  <c:v>0.251</c:v>
                </c:pt>
                <c:pt idx="12">
                  <c:v>0.26600000000000001</c:v>
                </c:pt>
                <c:pt idx="13">
                  <c:v>0.28100000000000003</c:v>
                </c:pt>
                <c:pt idx="14">
                  <c:v>0.28349999999999898</c:v>
                </c:pt>
                <c:pt idx="15">
                  <c:v>0.28599999999999898</c:v>
                </c:pt>
                <c:pt idx="16">
                  <c:v>0.28849999999999898</c:v>
                </c:pt>
                <c:pt idx="17">
                  <c:v>0.29099999999999898</c:v>
                </c:pt>
                <c:pt idx="18">
                  <c:v>0.29349999999999898</c:v>
                </c:pt>
                <c:pt idx="19">
                  <c:v>0.29599999999999899</c:v>
                </c:pt>
                <c:pt idx="20">
                  <c:v>0.310999999999999</c:v>
                </c:pt>
                <c:pt idx="21">
                  <c:v>0.32600000000000001</c:v>
                </c:pt>
                <c:pt idx="22">
                  <c:v>0.369999999999999</c:v>
                </c:pt>
                <c:pt idx="23">
                  <c:v>0.38</c:v>
                </c:pt>
                <c:pt idx="24">
                  <c:v>0.39500000000000002</c:v>
                </c:pt>
                <c:pt idx="25">
                  <c:v>0.40999999999999898</c:v>
                </c:pt>
                <c:pt idx="26">
                  <c:v>0.41999999999999899</c:v>
                </c:pt>
                <c:pt idx="27">
                  <c:v>0.42999999999999899</c:v>
                </c:pt>
              </c:numCache>
            </c:numRef>
          </c:xVal>
          <c:yVal>
            <c:numRef>
              <c:f>Comparaison_CoefDynam!$U$3:$U$30</c:f>
              <c:numCache>
                <c:formatCode>0.00E+00</c:formatCode>
                <c:ptCount val="28"/>
                <c:pt idx="0">
                  <c:v>1.19993729516043E-3</c:v>
                </c:pt>
                <c:pt idx="1">
                  <c:v>1.02661435831611E-3</c:v>
                </c:pt>
                <c:pt idx="2">
                  <c:v>4.4795387297272298E-4</c:v>
                </c:pt>
                <c:pt idx="3">
                  <c:v>-9.1603998128432702E-7</c:v>
                </c:pt>
                <c:pt idx="4">
                  <c:v>-5.68668817583279E-4</c:v>
                </c:pt>
                <c:pt idx="5">
                  <c:v>-7.2051039499032099E-4</c:v>
                </c:pt>
                <c:pt idx="6">
                  <c:v>-8.84628620433387E-4</c:v>
                </c:pt>
                <c:pt idx="7">
                  <c:v>-1.66642548361519E-3</c:v>
                </c:pt>
                <c:pt idx="8">
                  <c:v>-2.55089363186816E-3</c:v>
                </c:pt>
                <c:pt idx="9">
                  <c:v>-4.5907494426021701E-3</c:v>
                </c:pt>
                <c:pt idx="10">
                  <c:v>-9.8576451900486608E-3</c:v>
                </c:pt>
                <c:pt idx="11">
                  <c:v>-1.24098237283829E-2</c:v>
                </c:pt>
                <c:pt idx="12">
                  <c:v>-1.37328750013791E-2</c:v>
                </c:pt>
                <c:pt idx="13">
                  <c:v>-1.5070211959681201E-2</c:v>
                </c:pt>
                <c:pt idx="14">
                  <c:v>-1.52930523093135E-2</c:v>
                </c:pt>
                <c:pt idx="15">
                  <c:v>-1.5515062371479701E-2</c:v>
                </c:pt>
                <c:pt idx="16">
                  <c:v>-1.5736127651204499E-2</c:v>
                </c:pt>
                <c:pt idx="17">
                  <c:v>-1.5956195181240699E-2</c:v>
                </c:pt>
                <c:pt idx="18">
                  <c:v>-1.6175270201246299E-2</c:v>
                </c:pt>
                <c:pt idx="19">
                  <c:v>-1.63934250298815E-2</c:v>
                </c:pt>
                <c:pt idx="20">
                  <c:v>-1.7698123161543702E-2</c:v>
                </c:pt>
                <c:pt idx="21">
                  <c:v>-1.90033312057863E-2</c:v>
                </c:pt>
                <c:pt idx="22">
                  <c:v>-2.2833780569162899E-2</c:v>
                </c:pt>
                <c:pt idx="23">
                  <c:v>-2.3704328287273101E-2</c:v>
                </c:pt>
                <c:pt idx="24">
                  <c:v>-2.5010117724988699E-2</c:v>
                </c:pt>
                <c:pt idx="25">
                  <c:v>-2.6315910566326199E-2</c:v>
                </c:pt>
                <c:pt idx="26">
                  <c:v>-2.7186440669616299E-2</c:v>
                </c:pt>
                <c:pt idx="27">
                  <c:v>-2.80569704879421E-2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0815368"/>
        <c:axId val="300812232"/>
      </c:scatterChart>
      <c:valAx>
        <c:axId val="300815368"/>
        <c:scaling>
          <c:orientation val="minMax"/>
          <c:max val="0.4300000000000000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Coordonnée axiale [m]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0812232"/>
        <c:crosses val="autoZero"/>
        <c:crossBetween val="midCat"/>
      </c:valAx>
      <c:valAx>
        <c:axId val="300812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Déplacement [µm]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08153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233729254052526"/>
          <c:y val="0.52959872535794272"/>
          <c:w val="0.53951833333333332"/>
          <c:h val="0.247517353275582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50125245751126"/>
          <c:y val="7.9539818681517049E-2"/>
          <c:w val="0.81260980210173361"/>
          <c:h val="0.73224583333333337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Input_DeltaT!$A$2:$A$27</c:f>
              <c:numCache>
                <c:formatCode>General</c:formatCode>
                <c:ptCount val="26"/>
                <c:pt idx="0">
                  <c:v>0</c:v>
                </c:pt>
                <c:pt idx="1">
                  <c:v>7.5</c:v>
                </c:pt>
                <c:pt idx="2">
                  <c:v>22.5</c:v>
                </c:pt>
                <c:pt idx="3">
                  <c:v>37.5</c:v>
                </c:pt>
                <c:pt idx="4">
                  <c:v>52.5</c:v>
                </c:pt>
                <c:pt idx="5">
                  <c:v>67.5</c:v>
                </c:pt>
                <c:pt idx="6">
                  <c:v>82.5</c:v>
                </c:pt>
                <c:pt idx="7">
                  <c:v>97.5</c:v>
                </c:pt>
                <c:pt idx="8">
                  <c:v>112.5</c:v>
                </c:pt>
                <c:pt idx="9">
                  <c:v>127.5</c:v>
                </c:pt>
                <c:pt idx="10">
                  <c:v>142.5</c:v>
                </c:pt>
                <c:pt idx="11">
                  <c:v>157.5</c:v>
                </c:pt>
                <c:pt idx="12">
                  <c:v>172.5</c:v>
                </c:pt>
                <c:pt idx="13">
                  <c:v>187.5</c:v>
                </c:pt>
                <c:pt idx="14">
                  <c:v>202.5</c:v>
                </c:pt>
                <c:pt idx="15">
                  <c:v>217.5</c:v>
                </c:pt>
                <c:pt idx="16">
                  <c:v>232.5</c:v>
                </c:pt>
                <c:pt idx="17">
                  <c:v>247.5</c:v>
                </c:pt>
                <c:pt idx="18">
                  <c:v>262.5</c:v>
                </c:pt>
                <c:pt idx="19">
                  <c:v>277.5</c:v>
                </c:pt>
                <c:pt idx="20">
                  <c:v>292.5</c:v>
                </c:pt>
                <c:pt idx="21">
                  <c:v>307.5</c:v>
                </c:pt>
                <c:pt idx="22">
                  <c:v>322.5</c:v>
                </c:pt>
                <c:pt idx="23">
                  <c:v>337.5</c:v>
                </c:pt>
                <c:pt idx="24">
                  <c:v>352.5</c:v>
                </c:pt>
                <c:pt idx="25">
                  <c:v>360</c:v>
                </c:pt>
              </c:numCache>
            </c:numRef>
          </c:xVal>
          <c:yVal>
            <c:numRef>
              <c:f>Input_DeltaT!$B$2:$B$27</c:f>
              <c:numCache>
                <c:formatCode>General</c:formatCode>
                <c:ptCount val="26"/>
                <c:pt idx="0">
                  <c:v>50.500999999999998</c:v>
                </c:pt>
                <c:pt idx="1">
                  <c:v>50.5</c:v>
                </c:pt>
                <c:pt idx="2">
                  <c:v>50.481638883532497</c:v>
                </c:pt>
                <c:pt idx="3">
                  <c:v>50.4278788987532</c:v>
                </c:pt>
                <c:pt idx="4">
                  <c:v>50.342602804790801</c:v>
                </c:pt>
                <c:pt idx="5">
                  <c:v>50.231994305288701</c:v>
                </c:pt>
                <c:pt idx="6">
                  <c:v>50.104119597620198</c:v>
                </c:pt>
                <c:pt idx="7">
                  <c:v>49.968368787981902</c:v>
                </c:pt>
                <c:pt idx="8">
                  <c:v>49.834787241358299</c:v>
                </c:pt>
                <c:pt idx="9">
                  <c:v>49.713338088427101</c:v>
                </c:pt>
                <c:pt idx="10">
                  <c:v>49.613147808466799</c:v>
                </c:pt>
                <c:pt idx="11">
                  <c:v>49.541794829464202</c:v>
                </c:pt>
                <c:pt idx="12">
                  <c:v>49.504703844161902</c:v>
                </c:pt>
                <c:pt idx="13">
                  <c:v>49.504703844161902</c:v>
                </c:pt>
                <c:pt idx="14">
                  <c:v>49.541794829464202</c:v>
                </c:pt>
                <c:pt idx="15">
                  <c:v>49.613147808466799</c:v>
                </c:pt>
                <c:pt idx="16">
                  <c:v>49.713338088427101</c:v>
                </c:pt>
                <c:pt idx="17">
                  <c:v>49.834787241358299</c:v>
                </c:pt>
                <c:pt idx="18">
                  <c:v>49.968368787981902</c:v>
                </c:pt>
                <c:pt idx="19">
                  <c:v>50.104119597620198</c:v>
                </c:pt>
                <c:pt idx="20">
                  <c:v>50.231994305288701</c:v>
                </c:pt>
                <c:pt idx="21">
                  <c:v>50.342602804790801</c:v>
                </c:pt>
                <c:pt idx="22">
                  <c:v>50.4278788987532</c:v>
                </c:pt>
                <c:pt idx="23">
                  <c:v>50.481638883532497</c:v>
                </c:pt>
                <c:pt idx="24">
                  <c:v>50.5</c:v>
                </c:pt>
                <c:pt idx="25">
                  <c:v>50.500999999999998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907480"/>
        <c:axId val="221911008"/>
      </c:scatterChart>
      <c:valAx>
        <c:axId val="221907480"/>
        <c:scaling>
          <c:orientation val="minMax"/>
          <c:max val="3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Coordonée circonférentielle [deg]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911008"/>
        <c:crosses val="autoZero"/>
        <c:crossBetween val="midCat"/>
        <c:majorUnit val="60"/>
      </c:valAx>
      <c:valAx>
        <c:axId val="22191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Température [°C]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907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fr-F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99271706318213E-2"/>
          <c:y val="9.1781790123456775E-2"/>
          <c:w val="0.87177232202543042"/>
          <c:h val="0.72075740740740757"/>
        </c:manualLayout>
      </c:layout>
      <c:scatterChart>
        <c:scatterStyle val="smoothMarker"/>
        <c:varyColors val="0"/>
        <c:ser>
          <c:idx val="0"/>
          <c:order val="0"/>
          <c:tx>
            <c:v>DX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Output_Def_dfn!$A$2:$A$29</c:f>
              <c:numCache>
                <c:formatCode>0.00E+00</c:formatCode>
                <c:ptCount val="28"/>
                <c:pt idx="0">
                  <c:v>0</c:v>
                </c:pt>
                <c:pt idx="1">
                  <c:v>2.6499999999999899E-2</c:v>
                </c:pt>
                <c:pt idx="2">
                  <c:v>5.6500000000000002E-2</c:v>
                </c:pt>
                <c:pt idx="3">
                  <c:v>7.1499999999999897E-2</c:v>
                </c:pt>
                <c:pt idx="4">
                  <c:v>8.6499999999999896E-2</c:v>
                </c:pt>
                <c:pt idx="5">
                  <c:v>8.99999999999999E-2</c:v>
                </c:pt>
                <c:pt idx="6">
                  <c:v>9.3499999999999903E-2</c:v>
                </c:pt>
                <c:pt idx="7">
                  <c:v>0.108499999999999</c:v>
                </c:pt>
                <c:pt idx="8">
                  <c:v>0.123499999999999</c:v>
                </c:pt>
                <c:pt idx="9">
                  <c:v>0.153499999999999</c:v>
                </c:pt>
                <c:pt idx="10">
                  <c:v>0.221</c:v>
                </c:pt>
                <c:pt idx="11">
                  <c:v>0.251</c:v>
                </c:pt>
                <c:pt idx="12">
                  <c:v>0.26600000000000001</c:v>
                </c:pt>
                <c:pt idx="13">
                  <c:v>0.28100000000000003</c:v>
                </c:pt>
                <c:pt idx="14">
                  <c:v>0.28349999999999898</c:v>
                </c:pt>
                <c:pt idx="15">
                  <c:v>0.28599999999999898</c:v>
                </c:pt>
                <c:pt idx="16">
                  <c:v>0.28849999999999898</c:v>
                </c:pt>
                <c:pt idx="17">
                  <c:v>0.29099999999999898</c:v>
                </c:pt>
                <c:pt idx="18">
                  <c:v>0.29349999999999898</c:v>
                </c:pt>
                <c:pt idx="19">
                  <c:v>0.29599999999999899</c:v>
                </c:pt>
                <c:pt idx="20">
                  <c:v>0.310999999999999</c:v>
                </c:pt>
                <c:pt idx="21">
                  <c:v>0.32600000000000001</c:v>
                </c:pt>
                <c:pt idx="22">
                  <c:v>0.369999999999999</c:v>
                </c:pt>
                <c:pt idx="23">
                  <c:v>0.38</c:v>
                </c:pt>
                <c:pt idx="24">
                  <c:v>0.39500000000000002</c:v>
                </c:pt>
                <c:pt idx="25">
                  <c:v>0.40999999999999898</c:v>
                </c:pt>
                <c:pt idx="26">
                  <c:v>0.41999999999999899</c:v>
                </c:pt>
                <c:pt idx="27">
                  <c:v>0.42999999999999899</c:v>
                </c:pt>
              </c:numCache>
            </c:numRef>
          </c:xVal>
          <c:yVal>
            <c:numRef>
              <c:f>Output_Def_dfn!$B$2:$B$29</c:f>
              <c:numCache>
                <c:formatCode>0.00E+00</c:formatCode>
                <c:ptCount val="28"/>
                <c:pt idx="0">
                  <c:v>-1.24785344054756E-2</c:v>
                </c:pt>
                <c:pt idx="1">
                  <c:v>-1.1353596110591399E-2</c:v>
                </c:pt>
                <c:pt idx="2">
                  <c:v>-7.5977346176085104E-3</c:v>
                </c:pt>
                <c:pt idx="3">
                  <c:v>-4.6845362875514397E-3</c:v>
                </c:pt>
                <c:pt idx="4">
                  <c:v>-1.0006868962643E-3</c:v>
                </c:pt>
                <c:pt idx="5">
                  <c:v>-1.5729084008246301E-5</c:v>
                </c:pt>
                <c:pt idx="6">
                  <c:v>1.0488871598295E-3</c:v>
                </c:pt>
                <c:pt idx="7">
                  <c:v>6.1300710319637797E-3</c:v>
                </c:pt>
                <c:pt idx="8">
                  <c:v>1.18898574100207E-2</c:v>
                </c:pt>
                <c:pt idx="9">
                  <c:v>2.5117420205078199E-2</c:v>
                </c:pt>
                <c:pt idx="10">
                  <c:v>5.6375261707542701E-2</c:v>
                </c:pt>
                <c:pt idx="11">
                  <c:v>6.5534354022735594E-2</c:v>
                </c:pt>
                <c:pt idx="12">
                  <c:v>6.33992290113152E-2</c:v>
                </c:pt>
                <c:pt idx="13">
                  <c:v>3.9958265352882702E-2</c:v>
                </c:pt>
                <c:pt idx="14">
                  <c:v>3.1640296067636797E-2</c:v>
                </c:pt>
                <c:pt idx="15">
                  <c:v>2.0252448898693699E-2</c:v>
                </c:pt>
                <c:pt idx="16">
                  <c:v>5.88961851253713E-3</c:v>
                </c:pt>
                <c:pt idx="17">
                  <c:v>-1.13929737075308E-2</c:v>
                </c:pt>
                <c:pt idx="18">
                  <c:v>-3.1651829692324399E-2</c:v>
                </c:pt>
                <c:pt idx="19">
                  <c:v>-5.4982610054470298E-2</c:v>
                </c:pt>
                <c:pt idx="20">
                  <c:v>-0.22134052750168801</c:v>
                </c:pt>
                <c:pt idx="21">
                  <c:v>-0.40860542792864402</c:v>
                </c:pt>
                <c:pt idx="22">
                  <c:v>-0.97955091945873896</c:v>
                </c:pt>
                <c:pt idx="23">
                  <c:v>-1.11145302341573</c:v>
                </c:pt>
                <c:pt idx="24">
                  <c:v>-1.3095187045497101</c:v>
                </c:pt>
                <c:pt idx="25">
                  <c:v>-1.50783469892109</c:v>
                </c:pt>
                <c:pt idx="26">
                  <c:v>-1.6400809890863099</c:v>
                </c:pt>
                <c:pt idx="27">
                  <c:v>-1.7723230324675501</c:v>
                </c:pt>
              </c:numCache>
            </c:numRef>
          </c:yVal>
          <c:smooth val="1"/>
        </c:ser>
        <c:ser>
          <c:idx val="1"/>
          <c:order val="1"/>
          <c:tx>
            <c:v>DY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Output_Def_dfn!$A$2:$A$29</c:f>
              <c:numCache>
                <c:formatCode>0.00E+00</c:formatCode>
                <c:ptCount val="28"/>
                <c:pt idx="0">
                  <c:v>0</c:v>
                </c:pt>
                <c:pt idx="1">
                  <c:v>2.6499999999999899E-2</c:v>
                </c:pt>
                <c:pt idx="2">
                  <c:v>5.6500000000000002E-2</c:v>
                </c:pt>
                <c:pt idx="3">
                  <c:v>7.1499999999999897E-2</c:v>
                </c:pt>
                <c:pt idx="4">
                  <c:v>8.6499999999999896E-2</c:v>
                </c:pt>
                <c:pt idx="5">
                  <c:v>8.99999999999999E-2</c:v>
                </c:pt>
                <c:pt idx="6">
                  <c:v>9.3499999999999903E-2</c:v>
                </c:pt>
                <c:pt idx="7">
                  <c:v>0.108499999999999</c:v>
                </c:pt>
                <c:pt idx="8">
                  <c:v>0.123499999999999</c:v>
                </c:pt>
                <c:pt idx="9">
                  <c:v>0.153499999999999</c:v>
                </c:pt>
                <c:pt idx="10">
                  <c:v>0.221</c:v>
                </c:pt>
                <c:pt idx="11">
                  <c:v>0.251</c:v>
                </c:pt>
                <c:pt idx="12">
                  <c:v>0.26600000000000001</c:v>
                </c:pt>
                <c:pt idx="13">
                  <c:v>0.28100000000000003</c:v>
                </c:pt>
                <c:pt idx="14">
                  <c:v>0.28349999999999898</c:v>
                </c:pt>
                <c:pt idx="15">
                  <c:v>0.28599999999999898</c:v>
                </c:pt>
                <c:pt idx="16">
                  <c:v>0.28849999999999898</c:v>
                </c:pt>
                <c:pt idx="17">
                  <c:v>0.29099999999999898</c:v>
                </c:pt>
                <c:pt idx="18">
                  <c:v>0.29349999999999898</c:v>
                </c:pt>
                <c:pt idx="19">
                  <c:v>0.29599999999999899</c:v>
                </c:pt>
                <c:pt idx="20">
                  <c:v>0.310999999999999</c:v>
                </c:pt>
                <c:pt idx="21">
                  <c:v>0.32600000000000001</c:v>
                </c:pt>
                <c:pt idx="22">
                  <c:v>0.369999999999999</c:v>
                </c:pt>
                <c:pt idx="23">
                  <c:v>0.38</c:v>
                </c:pt>
                <c:pt idx="24">
                  <c:v>0.39500000000000002</c:v>
                </c:pt>
                <c:pt idx="25">
                  <c:v>0.40999999999999898</c:v>
                </c:pt>
                <c:pt idx="26">
                  <c:v>0.41999999999999899</c:v>
                </c:pt>
                <c:pt idx="27">
                  <c:v>0.42999999999999899</c:v>
                </c:pt>
              </c:numCache>
            </c:numRef>
          </c:xVal>
          <c:yVal>
            <c:numRef>
              <c:f>Output_Def_dfn!$C$2:$C$29</c:f>
              <c:numCache>
                <c:formatCode>0.00E+00</c:formatCode>
                <c:ptCount val="28"/>
                <c:pt idx="0">
                  <c:v>1.42744921898815E-12</c:v>
                </c:pt>
                <c:pt idx="1">
                  <c:v>1.2713743678654E-12</c:v>
                </c:pt>
                <c:pt idx="2">
                  <c:v>7.4344215431434995E-13</c:v>
                </c:pt>
                <c:pt idx="3">
                  <c:v>3.24465728561933E-13</c:v>
                </c:pt>
                <c:pt idx="4">
                  <c:v>4.9582419215816101E-14</c:v>
                </c:pt>
                <c:pt idx="5">
                  <c:v>-1.5627299371475401E-14</c:v>
                </c:pt>
                <c:pt idx="6">
                  <c:v>-1.04670118911417E-13</c:v>
                </c:pt>
                <c:pt idx="7">
                  <c:v>-5.3061678590083902E-13</c:v>
                </c:pt>
                <c:pt idx="8">
                  <c:v>-9.2729912674531191E-13</c:v>
                </c:pt>
                <c:pt idx="9">
                  <c:v>-1.5921070820939499E-12</c:v>
                </c:pt>
                <c:pt idx="10">
                  <c:v>-1.7567199269092699E-12</c:v>
                </c:pt>
                <c:pt idx="11">
                  <c:v>-1.2201336339640299E-12</c:v>
                </c:pt>
                <c:pt idx="12">
                  <c:v>-8.7456963661906898E-13</c:v>
                </c:pt>
                <c:pt idx="13">
                  <c:v>-3.9976542973470999E-13</c:v>
                </c:pt>
                <c:pt idx="14">
                  <c:v>-2.9018936647571501E-13</c:v>
                </c:pt>
                <c:pt idx="15">
                  <c:v>-1.58327335944772E-13</c:v>
                </c:pt>
                <c:pt idx="16">
                  <c:v>-8.2014284986258302E-15</c:v>
                </c:pt>
                <c:pt idx="17">
                  <c:v>1.5249673663204299E-13</c:v>
                </c:pt>
                <c:pt idx="18">
                  <c:v>3.2480162317562798E-13</c:v>
                </c:pt>
                <c:pt idx="19">
                  <c:v>5.0487769590465499E-13</c:v>
                </c:pt>
                <c:pt idx="20">
                  <c:v>1.6138999790365901E-12</c:v>
                </c:pt>
                <c:pt idx="21">
                  <c:v>2.8196965626592898E-12</c:v>
                </c:pt>
                <c:pt idx="22">
                  <c:v>6.77771538124794E-12</c:v>
                </c:pt>
                <c:pt idx="23">
                  <c:v>7.7970291552068894E-12</c:v>
                </c:pt>
                <c:pt idx="24">
                  <c:v>9.4377690745337795E-12</c:v>
                </c:pt>
                <c:pt idx="25">
                  <c:v>1.11269008786915E-11</c:v>
                </c:pt>
                <c:pt idx="26">
                  <c:v>1.22763306033856E-11</c:v>
                </c:pt>
                <c:pt idx="27">
                  <c:v>1.34191871533273E-11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911792"/>
        <c:axId val="221907088"/>
      </c:scatterChart>
      <c:valAx>
        <c:axId val="221911792"/>
        <c:scaling>
          <c:orientation val="minMax"/>
          <c:max val="0.4300000000000000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Coordonnée axiale [m]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907088"/>
        <c:crosses val="autoZero"/>
        <c:crossBetween val="midCat"/>
      </c:valAx>
      <c:valAx>
        <c:axId val="221907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Déplacement [µm]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9117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020518711756774"/>
          <c:y val="0.5652865130879936"/>
          <c:w val="0.12811478352439987"/>
          <c:h val="0.20586581321558808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50125245751126"/>
          <c:y val="7.9539818681517049E-2"/>
          <c:w val="0.81260980210173361"/>
          <c:h val="0.73224583333333337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Input_DeltaT!$A$2:$A$27</c:f>
              <c:numCache>
                <c:formatCode>General</c:formatCode>
                <c:ptCount val="26"/>
                <c:pt idx="0">
                  <c:v>0</c:v>
                </c:pt>
                <c:pt idx="1">
                  <c:v>7.5</c:v>
                </c:pt>
                <c:pt idx="2">
                  <c:v>22.5</c:v>
                </c:pt>
                <c:pt idx="3">
                  <c:v>37.5</c:v>
                </c:pt>
                <c:pt idx="4">
                  <c:v>52.5</c:v>
                </c:pt>
                <c:pt idx="5">
                  <c:v>67.5</c:v>
                </c:pt>
                <c:pt idx="6">
                  <c:v>82.5</c:v>
                </c:pt>
                <c:pt idx="7">
                  <c:v>97.5</c:v>
                </c:pt>
                <c:pt idx="8">
                  <c:v>112.5</c:v>
                </c:pt>
                <c:pt idx="9">
                  <c:v>127.5</c:v>
                </c:pt>
                <c:pt idx="10">
                  <c:v>142.5</c:v>
                </c:pt>
                <c:pt idx="11">
                  <c:v>157.5</c:v>
                </c:pt>
                <c:pt idx="12">
                  <c:v>172.5</c:v>
                </c:pt>
                <c:pt idx="13">
                  <c:v>187.5</c:v>
                </c:pt>
                <c:pt idx="14">
                  <c:v>202.5</c:v>
                </c:pt>
                <c:pt idx="15">
                  <c:v>217.5</c:v>
                </c:pt>
                <c:pt idx="16">
                  <c:v>232.5</c:v>
                </c:pt>
                <c:pt idx="17">
                  <c:v>247.5</c:v>
                </c:pt>
                <c:pt idx="18">
                  <c:v>262.5</c:v>
                </c:pt>
                <c:pt idx="19">
                  <c:v>277.5</c:v>
                </c:pt>
                <c:pt idx="20">
                  <c:v>292.5</c:v>
                </c:pt>
                <c:pt idx="21">
                  <c:v>307.5</c:v>
                </c:pt>
                <c:pt idx="22">
                  <c:v>322.5</c:v>
                </c:pt>
                <c:pt idx="23">
                  <c:v>337.5</c:v>
                </c:pt>
                <c:pt idx="24">
                  <c:v>352.5</c:v>
                </c:pt>
                <c:pt idx="25">
                  <c:v>360</c:v>
                </c:pt>
              </c:numCache>
            </c:numRef>
          </c:xVal>
          <c:yVal>
            <c:numRef>
              <c:f>Input_DeltaT!$B$2:$B$27</c:f>
              <c:numCache>
                <c:formatCode>General</c:formatCode>
                <c:ptCount val="26"/>
                <c:pt idx="0">
                  <c:v>50.500999999999998</c:v>
                </c:pt>
                <c:pt idx="1">
                  <c:v>50.5</c:v>
                </c:pt>
                <c:pt idx="2">
                  <c:v>50.481638883532497</c:v>
                </c:pt>
                <c:pt idx="3">
                  <c:v>50.4278788987532</c:v>
                </c:pt>
                <c:pt idx="4">
                  <c:v>50.342602804790801</c:v>
                </c:pt>
                <c:pt idx="5">
                  <c:v>50.231994305288701</c:v>
                </c:pt>
                <c:pt idx="6">
                  <c:v>50.104119597620198</c:v>
                </c:pt>
                <c:pt idx="7">
                  <c:v>49.968368787981902</c:v>
                </c:pt>
                <c:pt idx="8">
                  <c:v>49.834787241358299</c:v>
                </c:pt>
                <c:pt idx="9">
                  <c:v>49.713338088427101</c:v>
                </c:pt>
                <c:pt idx="10">
                  <c:v>49.613147808466799</c:v>
                </c:pt>
                <c:pt idx="11">
                  <c:v>49.541794829464202</c:v>
                </c:pt>
                <c:pt idx="12">
                  <c:v>49.504703844161902</c:v>
                </c:pt>
                <c:pt idx="13">
                  <c:v>49.504703844161902</c:v>
                </c:pt>
                <c:pt idx="14">
                  <c:v>49.541794829464202</c:v>
                </c:pt>
                <c:pt idx="15">
                  <c:v>49.613147808466799</c:v>
                </c:pt>
                <c:pt idx="16">
                  <c:v>49.713338088427101</c:v>
                </c:pt>
                <c:pt idx="17">
                  <c:v>49.834787241358299</c:v>
                </c:pt>
                <c:pt idx="18">
                  <c:v>49.968368787981902</c:v>
                </c:pt>
                <c:pt idx="19">
                  <c:v>50.104119597620198</c:v>
                </c:pt>
                <c:pt idx="20">
                  <c:v>50.231994305288701</c:v>
                </c:pt>
                <c:pt idx="21">
                  <c:v>50.342602804790801</c:v>
                </c:pt>
                <c:pt idx="22">
                  <c:v>50.4278788987532</c:v>
                </c:pt>
                <c:pt idx="23">
                  <c:v>50.481638883532497</c:v>
                </c:pt>
                <c:pt idx="24">
                  <c:v>50.5</c:v>
                </c:pt>
                <c:pt idx="25">
                  <c:v>50.500999999999998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910224"/>
        <c:axId val="221910616"/>
      </c:scatterChart>
      <c:valAx>
        <c:axId val="221910224"/>
        <c:scaling>
          <c:orientation val="minMax"/>
          <c:max val="3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Coordonée circonférentielle [deg]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910616"/>
        <c:crosses val="autoZero"/>
        <c:crossBetween val="midCat"/>
        <c:majorUnit val="60"/>
      </c:valAx>
      <c:valAx>
        <c:axId val="221910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Température [°C]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9102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26439682844522"/>
          <c:y val="7.0957223062349001E-2"/>
          <c:w val="0.807439435924168"/>
          <c:h val="0.74986192951046682"/>
        </c:manualLayout>
      </c:layout>
      <c:scatterChart>
        <c:scatterStyle val="smoothMarker"/>
        <c:varyColors val="0"/>
        <c:ser>
          <c:idx val="1"/>
          <c:order val="0"/>
          <c:tx>
            <c:v>Approche Lorenz et Murphy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linear!$B$29:$E$29</c:f>
              <c:numCache>
                <c:formatCode>0.0000</c:formatCode>
                <c:ptCount val="4"/>
                <c:pt idx="0">
                  <c:v>1.36741065995311E-2</c:v>
                </c:pt>
                <c:pt idx="1">
                  <c:v>1.7821001428077497E-2</c:v>
                </c:pt>
                <c:pt idx="2">
                  <c:v>2.214580684048268E-2</c:v>
                </c:pt>
                <c:pt idx="3">
                  <c:v>2.7962942585665583E-2</c:v>
                </c:pt>
              </c:numCache>
            </c:numRef>
          </c:yVal>
          <c:smooth val="1"/>
        </c:ser>
        <c:ser>
          <c:idx val="0"/>
          <c:order val="1"/>
          <c:tx>
            <c:v>Approche Analytique Améliorée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NL!$B$29:$E$29</c:f>
              <c:numCache>
                <c:formatCode>General</c:formatCode>
                <c:ptCount val="4"/>
                <c:pt idx="0">
                  <c:v>2.9676836584129115E-2</c:v>
                </c:pt>
                <c:pt idx="1">
                  <c:v>5.8272130847215588E-2</c:v>
                </c:pt>
                <c:pt idx="2">
                  <c:v>8.7652418235595067E-2</c:v>
                </c:pt>
                <c:pt idx="3">
                  <c:v>0.11494674161400856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3959312"/>
        <c:axId val="223959704"/>
      </c:scatterChart>
      <c:valAx>
        <c:axId val="223959312"/>
        <c:scaling>
          <c:orientation val="minMax"/>
          <c:max val="9000"/>
          <c:min val="6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(rpm)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3959704"/>
        <c:crosses val="autoZero"/>
        <c:crossBetween val="midCat"/>
      </c:valAx>
      <c:valAx>
        <c:axId val="223959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Critère de stabilité [-]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1.8583134920634917E-2"/>
              <c:y val="0.18572638888888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39593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5220670586908344"/>
          <c:y val="9.2317996674256747E-2"/>
          <c:w val="0.48962440670525953"/>
          <c:h val="0.14055981412919411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9816118305835687"/>
          <c:y val="3.8194444444444448E-2"/>
          <c:w val="0.75197962962962961"/>
          <c:h val="0.8184776902887138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'non-isotherme'!$C$7</c:f>
              <c:strCache>
                <c:ptCount val="1"/>
                <c:pt idx="0">
                  <c:v>Kxx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'non-isotherme'!$D$6:$L$6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'non-isotherme'!$D$7:$L$7</c:f>
              <c:numCache>
                <c:formatCode>General</c:formatCode>
                <c:ptCount val="9"/>
                <c:pt idx="0">
                  <c:v>11825196.6491466</c:v>
                </c:pt>
                <c:pt idx="1">
                  <c:v>9959603.4882390909</c:v>
                </c:pt>
                <c:pt idx="2">
                  <c:v>9214120.0245983806</c:v>
                </c:pt>
                <c:pt idx="3">
                  <c:v>8837534.5881793797</c:v>
                </c:pt>
                <c:pt idx="4">
                  <c:v>7376957.4264606703</c:v>
                </c:pt>
                <c:pt idx="5">
                  <c:v>7155615.2186994404</c:v>
                </c:pt>
                <c:pt idx="6">
                  <c:v>7251487.4951087404</c:v>
                </c:pt>
                <c:pt idx="7">
                  <c:v>6609070.5930781998</c:v>
                </c:pt>
                <c:pt idx="8">
                  <c:v>6227415.3443173496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'non-isotherme'!$C$8</c:f>
              <c:strCache>
                <c:ptCount val="1"/>
                <c:pt idx="0">
                  <c:v>Kxy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'non-isotherme'!$D$6:$L$6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'non-isotherme'!$D$8:$L$8</c:f>
              <c:numCache>
                <c:formatCode>General</c:formatCode>
                <c:ptCount val="9"/>
                <c:pt idx="0">
                  <c:v>14590057.3854011</c:v>
                </c:pt>
                <c:pt idx="1">
                  <c:v>12901030.259635501</c:v>
                </c:pt>
                <c:pt idx="2">
                  <c:v>12287833.0143672</c:v>
                </c:pt>
                <c:pt idx="3">
                  <c:v>11927023.0584139</c:v>
                </c:pt>
                <c:pt idx="4">
                  <c:v>11621569.1977171</c:v>
                </c:pt>
                <c:pt idx="5">
                  <c:v>11621243.9603952</c:v>
                </c:pt>
                <c:pt idx="6">
                  <c:v>11547136.688372901</c:v>
                </c:pt>
                <c:pt idx="7">
                  <c:v>11609877.204077899</c:v>
                </c:pt>
                <c:pt idx="8">
                  <c:v>11549369.7917013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'non-isotherme'!$C$9</c:f>
              <c:strCache>
                <c:ptCount val="1"/>
                <c:pt idx="0">
                  <c:v>Kyx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'non-isotherme'!$D$6:$L$6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'non-isotherme'!$D$9:$L$9</c:f>
              <c:numCache>
                <c:formatCode>General</c:formatCode>
                <c:ptCount val="9"/>
                <c:pt idx="0">
                  <c:v>-825700.38388990995</c:v>
                </c:pt>
                <c:pt idx="1">
                  <c:v>-955142.57122276002</c:v>
                </c:pt>
                <c:pt idx="2">
                  <c:v>-1111937.10563391</c:v>
                </c:pt>
                <c:pt idx="3">
                  <c:v>-1204868.9825844101</c:v>
                </c:pt>
                <c:pt idx="4">
                  <c:v>-3191361.1300203199</c:v>
                </c:pt>
                <c:pt idx="5">
                  <c:v>-3503310.5444310801</c:v>
                </c:pt>
                <c:pt idx="6">
                  <c:v>-3377864.2219590698</c:v>
                </c:pt>
                <c:pt idx="7">
                  <c:v>-4507510.2521479502</c:v>
                </c:pt>
                <c:pt idx="8">
                  <c:v>-5357737.1175014097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'non-isotherme'!$C$10</c:f>
              <c:strCache>
                <c:ptCount val="1"/>
                <c:pt idx="0">
                  <c:v>Kyy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'non-isotherme'!$D$6:$L$6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'non-isotherme'!$D$10:$L$10</c:f>
              <c:numCache>
                <c:formatCode>General</c:formatCode>
                <c:ptCount val="9"/>
                <c:pt idx="0">
                  <c:v>8500167.1462974604</c:v>
                </c:pt>
                <c:pt idx="1">
                  <c:v>7775753.8394520804</c:v>
                </c:pt>
                <c:pt idx="2">
                  <c:v>7458981.3110201601</c:v>
                </c:pt>
                <c:pt idx="3">
                  <c:v>7290265.48666145</c:v>
                </c:pt>
                <c:pt idx="4">
                  <c:v>7701562.5922790002</c:v>
                </c:pt>
                <c:pt idx="5">
                  <c:v>7936630.3498698696</c:v>
                </c:pt>
                <c:pt idx="6">
                  <c:v>7758256.4410902904</c:v>
                </c:pt>
                <c:pt idx="7">
                  <c:v>8357101.3554257499</c:v>
                </c:pt>
                <c:pt idx="8">
                  <c:v>8578816.8273986708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0811448"/>
        <c:axId val="300813016"/>
      </c:scatterChart>
      <c:valAx>
        <c:axId val="300811448"/>
        <c:scaling>
          <c:orientation val="minMax"/>
          <c:max val="9000"/>
          <c:min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0813016"/>
        <c:crosses val="autoZero"/>
        <c:crossBetween val="midCat"/>
        <c:majorUnit val="1000"/>
      </c:valAx>
      <c:valAx>
        <c:axId val="300813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Raideur [m/N]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08114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825611111111112"/>
          <c:y val="0.69079472222222227"/>
          <c:w val="0.2355177699841246"/>
          <c:h val="0.12109416010498686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44975925925926"/>
          <c:y val="5.3830276160101463E-2"/>
          <c:w val="0.75395629629629635"/>
          <c:h val="0.8129716666666666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'non-isotherme'!$C$11</c:f>
              <c:strCache>
                <c:ptCount val="1"/>
                <c:pt idx="0">
                  <c:v>Cxx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'non-isotherme'!$D$6:$L$6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'non-isotherme'!$D$11:$L$11</c:f>
              <c:numCache>
                <c:formatCode>General</c:formatCode>
                <c:ptCount val="9"/>
                <c:pt idx="0">
                  <c:v>210691.3316221</c:v>
                </c:pt>
                <c:pt idx="1">
                  <c:v>93598.508515680005</c:v>
                </c:pt>
                <c:pt idx="2">
                  <c:v>59937.993504509999</c:v>
                </c:pt>
                <c:pt idx="3">
                  <c:v>44098.485801440002</c:v>
                </c:pt>
                <c:pt idx="4">
                  <c:v>35665.526196339997</c:v>
                </c:pt>
                <c:pt idx="5">
                  <c:v>29885.554473119999</c:v>
                </c:pt>
                <c:pt idx="6">
                  <c:v>23915.835517799998</c:v>
                </c:pt>
                <c:pt idx="7">
                  <c:v>23185.645868790001</c:v>
                </c:pt>
                <c:pt idx="8">
                  <c:v>21217.058307669999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'non-isotherme'!$C$12</c:f>
              <c:strCache>
                <c:ptCount val="1"/>
                <c:pt idx="0">
                  <c:v>Cxy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'non-isotherme'!$D$6:$L$6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'non-isotherme'!$D$12:$L$12</c:f>
              <c:numCache>
                <c:formatCode>General</c:formatCode>
                <c:ptCount val="9"/>
                <c:pt idx="0">
                  <c:v>99721.375317090002</c:v>
                </c:pt>
                <c:pt idx="1">
                  <c:v>38668.442139899998</c:v>
                </c:pt>
                <c:pt idx="2">
                  <c:v>23396.446574360001</c:v>
                </c:pt>
                <c:pt idx="3">
                  <c:v>16623.933423139999</c:v>
                </c:pt>
                <c:pt idx="4">
                  <c:v>14903.95966687</c:v>
                </c:pt>
                <c:pt idx="5">
                  <c:v>12611.019407719999</c:v>
                </c:pt>
                <c:pt idx="6">
                  <c:v>7822.8836924699999</c:v>
                </c:pt>
                <c:pt idx="7">
                  <c:v>10528.546353039999</c:v>
                </c:pt>
                <c:pt idx="8">
                  <c:v>9123.8142138399999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'non-isotherme'!$C$13</c:f>
              <c:strCache>
                <c:ptCount val="1"/>
                <c:pt idx="0">
                  <c:v>Cyx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'non-isotherme'!$D$6:$L$6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'non-isotherme'!$D$13:$L$13</c:f>
              <c:numCache>
                <c:formatCode>General</c:formatCode>
                <c:ptCount val="9"/>
                <c:pt idx="0">
                  <c:v>98219.748519750006</c:v>
                </c:pt>
                <c:pt idx="1">
                  <c:v>38915.618794059999</c:v>
                </c:pt>
                <c:pt idx="2">
                  <c:v>23661.726963069999</c:v>
                </c:pt>
                <c:pt idx="3">
                  <c:v>16959.038058630002</c:v>
                </c:pt>
                <c:pt idx="4">
                  <c:v>15953.435964660001</c:v>
                </c:pt>
                <c:pt idx="5">
                  <c:v>13758.89769401</c:v>
                </c:pt>
                <c:pt idx="6">
                  <c:v>10894.99400613</c:v>
                </c:pt>
                <c:pt idx="7">
                  <c:v>11052.618070779999</c:v>
                </c:pt>
                <c:pt idx="8">
                  <c:v>9814.7770901500007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'non-isotherme'!$C$14</c:f>
              <c:strCache>
                <c:ptCount val="1"/>
                <c:pt idx="0">
                  <c:v>Cyy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'non-isotherme'!$D$6:$L$6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'non-isotherme'!$D$14:$L$14</c:f>
              <c:numCache>
                <c:formatCode>General</c:formatCode>
                <c:ptCount val="9"/>
                <c:pt idx="0">
                  <c:v>97336.558264489999</c:v>
                </c:pt>
                <c:pt idx="1">
                  <c:v>43012.113468060001</c:v>
                </c:pt>
                <c:pt idx="2">
                  <c:v>27990.664215140001</c:v>
                </c:pt>
                <c:pt idx="3">
                  <c:v>21020.845352960001</c:v>
                </c:pt>
                <c:pt idx="4">
                  <c:v>22650.05304182</c:v>
                </c:pt>
                <c:pt idx="5">
                  <c:v>19498.324144729999</c:v>
                </c:pt>
                <c:pt idx="6">
                  <c:v>15644.810749439999</c:v>
                </c:pt>
                <c:pt idx="7">
                  <c:v>17472.902672849999</c:v>
                </c:pt>
                <c:pt idx="8">
                  <c:v>15638.15268748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0813800"/>
        <c:axId val="224723432"/>
      </c:scatterChart>
      <c:valAx>
        <c:axId val="300813800"/>
        <c:scaling>
          <c:orientation val="minMax"/>
          <c:max val="9000"/>
          <c:min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Vitesse de rotation [tr/min]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4723432"/>
        <c:crosses val="autoZero"/>
        <c:crossBetween val="midCat"/>
        <c:majorUnit val="1000"/>
      </c:valAx>
      <c:valAx>
        <c:axId val="224723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Amortissement [N.s/m]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08138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782722222222212"/>
          <c:y val="0.1811247222222222"/>
          <c:w val="0.26205055555555556"/>
          <c:h val="0.14795141078875274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9543261598366063"/>
          <c:y val="6.0156386701662297E-2"/>
          <c:w val="0.75104918644268248"/>
          <c:h val="0.7948201006124233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'non-isotherme'!$C$7</c:f>
              <c:strCache>
                <c:ptCount val="1"/>
                <c:pt idx="0">
                  <c:v>Kxx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'non-isotherme'!$D$7:$N$7</c:f>
              <c:numCache>
                <c:formatCode>0.00E+00</c:formatCode>
                <c:ptCount val="11"/>
                <c:pt idx="0">
                  <c:v>3788472.2024861202</c:v>
                </c:pt>
                <c:pt idx="1">
                  <c:v>1874883.3047789801</c:v>
                </c:pt>
                <c:pt idx="2">
                  <c:v>841045.82967938005</c:v>
                </c:pt>
                <c:pt idx="3">
                  <c:v>306472.71838460298</c:v>
                </c:pt>
                <c:pt idx="4">
                  <c:v>87830.926634051706</c:v>
                </c:pt>
                <c:pt idx="5">
                  <c:v>93460.400271278006</c:v>
                </c:pt>
                <c:pt idx="6">
                  <c:v>241875.94239336101</c:v>
                </c:pt>
                <c:pt idx="7">
                  <c:v>335291.73078865401</c:v>
                </c:pt>
                <c:pt idx="8">
                  <c:v>694664.149166391</c:v>
                </c:pt>
                <c:pt idx="9">
                  <c:v>1211210.7930829499</c:v>
                </c:pt>
                <c:pt idx="10">
                  <c:v>1999822.12106808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'non-isotherme'!$C$8</c:f>
              <c:strCache>
                <c:ptCount val="1"/>
                <c:pt idx="0">
                  <c:v>Kxy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'non-isotherme'!$D$8:$N$8</c:f>
              <c:numCache>
                <c:formatCode>0.00E+00</c:formatCode>
                <c:ptCount val="11"/>
                <c:pt idx="0">
                  <c:v>4760361.0098201996</c:v>
                </c:pt>
                <c:pt idx="1">
                  <c:v>3193303.20355397</c:v>
                </c:pt>
                <c:pt idx="2">
                  <c:v>2083191.58848982</c:v>
                </c:pt>
                <c:pt idx="3">
                  <c:v>1417276.8490999399</c:v>
                </c:pt>
                <c:pt idx="4">
                  <c:v>1713735.70549949</c:v>
                </c:pt>
                <c:pt idx="5">
                  <c:v>2851570.0438789199</c:v>
                </c:pt>
                <c:pt idx="6">
                  <c:v>3909689.33601679</c:v>
                </c:pt>
                <c:pt idx="7">
                  <c:v>5242800.7595779197</c:v>
                </c:pt>
                <c:pt idx="8">
                  <c:v>6147850.41485631</c:v>
                </c:pt>
                <c:pt idx="9">
                  <c:v>8270198.7987743802</c:v>
                </c:pt>
                <c:pt idx="10">
                  <c:v>10316465.280471699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'non-isotherme'!$C$9</c:f>
              <c:strCache>
                <c:ptCount val="1"/>
                <c:pt idx="0">
                  <c:v>Kyx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'non-isotherme'!$D$9:$N$9</c:f>
              <c:numCache>
                <c:formatCode>0.00E+00</c:formatCode>
                <c:ptCount val="11"/>
                <c:pt idx="0">
                  <c:v>1382178.8397260599</c:v>
                </c:pt>
                <c:pt idx="1">
                  <c:v>534075.39604478003</c:v>
                </c:pt>
                <c:pt idx="2">
                  <c:v>-75520.770683070004</c:v>
                </c:pt>
                <c:pt idx="3">
                  <c:v>-972601.45798198297</c:v>
                </c:pt>
                <c:pt idx="4">
                  <c:v>-1863111.62887784</c:v>
                </c:pt>
                <c:pt idx="5">
                  <c:v>-3640355.9772243798</c:v>
                </c:pt>
                <c:pt idx="6">
                  <c:v>-5093807.9178215098</c:v>
                </c:pt>
                <c:pt idx="7">
                  <c:v>-6586014.1036642399</c:v>
                </c:pt>
                <c:pt idx="8">
                  <c:v>-7589900.52683804</c:v>
                </c:pt>
                <c:pt idx="9">
                  <c:v>-9519574.1007977799</c:v>
                </c:pt>
                <c:pt idx="10">
                  <c:v>-10945479.950420201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'non-isotherme'!$C$10</c:f>
              <c:strCache>
                <c:ptCount val="1"/>
                <c:pt idx="0">
                  <c:v>Kyy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'non-isotherme'!$D$10:$N$10</c:f>
              <c:numCache>
                <c:formatCode>0.00E+00</c:formatCode>
                <c:ptCount val="11"/>
                <c:pt idx="0">
                  <c:v>3000368.7180748601</c:v>
                </c:pt>
                <c:pt idx="1">
                  <c:v>2344167.4503915599</c:v>
                </c:pt>
                <c:pt idx="2">
                  <c:v>1792678.89585873</c:v>
                </c:pt>
                <c:pt idx="3">
                  <c:v>1027853.43974103</c:v>
                </c:pt>
                <c:pt idx="4">
                  <c:v>688971.05281224695</c:v>
                </c:pt>
                <c:pt idx="5">
                  <c:v>740762.32082373602</c:v>
                </c:pt>
                <c:pt idx="6">
                  <c:v>923810.43894791498</c:v>
                </c:pt>
                <c:pt idx="7">
                  <c:v>1188313.90868926</c:v>
                </c:pt>
                <c:pt idx="8">
                  <c:v>1425251.1899963701</c:v>
                </c:pt>
                <c:pt idx="9">
                  <c:v>1815495.8558124399</c:v>
                </c:pt>
                <c:pt idx="10">
                  <c:v>2267344.7114267698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490904"/>
        <c:axId val="221491296"/>
      </c:scatterChart>
      <c:valAx>
        <c:axId val="221490904"/>
        <c:scaling>
          <c:orientation val="minMax"/>
          <c:max val="9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491296"/>
        <c:crosses val="autoZero"/>
        <c:crossBetween val="midCat"/>
        <c:majorUnit val="1000"/>
      </c:valAx>
      <c:valAx>
        <c:axId val="221491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Raideur [m/N]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4909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717686285748076"/>
          <c:y val="0.66839047462817147"/>
          <c:w val="0.21057965674567974"/>
          <c:h val="0.15799841426071742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5587364575459813E-2"/>
          <c:y val="5.7326435778641126E-2"/>
          <c:w val="0.86403517888636938"/>
          <c:h val="0.78084418867166672"/>
        </c:manualLayout>
      </c:layout>
      <c:scatterChart>
        <c:scatterStyle val="lineMarker"/>
        <c:varyColors val="0"/>
        <c:ser>
          <c:idx val="0"/>
          <c:order val="0"/>
          <c:tx>
            <c:v>X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'non-isotherme'!$D$20:$L$20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'non-isotherme'!$D$36:$L$36</c:f>
              <c:numCache>
                <c:formatCode>General</c:formatCode>
                <c:ptCount val="9"/>
                <c:pt idx="0">
                  <c:v>25.849528408065201</c:v>
                </c:pt>
                <c:pt idx="1">
                  <c:v>24.285080484774301</c:v>
                </c:pt>
                <c:pt idx="2">
                  <c:v>22.956374208047901</c:v>
                </c:pt>
                <c:pt idx="3">
                  <c:v>22.1179893775642</c:v>
                </c:pt>
                <c:pt idx="4">
                  <c:v>21.6679078075991</c:v>
                </c:pt>
                <c:pt idx="5">
                  <c:v>20.148459482568501</c:v>
                </c:pt>
                <c:pt idx="6">
                  <c:v>20.002425746290999</c:v>
                </c:pt>
                <c:pt idx="7">
                  <c:v>20.0254333580611</c:v>
                </c:pt>
                <c:pt idx="8">
                  <c:v>20.1422042340104</c:v>
                </c:pt>
              </c:numCache>
            </c:numRef>
          </c:yVal>
          <c:smooth val="0"/>
          <c:extLst/>
        </c:ser>
        <c:ser>
          <c:idx val="1"/>
          <c:order val="1"/>
          <c:tx>
            <c:v>Y</c:v>
          </c:tx>
          <c:spPr>
            <a:ln w="25400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D7D31"/>
              </a:solidFill>
              <a:ln w="9525">
                <a:solidFill>
                  <a:srgbClr val="ED7D31"/>
                </a:solidFill>
              </a:ln>
              <a:effectLst/>
            </c:spPr>
          </c:marker>
          <c:xVal>
            <c:numRef>
              <c:f>'non-isotherme'!$D$20:$L$20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'non-isotherme'!$D$35:$L$35</c:f>
              <c:numCache>
                <c:formatCode>General</c:formatCode>
                <c:ptCount val="9"/>
                <c:pt idx="0">
                  <c:v>23.311200517116401</c:v>
                </c:pt>
                <c:pt idx="1">
                  <c:v>16.638281773884</c:v>
                </c:pt>
                <c:pt idx="2">
                  <c:v>13.440486595456001</c:v>
                </c:pt>
                <c:pt idx="3">
                  <c:v>11.1311666831294</c:v>
                </c:pt>
                <c:pt idx="4">
                  <c:v>9.7540275087793997</c:v>
                </c:pt>
                <c:pt idx="5">
                  <c:v>7.9866276214461998</c:v>
                </c:pt>
                <c:pt idx="6">
                  <c:v>7.3290062305052697</c:v>
                </c:pt>
                <c:pt idx="7">
                  <c:v>6.7131251524253601</c:v>
                </c:pt>
                <c:pt idx="8">
                  <c:v>6.1534159462039399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2321040"/>
        <c:axId val="302313592"/>
      </c:scatterChart>
      <c:valAx>
        <c:axId val="302321040"/>
        <c:scaling>
          <c:orientation val="minMax"/>
          <c:max val="9000"/>
          <c:min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layout>
            <c:manualLayout>
              <c:xMode val="edge"/>
              <c:yMode val="edge"/>
              <c:x val="0.38581748698695878"/>
              <c:y val="0.925558487247141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2313592"/>
        <c:crosses val="autoZero"/>
        <c:crossBetween val="midCat"/>
      </c:valAx>
      <c:valAx>
        <c:axId val="302313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Déplacement [µm]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23210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762662137454238"/>
          <c:y val="0.15464733135271019"/>
          <c:w val="0.14506209840269171"/>
          <c:h val="0.1120068698536693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68013888888889"/>
          <c:y val="4.2289166666666669E-2"/>
          <c:w val="0.83454555555555554"/>
          <c:h val="0.80997916666666669"/>
        </c:manualLayout>
      </c:layout>
      <c:scatterChart>
        <c:scatterStyle val="smoothMarker"/>
        <c:varyColors val="0"/>
        <c:ser>
          <c:idx val="7"/>
          <c:order val="0"/>
          <c:tx>
            <c:strRef>
              <c:f>'Campbell (thermique)'!$C$1</c:f>
              <c:strCache>
                <c:ptCount val="1"/>
                <c:pt idx="0">
                  <c:v>Rotation 1X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'Campbell (thermique)'!$A$2:$A$10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'Campbell (thermique)'!$C$2:$C$10</c:f>
              <c:numCache>
                <c:formatCode>General</c:formatCode>
                <c:ptCount val="9"/>
                <c:pt idx="0">
                  <c:v>16.666666666666668</c:v>
                </c:pt>
                <c:pt idx="1">
                  <c:v>33.333333333333336</c:v>
                </c:pt>
                <c:pt idx="2">
                  <c:v>50</c:v>
                </c:pt>
                <c:pt idx="3">
                  <c:v>66.666666666666671</c:v>
                </c:pt>
                <c:pt idx="4">
                  <c:v>83.333333333333329</c:v>
                </c:pt>
                <c:pt idx="5">
                  <c:v>100</c:v>
                </c:pt>
                <c:pt idx="6">
                  <c:v>116.66666666666667</c:v>
                </c:pt>
                <c:pt idx="7">
                  <c:v>133.33333333333334</c:v>
                </c:pt>
                <c:pt idx="8">
                  <c:v>150</c:v>
                </c:pt>
              </c:numCache>
            </c:numRef>
          </c:yVal>
          <c:smooth val="1"/>
        </c:ser>
        <c:ser>
          <c:idx val="0"/>
          <c:order val="1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'Campbell (thermique)'!$D$2:$D$10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'Campbell (thermique)'!$E$2:$E$10</c:f>
              <c:numCache>
                <c:formatCode>General</c:formatCode>
                <c:ptCount val="9"/>
                <c:pt idx="0">
                  <c:v>11.164856658971599</c:v>
                </c:pt>
                <c:pt idx="1">
                  <c:v>22.502964734310801</c:v>
                </c:pt>
                <c:pt idx="2">
                  <c:v>34.7073009297944</c:v>
                </c:pt>
                <c:pt idx="3">
                  <c:v>50.073236511454702</c:v>
                </c:pt>
                <c:pt idx="4">
                  <c:v>65.8869678740529</c:v>
                </c:pt>
                <c:pt idx="5">
                  <c:v>73.424863298724404</c:v>
                </c:pt>
                <c:pt idx="6">
                  <c:v>75.866474128916906</c:v>
                </c:pt>
                <c:pt idx="7">
                  <c:v>77.356296985663207</c:v>
                </c:pt>
                <c:pt idx="8">
                  <c:v>78.669695492845904</c:v>
                </c:pt>
              </c:numCache>
            </c:numRef>
          </c:yVal>
          <c:smooth val="1"/>
        </c:ser>
        <c:ser>
          <c:idx val="1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'Campbell (thermique)'!$F$2:$F$10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'Campbell (thermique)'!$G$2:$G$10</c:f>
              <c:numCache>
                <c:formatCode>General</c:formatCode>
                <c:ptCount val="9"/>
                <c:pt idx="0">
                  <c:v>117.94847865902</c:v>
                </c:pt>
                <c:pt idx="1">
                  <c:v>117.050200099278</c:v>
                </c:pt>
                <c:pt idx="2">
                  <c:v>115.83445993337</c:v>
                </c:pt>
                <c:pt idx="3">
                  <c:v>114.587957138647</c:v>
                </c:pt>
                <c:pt idx="4">
                  <c:v>113.330318665013</c:v>
                </c:pt>
                <c:pt idx="5">
                  <c:v>112.071124819384</c:v>
                </c:pt>
                <c:pt idx="6">
                  <c:v>110.957117401071</c:v>
                </c:pt>
                <c:pt idx="7">
                  <c:v>109.26571961293</c:v>
                </c:pt>
                <c:pt idx="8">
                  <c:v>107.552258655286</c:v>
                </c:pt>
              </c:numCache>
            </c:numRef>
          </c:yVal>
          <c:smooth val="1"/>
        </c:ser>
        <c:ser>
          <c:idx val="2"/>
          <c:order val="3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'Campbell (thermique)'!$H$2:$H$10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'Campbell (thermique)'!$I$2:$I$10</c:f>
              <c:numCache>
                <c:formatCode>General</c:formatCode>
                <c:ptCount val="9"/>
                <c:pt idx="0">
                  <c:v>119.307521947273</c:v>
                </c:pt>
                <c:pt idx="1">
                  <c:v>122.143521714556</c:v>
                </c:pt>
                <c:pt idx="2">
                  <c:v>124.890706996513</c:v>
                </c:pt>
                <c:pt idx="3">
                  <c:v>128.92254826852701</c:v>
                </c:pt>
                <c:pt idx="4">
                  <c:v>133.63134471134501</c:v>
                </c:pt>
                <c:pt idx="5">
                  <c:v>137.17072660077801</c:v>
                </c:pt>
                <c:pt idx="6">
                  <c:v>140.43129069124399</c:v>
                </c:pt>
                <c:pt idx="7">
                  <c:v>141.84536567542</c:v>
                </c:pt>
                <c:pt idx="8">
                  <c:v>143.253294188881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3961664"/>
        <c:axId val="223962056"/>
        <c:extLst/>
      </c:scatterChart>
      <c:valAx>
        <c:axId val="223961664"/>
        <c:scaling>
          <c:orientation val="minMax"/>
          <c:max val="9000"/>
          <c:min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3962056"/>
        <c:crosses val="autoZero"/>
        <c:crossBetween val="midCat"/>
      </c:valAx>
      <c:valAx>
        <c:axId val="22396205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Frequency  [Hz]</a:t>
                </a:r>
              </a:p>
            </c:rich>
          </c:tx>
          <c:layout>
            <c:manualLayout>
              <c:xMode val="edge"/>
              <c:yMode val="edge"/>
              <c:x val="1.4111111111111111E-2"/>
              <c:y val="0.241176944444444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3961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'Stability (thermique)'!$A$2:$A$11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'Stability (thermique)'!$C$2:$C$11</c:f>
              <c:numCache>
                <c:formatCode>General</c:formatCode>
                <c:ptCount val="10"/>
                <c:pt idx="0">
                  <c:v>0.71598484266233597</c:v>
                </c:pt>
                <c:pt idx="1">
                  <c:v>0.66419631098450405</c:v>
                </c:pt>
                <c:pt idx="2">
                  <c:v>0.58130943245685796</c:v>
                </c:pt>
                <c:pt idx="3">
                  <c:v>0.38276141975328298</c:v>
                </c:pt>
                <c:pt idx="4">
                  <c:v>0.226311269792868</c:v>
                </c:pt>
                <c:pt idx="5">
                  <c:v>0.12680546854733599</c:v>
                </c:pt>
                <c:pt idx="6">
                  <c:v>6.0675306695620802E-2</c:v>
                </c:pt>
                <c:pt idx="7">
                  <c:v>4.8145598516524002E-2</c:v>
                </c:pt>
                <c:pt idx="8">
                  <c:v>1.9055563585881799E-2</c:v>
                </c:pt>
              </c:numCache>
            </c:numRef>
          </c:yVal>
          <c:smooth val="1"/>
        </c:ser>
        <c:ser>
          <c:idx val="1"/>
          <c:order val="1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'Stability (thermique)'!$A$2:$A$11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'Stability (thermique)'!$E$2:$E$11</c:f>
              <c:numCache>
                <c:formatCode>General</c:formatCode>
                <c:ptCount val="10"/>
                <c:pt idx="0">
                  <c:v>1.03982213141485E-2</c:v>
                </c:pt>
                <c:pt idx="1">
                  <c:v>2.1705399212253701E-2</c:v>
                </c:pt>
                <c:pt idx="2">
                  <c:v>2.9452127092562602E-2</c:v>
                </c:pt>
                <c:pt idx="3">
                  <c:v>3.42134523297997E-2</c:v>
                </c:pt>
                <c:pt idx="4">
                  <c:v>3.9113891486638401E-2</c:v>
                </c:pt>
                <c:pt idx="5">
                  <c:v>4.4289840832166E-2</c:v>
                </c:pt>
                <c:pt idx="6">
                  <c:v>4.7961630019144698E-2</c:v>
                </c:pt>
                <c:pt idx="7">
                  <c:v>5.2398133587196201E-2</c:v>
                </c:pt>
                <c:pt idx="8">
                  <c:v>5.4260227481317799E-2</c:v>
                </c:pt>
              </c:numCache>
            </c:numRef>
          </c:yVal>
          <c:smooth val="1"/>
        </c:ser>
        <c:ser>
          <c:idx val="2"/>
          <c:order val="2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'Stability (thermique)'!$A$2:$A$11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'Stability (thermique)'!$G$2:$G$11</c:f>
              <c:numCache>
                <c:formatCode>General</c:formatCode>
                <c:ptCount val="10"/>
                <c:pt idx="0">
                  <c:v>3.7056510534820099E-2</c:v>
                </c:pt>
                <c:pt idx="1">
                  <c:v>5.9313529296264197E-2</c:v>
                </c:pt>
                <c:pt idx="2">
                  <c:v>6.9009912734172604E-2</c:v>
                </c:pt>
                <c:pt idx="3">
                  <c:v>7.8264228711912798E-2</c:v>
                </c:pt>
                <c:pt idx="4">
                  <c:v>7.07888718932667E-2</c:v>
                </c:pt>
                <c:pt idx="5">
                  <c:v>5.5919306797360201E-2</c:v>
                </c:pt>
                <c:pt idx="6">
                  <c:v>4.3325788554761401E-2</c:v>
                </c:pt>
                <c:pt idx="7">
                  <c:v>3.8809333423023597E-2</c:v>
                </c:pt>
                <c:pt idx="8">
                  <c:v>3.1293976068163899E-2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3956568"/>
        <c:axId val="223954608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3"/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'Stability (thermique)'!$A$3:$A$12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2000</c:v>
                      </c:pt>
                      <c:pt idx="1">
                        <c:v>3000</c:v>
                      </c:pt>
                      <c:pt idx="2">
                        <c:v>4000</c:v>
                      </c:pt>
                      <c:pt idx="3">
                        <c:v>5000</c:v>
                      </c:pt>
                      <c:pt idx="4">
                        <c:v>6000</c:v>
                      </c:pt>
                      <c:pt idx="5">
                        <c:v>7000</c:v>
                      </c:pt>
                      <c:pt idx="6">
                        <c:v>8000</c:v>
                      </c:pt>
                      <c:pt idx="7">
                        <c:v>9000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'Stability (thermique)'!$I$2:$I$11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7.6803298275957702E-3</c:v>
                      </c:pt>
                      <c:pt idx="1">
                        <c:v>7.6820365059613099E-3</c:v>
                      </c:pt>
                      <c:pt idx="2">
                        <c:v>7.68338404373983E-3</c:v>
                      </c:pt>
                      <c:pt idx="3">
                        <c:v>7.6850261299858096E-3</c:v>
                      </c:pt>
                      <c:pt idx="4">
                        <c:v>7.6875509368524702E-3</c:v>
                      </c:pt>
                      <c:pt idx="5">
                        <c:v>7.6922501282600904E-3</c:v>
                      </c:pt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4"/>
                <c:order val="4"/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(thermique)'!$A$3:$A$12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2000</c:v>
                      </c:pt>
                      <c:pt idx="1">
                        <c:v>3000</c:v>
                      </c:pt>
                      <c:pt idx="2">
                        <c:v>4000</c:v>
                      </c:pt>
                      <c:pt idx="3">
                        <c:v>5000</c:v>
                      </c:pt>
                      <c:pt idx="4">
                        <c:v>6000</c:v>
                      </c:pt>
                      <c:pt idx="5">
                        <c:v>7000</c:v>
                      </c:pt>
                      <c:pt idx="6">
                        <c:v>8000</c:v>
                      </c:pt>
                      <c:pt idx="7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(thermique)'!$K$2:$K$11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5"/>
                <c:order val="5"/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(thermique)'!$A$3:$A$12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2000</c:v>
                      </c:pt>
                      <c:pt idx="1">
                        <c:v>3000</c:v>
                      </c:pt>
                      <c:pt idx="2">
                        <c:v>4000</c:v>
                      </c:pt>
                      <c:pt idx="3">
                        <c:v>5000</c:v>
                      </c:pt>
                      <c:pt idx="4">
                        <c:v>6000</c:v>
                      </c:pt>
                      <c:pt idx="5">
                        <c:v>7000</c:v>
                      </c:pt>
                      <c:pt idx="6">
                        <c:v>8000</c:v>
                      </c:pt>
                      <c:pt idx="7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(thermique)'!$M$2:$M$11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6"/>
                <c:order val="6"/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(thermique)'!$A$3:$A$12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2000</c:v>
                      </c:pt>
                      <c:pt idx="1">
                        <c:v>3000</c:v>
                      </c:pt>
                      <c:pt idx="2">
                        <c:v>4000</c:v>
                      </c:pt>
                      <c:pt idx="3">
                        <c:v>5000</c:v>
                      </c:pt>
                      <c:pt idx="4">
                        <c:v>6000</c:v>
                      </c:pt>
                      <c:pt idx="5">
                        <c:v>7000</c:v>
                      </c:pt>
                      <c:pt idx="6">
                        <c:v>8000</c:v>
                      </c:pt>
                      <c:pt idx="7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(thermique)'!$O$2:$O$11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7"/>
                <c:order val="7"/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(thermique)'!$A$3:$A$12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2000</c:v>
                      </c:pt>
                      <c:pt idx="1">
                        <c:v>3000</c:v>
                      </c:pt>
                      <c:pt idx="2">
                        <c:v>4000</c:v>
                      </c:pt>
                      <c:pt idx="3">
                        <c:v>5000</c:v>
                      </c:pt>
                      <c:pt idx="4">
                        <c:v>6000</c:v>
                      </c:pt>
                      <c:pt idx="5">
                        <c:v>7000</c:v>
                      </c:pt>
                      <c:pt idx="6">
                        <c:v>8000</c:v>
                      </c:pt>
                      <c:pt idx="7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(thermique)'!$Q$2:$Q$11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8"/>
                <c:order val="8"/>
                <c:spPr>
                  <a:ln w="19050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(thermique)'!$A$3:$A$12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2000</c:v>
                      </c:pt>
                      <c:pt idx="1">
                        <c:v>3000</c:v>
                      </c:pt>
                      <c:pt idx="2">
                        <c:v>4000</c:v>
                      </c:pt>
                      <c:pt idx="3">
                        <c:v>5000</c:v>
                      </c:pt>
                      <c:pt idx="4">
                        <c:v>6000</c:v>
                      </c:pt>
                      <c:pt idx="5">
                        <c:v>7000</c:v>
                      </c:pt>
                      <c:pt idx="6">
                        <c:v>8000</c:v>
                      </c:pt>
                      <c:pt idx="7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(thermique)'!$S$2:$S$11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223956568"/>
        <c:scaling>
          <c:orientation val="minMax"/>
          <c:max val="9000"/>
          <c:min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Vitesse de</a:t>
                </a:r>
                <a:r>
                  <a:rPr lang="fr-FR" baseline="0" dirty="0" smtClean="0"/>
                  <a:t> rotation</a:t>
                </a:r>
                <a:r>
                  <a:rPr lang="fr-FR" dirty="0" smtClean="0"/>
                  <a:t> [tr/min]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3954608"/>
        <c:crosses val="autoZero"/>
        <c:crossBetween val="midCat"/>
      </c:valAx>
      <c:valAx>
        <c:axId val="22395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Damping Ratio [-]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3956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05439493473721"/>
          <c:y val="7.005625E-2"/>
          <c:w val="0.8180360980888951"/>
          <c:h val="0.74048958333333337"/>
        </c:manualLayout>
      </c:layout>
      <c:scatterChart>
        <c:scatterStyle val="smoothMarker"/>
        <c:varyColors val="0"/>
        <c:ser>
          <c:idx val="0"/>
          <c:order val="0"/>
          <c:tx>
            <c:v>DX linéaire</c:v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noFill/>
              </a:ln>
              <a:effectLst/>
            </c:spPr>
          </c:marker>
          <c:xVal>
            <c:numRef>
              <c:f>linear!$B$11:$H$11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linear!$B$2:$B$8</c:f>
              <c:numCache>
                <c:formatCode>General</c:formatCode>
                <c:ptCount val="7"/>
                <c:pt idx="0">
                  <c:v>15.202113859500001</c:v>
                </c:pt>
                <c:pt idx="1">
                  <c:v>18.2425366314</c:v>
                </c:pt>
                <c:pt idx="2">
                  <c:v>21.2829594034</c:v>
                </c:pt>
                <c:pt idx="3">
                  <c:v>24.323382175300001</c:v>
                </c:pt>
                <c:pt idx="4">
                  <c:v>27.363804947199998</c:v>
                </c:pt>
                <c:pt idx="5">
                  <c:v>30.4042277191</c:v>
                </c:pt>
                <c:pt idx="6">
                  <c:v>33.444650490999997</c:v>
                </c:pt>
              </c:numCache>
            </c:numRef>
          </c:yVal>
          <c:smooth val="1"/>
        </c:ser>
        <c:ser>
          <c:idx val="1"/>
          <c:order val="1"/>
          <c:tx>
            <c:v>DX non-linéaire</c:v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noFill/>
              </a:ln>
              <a:effectLst/>
            </c:spPr>
          </c:marker>
          <c:xVal>
            <c:numRef>
              <c:f>NL!$B$12:$H$12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NL!$B$2:$B$8</c:f>
              <c:numCache>
                <c:formatCode>General</c:formatCode>
                <c:ptCount val="7"/>
                <c:pt idx="0">
                  <c:v>14.605600000000001</c:v>
                </c:pt>
                <c:pt idx="1">
                  <c:v>17.2271</c:v>
                </c:pt>
                <c:pt idx="2">
                  <c:v>19.898800000000001</c:v>
                </c:pt>
                <c:pt idx="3">
                  <c:v>22.884599999999999</c:v>
                </c:pt>
                <c:pt idx="4">
                  <c:v>26.3125</c:v>
                </c:pt>
                <c:pt idx="5">
                  <c:v>30.002800000000001</c:v>
                </c:pt>
                <c:pt idx="6">
                  <c:v>34.1051</c:v>
                </c:pt>
              </c:numCache>
            </c:numRef>
          </c:yVal>
          <c:smooth val="1"/>
        </c:ser>
        <c:ser>
          <c:idx val="2"/>
          <c:order val="2"/>
          <c:tx>
            <c:v>DY linéaire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xVal>
            <c:numRef>
              <c:f>linear!$B$11:$H$11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linear!$D$2:$D$8</c:f>
              <c:numCache>
                <c:formatCode>General</c:formatCode>
                <c:ptCount val="7"/>
                <c:pt idx="0">
                  <c:v>16.633702486299999</c:v>
                </c:pt>
                <c:pt idx="1">
                  <c:v>19.960442983499998</c:v>
                </c:pt>
                <c:pt idx="2">
                  <c:v>23.2871834808</c:v>
                </c:pt>
                <c:pt idx="3">
                  <c:v>26.613923977999999</c:v>
                </c:pt>
                <c:pt idx="4">
                  <c:v>29.9406644753</c:v>
                </c:pt>
                <c:pt idx="5">
                  <c:v>33.267404972500003</c:v>
                </c:pt>
                <c:pt idx="6">
                  <c:v>36.594145469799997</c:v>
                </c:pt>
              </c:numCache>
            </c:numRef>
          </c:yVal>
          <c:smooth val="1"/>
        </c:ser>
        <c:ser>
          <c:idx val="3"/>
          <c:order val="3"/>
          <c:tx>
            <c:v>DY non-linéaire</c:v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NL!$B$12:$H$12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NL!$D$2:$D$8</c:f>
              <c:numCache>
                <c:formatCode>General</c:formatCode>
                <c:ptCount val="7"/>
                <c:pt idx="0">
                  <c:v>17.0808</c:v>
                </c:pt>
                <c:pt idx="1">
                  <c:v>20.509899999999998</c:v>
                </c:pt>
                <c:pt idx="2">
                  <c:v>24.1433</c:v>
                </c:pt>
                <c:pt idx="3">
                  <c:v>27.382200000000001</c:v>
                </c:pt>
                <c:pt idx="4">
                  <c:v>30.3231</c:v>
                </c:pt>
                <c:pt idx="5">
                  <c:v>32.863799999999998</c:v>
                </c:pt>
                <c:pt idx="6">
                  <c:v>35.755200000000002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3955784"/>
        <c:axId val="223958136"/>
      </c:scatterChart>
      <c:valAx>
        <c:axId val="223955784"/>
        <c:scaling>
          <c:orientation val="minMax"/>
          <c:max val="22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Balourd </a:t>
                </a:r>
                <a:r>
                  <a:rPr lang="fr-FR" dirty="0" smtClean="0"/>
                  <a:t>[</a:t>
                </a:r>
                <a:r>
                  <a:rPr lang="fr-FR" dirty="0"/>
                  <a:t>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3958136"/>
        <c:crosses val="autoZero"/>
        <c:crossBetween val="midCat"/>
      </c:valAx>
      <c:valAx>
        <c:axId val="223958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Amplitude [µm]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39557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6920931126383766"/>
          <c:y val="0.60663680555555544"/>
          <c:w val="0.54601226869762665"/>
          <c:h val="0.15275624999999998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76923115824396"/>
          <c:y val="7.4465972222222218E-2"/>
          <c:w val="0.792872422739065"/>
          <c:h val="0.73607986111111123"/>
        </c:manualLayout>
      </c:layout>
      <c:scatterChart>
        <c:scatterStyle val="smoothMarker"/>
        <c:varyColors val="0"/>
        <c:ser>
          <c:idx val="0"/>
          <c:order val="0"/>
          <c:tx>
            <c:v>PhaX linéaire</c:v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noFill/>
              </a:ln>
              <a:effectLst/>
            </c:spPr>
          </c:marker>
          <c:xVal>
            <c:numRef>
              <c:f>linear!$B$11:$H$11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linear!$C$2:$C$8</c:f>
              <c:numCache>
                <c:formatCode>General</c:formatCode>
                <c:ptCount val="7"/>
                <c:pt idx="0">
                  <c:v>21.4101463497</c:v>
                </c:pt>
                <c:pt idx="1">
                  <c:v>21.4101463497</c:v>
                </c:pt>
                <c:pt idx="2">
                  <c:v>21.4101463497</c:v>
                </c:pt>
                <c:pt idx="3">
                  <c:v>21.4101463497</c:v>
                </c:pt>
                <c:pt idx="4">
                  <c:v>21.4101463497</c:v>
                </c:pt>
                <c:pt idx="5">
                  <c:v>21.4101463497</c:v>
                </c:pt>
                <c:pt idx="6">
                  <c:v>21.4101463497</c:v>
                </c:pt>
              </c:numCache>
            </c:numRef>
          </c:yVal>
          <c:smooth val="1"/>
        </c:ser>
        <c:ser>
          <c:idx val="1"/>
          <c:order val="1"/>
          <c:tx>
            <c:v>PhaX Non-linéaire</c:v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noFill/>
              </a:ln>
              <a:effectLst/>
            </c:spPr>
          </c:marker>
          <c:xVal>
            <c:numRef>
              <c:f>NL!$B$12:$H$12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NL!$C$2:$C$8</c:f>
              <c:numCache>
                <c:formatCode>General</c:formatCode>
                <c:ptCount val="7"/>
                <c:pt idx="0">
                  <c:v>19.460899999999999</c:v>
                </c:pt>
                <c:pt idx="1">
                  <c:v>17.979299999999999</c:v>
                </c:pt>
                <c:pt idx="2">
                  <c:v>16.374199999999998</c:v>
                </c:pt>
                <c:pt idx="3">
                  <c:v>14.1286</c:v>
                </c:pt>
                <c:pt idx="4">
                  <c:v>11.932</c:v>
                </c:pt>
                <c:pt idx="5">
                  <c:v>10.311299999999999</c:v>
                </c:pt>
                <c:pt idx="6">
                  <c:v>8.8699999999999992</c:v>
                </c:pt>
              </c:numCache>
            </c:numRef>
          </c:yVal>
          <c:smooth val="1"/>
        </c:ser>
        <c:ser>
          <c:idx val="2"/>
          <c:order val="2"/>
          <c:tx>
            <c:v>PhaY linéaire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xVal>
            <c:numRef>
              <c:f>linear!$B$11:$H$11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linear!$E$2:$E$8</c:f>
              <c:numCache>
                <c:formatCode>General</c:formatCode>
                <c:ptCount val="7"/>
                <c:pt idx="0">
                  <c:v>-101.843971751</c:v>
                </c:pt>
                <c:pt idx="1">
                  <c:v>-101.843971751</c:v>
                </c:pt>
                <c:pt idx="2">
                  <c:v>-101.843971751</c:v>
                </c:pt>
                <c:pt idx="3">
                  <c:v>-101.843971751</c:v>
                </c:pt>
                <c:pt idx="4">
                  <c:v>-101.843971751</c:v>
                </c:pt>
                <c:pt idx="5">
                  <c:v>-101.843971751</c:v>
                </c:pt>
                <c:pt idx="6">
                  <c:v>-101.843971751</c:v>
                </c:pt>
              </c:numCache>
            </c:numRef>
          </c:yVal>
          <c:smooth val="1"/>
        </c:ser>
        <c:ser>
          <c:idx val="3"/>
          <c:order val="3"/>
          <c:tx>
            <c:v>PhaY non-linéaire</c:v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NL!$B$12:$H$12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NL!$E$2:$E$8</c:f>
              <c:numCache>
                <c:formatCode>General</c:formatCode>
                <c:ptCount val="7"/>
                <c:pt idx="0">
                  <c:v>-96.007499999999993</c:v>
                </c:pt>
                <c:pt idx="1">
                  <c:v>-93.405799999999999</c:v>
                </c:pt>
                <c:pt idx="2">
                  <c:v>-91.001900000000006</c:v>
                </c:pt>
                <c:pt idx="3">
                  <c:v>-88.986500000000007</c:v>
                </c:pt>
                <c:pt idx="4">
                  <c:v>-87.705100000000002</c:v>
                </c:pt>
                <c:pt idx="5">
                  <c:v>-86.551699999999997</c:v>
                </c:pt>
                <c:pt idx="6">
                  <c:v>-85.444299999999998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3961272"/>
        <c:axId val="223960488"/>
      </c:scatterChart>
      <c:valAx>
        <c:axId val="223961272"/>
        <c:scaling>
          <c:orientation val="minMax"/>
          <c:max val="22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Balourd </a:t>
                </a:r>
                <a:r>
                  <a:rPr lang="fr-FR" dirty="0" smtClean="0"/>
                  <a:t>[</a:t>
                </a:r>
                <a:r>
                  <a:rPr lang="fr-FR" dirty="0"/>
                  <a:t>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3960488"/>
        <c:crosses val="autoZero"/>
        <c:crossBetween val="midCat"/>
      </c:valAx>
      <c:valAx>
        <c:axId val="223960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39612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1945357142857144"/>
          <c:y val="0.33171041666666673"/>
          <c:w val="0.60827292542189448"/>
          <c:h val="0.17408958333333333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174482524944498"/>
          <c:y val="5.2417361111111102E-2"/>
          <c:w val="0.79234566777418713"/>
          <c:h val="0.7453284722222222"/>
        </c:manualLayout>
      </c:layout>
      <c:scatterChart>
        <c:scatterStyle val="smoothMarker"/>
        <c:varyColors val="0"/>
        <c:ser>
          <c:idx val="2"/>
          <c:order val="0"/>
          <c:tx>
            <c:v>linéaire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linear!$B$11:$H$11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linear!$B$25:$H$25</c:f>
              <c:numCache>
                <c:formatCode>0.00</c:formatCode>
                <c:ptCount val="7"/>
                <c:pt idx="0">
                  <c:v>0.30404227718999999</c:v>
                </c:pt>
                <c:pt idx="1">
                  <c:v>0.30404227719000004</c:v>
                </c:pt>
                <c:pt idx="2">
                  <c:v>0.30404227719142857</c:v>
                </c:pt>
                <c:pt idx="3">
                  <c:v>0.30404227719125004</c:v>
                </c:pt>
                <c:pt idx="4">
                  <c:v>0.3040422771911111</c:v>
                </c:pt>
                <c:pt idx="5">
                  <c:v>0.30404227719100002</c:v>
                </c:pt>
                <c:pt idx="6">
                  <c:v>0.30404227719090904</c:v>
                </c:pt>
              </c:numCache>
            </c:numRef>
          </c:yVal>
          <c:smooth val="1"/>
        </c:ser>
        <c:ser>
          <c:idx val="3"/>
          <c:order val="1"/>
          <c:tx>
            <c:v>non-linéaire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NL!$B$12:$H$12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NL!$B$26:$H$26</c:f>
              <c:numCache>
                <c:formatCode>0.00</c:formatCode>
                <c:ptCount val="7"/>
                <c:pt idx="0">
                  <c:v>0.29211200000000004</c:v>
                </c:pt>
                <c:pt idx="1">
                  <c:v>0.28711833333333336</c:v>
                </c:pt>
                <c:pt idx="2">
                  <c:v>0.28426857142857143</c:v>
                </c:pt>
                <c:pt idx="3">
                  <c:v>0.28605750000000002</c:v>
                </c:pt>
                <c:pt idx="4">
                  <c:v>0.29236111111111113</c:v>
                </c:pt>
                <c:pt idx="5">
                  <c:v>0.30002800000000002</c:v>
                </c:pt>
                <c:pt idx="6">
                  <c:v>0.31004636363636368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2311632"/>
        <c:axId val="302310848"/>
      </c:scatterChart>
      <c:valAx>
        <c:axId val="302311632"/>
        <c:scaling>
          <c:orientation val="minMax"/>
          <c:max val="22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Balourd </a:t>
                </a:r>
                <a:r>
                  <a:rPr lang="fr-FR" dirty="0" smtClean="0"/>
                  <a:t>[</a:t>
                </a:r>
                <a:r>
                  <a:rPr lang="fr-FR" dirty="0"/>
                  <a:t>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2310848"/>
        <c:crosses val="autoZero"/>
        <c:crossBetween val="midCat"/>
      </c:valAx>
      <c:valAx>
        <c:axId val="302310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Module [µm/g.mm]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23116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5118511904761905"/>
          <c:y val="0.10116736111111113"/>
          <c:w val="0.54601226869762665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966785714285715"/>
          <c:y val="6.1236805555555558E-2"/>
          <c:w val="0.79442261904761891"/>
          <c:h val="0.73650902777777782"/>
        </c:manualLayout>
      </c:layout>
      <c:scatterChart>
        <c:scatterStyle val="smoothMarker"/>
        <c:varyColors val="0"/>
        <c:ser>
          <c:idx val="2"/>
          <c:order val="0"/>
          <c:tx>
            <c:v>linéaire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linear!$B$11:$H$11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linear!$B$28:$H$28</c:f>
              <c:numCache>
                <c:formatCode>0.00</c:formatCode>
                <c:ptCount val="7"/>
                <c:pt idx="0">
                  <c:v>-158.5898536503</c:v>
                </c:pt>
                <c:pt idx="1">
                  <c:v>-158.5898536503</c:v>
                </c:pt>
                <c:pt idx="2">
                  <c:v>-158.5898536503</c:v>
                </c:pt>
                <c:pt idx="3">
                  <c:v>-158.5898536503</c:v>
                </c:pt>
                <c:pt idx="4">
                  <c:v>-158.5898536503</c:v>
                </c:pt>
                <c:pt idx="5">
                  <c:v>-158.5898536503</c:v>
                </c:pt>
                <c:pt idx="6">
                  <c:v>-158.5898536503</c:v>
                </c:pt>
              </c:numCache>
            </c:numRef>
          </c:yVal>
          <c:smooth val="1"/>
        </c:ser>
        <c:ser>
          <c:idx val="3"/>
          <c:order val="1"/>
          <c:tx>
            <c:v>non-linéaire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NL!$B$12:$H$12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NL!$B$29:$H$29</c:f>
              <c:numCache>
                <c:formatCode>0.00</c:formatCode>
                <c:ptCount val="7"/>
                <c:pt idx="0">
                  <c:v>-160.53909999999999</c:v>
                </c:pt>
                <c:pt idx="1">
                  <c:v>-162.02070000000001</c:v>
                </c:pt>
                <c:pt idx="2">
                  <c:v>-163.62580000000003</c:v>
                </c:pt>
                <c:pt idx="3">
                  <c:v>-165.87139999999999</c:v>
                </c:pt>
                <c:pt idx="4">
                  <c:v>-168.06799999999998</c:v>
                </c:pt>
                <c:pt idx="5">
                  <c:v>-169.68870000000001</c:v>
                </c:pt>
                <c:pt idx="6">
                  <c:v>-171.13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2316728"/>
        <c:axId val="302317904"/>
      </c:scatterChart>
      <c:valAx>
        <c:axId val="302316728"/>
        <c:scaling>
          <c:orientation val="minMax"/>
          <c:max val="22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Balourd </a:t>
                </a:r>
                <a:r>
                  <a:rPr lang="fr-FR" dirty="0" smtClean="0"/>
                  <a:t>[</a:t>
                </a:r>
                <a:r>
                  <a:rPr lang="fr-FR" dirty="0"/>
                  <a:t>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2317904"/>
        <c:crosses val="autoZero"/>
        <c:crossBetween val="midCat"/>
      </c:valAx>
      <c:valAx>
        <c:axId val="302317904"/>
        <c:scaling>
          <c:orientation val="minMax"/>
          <c:max val="-140"/>
          <c:min val="-1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23167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6532242063492065"/>
          <c:y val="0.20812013888888889"/>
          <c:w val="0.54601226869762665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174482524944498"/>
          <c:y val="6.1236805555555558E-2"/>
          <c:w val="0.79234566777418713"/>
          <c:h val="0.73650902777777782"/>
        </c:manualLayout>
      </c:layout>
      <c:scatterChart>
        <c:scatterStyle val="smoothMarker"/>
        <c:varyColors val="0"/>
        <c:ser>
          <c:idx val="2"/>
          <c:order val="0"/>
          <c:tx>
            <c:v>Lorenz et Murphy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linear!$B$11:$H$11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linear!$B$26:$H$26</c:f>
              <c:numCache>
                <c:formatCode>0.00</c:formatCode>
                <c:ptCount val="7"/>
                <c:pt idx="0">
                  <c:v>0.1291186458976146</c:v>
                </c:pt>
                <c:pt idx="1">
                  <c:v>0.13055036813634341</c:v>
                </c:pt>
                <c:pt idx="2">
                  <c:v>0.13290924670692686</c:v>
                </c:pt>
                <c:pt idx="3">
                  <c:v>0.13525788277239956</c:v>
                </c:pt>
                <c:pt idx="4">
                  <c:v>0.13613557159002407</c:v>
                </c:pt>
                <c:pt idx="5">
                  <c:v>0.13653105727093529</c:v>
                </c:pt>
                <c:pt idx="6">
                  <c:v>0.13650586128037287</c:v>
                </c:pt>
              </c:numCache>
            </c:numRef>
          </c:yVal>
          <c:smooth val="1"/>
        </c:ser>
        <c:ser>
          <c:idx val="3"/>
          <c:order val="1"/>
          <c:tx>
            <c:v>Analytique Améliorée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NL!$B$12:$H$12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NL!$B$27:$H$27</c:f>
              <c:numCache>
                <c:formatCode>0.00</c:formatCode>
                <c:ptCount val="7"/>
                <c:pt idx="0">
                  <c:v>0.15689872377718136</c:v>
                </c:pt>
                <c:pt idx="1">
                  <c:v>0.16556472070168513</c:v>
                </c:pt>
                <c:pt idx="2">
                  <c:v>0.17651818200092467</c:v>
                </c:pt>
                <c:pt idx="3">
                  <c:v>0.18758029417162633</c:v>
                </c:pt>
                <c:pt idx="4">
                  <c:v>0.19376152019002377</c:v>
                </c:pt>
                <c:pt idx="5">
                  <c:v>0.21008539203007717</c:v>
                </c:pt>
                <c:pt idx="6">
                  <c:v>0.22797176961815266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2313200"/>
        <c:axId val="302317120"/>
      </c:scatterChart>
      <c:valAx>
        <c:axId val="302313200"/>
        <c:scaling>
          <c:orientation val="minMax"/>
          <c:max val="22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Balourd initial [g.mm]</a:t>
                </a:r>
              </a:p>
            </c:rich>
          </c:tx>
          <c:layout>
            <c:manualLayout>
              <c:xMode val="edge"/>
              <c:yMode val="edge"/>
              <c:x val="0.35385209796752287"/>
              <c:y val="0.899150799092779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2317120"/>
        <c:crosses val="autoZero"/>
        <c:crossBetween val="midCat"/>
      </c:valAx>
      <c:valAx>
        <c:axId val="30231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Module [µm/g.mm]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23132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4046011904761904"/>
          <c:y val="0.58146597222222229"/>
          <c:w val="0.37718293650793655"/>
          <c:h val="0.1615756944444444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6621253268197"/>
          <c:y val="7.4465972222222218E-2"/>
          <c:w val="0.76922428049095015"/>
          <c:h val="0.7232798611111112"/>
        </c:manualLayout>
      </c:layout>
      <c:scatterChart>
        <c:scatterStyle val="smoothMarker"/>
        <c:varyColors val="0"/>
        <c:ser>
          <c:idx val="2"/>
          <c:order val="0"/>
          <c:tx>
            <c:v>Lorenz et Murphy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linear!$B$11:$H$11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linear!$B$29:$H$29</c:f>
              <c:numCache>
                <c:formatCode>0.00</c:formatCode>
                <c:ptCount val="7"/>
                <c:pt idx="0">
                  <c:v>-92.320549811699962</c:v>
                </c:pt>
                <c:pt idx="1">
                  <c:v>-89.822731960700025</c:v>
                </c:pt>
                <c:pt idx="2">
                  <c:v>-87.580466018699994</c:v>
                </c:pt>
                <c:pt idx="3">
                  <c:v>-85.695554615700019</c:v>
                </c:pt>
                <c:pt idx="4">
                  <c:v>-83.999475588700022</c:v>
                </c:pt>
                <c:pt idx="5">
                  <c:v>-82.55568123270001</c:v>
                </c:pt>
                <c:pt idx="6">
                  <c:v>-81.313742482700036</c:v>
                </c:pt>
              </c:numCache>
            </c:numRef>
          </c:yVal>
          <c:smooth val="1"/>
        </c:ser>
        <c:ser>
          <c:idx val="3"/>
          <c:order val="1"/>
          <c:tx>
            <c:v>Analytique améliorée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NL!$B$12:$H$12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NL!$B$30:$H$30</c:f>
              <c:numCache>
                <c:formatCode>0.00</c:formatCode>
                <c:ptCount val="7"/>
                <c:pt idx="0">
                  <c:v>-41.960900000000038</c:v>
                </c:pt>
                <c:pt idx="1">
                  <c:v>-37.479300000000016</c:v>
                </c:pt>
                <c:pt idx="2">
                  <c:v>-31.874200000000013</c:v>
                </c:pt>
                <c:pt idx="3">
                  <c:v>-29.62860000000002</c:v>
                </c:pt>
                <c:pt idx="4">
                  <c:v>-27.432000000000016</c:v>
                </c:pt>
                <c:pt idx="5">
                  <c:v>-24.811299999999974</c:v>
                </c:pt>
                <c:pt idx="6">
                  <c:v>-21.37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2324568"/>
        <c:axId val="302324960"/>
      </c:scatterChart>
      <c:valAx>
        <c:axId val="302324568"/>
        <c:scaling>
          <c:orientation val="minMax"/>
          <c:max val="22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Balourd initial [g.mm]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2324960"/>
        <c:crosses val="autoZero"/>
        <c:crossBetween val="midCat"/>
      </c:valAx>
      <c:valAx>
        <c:axId val="302324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2324568"/>
        <c:crosses val="autoZero"/>
        <c:crossBetween val="midCat"/>
        <c:majorUnit val="3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8719261248413317"/>
          <c:y val="0.33213958333333332"/>
          <c:w val="0.54601226869762665"/>
          <c:h val="0.19685347222222219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59466058699767"/>
          <c:y val="6.9479963285273019E-2"/>
          <c:w val="0.86256626768838884"/>
          <c:h val="0.76660390819682855"/>
        </c:manualLayout>
      </c:layout>
      <c:scatterChart>
        <c:scatterStyle val="smoothMarker"/>
        <c:varyColors val="0"/>
        <c:ser>
          <c:idx val="0"/>
          <c:order val="0"/>
          <c:tx>
            <c:v>DX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Output_Def_dfn!$A$2:$A$27</c:f>
              <c:numCache>
                <c:formatCode>0.00E+00</c:formatCode>
                <c:ptCount val="26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2.6499999999999899E-2</c:v>
                </c:pt>
                <c:pt idx="4">
                  <c:v>2.9999999999999898E-2</c:v>
                </c:pt>
                <c:pt idx="5">
                  <c:v>3.3500000000000002E-2</c:v>
                </c:pt>
                <c:pt idx="6">
                  <c:v>9.5000000000000001E-2</c:v>
                </c:pt>
                <c:pt idx="7">
                  <c:v>0.16</c:v>
                </c:pt>
                <c:pt idx="8">
                  <c:v>0.22500000000000001</c:v>
                </c:pt>
                <c:pt idx="9">
                  <c:v>0.28999999999999898</c:v>
                </c:pt>
                <c:pt idx="10">
                  <c:v>0.35499999999999898</c:v>
                </c:pt>
                <c:pt idx="11">
                  <c:v>0.41999999999999899</c:v>
                </c:pt>
                <c:pt idx="12">
                  <c:v>0.48499999999999899</c:v>
                </c:pt>
                <c:pt idx="13">
                  <c:v>0.54249999999999898</c:v>
                </c:pt>
                <c:pt idx="14">
                  <c:v>0.54500000000000004</c:v>
                </c:pt>
                <c:pt idx="15">
                  <c:v>0.54749999999999899</c:v>
                </c:pt>
                <c:pt idx="16">
                  <c:v>0.55000000000000004</c:v>
                </c:pt>
                <c:pt idx="17">
                  <c:v>0.55249999999999899</c:v>
                </c:pt>
                <c:pt idx="18">
                  <c:v>0.55500000000000005</c:v>
                </c:pt>
                <c:pt idx="19">
                  <c:v>0.557499999999999</c:v>
                </c:pt>
                <c:pt idx="20">
                  <c:v>0.59999999999999898</c:v>
                </c:pt>
                <c:pt idx="21">
                  <c:v>0.65</c:v>
                </c:pt>
                <c:pt idx="22">
                  <c:v>0.66</c:v>
                </c:pt>
                <c:pt idx="23">
                  <c:v>0.67400000000000004</c:v>
                </c:pt>
                <c:pt idx="24">
                  <c:v>0.68500000000000005</c:v>
                </c:pt>
                <c:pt idx="25">
                  <c:v>0.69999999999999896</c:v>
                </c:pt>
              </c:numCache>
            </c:numRef>
          </c:xVal>
          <c:yVal>
            <c:numRef>
              <c:f>Output_Def_dfn!$B$2:$B$27</c:f>
              <c:numCache>
                <c:formatCode>0.00E+00</c:formatCode>
                <c:ptCount val="26"/>
                <c:pt idx="0">
                  <c:v>-8.1656421129222903E-4</c:v>
                </c:pt>
                <c:pt idx="1">
                  <c:v>-7.2958246355869305E-4</c:v>
                </c:pt>
                <c:pt idx="2">
                  <c:v>-4.7387582981238299E-4</c:v>
                </c:pt>
                <c:pt idx="3">
                  <c:v>-2.0908301347889101E-4</c:v>
                </c:pt>
                <c:pt idx="4">
                  <c:v>-1.8640953860889801E-5</c:v>
                </c:pt>
                <c:pt idx="5">
                  <c:v>2.21650391430475E-4</c:v>
                </c:pt>
                <c:pt idx="6">
                  <c:v>6.7488963591083801E-3</c:v>
                </c:pt>
                <c:pt idx="7">
                  <c:v>1.7501953061496801E-2</c:v>
                </c:pt>
                <c:pt idx="8">
                  <c:v>3.1862724672507801E-2</c:v>
                </c:pt>
                <c:pt idx="9">
                  <c:v>4.9139820586742697E-2</c:v>
                </c:pt>
                <c:pt idx="10">
                  <c:v>6.8867753271120602E-2</c:v>
                </c:pt>
                <c:pt idx="11">
                  <c:v>9.0471517368262394E-2</c:v>
                </c:pt>
                <c:pt idx="12">
                  <c:v>0.114833049328724</c:v>
                </c:pt>
                <c:pt idx="13">
                  <c:v>4.5014463479704003E-2</c:v>
                </c:pt>
                <c:pt idx="14">
                  <c:v>3.5903917142986103E-2</c:v>
                </c:pt>
                <c:pt idx="15">
                  <c:v>2.3135741395342999E-2</c:v>
                </c:pt>
                <c:pt idx="16">
                  <c:v>7.1480472716388896E-3</c:v>
                </c:pt>
                <c:pt idx="17">
                  <c:v>-1.18185394102712E-2</c:v>
                </c:pt>
                <c:pt idx="18">
                  <c:v>-3.3889743107264697E-2</c:v>
                </c:pt>
                <c:pt idx="19">
                  <c:v>-5.9380131621961901E-2</c:v>
                </c:pt>
                <c:pt idx="20">
                  <c:v>-0.58762047766014003</c:v>
                </c:pt>
                <c:pt idx="21">
                  <c:v>-1.28692205545531</c:v>
                </c:pt>
                <c:pt idx="22">
                  <c:v>-1.4277115912065299</c:v>
                </c:pt>
                <c:pt idx="23">
                  <c:v>-1.62519546999493</c:v>
                </c:pt>
                <c:pt idx="24">
                  <c:v>-1.78034535513772</c:v>
                </c:pt>
                <c:pt idx="25">
                  <c:v>-1.99185921944527</c:v>
                </c:pt>
              </c:numCache>
            </c:numRef>
          </c:yVal>
          <c:smooth val="1"/>
        </c:ser>
        <c:ser>
          <c:idx val="1"/>
          <c:order val="1"/>
          <c:tx>
            <c:v>DY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Output_Def_dfn!$A$2:$A$27</c:f>
              <c:numCache>
                <c:formatCode>0.00E+00</c:formatCode>
                <c:ptCount val="26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2.6499999999999899E-2</c:v>
                </c:pt>
                <c:pt idx="4">
                  <c:v>2.9999999999999898E-2</c:v>
                </c:pt>
                <c:pt idx="5">
                  <c:v>3.3500000000000002E-2</c:v>
                </c:pt>
                <c:pt idx="6">
                  <c:v>9.5000000000000001E-2</c:v>
                </c:pt>
                <c:pt idx="7">
                  <c:v>0.16</c:v>
                </c:pt>
                <c:pt idx="8">
                  <c:v>0.22500000000000001</c:v>
                </c:pt>
                <c:pt idx="9">
                  <c:v>0.28999999999999898</c:v>
                </c:pt>
                <c:pt idx="10">
                  <c:v>0.35499999999999898</c:v>
                </c:pt>
                <c:pt idx="11">
                  <c:v>0.41999999999999899</c:v>
                </c:pt>
                <c:pt idx="12">
                  <c:v>0.48499999999999899</c:v>
                </c:pt>
                <c:pt idx="13">
                  <c:v>0.54249999999999898</c:v>
                </c:pt>
                <c:pt idx="14">
                  <c:v>0.54500000000000004</c:v>
                </c:pt>
                <c:pt idx="15">
                  <c:v>0.54749999999999899</c:v>
                </c:pt>
                <c:pt idx="16">
                  <c:v>0.55000000000000004</c:v>
                </c:pt>
                <c:pt idx="17">
                  <c:v>0.55249999999999899</c:v>
                </c:pt>
                <c:pt idx="18">
                  <c:v>0.55500000000000005</c:v>
                </c:pt>
                <c:pt idx="19">
                  <c:v>0.557499999999999</c:v>
                </c:pt>
                <c:pt idx="20">
                  <c:v>0.59999999999999898</c:v>
                </c:pt>
                <c:pt idx="21">
                  <c:v>0.65</c:v>
                </c:pt>
                <c:pt idx="22">
                  <c:v>0.66</c:v>
                </c:pt>
                <c:pt idx="23">
                  <c:v>0.67400000000000004</c:v>
                </c:pt>
                <c:pt idx="24">
                  <c:v>0.68500000000000005</c:v>
                </c:pt>
                <c:pt idx="25">
                  <c:v>0.69999999999999896</c:v>
                </c:pt>
              </c:numCache>
            </c:numRef>
          </c:xVal>
          <c:yVal>
            <c:numRef>
              <c:f>Output_Def_dfn!$C$2:$C$27</c:f>
              <c:numCache>
                <c:formatCode>0.00E+00</c:formatCode>
                <c:ptCount val="26"/>
                <c:pt idx="0">
                  <c:v>-7.8526607843399296E-13</c:v>
                </c:pt>
                <c:pt idx="1">
                  <c:v>-6.9508522952779804E-13</c:v>
                </c:pt>
                <c:pt idx="2">
                  <c:v>-4.3078735539372E-13</c:v>
                </c:pt>
                <c:pt idx="3">
                  <c:v>-1.7604113104137201E-13</c:v>
                </c:pt>
                <c:pt idx="4">
                  <c:v>5.4392559111067804E-16</c:v>
                </c:pt>
                <c:pt idx="5">
                  <c:v>2.1029459283847999E-13</c:v>
                </c:pt>
                <c:pt idx="6">
                  <c:v>4.9734079360257403E-12</c:v>
                </c:pt>
                <c:pt idx="7">
                  <c:v>1.03967270497813E-11</c:v>
                </c:pt>
                <c:pt idx="8">
                  <c:v>1.46279100967084E-11</c:v>
                </c:pt>
                <c:pt idx="9">
                  <c:v>1.64334038974994E-11</c:v>
                </c:pt>
                <c:pt idx="10">
                  <c:v>1.5651215319710999E-11</c:v>
                </c:pt>
                <c:pt idx="11">
                  <c:v>1.2352275138676299E-11</c:v>
                </c:pt>
                <c:pt idx="12">
                  <c:v>6.9339171324901099E-12</c:v>
                </c:pt>
                <c:pt idx="13">
                  <c:v>9.5070537099408895E-13</c:v>
                </c:pt>
                <c:pt idx="14">
                  <c:v>6.5746493757325701E-13</c:v>
                </c:pt>
                <c:pt idx="15">
                  <c:v>3.4500614987739199E-13</c:v>
                </c:pt>
                <c:pt idx="16">
                  <c:v>1.2111166695238599E-14</c:v>
                </c:pt>
                <c:pt idx="17">
                  <c:v>-3.4295685136321302E-13</c:v>
                </c:pt>
                <c:pt idx="18">
                  <c:v>-7.2349682260016697E-13</c:v>
                </c:pt>
                <c:pt idx="19">
                  <c:v>-1.1248281004650901E-12</c:v>
                </c:pt>
                <c:pt idx="20">
                  <c:v>-8.1149683930188998E-12</c:v>
                </c:pt>
                <c:pt idx="21">
                  <c:v>-1.676940054455E-11</c:v>
                </c:pt>
                <c:pt idx="22">
                  <c:v>-1.85837284383933E-11</c:v>
                </c:pt>
                <c:pt idx="23">
                  <c:v>-2.1264966726447702E-11</c:v>
                </c:pt>
                <c:pt idx="24">
                  <c:v>-2.34417402913656E-11</c:v>
                </c:pt>
                <c:pt idx="25">
                  <c:v>-2.65084470184319E-11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3957352"/>
        <c:axId val="223955392"/>
      </c:scatterChart>
      <c:valAx>
        <c:axId val="223957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coordonnée axiale [m]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3955392"/>
        <c:crosses val="autoZero"/>
        <c:crossBetween val="midCat"/>
      </c:valAx>
      <c:valAx>
        <c:axId val="223955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Déplacement [µm]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39573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235061728395059"/>
          <c:y val="0.29766882716049381"/>
          <c:w val="0.13437253086419754"/>
          <c:h val="0.15273796296296294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286648148148146"/>
          <c:y val="3.8805555555555558E-2"/>
          <c:w val="0.76981425925925939"/>
          <c:h val="0.8261566666666666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'non-isotherme'!$C$11</c:f>
              <c:strCache>
                <c:ptCount val="1"/>
                <c:pt idx="0">
                  <c:v>Cxx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'non-isotherme'!$D$11:$N$11</c:f>
              <c:numCache>
                <c:formatCode>General</c:formatCode>
                <c:ptCount val="11"/>
                <c:pt idx="0">
                  <c:v>442943.51149229001</c:v>
                </c:pt>
                <c:pt idx="1">
                  <c:v>244395.55496271001</c:v>
                </c:pt>
                <c:pt idx="2">
                  <c:v>63618.649289239998</c:v>
                </c:pt>
                <c:pt idx="3">
                  <c:v>35146.602372769201</c:v>
                </c:pt>
                <c:pt idx="4">
                  <c:v>30077.080126082099</c:v>
                </c:pt>
                <c:pt idx="5">
                  <c:v>28979.889835431801</c:v>
                </c:pt>
                <c:pt idx="6">
                  <c:v>28422.053134218699</c:v>
                </c:pt>
                <c:pt idx="7">
                  <c:v>29160.364794789301</c:v>
                </c:pt>
                <c:pt idx="8">
                  <c:v>27943.687002705501</c:v>
                </c:pt>
                <c:pt idx="9">
                  <c:v>26579.847951274402</c:v>
                </c:pt>
                <c:pt idx="10">
                  <c:v>23944.296749326699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'non-isotherme'!$C$12</c:f>
              <c:strCache>
                <c:ptCount val="1"/>
                <c:pt idx="0">
                  <c:v>Cxy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'non-isotherme'!$D$12:$N$12</c:f>
              <c:numCache>
                <c:formatCode>General</c:formatCode>
                <c:ptCount val="11"/>
                <c:pt idx="0">
                  <c:v>312164.11331925</c:v>
                </c:pt>
                <c:pt idx="1">
                  <c:v>186852.17110149001</c:v>
                </c:pt>
                <c:pt idx="2">
                  <c:v>43289.766796609998</c:v>
                </c:pt>
                <c:pt idx="3">
                  <c:v>8691.5381620346598</c:v>
                </c:pt>
                <c:pt idx="4">
                  <c:v>2839.7302653645002</c:v>
                </c:pt>
                <c:pt idx="5">
                  <c:v>-1236.4948166379299</c:v>
                </c:pt>
                <c:pt idx="6">
                  <c:v>-2798.8203185114298</c:v>
                </c:pt>
                <c:pt idx="7">
                  <c:v>-2956.8140481382602</c:v>
                </c:pt>
                <c:pt idx="8">
                  <c:v>-3269.58931764721</c:v>
                </c:pt>
                <c:pt idx="9">
                  <c:v>-3275.9522155425402</c:v>
                </c:pt>
                <c:pt idx="10">
                  <c:v>-3155.56956777391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'non-isotherme'!$C$13</c:f>
              <c:strCache>
                <c:ptCount val="1"/>
                <c:pt idx="0">
                  <c:v>Cyx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'non-isotherme'!$D$13:$N$13</c:f>
              <c:numCache>
                <c:formatCode>General</c:formatCode>
                <c:ptCount val="11"/>
                <c:pt idx="0">
                  <c:v>326798.27452750999</c:v>
                </c:pt>
                <c:pt idx="1">
                  <c:v>194883.71777155</c:v>
                </c:pt>
                <c:pt idx="2">
                  <c:v>48511.286569999997</c:v>
                </c:pt>
                <c:pt idx="3">
                  <c:v>13796.6778356254</c:v>
                </c:pt>
                <c:pt idx="4">
                  <c:v>5882.26241216568</c:v>
                </c:pt>
                <c:pt idx="5">
                  <c:v>4300.4894634376096</c:v>
                </c:pt>
                <c:pt idx="6">
                  <c:v>4182.8142839644497</c:v>
                </c:pt>
                <c:pt idx="7">
                  <c:v>4346.1548629578101</c:v>
                </c:pt>
                <c:pt idx="8">
                  <c:v>4551.1964598080103</c:v>
                </c:pt>
                <c:pt idx="9">
                  <c:v>5805.3297697860899</c:v>
                </c:pt>
                <c:pt idx="10">
                  <c:v>6437.94147525278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'non-isotherme'!$C$14</c:f>
              <c:strCache>
                <c:ptCount val="1"/>
                <c:pt idx="0">
                  <c:v>Cyy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'non-isotherme'!$D$14:$N$14</c:f>
              <c:numCache>
                <c:formatCode>General</c:formatCode>
                <c:ptCount val="11"/>
                <c:pt idx="0">
                  <c:v>357072.59748003999</c:v>
                </c:pt>
                <c:pt idx="1">
                  <c:v>249157.14642040001</c:v>
                </c:pt>
                <c:pt idx="2">
                  <c:v>111340.33750754</c:v>
                </c:pt>
                <c:pt idx="3">
                  <c:v>51767.876526852997</c:v>
                </c:pt>
                <c:pt idx="4">
                  <c:v>36810.971076326197</c:v>
                </c:pt>
                <c:pt idx="5">
                  <c:v>33123.265823817099</c:v>
                </c:pt>
                <c:pt idx="6">
                  <c:v>31379.0394299361</c:v>
                </c:pt>
                <c:pt idx="7">
                  <c:v>30616.3793076744</c:v>
                </c:pt>
                <c:pt idx="8">
                  <c:v>28934.836763405001</c:v>
                </c:pt>
                <c:pt idx="9">
                  <c:v>26249.5188411811</c:v>
                </c:pt>
                <c:pt idx="10">
                  <c:v>22392.3931664835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491688"/>
        <c:axId val="221494432"/>
      </c:scatterChart>
      <c:valAx>
        <c:axId val="221491688"/>
        <c:scaling>
          <c:orientation val="minMax"/>
          <c:max val="9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Vitesse de rotation [tr/min]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494432"/>
        <c:crosses val="autoZero"/>
        <c:crossBetween val="midCat"/>
        <c:majorUnit val="1000"/>
      </c:valAx>
      <c:valAx>
        <c:axId val="221494432"/>
        <c:scaling>
          <c:orientation val="minMax"/>
          <c:min val="-2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Amortissement [</a:t>
                </a:r>
                <a:r>
                  <a:rPr lang="fr-FR" dirty="0" err="1" smtClean="0"/>
                  <a:t>N.s</a:t>
                </a:r>
                <a:r>
                  <a:rPr lang="fr-FR" dirty="0" smtClean="0"/>
                  <a:t>/m]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491688"/>
        <c:crosses val="autoZero"/>
        <c:crossBetween val="midCat"/>
        <c:majorUnit val="1000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1105499999999988"/>
          <c:y val="0.50302388888888894"/>
          <c:w val="0.23405666666666666"/>
          <c:h val="0.18653166666666662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58418002627719"/>
          <c:y val="7.0957223062349001E-2"/>
          <c:w val="0.82911965272633603"/>
          <c:h val="0.7469185888187817"/>
        </c:manualLayout>
      </c:layout>
      <c:scatterChart>
        <c:scatterStyle val="smoothMarker"/>
        <c:varyColors val="0"/>
        <c:ser>
          <c:idx val="1"/>
          <c:order val="0"/>
          <c:tx>
            <c:v>Approche Lorenz et Murphy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linear!$B$11:$H$11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linear!$B$31:$H$31</c:f>
              <c:numCache>
                <c:formatCode>0.0000</c:formatCode>
                <c:ptCount val="7"/>
                <c:pt idx="0">
                  <c:v>0.14981606830453209</c:v>
                </c:pt>
                <c:pt idx="1">
                  <c:v>0.17040880647206408</c:v>
                </c:pt>
                <c:pt idx="2">
                  <c:v>0.19050982740216599</c:v>
                </c:pt>
                <c:pt idx="3">
                  <c:v>0.20820969532506403</c:v>
                </c:pt>
                <c:pt idx="4">
                  <c:v>0.22979750048052408</c:v>
                </c:pt>
                <c:pt idx="5">
                  <c:v>0.26971122659105518</c:v>
                </c:pt>
                <c:pt idx="6">
                  <c:v>0.30977586924012895</c:v>
                </c:pt>
              </c:numCache>
            </c:numRef>
          </c:yVal>
          <c:smooth val="1"/>
        </c:ser>
        <c:ser>
          <c:idx val="0"/>
          <c:order val="1"/>
          <c:tx>
            <c:v>Approche Analytique Améliorée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NL!$B$12:$H$12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NL!$B$32:$H$32</c:f>
              <c:numCache>
                <c:formatCode>0.00</c:formatCode>
                <c:ptCount val="7"/>
                <c:pt idx="0">
                  <c:v>0.61392365891547251</c:v>
                </c:pt>
                <c:pt idx="1">
                  <c:v>0.65639299804301909</c:v>
                </c:pt>
                <c:pt idx="2">
                  <c:v>0.70620727827031227</c:v>
                </c:pt>
                <c:pt idx="3">
                  <c:v>0.76737629658811068</c:v>
                </c:pt>
                <c:pt idx="4">
                  <c:v>0.81013046784023401</c:v>
                </c:pt>
                <c:pt idx="5">
                  <c:v>0.9056419812766674</c:v>
                </c:pt>
                <c:pt idx="6">
                  <c:v>1.0242876575206881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3957744"/>
        <c:axId val="224207280"/>
      </c:scatterChart>
      <c:valAx>
        <c:axId val="223957744"/>
        <c:scaling>
          <c:orientation val="minMax"/>
          <c:max val="22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Balourd [g.mm]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4207280"/>
        <c:crosses val="autoZero"/>
        <c:crossBetween val="midCat"/>
      </c:valAx>
      <c:valAx>
        <c:axId val="224207280"/>
        <c:scaling>
          <c:orientation val="minMax"/>
          <c:max val="1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Indicateur de l'effet Morton [-]</a:t>
                </a:r>
              </a:p>
            </c:rich>
          </c:tx>
          <c:layout>
            <c:manualLayout>
              <c:xMode val="edge"/>
              <c:yMode val="edge"/>
              <c:x val="1.8583042973286876E-2"/>
              <c:y val="0.168087465887956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39577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4798680652723294"/>
          <c:y val="0.42491549483466878"/>
          <c:w val="0.48962440670525953"/>
          <c:h val="0.14055981412919411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4051574074074075"/>
          <c:y val="3.8194444444444448E-2"/>
          <c:w val="0.69716018518518519"/>
          <c:h val="0.7876097222222222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'non-isotherme ph1'!$C$7</c:f>
              <c:strCache>
                <c:ptCount val="1"/>
                <c:pt idx="0">
                  <c:v>Kxx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 ph1'!$E$6:$N$6</c:f>
              <c:numCache>
                <c:formatCode>General</c:formatCode>
                <c:ptCount val="10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  <c:pt idx="9">
                  <c:v>11000</c:v>
                </c:pt>
              </c:numCache>
            </c:numRef>
          </c:xVal>
          <c:yVal>
            <c:numRef>
              <c:f>'non-isotherme ph1'!$E$7:$N$7</c:f>
              <c:numCache>
                <c:formatCode>General</c:formatCode>
                <c:ptCount val="10"/>
                <c:pt idx="0">
                  <c:v>25187228.024799999</c:v>
                </c:pt>
                <c:pt idx="1">
                  <c:v>27586820.9384</c:v>
                </c:pt>
                <c:pt idx="2">
                  <c:v>29625824.382599998</c:v>
                </c:pt>
                <c:pt idx="3">
                  <c:v>29777597.788199998</c:v>
                </c:pt>
                <c:pt idx="4">
                  <c:v>34839911.906599998</c:v>
                </c:pt>
                <c:pt idx="5">
                  <c:v>41052652.783399999</c:v>
                </c:pt>
                <c:pt idx="6">
                  <c:v>38705893.611100003</c:v>
                </c:pt>
                <c:pt idx="7">
                  <c:v>41983294.821800001</c:v>
                </c:pt>
                <c:pt idx="8">
                  <c:v>44305912.056699999</c:v>
                </c:pt>
                <c:pt idx="9">
                  <c:v>46587004.701700002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'non-isotherme ph1'!$C$8</c:f>
              <c:strCache>
                <c:ptCount val="1"/>
                <c:pt idx="0">
                  <c:v>Kxy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 ph1'!$E$6:$N$6</c:f>
              <c:numCache>
                <c:formatCode>General</c:formatCode>
                <c:ptCount val="10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  <c:pt idx="9">
                  <c:v>11000</c:v>
                </c:pt>
              </c:numCache>
            </c:numRef>
          </c:xVal>
          <c:yVal>
            <c:numRef>
              <c:f>'non-isotherme ph1'!$E$8:$N$8</c:f>
              <c:numCache>
                <c:formatCode>General</c:formatCode>
                <c:ptCount val="10"/>
                <c:pt idx="0">
                  <c:v>35007104.3631</c:v>
                </c:pt>
                <c:pt idx="1">
                  <c:v>50837789.922499999</c:v>
                </c:pt>
                <c:pt idx="2">
                  <c:v>68111667.049700007</c:v>
                </c:pt>
                <c:pt idx="3">
                  <c:v>85098339.363199994</c:v>
                </c:pt>
                <c:pt idx="4">
                  <c:v>103190806.538</c:v>
                </c:pt>
                <c:pt idx="5">
                  <c:v>111864259.50399999</c:v>
                </c:pt>
                <c:pt idx="6">
                  <c:v>126744358.726</c:v>
                </c:pt>
                <c:pt idx="7">
                  <c:v>130666104.677</c:v>
                </c:pt>
                <c:pt idx="8">
                  <c:v>141082103.99399999</c:v>
                </c:pt>
                <c:pt idx="9">
                  <c:v>154182795.00099999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'non-isotherme ph1'!$C$9</c:f>
              <c:strCache>
                <c:ptCount val="1"/>
                <c:pt idx="0">
                  <c:v>Kyx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'non-isotherme ph1'!$E$6:$N$6</c:f>
              <c:numCache>
                <c:formatCode>General</c:formatCode>
                <c:ptCount val="10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  <c:pt idx="9">
                  <c:v>11000</c:v>
                </c:pt>
              </c:numCache>
            </c:numRef>
          </c:xVal>
          <c:yVal>
            <c:numRef>
              <c:f>'non-isotherme ph1'!$E$9:$N$9</c:f>
              <c:numCache>
                <c:formatCode>General</c:formatCode>
                <c:ptCount val="10"/>
                <c:pt idx="0">
                  <c:v>-19309615.491799999</c:v>
                </c:pt>
                <c:pt idx="1">
                  <c:v>-26218796.660300002</c:v>
                </c:pt>
                <c:pt idx="2">
                  <c:v>-38266794.615500003</c:v>
                </c:pt>
                <c:pt idx="3">
                  <c:v>-40229367.450099997</c:v>
                </c:pt>
                <c:pt idx="4">
                  <c:v>-45734003.555799998</c:v>
                </c:pt>
                <c:pt idx="5">
                  <c:v>-50636597.136399999</c:v>
                </c:pt>
                <c:pt idx="6">
                  <c:v>-58669387.096100003</c:v>
                </c:pt>
                <c:pt idx="7">
                  <c:v>-70618342.546100006</c:v>
                </c:pt>
                <c:pt idx="8">
                  <c:v>-75013187.794799998</c:v>
                </c:pt>
                <c:pt idx="9">
                  <c:v>-72878421.946799994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'non-isotherme ph1'!$C$10</c:f>
              <c:strCache>
                <c:ptCount val="1"/>
                <c:pt idx="0">
                  <c:v>Kyy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'non-isotherme ph1'!$E$6:$N$6</c:f>
              <c:numCache>
                <c:formatCode>General</c:formatCode>
                <c:ptCount val="10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  <c:pt idx="9">
                  <c:v>11000</c:v>
                </c:pt>
              </c:numCache>
            </c:numRef>
          </c:xVal>
          <c:yVal>
            <c:numRef>
              <c:f>'non-isotherme ph1'!$E$10:$N$10</c:f>
              <c:numCache>
                <c:formatCode>General</c:formatCode>
                <c:ptCount val="10"/>
                <c:pt idx="0">
                  <c:v>3864244.8057800001</c:v>
                </c:pt>
                <c:pt idx="1">
                  <c:v>2909218.4114399999</c:v>
                </c:pt>
                <c:pt idx="2">
                  <c:v>1765851.4793100001</c:v>
                </c:pt>
                <c:pt idx="3">
                  <c:v>826550.129143</c:v>
                </c:pt>
                <c:pt idx="4">
                  <c:v>2422564.1682199999</c:v>
                </c:pt>
                <c:pt idx="5">
                  <c:v>6138615.5577299995</c:v>
                </c:pt>
                <c:pt idx="6">
                  <c:v>8446283.1012699995</c:v>
                </c:pt>
                <c:pt idx="7">
                  <c:v>6969870.9500799999</c:v>
                </c:pt>
                <c:pt idx="8">
                  <c:v>7477130.9312199997</c:v>
                </c:pt>
                <c:pt idx="9">
                  <c:v>7220073.9398600003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2323000"/>
        <c:axId val="224723824"/>
      </c:scatterChart>
      <c:valAx>
        <c:axId val="302323000"/>
        <c:scaling>
          <c:orientation val="minMax"/>
          <c:max val="11000"/>
          <c:min val="2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layout>
            <c:manualLayout>
              <c:xMode val="edge"/>
              <c:yMode val="edge"/>
              <c:x val="0.36964606481481477"/>
              <c:y val="0.922168402777777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4723824"/>
        <c:crosses val="autoZero"/>
        <c:crossBetween val="midCat"/>
      </c:valAx>
      <c:valAx>
        <c:axId val="224723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Raideur [m/N]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23230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058935185185184"/>
          <c:y val="5.9319791666666677E-2"/>
          <c:w val="0.41190671296296294"/>
          <c:h val="0.12109416010498686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ysClr val="window" lastClr="FFFFFF"/>
    </a:solidFill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237011574074074"/>
          <c:y val="5.3830276160101463E-2"/>
          <c:w val="0.71397476851851849"/>
          <c:h val="0.7690549665715004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'non-isotherme ph1'!$C$11</c:f>
              <c:strCache>
                <c:ptCount val="1"/>
                <c:pt idx="0">
                  <c:v>Cxx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 ph1'!$D$6:$N$6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ph1'!$D$11:$N$11</c:f>
              <c:numCache>
                <c:formatCode>General</c:formatCode>
                <c:ptCount val="11"/>
                <c:pt idx="1">
                  <c:v>330809.73667999997</c:v>
                </c:pt>
                <c:pt idx="2">
                  <c:v>323392.47277200001</c:v>
                </c:pt>
                <c:pt idx="3">
                  <c:v>318713.82873299997</c:v>
                </c:pt>
                <c:pt idx="4">
                  <c:v>313485.37511399999</c:v>
                </c:pt>
                <c:pt idx="5">
                  <c:v>306892.10909799999</c:v>
                </c:pt>
                <c:pt idx="6">
                  <c:v>299298.800965</c:v>
                </c:pt>
                <c:pt idx="7">
                  <c:v>291491.57474700001</c:v>
                </c:pt>
                <c:pt idx="8">
                  <c:v>283846.44143000001</c:v>
                </c:pt>
                <c:pt idx="9">
                  <c:v>276012.46834899997</c:v>
                </c:pt>
                <c:pt idx="10">
                  <c:v>266693.74927999999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'non-isotherme ph1'!$C$12</c:f>
              <c:strCache>
                <c:ptCount val="1"/>
                <c:pt idx="0">
                  <c:v>Cxy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 ph1'!$D$6:$N$6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ph1'!$D$12:$N$12</c:f>
              <c:numCache>
                <c:formatCode>General</c:formatCode>
                <c:ptCount val="11"/>
                <c:pt idx="1">
                  <c:v>-386.974472327</c:v>
                </c:pt>
                <c:pt idx="2">
                  <c:v>-15750.0994734</c:v>
                </c:pt>
                <c:pt idx="3">
                  <c:v>-25149.358615100002</c:v>
                </c:pt>
                <c:pt idx="4">
                  <c:v>-27276.193906</c:v>
                </c:pt>
                <c:pt idx="5">
                  <c:v>-27738.746091699999</c:v>
                </c:pt>
                <c:pt idx="6">
                  <c:v>-27405.197340300001</c:v>
                </c:pt>
                <c:pt idx="7">
                  <c:v>-27113.244649799999</c:v>
                </c:pt>
                <c:pt idx="8">
                  <c:v>-26332.488826199999</c:v>
                </c:pt>
                <c:pt idx="9">
                  <c:v>-25153.988844200001</c:v>
                </c:pt>
                <c:pt idx="10">
                  <c:v>-23605.898892199999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'non-isotherme ph1'!$C$13</c:f>
              <c:strCache>
                <c:ptCount val="1"/>
                <c:pt idx="0">
                  <c:v>Cyx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'non-isotherme ph1'!$D$6:$N$6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ph1'!$D$13:$N$13</c:f>
              <c:numCache>
                <c:formatCode>General</c:formatCode>
                <c:ptCount val="11"/>
                <c:pt idx="1">
                  <c:v>4770.1079081799999</c:v>
                </c:pt>
                <c:pt idx="2">
                  <c:v>-9014.5216402200003</c:v>
                </c:pt>
                <c:pt idx="3">
                  <c:v>-23264.676557999999</c:v>
                </c:pt>
                <c:pt idx="4">
                  <c:v>-25212.453582499998</c:v>
                </c:pt>
                <c:pt idx="5">
                  <c:v>-27273.6164823</c:v>
                </c:pt>
                <c:pt idx="6">
                  <c:v>-29527.269844400002</c:v>
                </c:pt>
                <c:pt idx="7">
                  <c:v>-29701.170818999999</c:v>
                </c:pt>
                <c:pt idx="8">
                  <c:v>-29593.6502516</c:v>
                </c:pt>
                <c:pt idx="9">
                  <c:v>-29334.888227300002</c:v>
                </c:pt>
                <c:pt idx="10">
                  <c:v>-29676.5436682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'non-isotherme ph1'!$C$14</c:f>
              <c:strCache>
                <c:ptCount val="1"/>
                <c:pt idx="0">
                  <c:v>Cyy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'non-isotherme ph1'!$D$6:$N$6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ph1'!$D$14:$N$14</c:f>
              <c:numCache>
                <c:formatCode>General</c:formatCode>
                <c:ptCount val="11"/>
                <c:pt idx="1">
                  <c:v>215350.820423</c:v>
                </c:pt>
                <c:pt idx="2">
                  <c:v>201620.836798</c:v>
                </c:pt>
                <c:pt idx="3">
                  <c:v>200712.65445999999</c:v>
                </c:pt>
                <c:pt idx="4">
                  <c:v>185743.245558</c:v>
                </c:pt>
                <c:pt idx="5">
                  <c:v>174820.09530399999</c:v>
                </c:pt>
                <c:pt idx="6">
                  <c:v>164857.40817400001</c:v>
                </c:pt>
                <c:pt idx="7">
                  <c:v>150019.93548300001</c:v>
                </c:pt>
                <c:pt idx="8">
                  <c:v>143215.72190400001</c:v>
                </c:pt>
                <c:pt idx="9">
                  <c:v>132439.10680499999</c:v>
                </c:pt>
                <c:pt idx="10">
                  <c:v>124145.384228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6717456"/>
        <c:axId val="306717848"/>
      </c:scatterChart>
      <c:valAx>
        <c:axId val="306717456"/>
        <c:scaling>
          <c:orientation val="minMax"/>
          <c:max val="11000"/>
          <c:min val="2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Vitesse de rotation [tr/min]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6717848"/>
        <c:crosses val="autoZero"/>
        <c:crossBetween val="midCat"/>
      </c:valAx>
      <c:valAx>
        <c:axId val="306717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Amortissement [N.s/m]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67174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572587871650269"/>
          <c:y val="0.49651377724001133"/>
          <c:w val="0.31143958333333338"/>
          <c:h val="0.14795141078875274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2581666666666667"/>
          <c:y val="3.8194444444444448E-2"/>
          <c:w val="0.7118592592592593"/>
          <c:h val="0.7655611111111111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'non-isotherme ph2'!$C$7</c:f>
              <c:strCache>
                <c:ptCount val="1"/>
                <c:pt idx="0">
                  <c:v>Kxx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 ph2'!$D$6:$N$6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ph2'!$D$7:$N$7</c:f>
              <c:numCache>
                <c:formatCode>General</c:formatCode>
                <c:ptCount val="11"/>
                <c:pt idx="1">
                  <c:v>34691332.3345</c:v>
                </c:pt>
                <c:pt idx="2">
                  <c:v>35864734.9793</c:v>
                </c:pt>
                <c:pt idx="3">
                  <c:v>36671457.179399997</c:v>
                </c:pt>
                <c:pt idx="4">
                  <c:v>36679021.751800001</c:v>
                </c:pt>
                <c:pt idx="5">
                  <c:v>35220513.439900003</c:v>
                </c:pt>
                <c:pt idx="6">
                  <c:v>44196545.010899998</c:v>
                </c:pt>
                <c:pt idx="7">
                  <c:v>48589800.406300001</c:v>
                </c:pt>
                <c:pt idx="8">
                  <c:v>50759202.473999999</c:v>
                </c:pt>
                <c:pt idx="9">
                  <c:v>53644650.041000001</c:v>
                </c:pt>
                <c:pt idx="10">
                  <c:v>55693161.0163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'non-isotherme ph2'!$C$8</c:f>
              <c:strCache>
                <c:ptCount val="1"/>
                <c:pt idx="0">
                  <c:v>Kxy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 ph2'!$D$6:$N$6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ph2'!$D$8:$N$8</c:f>
              <c:numCache>
                <c:formatCode>General</c:formatCode>
                <c:ptCount val="11"/>
                <c:pt idx="1">
                  <c:v>36891814.803999998</c:v>
                </c:pt>
                <c:pt idx="2">
                  <c:v>51438433.705399998</c:v>
                </c:pt>
                <c:pt idx="3">
                  <c:v>66683950.152400002</c:v>
                </c:pt>
                <c:pt idx="4">
                  <c:v>82284517.063500002</c:v>
                </c:pt>
                <c:pt idx="5">
                  <c:v>99832325.696400002</c:v>
                </c:pt>
                <c:pt idx="6">
                  <c:v>108949159.19400001</c:v>
                </c:pt>
                <c:pt idx="7">
                  <c:v>123774887.976</c:v>
                </c:pt>
                <c:pt idx="8">
                  <c:v>127880354.595</c:v>
                </c:pt>
                <c:pt idx="9">
                  <c:v>140952226.47999999</c:v>
                </c:pt>
                <c:pt idx="10">
                  <c:v>150642343.95300001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'non-isotherme ph2'!$C$9</c:f>
              <c:strCache>
                <c:ptCount val="1"/>
                <c:pt idx="0">
                  <c:v>Kyx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'non-isotherme ph2'!$D$6:$N$6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ph2'!$D$9:$N$9</c:f>
              <c:numCache>
                <c:formatCode>General</c:formatCode>
                <c:ptCount val="11"/>
                <c:pt idx="1">
                  <c:v>-12998361.8402</c:v>
                </c:pt>
                <c:pt idx="2">
                  <c:v>-19303312.675500002</c:v>
                </c:pt>
                <c:pt idx="3">
                  <c:v>-30067199.166499998</c:v>
                </c:pt>
                <c:pt idx="4">
                  <c:v>-37980232.777199998</c:v>
                </c:pt>
                <c:pt idx="5">
                  <c:v>-46150317.016900003</c:v>
                </c:pt>
                <c:pt idx="6">
                  <c:v>-49358274.466799997</c:v>
                </c:pt>
                <c:pt idx="7">
                  <c:v>-58051763.159500003</c:v>
                </c:pt>
                <c:pt idx="8">
                  <c:v>-69735586.8838</c:v>
                </c:pt>
                <c:pt idx="9">
                  <c:v>-71935313.6259</c:v>
                </c:pt>
                <c:pt idx="10">
                  <c:v>-72219776.127599999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'non-isotherme ph2'!$C$10</c:f>
              <c:strCache>
                <c:ptCount val="1"/>
                <c:pt idx="0">
                  <c:v>Kyy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'non-isotherme ph2'!$D$6:$N$6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ph2'!$D$10:$N$10</c:f>
              <c:numCache>
                <c:formatCode>General</c:formatCode>
                <c:ptCount val="11"/>
                <c:pt idx="1">
                  <c:v>6205214.0222800002</c:v>
                </c:pt>
                <c:pt idx="2">
                  <c:v>6977206.7264099997</c:v>
                </c:pt>
                <c:pt idx="3">
                  <c:v>3172980.7093600002</c:v>
                </c:pt>
                <c:pt idx="4">
                  <c:v>1458453.91451</c:v>
                </c:pt>
                <c:pt idx="5">
                  <c:v>1254802.1842499999</c:v>
                </c:pt>
                <c:pt idx="6">
                  <c:v>1477774.5498299999</c:v>
                </c:pt>
                <c:pt idx="7">
                  <c:v>3583551.28626</c:v>
                </c:pt>
                <c:pt idx="8">
                  <c:v>3627716.2772499998</c:v>
                </c:pt>
                <c:pt idx="9">
                  <c:v>5744293.5241900003</c:v>
                </c:pt>
                <c:pt idx="10">
                  <c:v>5478256.6584200002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6715496"/>
        <c:axId val="306722160"/>
      </c:scatterChart>
      <c:valAx>
        <c:axId val="306715496"/>
        <c:scaling>
          <c:orientation val="minMax"/>
          <c:max val="11000"/>
          <c:min val="2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6722160"/>
        <c:crosses val="autoZero"/>
        <c:crossBetween val="midCat"/>
      </c:valAx>
      <c:valAx>
        <c:axId val="30672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Raideur [m/N]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67154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707083333333331"/>
          <c:y val="6.814201388888895E-2"/>
          <c:w val="0.40014745370370369"/>
          <c:h val="0.12109416010498686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4427986111111111"/>
          <c:y val="5.3830276160101463E-2"/>
          <c:w val="0.69339606481481486"/>
          <c:h val="0.7805506969859750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'non-isotherme ph2'!$C$11</c:f>
              <c:strCache>
                <c:ptCount val="1"/>
                <c:pt idx="0">
                  <c:v>Cxx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 ph2'!$D$6:$N$6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ph2'!$D$11:$N$11</c:f>
              <c:numCache>
                <c:formatCode>General</c:formatCode>
                <c:ptCount val="11"/>
                <c:pt idx="1">
                  <c:v>338607.065879</c:v>
                </c:pt>
                <c:pt idx="2">
                  <c:v>318961.00360300002</c:v>
                </c:pt>
                <c:pt idx="3">
                  <c:v>311987.75958000001</c:v>
                </c:pt>
                <c:pt idx="4">
                  <c:v>305611.85711899999</c:v>
                </c:pt>
                <c:pt idx="5">
                  <c:v>299061.79508200003</c:v>
                </c:pt>
                <c:pt idx="6">
                  <c:v>292941.75356600003</c:v>
                </c:pt>
                <c:pt idx="7">
                  <c:v>285477.69267700001</c:v>
                </c:pt>
                <c:pt idx="8">
                  <c:v>278648.708996</c:v>
                </c:pt>
                <c:pt idx="9">
                  <c:v>270063.04085799999</c:v>
                </c:pt>
                <c:pt idx="10">
                  <c:v>262699.21551800001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'non-isotherme ph2'!$C$12</c:f>
              <c:strCache>
                <c:ptCount val="1"/>
                <c:pt idx="0">
                  <c:v>Cxy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 ph2'!$D$6:$N$6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ph2'!$D$12:$N$12</c:f>
              <c:numCache>
                <c:formatCode>General</c:formatCode>
                <c:ptCount val="11"/>
                <c:pt idx="1">
                  <c:v>15099.148441400001</c:v>
                </c:pt>
                <c:pt idx="2">
                  <c:v>-1449.1647930300001</c:v>
                </c:pt>
                <c:pt idx="3">
                  <c:v>-11001.101674199999</c:v>
                </c:pt>
                <c:pt idx="4">
                  <c:v>-15094.0126148</c:v>
                </c:pt>
                <c:pt idx="5">
                  <c:v>-18757.684006899999</c:v>
                </c:pt>
                <c:pt idx="6">
                  <c:v>-20498.650415799999</c:v>
                </c:pt>
                <c:pt idx="7">
                  <c:v>-21728.776580999998</c:v>
                </c:pt>
                <c:pt idx="8">
                  <c:v>-21614.0057972</c:v>
                </c:pt>
                <c:pt idx="9">
                  <c:v>-21035.319612399999</c:v>
                </c:pt>
                <c:pt idx="10">
                  <c:v>-20329.052852100001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'non-isotherme ph2'!$C$13</c:f>
              <c:strCache>
                <c:ptCount val="1"/>
                <c:pt idx="0">
                  <c:v>Cyx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'non-isotherme ph2'!$D$6:$N$6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ph2'!$D$13:$N$13</c:f>
              <c:numCache>
                <c:formatCode>General</c:formatCode>
                <c:ptCount val="11"/>
                <c:pt idx="1">
                  <c:v>13434.648266599999</c:v>
                </c:pt>
                <c:pt idx="2">
                  <c:v>-1264.49729116</c:v>
                </c:pt>
                <c:pt idx="3">
                  <c:v>-10041.6240676</c:v>
                </c:pt>
                <c:pt idx="4">
                  <c:v>-16832.6767181</c:v>
                </c:pt>
                <c:pt idx="5">
                  <c:v>-20287.6837557</c:v>
                </c:pt>
                <c:pt idx="6">
                  <c:v>-22387.626365399999</c:v>
                </c:pt>
                <c:pt idx="7">
                  <c:v>-24532.151398900001</c:v>
                </c:pt>
                <c:pt idx="8">
                  <c:v>-24939.267547899999</c:v>
                </c:pt>
                <c:pt idx="9">
                  <c:v>-25677.6620936</c:v>
                </c:pt>
                <c:pt idx="10">
                  <c:v>-25062.9450775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'non-isotherme ph2'!$C$14</c:f>
              <c:strCache>
                <c:ptCount val="1"/>
                <c:pt idx="0">
                  <c:v>Cyy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'non-isotherme ph2'!$D$6:$N$6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ph2'!$D$14:$N$14</c:f>
              <c:numCache>
                <c:formatCode>General</c:formatCode>
                <c:ptCount val="11"/>
                <c:pt idx="1">
                  <c:v>151925.33014500001</c:v>
                </c:pt>
                <c:pt idx="2">
                  <c:v>154384.81753500001</c:v>
                </c:pt>
                <c:pt idx="3">
                  <c:v>153820.00450499999</c:v>
                </c:pt>
                <c:pt idx="4">
                  <c:v>158414.89575699999</c:v>
                </c:pt>
                <c:pt idx="5">
                  <c:v>152163.416856</c:v>
                </c:pt>
                <c:pt idx="6">
                  <c:v>152963.631066</c:v>
                </c:pt>
                <c:pt idx="7">
                  <c:v>145177.67159700001</c:v>
                </c:pt>
                <c:pt idx="8">
                  <c:v>138478.88814200001</c:v>
                </c:pt>
                <c:pt idx="9">
                  <c:v>134423.70692299999</c:v>
                </c:pt>
                <c:pt idx="10">
                  <c:v>125309.489426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6723728"/>
        <c:axId val="306721768"/>
      </c:scatterChart>
      <c:valAx>
        <c:axId val="306723728"/>
        <c:scaling>
          <c:orientation val="minMax"/>
          <c:max val="11000"/>
          <c:min val="2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Vitesse de rotation [tr/min]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6721768"/>
        <c:crosses val="autoZero"/>
        <c:crossBetween val="midCat"/>
      </c:valAx>
      <c:valAx>
        <c:axId val="306721768"/>
        <c:scaling>
          <c:orientation val="minMax"/>
          <c:max val="35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Amortissement [N.s/m]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67237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164907407407402"/>
          <c:y val="0.50694548611111112"/>
          <c:w val="0.28076307918138621"/>
          <c:h val="0.14795141078875274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965316894443962"/>
          <c:y val="3.8761388888888887E-2"/>
          <c:w val="0.81659024572707883"/>
          <c:h val="0.77979333333333334"/>
        </c:manualLayout>
      </c:layout>
      <c:scatterChart>
        <c:scatterStyle val="smoothMarker"/>
        <c:varyColors val="0"/>
        <c:ser>
          <c:idx val="7"/>
          <c:order val="0"/>
          <c:tx>
            <c:strRef>
              <c:f>'Campbell (thermique)'!$C$1</c:f>
              <c:strCache>
                <c:ptCount val="1"/>
                <c:pt idx="0">
                  <c:v>Rotation 1X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'Campbell (thermique)'!$A$2:$A$10</c:f>
              <c:numCache>
                <c:formatCode>General</c:formatCode>
                <c:ptCount val="9"/>
                <c:pt idx="0">
                  <c:v>3000</c:v>
                </c:pt>
                <c:pt idx="1">
                  <c:v>4000</c:v>
                </c:pt>
                <c:pt idx="2">
                  <c:v>5000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  <c:pt idx="8">
                  <c:v>11000</c:v>
                </c:pt>
              </c:numCache>
            </c:numRef>
          </c:xVal>
          <c:yVal>
            <c:numRef>
              <c:f>'Campbell (thermique)'!$C$2:$C$10</c:f>
              <c:numCache>
                <c:formatCode>General</c:formatCode>
                <c:ptCount val="9"/>
                <c:pt idx="0">
                  <c:v>50</c:v>
                </c:pt>
                <c:pt idx="1">
                  <c:v>66.666666666666671</c:v>
                </c:pt>
                <c:pt idx="2">
                  <c:v>83.333333333333329</c:v>
                </c:pt>
                <c:pt idx="3">
                  <c:v>100</c:v>
                </c:pt>
                <c:pt idx="4">
                  <c:v>116.66666666666667</c:v>
                </c:pt>
                <c:pt idx="5">
                  <c:v>133.33333333333334</c:v>
                </c:pt>
                <c:pt idx="6">
                  <c:v>150</c:v>
                </c:pt>
                <c:pt idx="7">
                  <c:v>166.66666666666666</c:v>
                </c:pt>
                <c:pt idx="8">
                  <c:v>183.33333333333334</c:v>
                </c:pt>
              </c:numCache>
            </c:numRef>
          </c:yVal>
          <c:smooth val="1"/>
        </c:ser>
        <c:ser>
          <c:idx val="0"/>
          <c:order val="1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'Campbell (thermique)'!$A$2:$A$10</c:f>
              <c:numCache>
                <c:formatCode>General</c:formatCode>
                <c:ptCount val="9"/>
                <c:pt idx="0">
                  <c:v>3000</c:v>
                </c:pt>
                <c:pt idx="1">
                  <c:v>4000</c:v>
                </c:pt>
                <c:pt idx="2">
                  <c:v>5000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  <c:pt idx="8">
                  <c:v>11000</c:v>
                </c:pt>
              </c:numCache>
            </c:numRef>
          </c:xVal>
          <c:yVal>
            <c:numRef>
              <c:f>'Campbell (thermique)'!$E$2:$E$10</c:f>
              <c:numCache>
                <c:formatCode>General</c:formatCode>
                <c:ptCount val="9"/>
                <c:pt idx="0">
                  <c:v>22.8153953340667</c:v>
                </c:pt>
                <c:pt idx="1">
                  <c:v>32.623395815075398</c:v>
                </c:pt>
                <c:pt idx="2">
                  <c:v>39.406573040297801</c:v>
                </c:pt>
                <c:pt idx="3">
                  <c:v>48.2316749850512</c:v>
                </c:pt>
                <c:pt idx="4">
                  <c:v>55.8291149598329</c:v>
                </c:pt>
                <c:pt idx="5">
                  <c:v>67.6013258470078</c:v>
                </c:pt>
                <c:pt idx="6">
                  <c:v>76.115967892749097</c:v>
                </c:pt>
                <c:pt idx="7">
                  <c:v>83.989681661029493</c:v>
                </c:pt>
                <c:pt idx="8">
                  <c:v>89.751520571974496</c:v>
                </c:pt>
              </c:numCache>
            </c:numRef>
          </c:yVal>
          <c:smooth val="1"/>
        </c:ser>
        <c:ser>
          <c:idx val="1"/>
          <c:order val="2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'Campbell (thermique)'!$A$2:$A$10</c:f>
              <c:numCache>
                <c:formatCode>General</c:formatCode>
                <c:ptCount val="9"/>
                <c:pt idx="0">
                  <c:v>3000</c:v>
                </c:pt>
                <c:pt idx="1">
                  <c:v>4000</c:v>
                </c:pt>
                <c:pt idx="2">
                  <c:v>5000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  <c:pt idx="8">
                  <c:v>11000</c:v>
                </c:pt>
              </c:numCache>
            </c:numRef>
          </c:xVal>
          <c:yVal>
            <c:numRef>
              <c:f>'Campbell (thermique)'!$G$2:$G$10</c:f>
              <c:numCache>
                <c:formatCode>General</c:formatCode>
                <c:ptCount val="9"/>
                <c:pt idx="0">
                  <c:v>23.829276747957401</c:v>
                </c:pt>
                <c:pt idx="1">
                  <c:v>32.862736734425503</c:v>
                </c:pt>
                <c:pt idx="2">
                  <c:v>40.094373755347398</c:v>
                </c:pt>
                <c:pt idx="3">
                  <c:v>49.704231559285702</c:v>
                </c:pt>
                <c:pt idx="4">
                  <c:v>54.388668251015702</c:v>
                </c:pt>
                <c:pt idx="5">
                  <c:v>64.0084290159419</c:v>
                </c:pt>
                <c:pt idx="6">
                  <c:v>70.550128194456505</c:v>
                </c:pt>
                <c:pt idx="7">
                  <c:v>76.555956043453705</c:v>
                </c:pt>
                <c:pt idx="8">
                  <c:v>80.7024249715694</c:v>
                </c:pt>
              </c:numCache>
            </c:numRef>
          </c:yVal>
          <c:smooth val="1"/>
        </c:ser>
        <c:ser>
          <c:idx val="2"/>
          <c:order val="3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'Campbell (thermique)'!$A$2:$A$10</c:f>
              <c:numCache>
                <c:formatCode>General</c:formatCode>
                <c:ptCount val="9"/>
                <c:pt idx="0">
                  <c:v>3000</c:v>
                </c:pt>
                <c:pt idx="1">
                  <c:v>4000</c:v>
                </c:pt>
                <c:pt idx="2">
                  <c:v>5000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  <c:pt idx="8">
                  <c:v>11000</c:v>
                </c:pt>
              </c:numCache>
            </c:numRef>
          </c:xVal>
          <c:yVal>
            <c:numRef>
              <c:f>'Campbell (thermique)'!$I$2:$I$10</c:f>
              <c:numCache>
                <c:formatCode>General</c:formatCode>
                <c:ptCount val="9"/>
                <c:pt idx="0">
                  <c:v>135.96416419176199</c:v>
                </c:pt>
                <c:pt idx="1">
                  <c:v>130.36856240927401</c:v>
                </c:pt>
                <c:pt idx="2">
                  <c:v>124.933613377231</c:v>
                </c:pt>
                <c:pt idx="3">
                  <c:v>119.863557640877</c:v>
                </c:pt>
                <c:pt idx="4">
                  <c:v>114.92965682008899</c:v>
                </c:pt>
                <c:pt idx="5">
                  <c:v>110.27544864532901</c:v>
                </c:pt>
                <c:pt idx="6">
                  <c:v>105.962646646154</c:v>
                </c:pt>
                <c:pt idx="7">
                  <c:v>101.690702981767</c:v>
                </c:pt>
                <c:pt idx="8">
                  <c:v>97.628406613440205</c:v>
                </c:pt>
              </c:numCache>
            </c:numRef>
          </c:yVal>
          <c:smooth val="1"/>
        </c:ser>
        <c:ser>
          <c:idx val="3"/>
          <c:order val="4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'Campbell (thermique)'!$A$2:$A$10</c:f>
              <c:numCache>
                <c:formatCode>General</c:formatCode>
                <c:ptCount val="9"/>
                <c:pt idx="0">
                  <c:v>3000</c:v>
                </c:pt>
                <c:pt idx="1">
                  <c:v>4000</c:v>
                </c:pt>
                <c:pt idx="2">
                  <c:v>5000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  <c:pt idx="8">
                  <c:v>11000</c:v>
                </c:pt>
              </c:numCache>
            </c:numRef>
          </c:xVal>
          <c:yVal>
            <c:numRef>
              <c:f>'Campbell (thermique)'!$K$2:$K$10</c:f>
              <c:numCache>
                <c:formatCode>General</c:formatCode>
                <c:ptCount val="9"/>
                <c:pt idx="0">
                  <c:v>180.36847961621501</c:v>
                </c:pt>
                <c:pt idx="1">
                  <c:v>188.04917423651099</c:v>
                </c:pt>
                <c:pt idx="2">
                  <c:v>195.20945347958201</c:v>
                </c:pt>
                <c:pt idx="3">
                  <c:v>204.31731209125101</c:v>
                </c:pt>
                <c:pt idx="4">
                  <c:v>212.012932968699</c:v>
                </c:pt>
                <c:pt idx="5">
                  <c:v>222.62480586283399</c:v>
                </c:pt>
                <c:pt idx="6">
                  <c:v>232.635568954322</c:v>
                </c:pt>
                <c:pt idx="7">
                  <c:v>242.95311921382401</c:v>
                </c:pt>
                <c:pt idx="8">
                  <c:v>253.00826147948999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6723336"/>
        <c:axId val="306722552"/>
        <c:extLst/>
      </c:scatterChart>
      <c:valAx>
        <c:axId val="306723336"/>
        <c:scaling>
          <c:orientation val="minMax"/>
          <c:max val="11000"/>
          <c:min val="3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 Vitesse de rotation [tr/min]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6722552"/>
        <c:crosses val="autoZero"/>
        <c:crossBetween val="midCat"/>
        <c:majorUnit val="1000"/>
      </c:valAx>
      <c:valAx>
        <c:axId val="306722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Frequency  [Hz]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67233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52930555555557"/>
          <c:y val="3.8761388888888887E-2"/>
          <c:w val="0.80864861111111108"/>
          <c:h val="0.76811277777777776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'Stability (thermique)'!$A$2:$A$10</c:f>
              <c:numCache>
                <c:formatCode>General</c:formatCode>
                <c:ptCount val="9"/>
                <c:pt idx="0">
                  <c:v>3000</c:v>
                </c:pt>
                <c:pt idx="1">
                  <c:v>4000</c:v>
                </c:pt>
                <c:pt idx="2">
                  <c:v>5000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  <c:pt idx="8">
                  <c:v>11000</c:v>
                </c:pt>
              </c:numCache>
            </c:numRef>
          </c:xVal>
          <c:yVal>
            <c:numRef>
              <c:f>'Stability (thermique)'!$C$2:$C$10</c:f>
              <c:numCache>
                <c:formatCode>General</c:formatCode>
                <c:ptCount val="9"/>
                <c:pt idx="0">
                  <c:v>0.28571417073993799</c:v>
                </c:pt>
                <c:pt idx="1">
                  <c:v>0.185433600250269</c:v>
                </c:pt>
                <c:pt idx="2">
                  <c:v>0.14492882410263599</c:v>
                </c:pt>
                <c:pt idx="3">
                  <c:v>0.13371201175132499</c:v>
                </c:pt>
                <c:pt idx="4">
                  <c:v>0.15493674436883001</c:v>
                </c:pt>
                <c:pt idx="5">
                  <c:v>8.53700367651401E-2</c:v>
                </c:pt>
                <c:pt idx="6">
                  <c:v>2.31228788437279E-2</c:v>
                </c:pt>
                <c:pt idx="7">
                  <c:v>-1.1388385183202499E-2</c:v>
                </c:pt>
                <c:pt idx="8">
                  <c:v>-3.0201014329971802E-2</c:v>
                </c:pt>
              </c:numCache>
            </c:numRef>
          </c:yVal>
          <c:smooth val="1"/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'Stability (thermique)'!$A$2:$A$10</c:f>
              <c:numCache>
                <c:formatCode>General</c:formatCode>
                <c:ptCount val="9"/>
                <c:pt idx="0">
                  <c:v>3000</c:v>
                </c:pt>
                <c:pt idx="1">
                  <c:v>4000</c:v>
                </c:pt>
                <c:pt idx="2">
                  <c:v>5000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  <c:pt idx="8">
                  <c:v>11000</c:v>
                </c:pt>
              </c:numCache>
            </c:numRef>
          </c:xVal>
          <c:yVal>
            <c:numRef>
              <c:f>'Stability (thermique)'!$E$2:$E$10</c:f>
              <c:numCache>
                <c:formatCode>General</c:formatCode>
                <c:ptCount val="9"/>
                <c:pt idx="0">
                  <c:v>0.40874630509549797</c:v>
                </c:pt>
                <c:pt idx="1">
                  <c:v>0.22126946339813999</c:v>
                </c:pt>
                <c:pt idx="2">
                  <c:v>0.119356809726371</c:v>
                </c:pt>
                <c:pt idx="3">
                  <c:v>2.75566715623154E-2</c:v>
                </c:pt>
                <c:pt idx="4">
                  <c:v>4.5165173351481798E-2</c:v>
                </c:pt>
                <c:pt idx="5">
                  <c:v>-5.8449797931032603E-3</c:v>
                </c:pt>
                <c:pt idx="6">
                  <c:v>-6.2655895987590304E-2</c:v>
                </c:pt>
                <c:pt idx="7">
                  <c:v>-7.8005631721840593E-2</c:v>
                </c:pt>
                <c:pt idx="8">
                  <c:v>-0.10051515685964001</c:v>
                </c:pt>
              </c:numCache>
            </c:numRef>
          </c:yVal>
          <c:smooth val="1"/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'Stability (thermique)'!$A$2:$A$10</c:f>
              <c:numCache>
                <c:formatCode>General</c:formatCode>
                <c:ptCount val="9"/>
                <c:pt idx="0">
                  <c:v>3000</c:v>
                </c:pt>
                <c:pt idx="1">
                  <c:v>4000</c:v>
                </c:pt>
                <c:pt idx="2">
                  <c:v>5000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  <c:pt idx="8">
                  <c:v>11000</c:v>
                </c:pt>
              </c:numCache>
            </c:numRef>
          </c:xVal>
          <c:yVal>
            <c:numRef>
              <c:f>'Stability (thermique)'!$G$2:$G$10</c:f>
              <c:numCache>
                <c:formatCode>General</c:formatCode>
                <c:ptCount val="9"/>
                <c:pt idx="0">
                  <c:v>6.2379413335636E-2</c:v>
                </c:pt>
                <c:pt idx="1">
                  <c:v>5.5751222197080001E-2</c:v>
                </c:pt>
                <c:pt idx="2">
                  <c:v>4.9439627937695498E-2</c:v>
                </c:pt>
                <c:pt idx="3">
                  <c:v>4.4098917213849502E-2</c:v>
                </c:pt>
                <c:pt idx="4">
                  <c:v>3.9763418514096899E-2</c:v>
                </c:pt>
                <c:pt idx="5">
                  <c:v>3.5339543374610198E-2</c:v>
                </c:pt>
                <c:pt idx="6">
                  <c:v>3.0992700242610201E-2</c:v>
                </c:pt>
                <c:pt idx="7">
                  <c:v>2.7692888681222601E-2</c:v>
                </c:pt>
                <c:pt idx="8">
                  <c:v>2.4275540053216398E-2</c:v>
                </c:pt>
              </c:numCache>
            </c:numRef>
          </c:yVal>
          <c:smooth val="1"/>
        </c:ser>
        <c:ser>
          <c:idx val="3"/>
          <c:order val="3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'Stability (thermique)'!$A$2:$A$10</c:f>
              <c:numCache>
                <c:formatCode>General</c:formatCode>
                <c:ptCount val="9"/>
                <c:pt idx="0">
                  <c:v>3000</c:v>
                </c:pt>
                <c:pt idx="1">
                  <c:v>4000</c:v>
                </c:pt>
                <c:pt idx="2">
                  <c:v>5000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  <c:pt idx="8">
                  <c:v>11000</c:v>
                </c:pt>
              </c:numCache>
            </c:numRef>
          </c:xVal>
          <c:yVal>
            <c:numRef>
              <c:f>'Stability (thermique)'!$I$2:$I$10</c:f>
              <c:numCache>
                <c:formatCode>General</c:formatCode>
                <c:ptCount val="9"/>
                <c:pt idx="0">
                  <c:v>0.13832597472069699</c:v>
                </c:pt>
                <c:pt idx="1">
                  <c:v>0.12493925138305401</c:v>
                </c:pt>
                <c:pt idx="2">
                  <c:v>0.12969472031168899</c:v>
                </c:pt>
                <c:pt idx="3">
                  <c:v>0.132837753662225</c:v>
                </c:pt>
                <c:pt idx="4">
                  <c:v>0.141668277428011</c:v>
                </c:pt>
                <c:pt idx="5">
                  <c:v>0.14582852558814299</c:v>
                </c:pt>
                <c:pt idx="6">
                  <c:v>0.14447349396481601</c:v>
                </c:pt>
                <c:pt idx="7">
                  <c:v>0.146033759384503</c:v>
                </c:pt>
                <c:pt idx="8">
                  <c:v>0.14117404190445201</c:v>
                </c:pt>
              </c:numCache>
              <c:extLst xmlns:c15="http://schemas.microsoft.com/office/drawing/2012/chart"/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4210416"/>
        <c:axId val="224214728"/>
        <c:extLst>
          <c:ext xmlns:c15="http://schemas.microsoft.com/office/drawing/2012/chart" uri="{02D57815-91ED-43cb-92C2-25804820EDAC}">
            <c15:filteredScatterSeries>
              <c15:ser>
                <c:idx val="4"/>
                <c:order val="4"/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'Stability (thermique)'!$A$6:$A$12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7000</c:v>
                      </c:pt>
                      <c:pt idx="1">
                        <c:v>8000</c:v>
                      </c:pt>
                      <c:pt idx="2">
                        <c:v>9000</c:v>
                      </c:pt>
                      <c:pt idx="3">
                        <c:v>10000</c:v>
                      </c:pt>
                      <c:pt idx="4">
                        <c:v>11000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'Stability (thermique)'!$K$2:$K$10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0.14382703194638199</c:v>
                      </c:pt>
                      <c:pt idx="1">
                        <c:v>0.15647396040988301</c:v>
                      </c:pt>
                      <c:pt idx="2">
                        <c:v>0.15657886436978199</c:v>
                      </c:pt>
                      <c:pt idx="3">
                        <c:v>0.15328221487449301</c:v>
                      </c:pt>
                      <c:pt idx="4">
                        <c:v>0.150838846450604</c:v>
                      </c:pt>
                      <c:pt idx="5">
                        <c:v>0.14693506274235099</c:v>
                      </c:pt>
                      <c:pt idx="6">
                        <c:v>0.14029398948702199</c:v>
                      </c:pt>
                      <c:pt idx="7">
                        <c:v>0.13609101173434099</c:v>
                      </c:pt>
                      <c:pt idx="8">
                        <c:v>0.133218576881867</c:v>
                      </c:pt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5"/>
                <c:order val="5"/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7000</c:v>
                      </c:pt>
                      <c:pt idx="1">
                        <c:v>8000</c:v>
                      </c:pt>
                      <c:pt idx="2">
                        <c:v>9000</c:v>
                      </c:pt>
                      <c:pt idx="3">
                        <c:v>10000</c:v>
                      </c:pt>
                      <c:pt idx="4">
                        <c:v>11000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(thermique)'!$M$2:$M$10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0.341349304321314</c:v>
                      </c:pt>
                      <c:pt idx="1">
                        <c:v>0.35375565196534797</c:v>
                      </c:pt>
                      <c:pt idx="2">
                        <c:v>0.369760574777378</c:v>
                      </c:pt>
                      <c:pt idx="3">
                        <c:v>0.38337431483853801</c:v>
                      </c:pt>
                      <c:pt idx="4">
                        <c:v>0.38870043305393498</c:v>
                      </c:pt>
                      <c:pt idx="5">
                        <c:v>0.35038657713183602</c:v>
                      </c:pt>
                      <c:pt idx="6">
                        <c:v>0.32215882228901299</c:v>
                      </c:pt>
                      <c:pt idx="7">
                        <c:v>0.29990810086908398</c:v>
                      </c:pt>
                      <c:pt idx="8">
                        <c:v>0.28309495461078799</c:v>
                      </c:pt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6"/>
                <c:order val="6"/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7000</c:v>
                      </c:pt>
                      <c:pt idx="1">
                        <c:v>8000</c:v>
                      </c:pt>
                      <c:pt idx="2">
                        <c:v>9000</c:v>
                      </c:pt>
                      <c:pt idx="3">
                        <c:v>10000</c:v>
                      </c:pt>
                      <c:pt idx="4">
                        <c:v>11000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(thermique)'!$O$2:$O$11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7"/>
                <c:order val="7"/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7000</c:v>
                      </c:pt>
                      <c:pt idx="1">
                        <c:v>8000</c:v>
                      </c:pt>
                      <c:pt idx="2">
                        <c:v>9000</c:v>
                      </c:pt>
                      <c:pt idx="3">
                        <c:v>10000</c:v>
                      </c:pt>
                      <c:pt idx="4">
                        <c:v>11000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(thermique)'!$Q$2:$Q$11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8"/>
                <c:order val="8"/>
                <c:spPr>
                  <a:ln w="19050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7000</c:v>
                      </c:pt>
                      <c:pt idx="1">
                        <c:v>8000</c:v>
                      </c:pt>
                      <c:pt idx="2">
                        <c:v>9000</c:v>
                      </c:pt>
                      <c:pt idx="3">
                        <c:v>10000</c:v>
                      </c:pt>
                      <c:pt idx="4">
                        <c:v>11000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(thermique)'!$S$2:$S$11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224210416"/>
        <c:scaling>
          <c:orientation val="minMax"/>
          <c:max val="11000"/>
          <c:min val="3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Vitesse de rotation [tr/min]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4214728"/>
        <c:crosses val="autoZero"/>
        <c:crossBetween val="midCat"/>
        <c:majorUnit val="1000"/>
      </c:valAx>
      <c:valAx>
        <c:axId val="224214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Facteur d’amortissement [-]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4210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05439493473721"/>
          <c:y val="5.1583991334972594E-2"/>
          <c:w val="0.8180360980888951"/>
          <c:h val="0.75896193025311409"/>
        </c:manualLayout>
      </c:layout>
      <c:scatterChart>
        <c:scatterStyle val="smoothMarker"/>
        <c:varyColors val="0"/>
        <c:ser>
          <c:idx val="0"/>
          <c:order val="0"/>
          <c:tx>
            <c:v>DX linéaire</c:v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linear!$D$13:$J$13</c:f>
              <c:numCache>
                <c:formatCode>General</c:formatCode>
                <c:ptCount val="7"/>
                <c:pt idx="0">
                  <c:v>8000</c:v>
                </c:pt>
                <c:pt idx="1">
                  <c:v>8500</c:v>
                </c:pt>
                <c:pt idx="2" formatCode="0.00">
                  <c:v>9000</c:v>
                </c:pt>
                <c:pt idx="3" formatCode="0.00">
                  <c:v>9500</c:v>
                </c:pt>
                <c:pt idx="4" formatCode="0.00">
                  <c:v>10000</c:v>
                </c:pt>
                <c:pt idx="5" formatCode="0.00">
                  <c:v>10500</c:v>
                </c:pt>
                <c:pt idx="6" formatCode="0.00">
                  <c:v>11000</c:v>
                </c:pt>
              </c:numCache>
            </c:numRef>
          </c:xVal>
          <c:yVal>
            <c:numRef>
              <c:f>linear!$B$2:$B$8</c:f>
              <c:numCache>
                <c:formatCode>General</c:formatCode>
                <c:ptCount val="7"/>
                <c:pt idx="0">
                  <c:v>1.7118280562899999</c:v>
                </c:pt>
                <c:pt idx="1">
                  <c:v>1.7934311085400001</c:v>
                </c:pt>
                <c:pt idx="2">
                  <c:v>1.80794447531</c:v>
                </c:pt>
                <c:pt idx="3">
                  <c:v>1.83930105253</c:v>
                </c:pt>
                <c:pt idx="4">
                  <c:v>1.8831056447800001</c:v>
                </c:pt>
                <c:pt idx="5">
                  <c:v>1.91243412096</c:v>
                </c:pt>
                <c:pt idx="6">
                  <c:v>1.9462385985299999</c:v>
                </c:pt>
              </c:numCache>
            </c:numRef>
          </c:yVal>
          <c:smooth val="1"/>
        </c:ser>
        <c:ser>
          <c:idx val="2"/>
          <c:order val="1"/>
          <c:tx>
            <c:v>DY linéaire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linear!$D$13:$J$13</c:f>
              <c:numCache>
                <c:formatCode>General</c:formatCode>
                <c:ptCount val="7"/>
                <c:pt idx="0">
                  <c:v>8000</c:v>
                </c:pt>
                <c:pt idx="1">
                  <c:v>8500</c:v>
                </c:pt>
                <c:pt idx="2" formatCode="0.00">
                  <c:v>9000</c:v>
                </c:pt>
                <c:pt idx="3" formatCode="0.00">
                  <c:v>9500</c:v>
                </c:pt>
                <c:pt idx="4" formatCode="0.00">
                  <c:v>10000</c:v>
                </c:pt>
                <c:pt idx="5" formatCode="0.00">
                  <c:v>10500</c:v>
                </c:pt>
                <c:pt idx="6" formatCode="0.00">
                  <c:v>11000</c:v>
                </c:pt>
              </c:numCache>
            </c:numRef>
          </c:xVal>
          <c:yVal>
            <c:numRef>
              <c:f>linear!$D$2:$D$8</c:f>
              <c:numCache>
                <c:formatCode>General</c:formatCode>
                <c:ptCount val="7"/>
                <c:pt idx="0">
                  <c:v>1.9166633105699999</c:v>
                </c:pt>
                <c:pt idx="1">
                  <c:v>2.0351061314700001</c:v>
                </c:pt>
                <c:pt idx="2">
                  <c:v>2.1726140408700001</c:v>
                </c:pt>
                <c:pt idx="3">
                  <c:v>2.2624098345400001</c:v>
                </c:pt>
                <c:pt idx="4">
                  <c:v>2.3314413120899999</c:v>
                </c:pt>
                <c:pt idx="5">
                  <c:v>2.3962665673700001</c:v>
                </c:pt>
                <c:pt idx="6">
                  <c:v>2.4584760506599999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4208848"/>
        <c:axId val="224209240"/>
      </c:scatterChart>
      <c:valAx>
        <c:axId val="224208848"/>
        <c:scaling>
          <c:orientation val="minMax"/>
          <c:max val="11000"/>
          <c:min val="8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4209240"/>
        <c:crosses val="autoZero"/>
        <c:crossBetween val="midCat"/>
      </c:valAx>
      <c:valAx>
        <c:axId val="224209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Amplitude [µm]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42088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8205452642119153"/>
          <c:y val="0.60365764138034372"/>
          <c:w val="0.54601226869762665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76923115824396"/>
          <c:y val="6.4383989184841728E-2"/>
          <c:w val="0.792872422739065"/>
          <c:h val="0.74616193240324491"/>
        </c:manualLayout>
      </c:layout>
      <c:scatterChart>
        <c:scatterStyle val="smoothMarker"/>
        <c:varyColors val="0"/>
        <c:ser>
          <c:idx val="0"/>
          <c:order val="0"/>
          <c:tx>
            <c:v>PhaX linéaire</c:v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linear!$D$13:$J$13</c:f>
              <c:numCache>
                <c:formatCode>General</c:formatCode>
                <c:ptCount val="7"/>
                <c:pt idx="0">
                  <c:v>8000</c:v>
                </c:pt>
                <c:pt idx="1">
                  <c:v>8500</c:v>
                </c:pt>
                <c:pt idx="2" formatCode="0.00">
                  <c:v>9000</c:v>
                </c:pt>
                <c:pt idx="3" formatCode="0.00">
                  <c:v>9500</c:v>
                </c:pt>
                <c:pt idx="4" formatCode="0.00">
                  <c:v>10000</c:v>
                </c:pt>
                <c:pt idx="5" formatCode="0.00">
                  <c:v>10500</c:v>
                </c:pt>
                <c:pt idx="6" formatCode="0.00">
                  <c:v>11000</c:v>
                </c:pt>
              </c:numCache>
            </c:numRef>
          </c:xVal>
          <c:yVal>
            <c:numRef>
              <c:f>linear!$C$2:$C$8</c:f>
              <c:numCache>
                <c:formatCode>General</c:formatCode>
                <c:ptCount val="7"/>
                <c:pt idx="0">
                  <c:v>-144.35401765899999</c:v>
                </c:pt>
                <c:pt idx="1">
                  <c:v>-150.728495533</c:v>
                </c:pt>
                <c:pt idx="2">
                  <c:v>-156.87709090199999</c:v>
                </c:pt>
                <c:pt idx="3">
                  <c:v>-160.81996768299999</c:v>
                </c:pt>
                <c:pt idx="4">
                  <c:v>-164.20348578799999</c:v>
                </c:pt>
                <c:pt idx="5">
                  <c:v>-167.464084977</c:v>
                </c:pt>
                <c:pt idx="6">
                  <c:v>-170.53628592600001</c:v>
                </c:pt>
              </c:numCache>
            </c:numRef>
          </c:yVal>
          <c:smooth val="1"/>
        </c:ser>
        <c:ser>
          <c:idx val="2"/>
          <c:order val="1"/>
          <c:tx>
            <c:v>PhaY linéaire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linear!$D$13:$J$13</c:f>
              <c:numCache>
                <c:formatCode>General</c:formatCode>
                <c:ptCount val="7"/>
                <c:pt idx="0">
                  <c:v>8000</c:v>
                </c:pt>
                <c:pt idx="1">
                  <c:v>8500</c:v>
                </c:pt>
                <c:pt idx="2" formatCode="0.00">
                  <c:v>9000</c:v>
                </c:pt>
                <c:pt idx="3" formatCode="0.00">
                  <c:v>9500</c:v>
                </c:pt>
                <c:pt idx="4" formatCode="0.00">
                  <c:v>10000</c:v>
                </c:pt>
                <c:pt idx="5" formatCode="0.00">
                  <c:v>10500</c:v>
                </c:pt>
                <c:pt idx="6" formatCode="0.00">
                  <c:v>11000</c:v>
                </c:pt>
              </c:numCache>
            </c:numRef>
          </c:xVal>
          <c:yVal>
            <c:numRef>
              <c:f>linear!$E$2:$E$8</c:f>
              <c:numCache>
                <c:formatCode>General</c:formatCode>
                <c:ptCount val="7"/>
                <c:pt idx="0">
                  <c:v>123.967387174</c:v>
                </c:pt>
                <c:pt idx="1">
                  <c:v>120.35328404400001</c:v>
                </c:pt>
                <c:pt idx="2">
                  <c:v>115.94671803999999</c:v>
                </c:pt>
                <c:pt idx="3">
                  <c:v>111.649878305</c:v>
                </c:pt>
                <c:pt idx="4">
                  <c:v>107.580988609</c:v>
                </c:pt>
                <c:pt idx="5">
                  <c:v>103.52145470000001</c:v>
                </c:pt>
                <c:pt idx="6">
                  <c:v>99.692760706100003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4213160"/>
        <c:axId val="224213552"/>
      </c:scatterChart>
      <c:valAx>
        <c:axId val="224213160"/>
        <c:scaling>
          <c:orientation val="minMax"/>
          <c:max val="11000"/>
          <c:min val="8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4213552"/>
        <c:crosses val="autoZero"/>
        <c:crossBetween val="midCat"/>
      </c:valAx>
      <c:valAx>
        <c:axId val="22421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42131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8363458902897253"/>
          <c:y val="0.3903243438825249"/>
          <c:w val="0.60827292542189448"/>
          <c:h val="0.13440199317131873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22971695012112"/>
          <c:y val="7.2917321084754488E-2"/>
          <c:w val="0.77179332352242103"/>
          <c:h val="0.72482860265346305"/>
        </c:manualLayout>
      </c:layout>
      <c:scatterChart>
        <c:scatterStyle val="smoothMarker"/>
        <c:varyColors val="0"/>
        <c:ser>
          <c:idx val="2"/>
          <c:order val="0"/>
          <c:tx>
            <c:v>linéaire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linear!$D$13:$J$13</c:f>
              <c:numCache>
                <c:formatCode>General</c:formatCode>
                <c:ptCount val="7"/>
                <c:pt idx="0">
                  <c:v>8000</c:v>
                </c:pt>
                <c:pt idx="1">
                  <c:v>8500</c:v>
                </c:pt>
                <c:pt idx="2" formatCode="0.00">
                  <c:v>9000</c:v>
                </c:pt>
                <c:pt idx="3" formatCode="0.00">
                  <c:v>9500</c:v>
                </c:pt>
                <c:pt idx="4" formatCode="0.00">
                  <c:v>10000</c:v>
                </c:pt>
                <c:pt idx="5" formatCode="0.00">
                  <c:v>10500</c:v>
                </c:pt>
                <c:pt idx="6" formatCode="0.00">
                  <c:v>11000</c:v>
                </c:pt>
              </c:numCache>
            </c:numRef>
          </c:xVal>
          <c:yVal>
            <c:numRef>
              <c:f>linear!$D$27:$J$27</c:f>
              <c:numCache>
                <c:formatCode>0.00</c:formatCode>
                <c:ptCount val="7"/>
                <c:pt idx="0">
                  <c:v>1.9789919725895954E-2</c:v>
                </c:pt>
                <c:pt idx="1">
                  <c:v>2.0733307613179191E-2</c:v>
                </c:pt>
                <c:pt idx="2">
                  <c:v>2.0901092200115604E-2</c:v>
                </c:pt>
                <c:pt idx="3">
                  <c:v>2.1263595983005781E-2</c:v>
                </c:pt>
                <c:pt idx="4">
                  <c:v>2.1770007454104044E-2</c:v>
                </c:pt>
                <c:pt idx="5">
                  <c:v>2.210906498219653E-2</c:v>
                </c:pt>
                <c:pt idx="6">
                  <c:v>2.2499868191098265E-2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6728040"/>
        <c:axId val="306725296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1"/>
                <c:tx>
                  <c:v>non-linéaire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NL!$B$9:$E$9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6000</c:v>
                      </c:pt>
                      <c:pt idx="1">
                        <c:v>7000</c:v>
                      </c:pt>
                      <c:pt idx="2">
                        <c:v>8000</c:v>
                      </c:pt>
                      <c:pt idx="3">
                        <c:v>9000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NL!$B$23:$E$23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0.33728265107212485</c:v>
                      </c:pt>
                      <c:pt idx="1">
                        <c:v>0.46112475633528266</c:v>
                      </c:pt>
                      <c:pt idx="2">
                        <c:v>0.56195321637426898</c:v>
                      </c:pt>
                      <c:pt idx="3">
                        <c:v>0.63760623781676429</c:v>
                      </c:pt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306728040"/>
        <c:scaling>
          <c:orientation val="minMax"/>
          <c:max val="11000"/>
          <c:min val="8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6725296"/>
        <c:crosses val="autoZero"/>
        <c:crossBetween val="midCat"/>
      </c:valAx>
      <c:valAx>
        <c:axId val="306725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Module [µm/g.mm]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67280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765310839035294"/>
          <c:y val="0.17272438043474977"/>
          <c:w val="0.26855562129878274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928128485741643"/>
          <c:y val="3.8805555555555558E-2"/>
          <c:w val="0.80339942266573916"/>
          <c:h val="0.8591861929727265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'non-isotherme'!$C$11</c:f>
              <c:strCache>
                <c:ptCount val="1"/>
                <c:pt idx="0">
                  <c:v>Cxx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'non-isotherme'!$D$11:$N$11</c:f>
              <c:numCache>
                <c:formatCode>General</c:formatCode>
                <c:ptCount val="11"/>
                <c:pt idx="0">
                  <c:v>442943.51149229001</c:v>
                </c:pt>
                <c:pt idx="1">
                  <c:v>244395.55496271001</c:v>
                </c:pt>
                <c:pt idx="2">
                  <c:v>63618.649289239998</c:v>
                </c:pt>
                <c:pt idx="3">
                  <c:v>35146.602372769201</c:v>
                </c:pt>
                <c:pt idx="4">
                  <c:v>30077.080126082099</c:v>
                </c:pt>
                <c:pt idx="5">
                  <c:v>28979.889835431801</c:v>
                </c:pt>
                <c:pt idx="6">
                  <c:v>28422.053134218699</c:v>
                </c:pt>
                <c:pt idx="7">
                  <c:v>29160.364794789301</c:v>
                </c:pt>
                <c:pt idx="8">
                  <c:v>27943.687002705501</c:v>
                </c:pt>
                <c:pt idx="9">
                  <c:v>26579.847951274402</c:v>
                </c:pt>
                <c:pt idx="10">
                  <c:v>23944.296749326699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'non-isotherme'!$C$12</c:f>
              <c:strCache>
                <c:ptCount val="1"/>
                <c:pt idx="0">
                  <c:v>Cxy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'non-isotherme'!$D$12:$N$12</c:f>
              <c:numCache>
                <c:formatCode>General</c:formatCode>
                <c:ptCount val="11"/>
                <c:pt idx="0">
                  <c:v>312164.11331925</c:v>
                </c:pt>
                <c:pt idx="1">
                  <c:v>186852.17110149001</c:v>
                </c:pt>
                <c:pt idx="2">
                  <c:v>43289.766796609998</c:v>
                </c:pt>
                <c:pt idx="3">
                  <c:v>8691.5381620346598</c:v>
                </c:pt>
                <c:pt idx="4">
                  <c:v>2839.7302653645002</c:v>
                </c:pt>
                <c:pt idx="5">
                  <c:v>-1236.4948166379299</c:v>
                </c:pt>
                <c:pt idx="6">
                  <c:v>-2798.8203185114298</c:v>
                </c:pt>
                <c:pt idx="7">
                  <c:v>-2956.8140481382602</c:v>
                </c:pt>
                <c:pt idx="8">
                  <c:v>-3269.58931764721</c:v>
                </c:pt>
                <c:pt idx="9">
                  <c:v>-3275.9522155425402</c:v>
                </c:pt>
                <c:pt idx="10">
                  <c:v>-3155.56956777391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'non-isotherme'!$C$13</c:f>
              <c:strCache>
                <c:ptCount val="1"/>
                <c:pt idx="0">
                  <c:v>Cyx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'non-isotherme'!$D$13:$N$13</c:f>
              <c:numCache>
                <c:formatCode>General</c:formatCode>
                <c:ptCount val="11"/>
                <c:pt idx="0">
                  <c:v>326798.27452750999</c:v>
                </c:pt>
                <c:pt idx="1">
                  <c:v>194883.71777155</c:v>
                </c:pt>
                <c:pt idx="2">
                  <c:v>48511.286569999997</c:v>
                </c:pt>
                <c:pt idx="3">
                  <c:v>13796.6778356254</c:v>
                </c:pt>
                <c:pt idx="4">
                  <c:v>5882.26241216568</c:v>
                </c:pt>
                <c:pt idx="5">
                  <c:v>4300.4894634376096</c:v>
                </c:pt>
                <c:pt idx="6">
                  <c:v>4182.8142839644497</c:v>
                </c:pt>
                <c:pt idx="7">
                  <c:v>4346.1548629578101</c:v>
                </c:pt>
                <c:pt idx="8">
                  <c:v>4551.1964598080103</c:v>
                </c:pt>
                <c:pt idx="9">
                  <c:v>5805.3297697860899</c:v>
                </c:pt>
                <c:pt idx="10">
                  <c:v>6437.94147525278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'non-isotherme'!$C$14</c:f>
              <c:strCache>
                <c:ptCount val="1"/>
                <c:pt idx="0">
                  <c:v>Cyy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'non-isotherme'!$D$14:$N$14</c:f>
              <c:numCache>
                <c:formatCode>General</c:formatCode>
                <c:ptCount val="11"/>
                <c:pt idx="0">
                  <c:v>357072.59748003999</c:v>
                </c:pt>
                <c:pt idx="1">
                  <c:v>249157.14642040001</c:v>
                </c:pt>
                <c:pt idx="2">
                  <c:v>111340.33750754</c:v>
                </c:pt>
                <c:pt idx="3">
                  <c:v>51767.876526852997</c:v>
                </c:pt>
                <c:pt idx="4">
                  <c:v>36810.971076326197</c:v>
                </c:pt>
                <c:pt idx="5">
                  <c:v>33123.265823817099</c:v>
                </c:pt>
                <c:pt idx="6">
                  <c:v>31379.0394299361</c:v>
                </c:pt>
                <c:pt idx="7">
                  <c:v>30616.3793076744</c:v>
                </c:pt>
                <c:pt idx="8">
                  <c:v>28934.836763405001</c:v>
                </c:pt>
                <c:pt idx="9">
                  <c:v>26249.5188411811</c:v>
                </c:pt>
                <c:pt idx="10">
                  <c:v>22392.3931664835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493256"/>
        <c:axId val="221492080"/>
      </c:scatterChart>
      <c:valAx>
        <c:axId val="221493256"/>
        <c:scaling>
          <c:orientation val="minMax"/>
          <c:max val="5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492080"/>
        <c:crosses val="autoZero"/>
        <c:crossBetween val="midCat"/>
        <c:majorUnit val="100"/>
      </c:valAx>
      <c:valAx>
        <c:axId val="221492080"/>
        <c:scaling>
          <c:orientation val="minMax"/>
          <c:max val="45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493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ysClr val="window" lastClr="FFFFFF"/>
    </a:solidFill>
    <a:ln>
      <a:solidFill>
        <a:sysClr val="windowText" lastClr="000000"/>
      </a:solidFill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6621253268197"/>
          <c:y val="7.7183987034710855E-2"/>
          <c:w val="0.76922428049095015"/>
          <c:h val="0.72056193670350666"/>
        </c:manualLayout>
      </c:layout>
      <c:scatterChart>
        <c:scatterStyle val="smoothMarker"/>
        <c:varyColors val="0"/>
        <c:ser>
          <c:idx val="2"/>
          <c:order val="0"/>
          <c:tx>
            <c:v>linéaire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linear!$D$13:$J$13</c:f>
              <c:numCache>
                <c:formatCode>General</c:formatCode>
                <c:ptCount val="7"/>
                <c:pt idx="0">
                  <c:v>8000</c:v>
                </c:pt>
                <c:pt idx="1">
                  <c:v>8500</c:v>
                </c:pt>
                <c:pt idx="2" formatCode="0.00">
                  <c:v>9000</c:v>
                </c:pt>
                <c:pt idx="3" formatCode="0.00">
                  <c:v>9500</c:v>
                </c:pt>
                <c:pt idx="4" formatCode="0.00">
                  <c:v>10000</c:v>
                </c:pt>
                <c:pt idx="5" formatCode="0.00">
                  <c:v>10500</c:v>
                </c:pt>
                <c:pt idx="6" formatCode="0.00">
                  <c:v>11000</c:v>
                </c:pt>
              </c:numCache>
            </c:numRef>
          </c:xVal>
          <c:yVal>
            <c:numRef>
              <c:f>linear!$D$30:$J$30</c:f>
              <c:numCache>
                <c:formatCode>0.00</c:formatCode>
                <c:ptCount val="7"/>
                <c:pt idx="0">
                  <c:v>-144.35401765899999</c:v>
                </c:pt>
                <c:pt idx="1">
                  <c:v>-150.728495533</c:v>
                </c:pt>
                <c:pt idx="2">
                  <c:v>-156.87709090199999</c:v>
                </c:pt>
                <c:pt idx="3">
                  <c:v>-160.81996768299999</c:v>
                </c:pt>
                <c:pt idx="4">
                  <c:v>-164.20348578799994</c:v>
                </c:pt>
                <c:pt idx="5">
                  <c:v>-167.464084977</c:v>
                </c:pt>
                <c:pt idx="6">
                  <c:v>-170.53628592600003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6726472"/>
        <c:axId val="302321824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1"/>
                <c:tx>
                  <c:v>non-linéaire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NL!$B$9:$E$9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6000</c:v>
                      </c:pt>
                      <c:pt idx="1">
                        <c:v>7000</c:v>
                      </c:pt>
                      <c:pt idx="2">
                        <c:v>8000</c:v>
                      </c:pt>
                      <c:pt idx="3">
                        <c:v>9000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NL!$B$26:$E$26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-85.618300000000005</c:v>
                      </c:pt>
                      <c:pt idx="1">
                        <c:v>-85.489000000000004</c:v>
                      </c:pt>
                      <c:pt idx="2">
                        <c:v>-84.458100000000016</c:v>
                      </c:pt>
                      <c:pt idx="3">
                        <c:v>-82.059899999999999</c:v>
                      </c:pt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306726472"/>
        <c:scaling>
          <c:orientation val="minMax"/>
          <c:max val="11000"/>
          <c:min val="8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2321824"/>
        <c:crosses val="autoZero"/>
        <c:crossBetween val="midCat"/>
      </c:valAx>
      <c:valAx>
        <c:axId val="302321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67264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9528509803326612"/>
          <c:y val="0.20259104208444434"/>
          <c:w val="0.3302126540540814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136251460743793"/>
          <c:y val="6.5118498118769658E-2"/>
          <c:w val="0.86996038724177971"/>
          <c:h val="0.76274103668075977"/>
        </c:manualLayout>
      </c:layout>
      <c:scatterChart>
        <c:scatterStyle val="smoothMarker"/>
        <c:varyColors val="0"/>
        <c:ser>
          <c:idx val="0"/>
          <c:order val="0"/>
          <c:tx>
            <c:v>8000 tr/min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brut!$C$3:$C$75</c:f>
              <c:numCache>
                <c:formatCode>General</c:formatCode>
                <c:ptCount val="73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</c:numCache>
            </c:numRef>
          </c:xVal>
          <c:yVal>
            <c:numRef>
              <c:f>brut!$D$3:$D$75</c:f>
              <c:numCache>
                <c:formatCode>0.00E+00</c:formatCode>
                <c:ptCount val="73"/>
                <c:pt idx="0">
                  <c:v>62.031741119310297</c:v>
                </c:pt>
                <c:pt idx="1">
                  <c:v>62.002921298174698</c:v>
                </c:pt>
                <c:pt idx="2">
                  <c:v>61.973049042779898</c:v>
                </c:pt>
                <c:pt idx="3">
                  <c:v>61.941826586985798</c:v>
                </c:pt>
                <c:pt idx="4">
                  <c:v>61.904930181771903</c:v>
                </c:pt>
                <c:pt idx="5">
                  <c:v>61.874012933730903</c:v>
                </c:pt>
                <c:pt idx="6">
                  <c:v>61.848315302259003</c:v>
                </c:pt>
                <c:pt idx="7">
                  <c:v>61.8218480635446</c:v>
                </c:pt>
                <c:pt idx="8">
                  <c:v>61.797826511684399</c:v>
                </c:pt>
                <c:pt idx="9">
                  <c:v>61.774390903868301</c:v>
                </c:pt>
                <c:pt idx="10">
                  <c:v>61.753399927612399</c:v>
                </c:pt>
                <c:pt idx="11">
                  <c:v>61.733989531370099</c:v>
                </c:pt>
                <c:pt idx="12">
                  <c:v>61.714358004170101</c:v>
                </c:pt>
                <c:pt idx="13">
                  <c:v>61.6922348248332</c:v>
                </c:pt>
                <c:pt idx="14">
                  <c:v>61.676369485794702</c:v>
                </c:pt>
                <c:pt idx="15">
                  <c:v>61.6672289516641</c:v>
                </c:pt>
                <c:pt idx="16">
                  <c:v>61.658338214299803</c:v>
                </c:pt>
                <c:pt idx="17">
                  <c:v>61.652890426896299</c:v>
                </c:pt>
                <c:pt idx="18">
                  <c:v>61.650111706204498</c:v>
                </c:pt>
                <c:pt idx="19">
                  <c:v>61.649673689726299</c:v>
                </c:pt>
                <c:pt idx="20">
                  <c:v>61.652736194594098</c:v>
                </c:pt>
                <c:pt idx="21">
                  <c:v>61.656190328687302</c:v>
                </c:pt>
                <c:pt idx="22">
                  <c:v>61.653028442915797</c:v>
                </c:pt>
                <c:pt idx="23">
                  <c:v>61.660088413042601</c:v>
                </c:pt>
                <c:pt idx="24">
                  <c:v>61.675636382950302</c:v>
                </c:pt>
                <c:pt idx="25">
                  <c:v>61.690335894651199</c:v>
                </c:pt>
                <c:pt idx="26">
                  <c:v>61.708717728822201</c:v>
                </c:pt>
                <c:pt idx="27">
                  <c:v>61.730154939690301</c:v>
                </c:pt>
                <c:pt idx="28">
                  <c:v>61.752868435011997</c:v>
                </c:pt>
                <c:pt idx="29">
                  <c:v>61.779134581850897</c:v>
                </c:pt>
                <c:pt idx="30">
                  <c:v>61.8046521051889</c:v>
                </c:pt>
                <c:pt idx="31">
                  <c:v>61.813939565764301</c:v>
                </c:pt>
                <c:pt idx="32">
                  <c:v>61.8405584398134</c:v>
                </c:pt>
                <c:pt idx="33">
                  <c:v>61.874025470984002</c:v>
                </c:pt>
                <c:pt idx="34">
                  <c:v>61.905958760967202</c:v>
                </c:pt>
                <c:pt idx="35">
                  <c:v>61.938750726222899</c:v>
                </c:pt>
                <c:pt idx="36">
                  <c:v>61.9742624952056</c:v>
                </c:pt>
                <c:pt idx="37">
                  <c:v>62.007733036166698</c:v>
                </c:pt>
                <c:pt idx="38">
                  <c:v>62.044869564023301</c:v>
                </c:pt>
                <c:pt idx="39">
                  <c:v>62.077369765956803</c:v>
                </c:pt>
                <c:pt idx="40">
                  <c:v>62.112134674563698</c:v>
                </c:pt>
                <c:pt idx="41">
                  <c:v>62.116537643958303</c:v>
                </c:pt>
                <c:pt idx="42">
                  <c:v>62.1510384766679</c:v>
                </c:pt>
                <c:pt idx="43">
                  <c:v>62.1821639516563</c:v>
                </c:pt>
                <c:pt idx="44">
                  <c:v>62.211449420445902</c:v>
                </c:pt>
                <c:pt idx="45">
                  <c:v>62.241856003635903</c:v>
                </c:pt>
                <c:pt idx="46">
                  <c:v>62.267477475831299</c:v>
                </c:pt>
                <c:pt idx="47">
                  <c:v>62.2938521438317</c:v>
                </c:pt>
                <c:pt idx="48">
                  <c:v>62.313989376928099</c:v>
                </c:pt>
                <c:pt idx="49">
                  <c:v>62.334062587514303</c:v>
                </c:pt>
                <c:pt idx="50">
                  <c:v>62.321003835626499</c:v>
                </c:pt>
                <c:pt idx="51">
                  <c:v>62.338279199010699</c:v>
                </c:pt>
                <c:pt idx="52">
                  <c:v>62.349876370368598</c:v>
                </c:pt>
                <c:pt idx="53">
                  <c:v>62.359855196379101</c:v>
                </c:pt>
                <c:pt idx="54">
                  <c:v>62.367255710135098</c:v>
                </c:pt>
                <c:pt idx="55">
                  <c:v>62.371485975581301</c:v>
                </c:pt>
                <c:pt idx="56">
                  <c:v>62.3734679088438</c:v>
                </c:pt>
                <c:pt idx="57">
                  <c:v>62.369547128672799</c:v>
                </c:pt>
                <c:pt idx="58">
                  <c:v>62.363887156506799</c:v>
                </c:pt>
                <c:pt idx="59">
                  <c:v>62.331430579759299</c:v>
                </c:pt>
                <c:pt idx="60">
                  <c:v>62.323830731149698</c:v>
                </c:pt>
                <c:pt idx="61">
                  <c:v>62.310256711021196</c:v>
                </c:pt>
                <c:pt idx="62">
                  <c:v>62.2960470989958</c:v>
                </c:pt>
                <c:pt idx="63">
                  <c:v>62.278118861130402</c:v>
                </c:pt>
                <c:pt idx="64">
                  <c:v>62.259463239744797</c:v>
                </c:pt>
                <c:pt idx="65">
                  <c:v>62.237552375927997</c:v>
                </c:pt>
                <c:pt idx="66">
                  <c:v>62.212361583952003</c:v>
                </c:pt>
                <c:pt idx="67">
                  <c:v>62.186511897353803</c:v>
                </c:pt>
                <c:pt idx="68">
                  <c:v>62.1438074265767</c:v>
                </c:pt>
                <c:pt idx="69">
                  <c:v>62.1183410632608</c:v>
                </c:pt>
                <c:pt idx="70">
                  <c:v>62.0895117397516</c:v>
                </c:pt>
                <c:pt idx="71">
                  <c:v>62.061829425264897</c:v>
                </c:pt>
                <c:pt idx="72">
                  <c:v>62.031741119310297</c:v>
                </c:pt>
              </c:numCache>
            </c:numRef>
          </c:yVal>
          <c:smooth val="1"/>
        </c:ser>
        <c:ser>
          <c:idx val="1"/>
          <c:order val="1"/>
          <c:tx>
            <c:v>9000 tr/min</c:v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brut!$C$3:$C$75</c:f>
              <c:numCache>
                <c:formatCode>General</c:formatCode>
                <c:ptCount val="73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</c:numCache>
            </c:numRef>
          </c:xVal>
          <c:yVal>
            <c:numRef>
              <c:f>brut!$E$3:$E$75</c:f>
              <c:numCache>
                <c:formatCode>0.00E+00</c:formatCode>
                <c:ptCount val="73"/>
                <c:pt idx="0">
                  <c:v>63.222458750002701</c:v>
                </c:pt>
                <c:pt idx="1">
                  <c:v>63.189087042226099</c:v>
                </c:pt>
                <c:pt idx="2">
                  <c:v>63.156092585072102</c:v>
                </c:pt>
                <c:pt idx="3">
                  <c:v>63.121287637759202</c:v>
                </c:pt>
                <c:pt idx="4">
                  <c:v>63.085100681029303</c:v>
                </c:pt>
                <c:pt idx="5">
                  <c:v>63.053068568996501</c:v>
                </c:pt>
                <c:pt idx="6">
                  <c:v>63.026436228530699</c:v>
                </c:pt>
                <c:pt idx="7">
                  <c:v>62.999743922356203</c:v>
                </c:pt>
                <c:pt idx="8">
                  <c:v>62.975556809399002</c:v>
                </c:pt>
                <c:pt idx="9">
                  <c:v>62.952778722658103</c:v>
                </c:pt>
                <c:pt idx="10">
                  <c:v>62.933153579305099</c:v>
                </c:pt>
                <c:pt idx="11">
                  <c:v>62.915083293558801</c:v>
                </c:pt>
                <c:pt idx="12">
                  <c:v>62.897757500604399</c:v>
                </c:pt>
                <c:pt idx="13">
                  <c:v>62.879189659913102</c:v>
                </c:pt>
                <c:pt idx="14">
                  <c:v>62.866865228377002</c:v>
                </c:pt>
                <c:pt idx="15">
                  <c:v>62.861363155824399</c:v>
                </c:pt>
                <c:pt idx="16">
                  <c:v>62.856643578213699</c:v>
                </c:pt>
                <c:pt idx="17">
                  <c:v>62.856900791748402</c:v>
                </c:pt>
                <c:pt idx="18">
                  <c:v>62.858619405495197</c:v>
                </c:pt>
                <c:pt idx="19">
                  <c:v>62.8655390262754</c:v>
                </c:pt>
                <c:pt idx="20">
                  <c:v>62.873541763649499</c:v>
                </c:pt>
                <c:pt idx="21">
                  <c:v>62.8849155168027</c:v>
                </c:pt>
                <c:pt idx="22">
                  <c:v>62.887178719009199</c:v>
                </c:pt>
                <c:pt idx="23">
                  <c:v>62.901869568874403</c:v>
                </c:pt>
                <c:pt idx="24">
                  <c:v>62.923847707404299</c:v>
                </c:pt>
                <c:pt idx="25">
                  <c:v>62.945337956284597</c:v>
                </c:pt>
                <c:pt idx="26">
                  <c:v>62.971330079556402</c:v>
                </c:pt>
                <c:pt idx="27">
                  <c:v>62.9987273832689</c:v>
                </c:pt>
                <c:pt idx="28">
                  <c:v>63.0289011717975</c:v>
                </c:pt>
                <c:pt idx="29">
                  <c:v>63.060726975678598</c:v>
                </c:pt>
                <c:pt idx="30">
                  <c:v>63.093259667917202</c:v>
                </c:pt>
                <c:pt idx="31">
                  <c:v>63.107302994237301</c:v>
                </c:pt>
                <c:pt idx="32">
                  <c:v>63.1410109702706</c:v>
                </c:pt>
                <c:pt idx="33">
                  <c:v>63.180313179862303</c:v>
                </c:pt>
                <c:pt idx="34">
                  <c:v>63.217358061270197</c:v>
                </c:pt>
                <c:pt idx="35">
                  <c:v>63.256345677968397</c:v>
                </c:pt>
                <c:pt idx="36">
                  <c:v>63.296260490190299</c:v>
                </c:pt>
                <c:pt idx="37">
                  <c:v>63.335331776894201</c:v>
                </c:pt>
                <c:pt idx="38">
                  <c:v>63.375347330469403</c:v>
                </c:pt>
                <c:pt idx="39">
                  <c:v>63.411971661974299</c:v>
                </c:pt>
                <c:pt idx="40">
                  <c:v>63.4482165748</c:v>
                </c:pt>
                <c:pt idx="41">
                  <c:v>63.453329927278702</c:v>
                </c:pt>
                <c:pt idx="42">
                  <c:v>63.489850011854998</c:v>
                </c:pt>
                <c:pt idx="43">
                  <c:v>63.520312341209397</c:v>
                </c:pt>
                <c:pt idx="44">
                  <c:v>63.549736599585302</c:v>
                </c:pt>
                <c:pt idx="45">
                  <c:v>63.578198611700003</c:v>
                </c:pt>
                <c:pt idx="46">
                  <c:v>63.602945244206602</c:v>
                </c:pt>
                <c:pt idx="47">
                  <c:v>63.626847537632401</c:v>
                </c:pt>
                <c:pt idx="48">
                  <c:v>63.644215032238201</c:v>
                </c:pt>
                <c:pt idx="49">
                  <c:v>63.660400363965401</c:v>
                </c:pt>
                <c:pt idx="50">
                  <c:v>63.644237459255102</c:v>
                </c:pt>
                <c:pt idx="51">
                  <c:v>63.657667575047199</c:v>
                </c:pt>
                <c:pt idx="52">
                  <c:v>63.663457166146301</c:v>
                </c:pt>
                <c:pt idx="53">
                  <c:v>63.668383705037598</c:v>
                </c:pt>
                <c:pt idx="54">
                  <c:v>63.668669063617401</c:v>
                </c:pt>
                <c:pt idx="55">
                  <c:v>63.666985577268697</c:v>
                </c:pt>
                <c:pt idx="56">
                  <c:v>63.662119553082299</c:v>
                </c:pt>
                <c:pt idx="57">
                  <c:v>63.651334350925403</c:v>
                </c:pt>
                <c:pt idx="58">
                  <c:v>63.6382242324975</c:v>
                </c:pt>
                <c:pt idx="59">
                  <c:v>63.601846813657303</c:v>
                </c:pt>
                <c:pt idx="60">
                  <c:v>63.587136840657202</c:v>
                </c:pt>
                <c:pt idx="61">
                  <c:v>63.566990822068099</c:v>
                </c:pt>
                <c:pt idx="62">
                  <c:v>63.545208392654096</c:v>
                </c:pt>
                <c:pt idx="63">
                  <c:v>63.521051687644203</c:v>
                </c:pt>
                <c:pt idx="64">
                  <c:v>63.495116368279803</c:v>
                </c:pt>
                <c:pt idx="65">
                  <c:v>63.466555781708799</c:v>
                </c:pt>
                <c:pt idx="66">
                  <c:v>63.4341504625746</c:v>
                </c:pt>
                <c:pt idx="67">
                  <c:v>63.401986511938702</c:v>
                </c:pt>
                <c:pt idx="68">
                  <c:v>63.356357127615603</c:v>
                </c:pt>
                <c:pt idx="69">
                  <c:v>63.324039564745803</c:v>
                </c:pt>
                <c:pt idx="70">
                  <c:v>63.290581545062899</c:v>
                </c:pt>
                <c:pt idx="71">
                  <c:v>63.256513190624801</c:v>
                </c:pt>
                <c:pt idx="72">
                  <c:v>63.222458750002701</c:v>
                </c:pt>
              </c:numCache>
            </c:numRef>
          </c:yVal>
          <c:smooth val="1"/>
        </c:ser>
        <c:ser>
          <c:idx val="2"/>
          <c:order val="2"/>
          <c:tx>
            <c:v>10000 tr/min</c:v>
          </c:tx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brut!$C$3:$C$75</c:f>
              <c:numCache>
                <c:formatCode>General</c:formatCode>
                <c:ptCount val="73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</c:numCache>
            </c:numRef>
          </c:xVal>
          <c:yVal>
            <c:numRef>
              <c:f>brut!$F$3:$F$75</c:f>
              <c:numCache>
                <c:formatCode>0.00E+00</c:formatCode>
                <c:ptCount val="73"/>
                <c:pt idx="0">
                  <c:v>64.413360970402394</c:v>
                </c:pt>
                <c:pt idx="1">
                  <c:v>64.376800477815706</c:v>
                </c:pt>
                <c:pt idx="2">
                  <c:v>64.341704286321701</c:v>
                </c:pt>
                <c:pt idx="3">
                  <c:v>64.305623560033794</c:v>
                </c:pt>
                <c:pt idx="4">
                  <c:v>64.2701294101727</c:v>
                </c:pt>
                <c:pt idx="5">
                  <c:v>64.237826487639495</c:v>
                </c:pt>
                <c:pt idx="6">
                  <c:v>64.209765793543497</c:v>
                </c:pt>
                <c:pt idx="7">
                  <c:v>64.184244222690594</c:v>
                </c:pt>
                <c:pt idx="8">
                  <c:v>64.160857577642005</c:v>
                </c:pt>
                <c:pt idx="9">
                  <c:v>64.140005504932503</c:v>
                </c:pt>
                <c:pt idx="10">
                  <c:v>64.1214321180002</c:v>
                </c:pt>
                <c:pt idx="11">
                  <c:v>64.106025174741703</c:v>
                </c:pt>
                <c:pt idx="12">
                  <c:v>64.091604222567199</c:v>
                </c:pt>
                <c:pt idx="13">
                  <c:v>64.077140843164401</c:v>
                </c:pt>
                <c:pt idx="14">
                  <c:v>64.068697564504305</c:v>
                </c:pt>
                <c:pt idx="15">
                  <c:v>64.066124375916701</c:v>
                </c:pt>
                <c:pt idx="16">
                  <c:v>64.067173487008404</c:v>
                </c:pt>
                <c:pt idx="17">
                  <c:v>64.069758714638695</c:v>
                </c:pt>
                <c:pt idx="18">
                  <c:v>64.078127571452598</c:v>
                </c:pt>
                <c:pt idx="19">
                  <c:v>64.087217979299695</c:v>
                </c:pt>
                <c:pt idx="20">
                  <c:v>64.102352634403005</c:v>
                </c:pt>
                <c:pt idx="21">
                  <c:v>64.116953893312996</c:v>
                </c:pt>
                <c:pt idx="22">
                  <c:v>64.124211671097498</c:v>
                </c:pt>
                <c:pt idx="23">
                  <c:v>64.144211895883302</c:v>
                </c:pt>
                <c:pt idx="24">
                  <c:v>64.171161332155606</c:v>
                </c:pt>
                <c:pt idx="25">
                  <c:v>64.198878148372103</c:v>
                </c:pt>
                <c:pt idx="26">
                  <c:v>64.228546892305502</c:v>
                </c:pt>
                <c:pt idx="27">
                  <c:v>64.263055531871203</c:v>
                </c:pt>
                <c:pt idx="28">
                  <c:v>64.298404060693301</c:v>
                </c:pt>
                <c:pt idx="29">
                  <c:v>64.336144322106193</c:v>
                </c:pt>
                <c:pt idx="30">
                  <c:v>64.373637051826904</c:v>
                </c:pt>
                <c:pt idx="31">
                  <c:v>64.392705075411897</c:v>
                </c:pt>
                <c:pt idx="32">
                  <c:v>64.430976382504994</c:v>
                </c:pt>
                <c:pt idx="33">
                  <c:v>64.474542370647299</c:v>
                </c:pt>
                <c:pt idx="34">
                  <c:v>64.516106473681404</c:v>
                </c:pt>
                <c:pt idx="35">
                  <c:v>64.558470932536494</c:v>
                </c:pt>
                <c:pt idx="36">
                  <c:v>64.601673725008396</c:v>
                </c:pt>
                <c:pt idx="37">
                  <c:v>64.643351508824097</c:v>
                </c:pt>
                <c:pt idx="38">
                  <c:v>64.685612292191607</c:v>
                </c:pt>
                <c:pt idx="39">
                  <c:v>64.723598656381498</c:v>
                </c:pt>
                <c:pt idx="40">
                  <c:v>64.7610525089828</c:v>
                </c:pt>
                <c:pt idx="41">
                  <c:v>64.767284811000707</c:v>
                </c:pt>
                <c:pt idx="42">
                  <c:v>64.803055135373796</c:v>
                </c:pt>
                <c:pt idx="43">
                  <c:v>64.834059623488699</c:v>
                </c:pt>
                <c:pt idx="44">
                  <c:v>64.862476815321301</c:v>
                </c:pt>
                <c:pt idx="45">
                  <c:v>64.890207248305899</c:v>
                </c:pt>
                <c:pt idx="46">
                  <c:v>64.913005340038396</c:v>
                </c:pt>
                <c:pt idx="47">
                  <c:v>64.9342131350313</c:v>
                </c:pt>
                <c:pt idx="48">
                  <c:v>64.948374074846697</c:v>
                </c:pt>
                <c:pt idx="49">
                  <c:v>64.960970704259594</c:v>
                </c:pt>
                <c:pt idx="50">
                  <c:v>64.942670674197203</c:v>
                </c:pt>
                <c:pt idx="51">
                  <c:v>64.950173642246298</c:v>
                </c:pt>
                <c:pt idx="52">
                  <c:v>64.952829931670394</c:v>
                </c:pt>
                <c:pt idx="53">
                  <c:v>64.951415844576303</c:v>
                </c:pt>
                <c:pt idx="54">
                  <c:v>64.948290311109702</c:v>
                </c:pt>
                <c:pt idx="55">
                  <c:v>64.939298296491202</c:v>
                </c:pt>
                <c:pt idx="56">
                  <c:v>64.930025566326293</c:v>
                </c:pt>
                <c:pt idx="57">
                  <c:v>64.912583090505095</c:v>
                </c:pt>
                <c:pt idx="58">
                  <c:v>64.894528388830295</c:v>
                </c:pt>
                <c:pt idx="59">
                  <c:v>64.853407586047993</c:v>
                </c:pt>
                <c:pt idx="60">
                  <c:v>64.832032286289902</c:v>
                </c:pt>
                <c:pt idx="61">
                  <c:v>64.806615302144493</c:v>
                </c:pt>
                <c:pt idx="62">
                  <c:v>64.778410022751402</c:v>
                </c:pt>
                <c:pt idx="63">
                  <c:v>64.748139296376195</c:v>
                </c:pt>
                <c:pt idx="64">
                  <c:v>64.716088795613899</c:v>
                </c:pt>
                <c:pt idx="65">
                  <c:v>64.682962167987199</c:v>
                </c:pt>
                <c:pt idx="66">
                  <c:v>64.644567987211204</c:v>
                </c:pt>
                <c:pt idx="67">
                  <c:v>64.608633578679701</c:v>
                </c:pt>
                <c:pt idx="68">
                  <c:v>64.560906871110603</c:v>
                </c:pt>
                <c:pt idx="69">
                  <c:v>64.523870601773197</c:v>
                </c:pt>
                <c:pt idx="70">
                  <c:v>64.487144256294997</c:v>
                </c:pt>
                <c:pt idx="71">
                  <c:v>64.450094179018393</c:v>
                </c:pt>
                <c:pt idx="72">
                  <c:v>64.413360970402394</c:v>
                </c:pt>
              </c:numCache>
            </c:numRef>
          </c:yVal>
          <c:smooth val="1"/>
        </c:ser>
        <c:ser>
          <c:idx val="3"/>
          <c:order val="3"/>
          <c:tx>
            <c:v>11000 tr/min</c:v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brut!$C$3:$C$75</c:f>
              <c:numCache>
                <c:formatCode>General</c:formatCode>
                <c:ptCount val="73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</c:numCache>
            </c:numRef>
          </c:xVal>
          <c:yVal>
            <c:numRef>
              <c:f>brut!$G$3:$G$75</c:f>
              <c:numCache>
                <c:formatCode>0.00E+00</c:formatCode>
                <c:ptCount val="73"/>
                <c:pt idx="0">
                  <c:v>65.595952222501893</c:v>
                </c:pt>
                <c:pt idx="1">
                  <c:v>65.558156869817594</c:v>
                </c:pt>
                <c:pt idx="2">
                  <c:v>65.521856231738198</c:v>
                </c:pt>
                <c:pt idx="3">
                  <c:v>65.484591807583101</c:v>
                </c:pt>
                <c:pt idx="4">
                  <c:v>65.451200618011896</c:v>
                </c:pt>
                <c:pt idx="5">
                  <c:v>65.418912328692599</c:v>
                </c:pt>
                <c:pt idx="6">
                  <c:v>65.391545226951706</c:v>
                </c:pt>
                <c:pt idx="7">
                  <c:v>65.366647008346206</c:v>
                </c:pt>
                <c:pt idx="8">
                  <c:v>65.344684775949105</c:v>
                </c:pt>
                <c:pt idx="9">
                  <c:v>65.325058349185795</c:v>
                </c:pt>
                <c:pt idx="10">
                  <c:v>65.309320798219403</c:v>
                </c:pt>
                <c:pt idx="11">
                  <c:v>65.296439472116305</c:v>
                </c:pt>
                <c:pt idx="12">
                  <c:v>65.285538605121303</c:v>
                </c:pt>
                <c:pt idx="13">
                  <c:v>65.275376134839604</c:v>
                </c:pt>
                <c:pt idx="14">
                  <c:v>65.270064039811899</c:v>
                </c:pt>
                <c:pt idx="15">
                  <c:v>65.273107713251093</c:v>
                </c:pt>
                <c:pt idx="16">
                  <c:v>65.277153042860803</c:v>
                </c:pt>
                <c:pt idx="17">
                  <c:v>65.285488665619297</c:v>
                </c:pt>
                <c:pt idx="18">
                  <c:v>65.297586132917999</c:v>
                </c:pt>
                <c:pt idx="19">
                  <c:v>65.313536547165896</c:v>
                </c:pt>
                <c:pt idx="20">
                  <c:v>65.331455362357104</c:v>
                </c:pt>
                <c:pt idx="21">
                  <c:v>65.351598554348399</c:v>
                </c:pt>
                <c:pt idx="22">
                  <c:v>65.364213883997493</c:v>
                </c:pt>
                <c:pt idx="23">
                  <c:v>65.389150520445895</c:v>
                </c:pt>
                <c:pt idx="24">
                  <c:v>65.420691888564505</c:v>
                </c:pt>
                <c:pt idx="25">
                  <c:v>65.453384995149307</c:v>
                </c:pt>
                <c:pt idx="26">
                  <c:v>65.488557520209895</c:v>
                </c:pt>
                <c:pt idx="27">
                  <c:v>65.527627202678502</c:v>
                </c:pt>
                <c:pt idx="28">
                  <c:v>65.567423590942497</c:v>
                </c:pt>
                <c:pt idx="29">
                  <c:v>65.610403847753403</c:v>
                </c:pt>
                <c:pt idx="30">
                  <c:v>65.652118007966706</c:v>
                </c:pt>
                <c:pt idx="31">
                  <c:v>65.673952002347306</c:v>
                </c:pt>
                <c:pt idx="32">
                  <c:v>65.716025265325399</c:v>
                </c:pt>
                <c:pt idx="33">
                  <c:v>65.763322250922499</c:v>
                </c:pt>
                <c:pt idx="34">
                  <c:v>65.807792581523003</c:v>
                </c:pt>
                <c:pt idx="35">
                  <c:v>65.852549726678703</c:v>
                </c:pt>
                <c:pt idx="36">
                  <c:v>65.898441177164301</c:v>
                </c:pt>
                <c:pt idx="37">
                  <c:v>65.941449305818693</c:v>
                </c:pt>
                <c:pt idx="38">
                  <c:v>65.985419687390305</c:v>
                </c:pt>
                <c:pt idx="39">
                  <c:v>66.023578047800896</c:v>
                </c:pt>
                <c:pt idx="40">
                  <c:v>66.061550627954304</c:v>
                </c:pt>
                <c:pt idx="41">
                  <c:v>66.066908299670203</c:v>
                </c:pt>
                <c:pt idx="42">
                  <c:v>66.1025557630999</c:v>
                </c:pt>
                <c:pt idx="43">
                  <c:v>66.131733184431695</c:v>
                </c:pt>
                <c:pt idx="44">
                  <c:v>66.158937200557901</c:v>
                </c:pt>
                <c:pt idx="45">
                  <c:v>66.183786974622606</c:v>
                </c:pt>
                <c:pt idx="46">
                  <c:v>66.204244655879705</c:v>
                </c:pt>
                <c:pt idx="47">
                  <c:v>66.222445059869401</c:v>
                </c:pt>
                <c:pt idx="48">
                  <c:v>66.232742326560796</c:v>
                </c:pt>
                <c:pt idx="49">
                  <c:v>66.240873665060107</c:v>
                </c:pt>
                <c:pt idx="50">
                  <c:v>66.219539065313597</c:v>
                </c:pt>
                <c:pt idx="51">
                  <c:v>66.223825805491003</c:v>
                </c:pt>
                <c:pt idx="52">
                  <c:v>66.221024504709106</c:v>
                </c:pt>
                <c:pt idx="53">
                  <c:v>66.215295371644501</c:v>
                </c:pt>
                <c:pt idx="54">
                  <c:v>66.207004163066898</c:v>
                </c:pt>
                <c:pt idx="55">
                  <c:v>66.194074271861098</c:v>
                </c:pt>
                <c:pt idx="56">
                  <c:v>66.178717439817802</c:v>
                </c:pt>
                <c:pt idx="57">
                  <c:v>66.155880818810701</c:v>
                </c:pt>
                <c:pt idx="58">
                  <c:v>66.132328391149699</c:v>
                </c:pt>
                <c:pt idx="59">
                  <c:v>66.088086985132904</c:v>
                </c:pt>
                <c:pt idx="60">
                  <c:v>66.060273202084602</c:v>
                </c:pt>
                <c:pt idx="61">
                  <c:v>66.029463601951605</c:v>
                </c:pt>
                <c:pt idx="62">
                  <c:v>65.996459066473605</c:v>
                </c:pt>
                <c:pt idx="63">
                  <c:v>65.960498339122694</c:v>
                </c:pt>
                <c:pt idx="64">
                  <c:v>65.923101781178005</c:v>
                </c:pt>
                <c:pt idx="65">
                  <c:v>65.884838174714503</c:v>
                </c:pt>
                <c:pt idx="66">
                  <c:v>65.842620212904095</c:v>
                </c:pt>
                <c:pt idx="67">
                  <c:v>65.802482786711295</c:v>
                </c:pt>
                <c:pt idx="68">
                  <c:v>65.753664643519997</c:v>
                </c:pt>
                <c:pt idx="69">
                  <c:v>65.713526701292693</c:v>
                </c:pt>
                <c:pt idx="70">
                  <c:v>65.673662049179796</c:v>
                </c:pt>
                <c:pt idx="71">
                  <c:v>65.634559266131802</c:v>
                </c:pt>
                <c:pt idx="72">
                  <c:v>65.595952222501893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2322608"/>
        <c:axId val="302323392"/>
      </c:scatterChart>
      <c:valAx>
        <c:axId val="302322608"/>
        <c:scaling>
          <c:orientation val="minMax"/>
          <c:max val="3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Coordonnée circonférentielle [deg]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2323392"/>
        <c:crosses val="autoZero"/>
        <c:crossBetween val="midCat"/>
        <c:majorUnit val="60"/>
      </c:valAx>
      <c:valAx>
        <c:axId val="302323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Température [°C]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23226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8976296296296294E-2"/>
          <c:y val="3.368784722222222E-2"/>
          <c:w val="0.49374981481481484"/>
          <c:h val="0.146152851583207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174482524944498"/>
          <c:y val="7.3449200156439298E-2"/>
          <c:w val="0.79234566777418713"/>
          <c:h val="0.72429673862238031"/>
        </c:manualLayout>
      </c:layout>
      <c:scatterChart>
        <c:scatterStyle val="smoothMarker"/>
        <c:varyColors val="0"/>
        <c:ser>
          <c:idx val="2"/>
          <c:order val="0"/>
          <c:tx>
            <c:v>Lorenz et Murphy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linear!$D$13:$J$13</c:f>
              <c:numCache>
                <c:formatCode>General</c:formatCode>
                <c:ptCount val="7"/>
                <c:pt idx="0">
                  <c:v>8000</c:v>
                </c:pt>
                <c:pt idx="1">
                  <c:v>8500</c:v>
                </c:pt>
                <c:pt idx="2" formatCode="0.00">
                  <c:v>9000</c:v>
                </c:pt>
                <c:pt idx="3" formatCode="0.00">
                  <c:v>9500</c:v>
                </c:pt>
                <c:pt idx="4" formatCode="0.00">
                  <c:v>10000</c:v>
                </c:pt>
                <c:pt idx="5" formatCode="0.00">
                  <c:v>10500</c:v>
                </c:pt>
                <c:pt idx="6" formatCode="0.00">
                  <c:v>11000</c:v>
                </c:pt>
              </c:numCache>
            </c:numRef>
          </c:xVal>
          <c:yVal>
            <c:numRef>
              <c:f>linear!$D$28:$J$28</c:f>
              <c:numCache>
                <c:formatCode>0.00</c:formatCode>
                <c:ptCount val="7"/>
                <c:pt idx="0">
                  <c:v>0.21142398592144995</c:v>
                </c:pt>
                <c:pt idx="1">
                  <c:v>0.21719921021756491</c:v>
                </c:pt>
                <c:pt idx="2">
                  <c:v>0.22447006534557112</c:v>
                </c:pt>
                <c:pt idx="3">
                  <c:v>0.23110644342142939</c:v>
                </c:pt>
                <c:pt idx="4">
                  <c:v>0.23754050175807262</c:v>
                </c:pt>
                <c:pt idx="5">
                  <c:v>0.24367386634033342</c:v>
                </c:pt>
                <c:pt idx="6">
                  <c:v>0.24940663133010915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2324176"/>
        <c:axId val="302318688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1"/>
                <c:tx>
                  <c:v>Analytique Améliorée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NL!$B$9:$E$9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6000</c:v>
                      </c:pt>
                      <c:pt idx="1">
                        <c:v>7000</c:v>
                      </c:pt>
                      <c:pt idx="2">
                        <c:v>8000</c:v>
                      </c:pt>
                      <c:pt idx="3">
                        <c:v>9000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NL!$B$24:$E$24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0.13992116791696044</c:v>
                      </c:pt>
                      <c:pt idx="1">
                        <c:v>0.17146818737133121</c:v>
                      </c:pt>
                      <c:pt idx="2">
                        <c:v>0.20679751077070371</c:v>
                      </c:pt>
                      <c:pt idx="3">
                        <c:v>0.24461619360913747</c:v>
                      </c:pt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302324176"/>
        <c:scaling>
          <c:orientation val="minMax"/>
          <c:max val="11000"/>
          <c:min val="8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2318688"/>
        <c:crosses val="autoZero"/>
        <c:crossBetween val="midCat"/>
      </c:valAx>
      <c:valAx>
        <c:axId val="302318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Module [µm/g.mm]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23241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6837039110080509"/>
          <c:y val="0.18552427829659235"/>
          <c:w val="0.46380289169056182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6621253268197"/>
          <c:y val="7.2917321084754461E-2"/>
          <c:w val="0.76922428049095015"/>
          <c:h val="0.72482860265346305"/>
        </c:manualLayout>
      </c:layout>
      <c:scatterChart>
        <c:scatterStyle val="smoothMarker"/>
        <c:varyColors val="0"/>
        <c:ser>
          <c:idx val="2"/>
          <c:order val="0"/>
          <c:tx>
            <c:v>Lorenz et Murphy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linear!$D$13:$J$13</c:f>
              <c:numCache>
                <c:formatCode>General</c:formatCode>
                <c:ptCount val="7"/>
                <c:pt idx="0">
                  <c:v>8000</c:v>
                </c:pt>
                <c:pt idx="1">
                  <c:v>8500</c:v>
                </c:pt>
                <c:pt idx="2" formatCode="0.00">
                  <c:v>9000</c:v>
                </c:pt>
                <c:pt idx="3" formatCode="0.00">
                  <c:v>9500</c:v>
                </c:pt>
                <c:pt idx="4" formatCode="0.00">
                  <c:v>10000</c:v>
                </c:pt>
                <c:pt idx="5" formatCode="0.00">
                  <c:v>10500</c:v>
                </c:pt>
                <c:pt idx="6" formatCode="0.00">
                  <c:v>11000</c:v>
                </c:pt>
              </c:numCache>
            </c:numRef>
          </c:xVal>
          <c:yVal>
            <c:numRef>
              <c:f>linear!$D$31:$J$31</c:f>
              <c:numCache>
                <c:formatCode>0.00</c:formatCode>
                <c:ptCount val="7"/>
                <c:pt idx="0">
                  <c:v>-27.481182757000003</c:v>
                </c:pt>
                <c:pt idx="1">
                  <c:v>-22.860377080000038</c:v>
                </c:pt>
                <c:pt idx="2">
                  <c:v>-17.978954165000054</c:v>
                </c:pt>
                <c:pt idx="3">
                  <c:v>-18.302855363000031</c:v>
                </c:pt>
                <c:pt idx="4">
                  <c:v>-19.918941673000038</c:v>
                </c:pt>
                <c:pt idx="5">
                  <c:v>-21.115385784999997</c:v>
                </c:pt>
                <c:pt idx="6">
                  <c:v>-23.351885517999982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2319080"/>
        <c:axId val="302318296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1"/>
                <c:tx>
                  <c:v>Analytique améliorée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NL!$B$9:$E$9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6000</c:v>
                      </c:pt>
                      <c:pt idx="1">
                        <c:v>7000</c:v>
                      </c:pt>
                      <c:pt idx="2">
                        <c:v>8000</c:v>
                      </c:pt>
                      <c:pt idx="3">
                        <c:v>9000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NL!$B$27:$E$27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-34.881699999999974</c:v>
                      </c:pt>
                      <c:pt idx="1">
                        <c:v>-41.01100000000001</c:v>
                      </c:pt>
                      <c:pt idx="2">
                        <c:v>-43.041899999999998</c:v>
                      </c:pt>
                      <c:pt idx="3">
                        <c:v>-44.440100000000001</c:v>
                      </c:pt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302319080"/>
        <c:scaling>
          <c:orientation val="minMax"/>
          <c:max val="11000"/>
          <c:min val="8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2318296"/>
        <c:crosses val="autoZero"/>
        <c:crossBetween val="midCat"/>
      </c:valAx>
      <c:valAx>
        <c:axId val="302318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23190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7910012693500019"/>
          <c:y val="0.12152438903527325"/>
          <c:w val="0.47407906381644493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726439682844522"/>
          <c:y val="7.0957223062349001E-2"/>
          <c:w val="0.807439435924168"/>
          <c:h val="0.74986192951046682"/>
        </c:manualLayout>
      </c:layout>
      <c:scatterChart>
        <c:scatterStyle val="smoothMarker"/>
        <c:varyColors val="0"/>
        <c:ser>
          <c:idx val="1"/>
          <c:order val="0"/>
          <c:tx>
            <c:v>Approche Lorenz et Murphy</c:v>
          </c:tx>
          <c:spPr>
            <a:ln w="19050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D7D3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linear!$D$13:$J$13</c:f>
              <c:numCache>
                <c:formatCode>General</c:formatCode>
                <c:ptCount val="7"/>
                <c:pt idx="0">
                  <c:v>8000</c:v>
                </c:pt>
                <c:pt idx="1">
                  <c:v>8500</c:v>
                </c:pt>
                <c:pt idx="2" formatCode="0.00">
                  <c:v>9000</c:v>
                </c:pt>
                <c:pt idx="3" formatCode="0.00">
                  <c:v>9500</c:v>
                </c:pt>
                <c:pt idx="4" formatCode="0.00">
                  <c:v>10000</c:v>
                </c:pt>
                <c:pt idx="5" formatCode="0.00">
                  <c:v>10500</c:v>
                </c:pt>
                <c:pt idx="6" formatCode="0.00">
                  <c:v>11000</c:v>
                </c:pt>
              </c:numCache>
            </c:numRef>
          </c:xVal>
          <c:yVal>
            <c:numRef>
              <c:f>linear!$D$33:$J$33</c:f>
              <c:numCache>
                <c:formatCode>0.0000</c:formatCode>
                <c:ptCount val="7"/>
                <c:pt idx="0">
                  <c:v>0.78157834445419661</c:v>
                </c:pt>
                <c:pt idx="1">
                  <c:v>0.84450296849142781</c:v>
                </c:pt>
                <c:pt idx="2">
                  <c:v>0.8818071954861002</c:v>
                </c:pt>
                <c:pt idx="3">
                  <c:v>0.92724972211867041</c:v>
                </c:pt>
                <c:pt idx="4">
                  <c:v>0.9795918386969471</c:v>
                </c:pt>
                <c:pt idx="5">
                  <c:v>1.0206736663480143</c:v>
                </c:pt>
                <c:pt idx="6">
                  <c:v>1.0564454796608564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2312808"/>
        <c:axId val="302311240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1"/>
                <c:tx>
                  <c:v>Approche Analytique Améliorée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NL!$B$9:$E$9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6000</c:v>
                      </c:pt>
                      <c:pt idx="1">
                        <c:v>7000</c:v>
                      </c:pt>
                      <c:pt idx="2">
                        <c:v>8000</c:v>
                      </c:pt>
                      <c:pt idx="3">
                        <c:v>9000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NL!$B$29:$E$29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2.9676836584129115E-2</c:v>
                      </c:pt>
                      <c:pt idx="1">
                        <c:v>5.8272130847215588E-2</c:v>
                      </c:pt>
                      <c:pt idx="2">
                        <c:v>8.7652418235595067E-2</c:v>
                      </c:pt>
                      <c:pt idx="3">
                        <c:v>0.11494674161400856</c:v>
                      </c:pt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302312808"/>
        <c:scaling>
          <c:orientation val="minMax"/>
          <c:max val="11000"/>
          <c:min val="8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(rpm)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2311240"/>
        <c:crosses val="autoZero"/>
        <c:crossBetween val="midCat"/>
      </c:valAx>
      <c:valAx>
        <c:axId val="302311240"/>
        <c:scaling>
          <c:orientation val="minMax"/>
          <c:max val="1.2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Indicateur de l'effet Morton [-]</a:t>
                </a:r>
              </a:p>
            </c:rich>
          </c:tx>
          <c:layout>
            <c:manualLayout>
              <c:xMode val="edge"/>
              <c:yMode val="edge"/>
              <c:x val="1.8583042973286876E-2"/>
              <c:y val="0.168087465887956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2312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fr-FR"/>
    </a:p>
  </c:txPr>
  <c:externalData r:id="rId4">
    <c:autoUpdate val="0"/>
  </c:externalData>
  <c:userShapes r:id="rId5"/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Module A</a:t>
            </a:r>
          </a:p>
        </c:rich>
      </c:tx>
      <c:layout>
        <c:manualLayout>
          <c:xMode val="edge"/>
          <c:yMode val="edge"/>
          <c:x val="0.4567579365079365"/>
          <c:y val="5.5111111111111111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3078829365079364"/>
          <c:y val="6.4352216389617981E-2"/>
          <c:w val="0.83903392857142856"/>
          <c:h val="0.6370347222222222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comparaison!$A$2:$A$8</c:f>
              <c:strCache>
                <c:ptCount val="7"/>
                <c:pt idx="0">
                  <c:v>BEM 430mm</c:v>
                </c:pt>
                <c:pt idx="1">
                  <c:v>BEM 700mm</c:v>
                </c:pt>
                <c:pt idx="2">
                  <c:v>Faulkner </c:v>
                </c:pt>
                <c:pt idx="3">
                  <c:v>Keogh Morton</c:v>
                </c:pt>
                <c:pt idx="4">
                  <c:v>Schmied et al.</c:v>
                </c:pt>
                <c:pt idx="5">
                  <c:v>Panara et al. W3 12400 rpm</c:v>
                </c:pt>
                <c:pt idx="6">
                  <c:v>Panara et al. W1 10000 rpm</c:v>
                </c:pt>
              </c:strCache>
            </c:strRef>
          </c:cat>
          <c:val>
            <c:numRef>
              <c:f>comparaison!$B$2:$B$8</c:f>
              <c:numCache>
                <c:formatCode>General</c:formatCode>
                <c:ptCount val="7"/>
                <c:pt idx="0">
                  <c:v>0.46112475633528266</c:v>
                </c:pt>
                <c:pt idx="1">
                  <c:v>0.31004636363636356</c:v>
                </c:pt>
                <c:pt idx="2">
                  <c:v>2.2499868191098265E-2</c:v>
                </c:pt>
                <c:pt idx="3">
                  <c:v>0.20100000000000001</c:v>
                </c:pt>
                <c:pt idx="4">
                  <c:v>0.05</c:v>
                </c:pt>
                <c:pt idx="5">
                  <c:v>0.08</c:v>
                </c:pt>
                <c:pt idx="6">
                  <c:v>0.04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4210808"/>
        <c:axId val="224211592"/>
      </c:barChart>
      <c:catAx>
        <c:axId val="224210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4211592"/>
        <c:crosses val="autoZero"/>
        <c:auto val="1"/>
        <c:lblAlgn val="ctr"/>
        <c:lblOffset val="100"/>
        <c:noMultiLvlLbl val="0"/>
      </c:catAx>
      <c:valAx>
        <c:axId val="224211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V/U</a:t>
                </a:r>
                <a:r>
                  <a:rPr lang="fr-FR" baseline="0"/>
                  <a:t> [µm/g.mm]</a:t>
                </a:r>
                <a:endParaRPr lang="fr-F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4210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Module B</a:t>
            </a:r>
          </a:p>
        </c:rich>
      </c:tx>
      <c:layout>
        <c:manualLayout>
          <c:xMode val="edge"/>
          <c:yMode val="edge"/>
          <c:x val="0.18530598290598288"/>
          <c:y val="4.6296296296296294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4174850427350427"/>
          <c:y val="3.6574438611840197E-2"/>
          <c:w val="0.84286666666666665"/>
          <c:h val="0.6648125000000000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comparaison!$A$2:$A$8</c:f>
              <c:strCache>
                <c:ptCount val="7"/>
                <c:pt idx="0">
                  <c:v>BEM 430mm</c:v>
                </c:pt>
                <c:pt idx="1">
                  <c:v>BEM 700mm</c:v>
                </c:pt>
                <c:pt idx="2">
                  <c:v>Faulkner </c:v>
                </c:pt>
                <c:pt idx="3">
                  <c:v>Keogh Morton</c:v>
                </c:pt>
                <c:pt idx="4">
                  <c:v>Schmied et al.</c:v>
                </c:pt>
                <c:pt idx="5">
                  <c:v>Panara et al. W3 12400 rpm</c:v>
                </c:pt>
                <c:pt idx="6">
                  <c:v>Panara et al. W1 10000 rpm</c:v>
                </c:pt>
              </c:strCache>
            </c:strRef>
          </c:cat>
          <c:val>
            <c:numRef>
              <c:f>comparaison!$C$2:$C$8</c:f>
              <c:numCache>
                <c:formatCode>General</c:formatCode>
                <c:ptCount val="7"/>
                <c:pt idx="0">
                  <c:v>0.17146818737133121</c:v>
                </c:pt>
                <c:pt idx="1">
                  <c:v>0.22797176961815269</c:v>
                </c:pt>
                <c:pt idx="2">
                  <c:v>0.24940663133010915</c:v>
                </c:pt>
                <c:pt idx="3">
                  <c:v>0.13500000000000001</c:v>
                </c:pt>
                <c:pt idx="4">
                  <c:v>0.13</c:v>
                </c:pt>
                <c:pt idx="5">
                  <c:v>0.09</c:v>
                </c:pt>
                <c:pt idx="6">
                  <c:v>7.0000000000000007E-2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4208064"/>
        <c:axId val="224212768"/>
      </c:barChart>
      <c:catAx>
        <c:axId val="22420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4212768"/>
        <c:crosses val="autoZero"/>
        <c:auto val="1"/>
        <c:lblAlgn val="ctr"/>
        <c:lblOffset val="100"/>
        <c:noMultiLvlLbl val="0"/>
      </c:catAx>
      <c:valAx>
        <c:axId val="224212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T/V</a:t>
                </a:r>
                <a:r>
                  <a:rPr lang="fr-FR" baseline="0"/>
                  <a:t> [°C/µm]</a:t>
                </a:r>
                <a:endParaRPr lang="fr-F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4208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Module C</a:t>
            </a:r>
          </a:p>
        </c:rich>
      </c:tx>
      <c:layout>
        <c:manualLayout>
          <c:xMode val="edge"/>
          <c:yMode val="edge"/>
          <c:x val="0.4459662798594502"/>
          <c:y val="6.1510799522152763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2802777777777777"/>
          <c:y val="7.8241105278506862E-2"/>
          <c:w val="0.85798571428571424"/>
          <c:h val="0.623145833333333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comparaison!$D$1</c:f>
              <c:strCache>
                <c:ptCount val="1"/>
                <c:pt idx="0">
                  <c:v>Module C [T/V]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comparaison!$A$2:$A$8</c:f>
              <c:strCache>
                <c:ptCount val="7"/>
                <c:pt idx="0">
                  <c:v>BEM 430mm</c:v>
                </c:pt>
                <c:pt idx="1">
                  <c:v>BEM 700mm</c:v>
                </c:pt>
                <c:pt idx="2">
                  <c:v>Faulkner </c:v>
                </c:pt>
                <c:pt idx="3">
                  <c:v>Keogh Morton</c:v>
                </c:pt>
                <c:pt idx="4">
                  <c:v>Schmied et al.</c:v>
                </c:pt>
                <c:pt idx="5">
                  <c:v>Panara et al. W3 12400 rpm</c:v>
                </c:pt>
                <c:pt idx="6">
                  <c:v>Panara et al. W1 10000 rpm</c:v>
                </c:pt>
              </c:strCache>
            </c:strRef>
          </c:cat>
          <c:val>
            <c:numRef>
              <c:f>comparaison!$D$2:$D$8</c:f>
              <c:numCache>
                <c:formatCode>0.000</c:formatCode>
                <c:ptCount val="7"/>
                <c:pt idx="0" formatCode="0.00">
                  <c:v>1.2390000000000001</c:v>
                </c:pt>
                <c:pt idx="1">
                  <c:v>14.872</c:v>
                </c:pt>
                <c:pt idx="2" formatCode="General">
                  <c:v>188.71170731707301</c:v>
                </c:pt>
                <c:pt idx="3" formatCode="General">
                  <c:v>30.8</c:v>
                </c:pt>
                <c:pt idx="4" formatCode="General">
                  <c:v>67.900000000000006</c:v>
                </c:pt>
                <c:pt idx="5" formatCode="General">
                  <c:v>144</c:v>
                </c:pt>
                <c:pt idx="6" formatCode="General">
                  <c:v>335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1906696"/>
        <c:axId val="224726960"/>
      </c:barChart>
      <c:catAx>
        <c:axId val="221906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4726960"/>
        <c:crosses val="autoZero"/>
        <c:auto val="1"/>
        <c:lblAlgn val="ctr"/>
        <c:lblOffset val="100"/>
        <c:noMultiLvlLbl val="0"/>
      </c:catAx>
      <c:valAx>
        <c:axId val="224726960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U/T [g.mm/°C]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906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  <c:userShapes r:id="rId4"/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Module de l'indicateur de l'effet Morton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5596410256410256"/>
          <c:y val="0.18297444444444444"/>
          <c:w val="0.81418547008547004"/>
          <c:h val="0.5073243055555555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</c:dPt>
          <c:cat>
            <c:strRef>
              <c:f>comparaison!$A$2:$A$8</c:f>
              <c:strCache>
                <c:ptCount val="7"/>
                <c:pt idx="0">
                  <c:v>BEM 430mm</c:v>
                </c:pt>
                <c:pt idx="1">
                  <c:v>BEM 700mm</c:v>
                </c:pt>
                <c:pt idx="2">
                  <c:v>Faulkner </c:v>
                </c:pt>
                <c:pt idx="3">
                  <c:v>Keogh Morton</c:v>
                </c:pt>
                <c:pt idx="4">
                  <c:v>Schmied et al.</c:v>
                </c:pt>
                <c:pt idx="5">
                  <c:v>Panara et al. W3 12400 rpm</c:v>
                </c:pt>
                <c:pt idx="6">
                  <c:v>Panara et al. W1 10000 rpm</c:v>
                </c:pt>
              </c:strCache>
            </c:strRef>
          </c:cat>
          <c:val>
            <c:numRef>
              <c:f>comparaison!$F$2:$F$8</c:f>
              <c:numCache>
                <c:formatCode>General</c:formatCode>
                <c:ptCount val="7"/>
                <c:pt idx="0">
                  <c:v>9.796553216374268E-2</c:v>
                </c:pt>
                <c:pt idx="1">
                  <c:v>1.0511800000005485</c:v>
                </c:pt>
                <c:pt idx="2">
                  <c:v>1.0589776986150168</c:v>
                </c:pt>
                <c:pt idx="3">
                  <c:v>0.83575800000000011</c:v>
                </c:pt>
                <c:pt idx="4">
                  <c:v>0.44135000000000008</c:v>
                </c:pt>
                <c:pt idx="5">
                  <c:v>1.0367999999999999</c:v>
                </c:pt>
                <c:pt idx="6">
                  <c:v>0.93800000000000017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4726568"/>
        <c:axId val="224724608"/>
      </c:barChart>
      <c:catAx>
        <c:axId val="224726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4724608"/>
        <c:crosses val="autoZero"/>
        <c:auto val="1"/>
        <c:lblAlgn val="ctr"/>
        <c:lblOffset val="100"/>
        <c:noMultiLvlLbl val="0"/>
      </c:catAx>
      <c:valAx>
        <c:axId val="22472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[-]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4726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95454995630137"/>
          <c:y val="6.682490219465835E-2"/>
          <c:w val="0.8278415900498387"/>
          <c:h val="0.74554747677977851"/>
        </c:manualLayout>
      </c:layout>
      <c:scatterChart>
        <c:scatterStyle val="smoothMarker"/>
        <c:varyColors val="0"/>
        <c:ser>
          <c:idx val="7"/>
          <c:order val="0"/>
          <c:tx>
            <c:strRef>
              <c:f>'Campbell (thermique) (2)'!$C$1</c:f>
              <c:strCache>
                <c:ptCount val="1"/>
                <c:pt idx="0">
                  <c:v>Rotation 1X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'Campbell (thermique) (2)'!$A$2:$A$10</c:f>
              <c:numCache>
                <c:formatCode>General</c:formatCode>
                <c:ptCount val="9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3000</c:v>
                </c:pt>
                <c:pt idx="6">
                  <c:v>5000</c:v>
                </c:pt>
                <c:pt idx="7">
                  <c:v>7000</c:v>
                </c:pt>
                <c:pt idx="8">
                  <c:v>9000</c:v>
                </c:pt>
              </c:numCache>
            </c:numRef>
          </c:xVal>
          <c:yVal>
            <c:numRef>
              <c:f>'Campbell (thermique) (2)'!$C$2:$C$10</c:f>
              <c:numCache>
                <c:formatCode>General</c:formatCode>
                <c:ptCount val="9"/>
                <c:pt idx="0">
                  <c:v>0.83333333333333337</c:v>
                </c:pt>
                <c:pt idx="1">
                  <c:v>1.6666666666666667</c:v>
                </c:pt>
                <c:pt idx="2">
                  <c:v>3.3333333333333335</c:v>
                </c:pt>
                <c:pt idx="3">
                  <c:v>8.3333333333333339</c:v>
                </c:pt>
                <c:pt idx="4">
                  <c:v>16.666666666666668</c:v>
                </c:pt>
                <c:pt idx="5">
                  <c:v>50</c:v>
                </c:pt>
                <c:pt idx="6">
                  <c:v>83.333333333333329</c:v>
                </c:pt>
                <c:pt idx="7">
                  <c:v>116.66666666666667</c:v>
                </c:pt>
                <c:pt idx="8">
                  <c:v>150</c:v>
                </c:pt>
              </c:numCache>
            </c:numRef>
          </c:yVal>
          <c:smooth val="1"/>
        </c:ser>
        <c:ser>
          <c:idx val="0"/>
          <c:order val="1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'Campbell (thermique) (2)'!$A$2:$A$10</c:f>
              <c:numCache>
                <c:formatCode>General</c:formatCode>
                <c:ptCount val="9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3000</c:v>
                </c:pt>
                <c:pt idx="6">
                  <c:v>5000</c:v>
                </c:pt>
                <c:pt idx="7">
                  <c:v>7000</c:v>
                </c:pt>
                <c:pt idx="8">
                  <c:v>9000</c:v>
                </c:pt>
              </c:numCache>
            </c:numRef>
          </c:xVal>
          <c:yVal>
            <c:numRef>
              <c:f>'Campbell (thermique) (2)'!$E$2:$E$10</c:f>
              <c:numCache>
                <c:formatCode>General</c:formatCode>
                <c:ptCount val="9"/>
                <c:pt idx="0">
                  <c:v>1.0914224374328501</c:v>
                </c:pt>
                <c:pt idx="1">
                  <c:v>1.31011708435092</c:v>
                </c:pt>
                <c:pt idx="2">
                  <c:v>2.3231390647266701</c:v>
                </c:pt>
                <c:pt idx="3">
                  <c:v>4.6535397941715297</c:v>
                </c:pt>
                <c:pt idx="4">
                  <c:v>8.5930984404782205</c:v>
                </c:pt>
                <c:pt idx="5">
                  <c:v>23.707022687671699</c:v>
                </c:pt>
                <c:pt idx="6">
                  <c:v>38.108823787429202</c:v>
                </c:pt>
                <c:pt idx="7">
                  <c:v>52.920820669881799</c:v>
                </c:pt>
                <c:pt idx="8">
                  <c:v>71.539443112946401</c:v>
                </c:pt>
              </c:numCache>
            </c:numRef>
          </c:yVal>
          <c:smooth val="1"/>
        </c:ser>
        <c:ser>
          <c:idx val="1"/>
          <c:order val="2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'Campbell (thermique) (2)'!$A$2:$A$10</c:f>
              <c:numCache>
                <c:formatCode>General</c:formatCode>
                <c:ptCount val="9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3000</c:v>
                </c:pt>
                <c:pt idx="6">
                  <c:v>5000</c:v>
                </c:pt>
                <c:pt idx="7">
                  <c:v>7000</c:v>
                </c:pt>
                <c:pt idx="8">
                  <c:v>9000</c:v>
                </c:pt>
              </c:numCache>
            </c:numRef>
          </c:xVal>
          <c:yVal>
            <c:numRef>
              <c:f>'Campbell (thermique) (2)'!$G$2:$G$10</c:f>
              <c:numCache>
                <c:formatCode>General</c:formatCode>
                <c:ptCount val="9"/>
                <c:pt idx="0">
                  <c:v>619.619707987487</c:v>
                </c:pt>
                <c:pt idx="1">
                  <c:v>620.77036768944697</c:v>
                </c:pt>
                <c:pt idx="2">
                  <c:v>624.38460698925996</c:v>
                </c:pt>
                <c:pt idx="3">
                  <c:v>626.78669657727403</c:v>
                </c:pt>
                <c:pt idx="4">
                  <c:v>628.10282242379799</c:v>
                </c:pt>
                <c:pt idx="5">
                  <c:v>640.52052167479098</c:v>
                </c:pt>
                <c:pt idx="6">
                  <c:v>647.57475388005105</c:v>
                </c:pt>
                <c:pt idx="7">
                  <c:v>657.47510997896495</c:v>
                </c:pt>
                <c:pt idx="8">
                  <c:v>673.86040871028297</c:v>
                </c:pt>
              </c:numCache>
            </c:numRef>
          </c:yVal>
          <c:smooth val="1"/>
        </c:ser>
        <c:ser>
          <c:idx val="2"/>
          <c:order val="3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'Campbell (thermique) (2)'!$A$2:$A$10</c:f>
              <c:numCache>
                <c:formatCode>General</c:formatCode>
                <c:ptCount val="9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3000</c:v>
                </c:pt>
                <c:pt idx="6">
                  <c:v>5000</c:v>
                </c:pt>
                <c:pt idx="7">
                  <c:v>7000</c:v>
                </c:pt>
                <c:pt idx="8">
                  <c:v>9000</c:v>
                </c:pt>
              </c:numCache>
            </c:numRef>
          </c:xVal>
          <c:yVal>
            <c:numRef>
              <c:f>'Campbell (thermique) (2)'!$I$2:$I$10</c:f>
              <c:numCache>
                <c:formatCode>General</c:formatCode>
                <c:ptCount val="9"/>
                <c:pt idx="0">
                  <c:v>619.71671678357598</c:v>
                </c:pt>
                <c:pt idx="1">
                  <c:v>619.24658967958396</c:v>
                </c:pt>
                <c:pt idx="2">
                  <c:v>617.91270429643203</c:v>
                </c:pt>
                <c:pt idx="3">
                  <c:v>618.31505767436704</c:v>
                </c:pt>
                <c:pt idx="4">
                  <c:v>619.49066844362699</c:v>
                </c:pt>
                <c:pt idx="5">
                  <c:v>609.69636345836705</c:v>
                </c:pt>
                <c:pt idx="6">
                  <c:v>604.87596162539603</c:v>
                </c:pt>
                <c:pt idx="7">
                  <c:v>599.37256969505802</c:v>
                </c:pt>
                <c:pt idx="8">
                  <c:v>592.35015284196299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494824"/>
        <c:axId val="221489728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4"/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'Campbell (thermique) (2)'!$A$6:$A$14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1000</c:v>
                      </c:pt>
                      <c:pt idx="1">
                        <c:v>3000</c:v>
                      </c:pt>
                      <c:pt idx="2">
                        <c:v>5000</c:v>
                      </c:pt>
                      <c:pt idx="3">
                        <c:v>7000</c:v>
                      </c:pt>
                      <c:pt idx="4">
                        <c:v>9000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'Campbell (thermique) (2)'!$K$5:$K$14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1416.06531779898</c:v>
                      </c:pt>
                      <c:pt idx="1">
                        <c:v>1416.05884509816</c:v>
                      </c:pt>
                      <c:pt idx="2">
                        <c:v>1416.0477652945599</c:v>
                      </c:pt>
                      <c:pt idx="3">
                        <c:v>1416.0309054117799</c:v>
                      </c:pt>
                      <c:pt idx="4">
                        <c:v>1416.0059402018701</c:v>
                      </c:pt>
                      <c:pt idx="5">
                        <c:v>1415.9712140510001</c:v>
                      </c:pt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221494824"/>
        <c:scaling>
          <c:orientation val="minMax"/>
          <c:max val="9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vitesse de Rotation [tr/min]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37121082009733053"/>
              <c:y val="0.902310313380843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489728"/>
        <c:crosses val="autoZero"/>
        <c:crossBetween val="midCat"/>
        <c:majorUnit val="1000"/>
      </c:valAx>
      <c:valAx>
        <c:axId val="221489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fréquence  </a:t>
                </a:r>
                <a:r>
                  <a:rPr lang="fr-FR" dirty="0"/>
                  <a:t>[Hz]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494824"/>
        <c:crosses val="autoZero"/>
        <c:crossBetween val="midCat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600" b="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'Stability (thermique) (2)'!$A$2:$A$10</c:f>
              <c:numCache>
                <c:formatCode>General</c:formatCode>
                <c:ptCount val="9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3000</c:v>
                </c:pt>
                <c:pt idx="6">
                  <c:v>5000</c:v>
                </c:pt>
                <c:pt idx="7">
                  <c:v>7000</c:v>
                </c:pt>
                <c:pt idx="8">
                  <c:v>9000</c:v>
                </c:pt>
              </c:numCache>
            </c:numRef>
          </c:xVal>
          <c:yVal>
            <c:numRef>
              <c:f>'Stability (thermique) (2)'!$C$2:$C$10</c:f>
              <c:numCache>
                <c:formatCode>General</c:formatCode>
                <c:ptCount val="9"/>
                <c:pt idx="0">
                  <c:v>0.669724758757274</c:v>
                </c:pt>
                <c:pt idx="1">
                  <c:v>0.64926226505234397</c:v>
                </c:pt>
                <c:pt idx="2">
                  <c:v>0.60239341321986495</c:v>
                </c:pt>
                <c:pt idx="3">
                  <c:v>0.37859482257605098</c:v>
                </c:pt>
                <c:pt idx="4">
                  <c:v>0.15519480882432399</c:v>
                </c:pt>
                <c:pt idx="5">
                  <c:v>-4.9333246003950603E-3</c:v>
                </c:pt>
                <c:pt idx="6">
                  <c:v>-1.0333343123895399E-2</c:v>
                </c:pt>
                <c:pt idx="7">
                  <c:v>-3.9859752511641401E-2</c:v>
                </c:pt>
                <c:pt idx="8">
                  <c:v>-6.6499577532198706E-2</c:v>
                </c:pt>
              </c:numCache>
            </c:numRef>
          </c:yVal>
          <c:smooth val="1"/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'Stability (thermique) (2)'!$A$2:$A$10</c:f>
              <c:numCache>
                <c:formatCode>General</c:formatCode>
                <c:ptCount val="9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3000</c:v>
                </c:pt>
                <c:pt idx="6">
                  <c:v>5000</c:v>
                </c:pt>
                <c:pt idx="7">
                  <c:v>7000</c:v>
                </c:pt>
                <c:pt idx="8">
                  <c:v>9000</c:v>
                </c:pt>
              </c:numCache>
            </c:numRef>
          </c:xVal>
          <c:yVal>
            <c:numRef>
              <c:f>'Stability (thermique) (2)'!$E$2:$E$11</c:f>
              <c:numCache>
                <c:formatCode>General</c:formatCode>
                <c:ptCount val="10"/>
                <c:pt idx="0">
                  <c:v>6.3700729617254301E-2</c:v>
                </c:pt>
                <c:pt idx="1">
                  <c:v>8.8860981843656997E-2</c:v>
                </c:pt>
                <c:pt idx="2">
                  <c:v>0.139722530091269</c:v>
                </c:pt>
                <c:pt idx="3">
                  <c:v>0.16878346473459199</c:v>
                </c:pt>
                <c:pt idx="4">
                  <c:v>0.17794762553086499</c:v>
                </c:pt>
                <c:pt idx="5">
                  <c:v>0.168854228415558</c:v>
                </c:pt>
                <c:pt idx="6">
                  <c:v>0.175998426973247</c:v>
                </c:pt>
                <c:pt idx="7">
                  <c:v>0.18779104689376799</c:v>
                </c:pt>
                <c:pt idx="8">
                  <c:v>0.210893292528396</c:v>
                </c:pt>
              </c:numCache>
            </c:numRef>
          </c:yVal>
          <c:smooth val="1"/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'Stability (thermique) (2)'!$A$2:$A$10</c:f>
              <c:numCache>
                <c:formatCode>General</c:formatCode>
                <c:ptCount val="9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3000</c:v>
                </c:pt>
                <c:pt idx="6">
                  <c:v>5000</c:v>
                </c:pt>
                <c:pt idx="7">
                  <c:v>7000</c:v>
                </c:pt>
                <c:pt idx="8">
                  <c:v>9000</c:v>
                </c:pt>
              </c:numCache>
            </c:numRef>
          </c:xVal>
          <c:yVal>
            <c:numRef>
              <c:f>'Stability (thermique) (2)'!$G$2:$G$10</c:f>
              <c:numCache>
                <c:formatCode>General</c:formatCode>
                <c:ptCount val="9"/>
                <c:pt idx="0">
                  <c:v>7.6447425660280599E-3</c:v>
                </c:pt>
                <c:pt idx="1">
                  <c:v>1.1999702185208299E-2</c:v>
                </c:pt>
                <c:pt idx="2">
                  <c:v>3.6116389563395898E-2</c:v>
                </c:pt>
                <c:pt idx="3">
                  <c:v>8.7250448937424299E-2</c:v>
                </c:pt>
                <c:pt idx="4">
                  <c:v>0.12904014668907701</c:v>
                </c:pt>
                <c:pt idx="5">
                  <c:v>0.16108831062060899</c:v>
                </c:pt>
                <c:pt idx="6">
                  <c:v>0.167532990464417</c:v>
                </c:pt>
                <c:pt idx="7">
                  <c:v>0.176777153177963</c:v>
                </c:pt>
                <c:pt idx="8">
                  <c:v>0.19628166485315299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488160"/>
        <c:axId val="221488552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3"/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'Stability (thermique) (2)'!$A$6:$A$12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1000</c:v>
                      </c:pt>
                      <c:pt idx="1">
                        <c:v>3000</c:v>
                      </c:pt>
                      <c:pt idx="2">
                        <c:v>5000</c:v>
                      </c:pt>
                      <c:pt idx="3">
                        <c:v>7000</c:v>
                      </c:pt>
                      <c:pt idx="4">
                        <c:v>9000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'Stability (thermique) (2)'!$I$2:$I$11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7.6778824456271103E-3</c:v>
                      </c:pt>
                      <c:pt idx="1">
                        <c:v>7.67830609109165E-3</c:v>
                      </c:pt>
                      <c:pt idx="2">
                        <c:v>7.6788536315913203E-3</c:v>
                      </c:pt>
                      <c:pt idx="3">
                        <c:v>7.6803298262375997E-3</c:v>
                      </c:pt>
                      <c:pt idx="4">
                        <c:v>7.6820365065419201E-3</c:v>
                      </c:pt>
                      <c:pt idx="5">
                        <c:v>7.6833840436928398E-3</c:v>
                      </c:pt>
                      <c:pt idx="6">
                        <c:v>7.6850261260389303E-3</c:v>
                      </c:pt>
                      <c:pt idx="7">
                        <c:v>7.6875509377003501E-3</c:v>
                      </c:pt>
                      <c:pt idx="8">
                        <c:v>7.6922501302481598E-3</c:v>
                      </c:pt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4"/>
                <c:order val="4"/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1000</c:v>
                      </c:pt>
                      <c:pt idx="1">
                        <c:v>3000</c:v>
                      </c:pt>
                      <c:pt idx="2">
                        <c:v>5000</c:v>
                      </c:pt>
                      <c:pt idx="3">
                        <c:v>7000</c:v>
                      </c:pt>
                      <c:pt idx="4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(2)'!$K$2:$K$11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5"/>
                <c:order val="5"/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1000</c:v>
                      </c:pt>
                      <c:pt idx="1">
                        <c:v>3000</c:v>
                      </c:pt>
                      <c:pt idx="2">
                        <c:v>5000</c:v>
                      </c:pt>
                      <c:pt idx="3">
                        <c:v>7000</c:v>
                      </c:pt>
                      <c:pt idx="4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(2)'!$M$2:$M$11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6"/>
                <c:order val="6"/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1000</c:v>
                      </c:pt>
                      <c:pt idx="1">
                        <c:v>3000</c:v>
                      </c:pt>
                      <c:pt idx="2">
                        <c:v>5000</c:v>
                      </c:pt>
                      <c:pt idx="3">
                        <c:v>7000</c:v>
                      </c:pt>
                      <c:pt idx="4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(2)'!$O$2:$O$11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7"/>
                <c:order val="7"/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1000</c:v>
                      </c:pt>
                      <c:pt idx="1">
                        <c:v>3000</c:v>
                      </c:pt>
                      <c:pt idx="2">
                        <c:v>5000</c:v>
                      </c:pt>
                      <c:pt idx="3">
                        <c:v>7000</c:v>
                      </c:pt>
                      <c:pt idx="4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(2)'!$Q$2:$Q$11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8"/>
                <c:order val="8"/>
                <c:spPr>
                  <a:ln w="19050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1000</c:v>
                      </c:pt>
                      <c:pt idx="1">
                        <c:v>3000</c:v>
                      </c:pt>
                      <c:pt idx="2">
                        <c:v>5000</c:v>
                      </c:pt>
                      <c:pt idx="3">
                        <c:v>7000</c:v>
                      </c:pt>
                      <c:pt idx="4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(2)'!$S$2:$S$11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221488160"/>
        <c:scaling>
          <c:orientation val="minMax"/>
          <c:max val="9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vitesse de rotation</a:t>
                </a:r>
                <a:r>
                  <a:rPr lang="fr-FR" baseline="0" dirty="0" smtClean="0"/>
                  <a:t> </a:t>
                </a:r>
                <a:r>
                  <a:rPr lang="fr-FR" dirty="0" smtClean="0"/>
                  <a:t>[tr/min]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488552"/>
        <c:crosses val="autoZero"/>
        <c:crossBetween val="midCat"/>
        <c:majorUnit val="1000"/>
      </c:valAx>
      <c:valAx>
        <c:axId val="221488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facteur d’amortissement [-]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488160"/>
        <c:crosses val="autoZero"/>
        <c:crossBetween val="midCat"/>
        <c:majorUnit val="0.2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05439493473721"/>
          <c:y val="3.2301388888888886E-2"/>
          <c:w val="0.8180360980888951"/>
          <c:h val="0.80663541666666683"/>
        </c:manualLayout>
      </c:layout>
      <c:scatterChart>
        <c:scatterStyle val="smoothMarker"/>
        <c:varyColors val="0"/>
        <c:ser>
          <c:idx val="0"/>
          <c:order val="0"/>
          <c:tx>
            <c:v>DX linéaire</c:v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noFill/>
              </a:ln>
              <a:effectLst/>
            </c:spPr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linear!$B$2:$B$5</c:f>
              <c:numCache>
                <c:formatCode>General</c:formatCode>
                <c:ptCount val="4"/>
                <c:pt idx="0">
                  <c:v>6.7215316103999996</c:v>
                </c:pt>
                <c:pt idx="1">
                  <c:v>8.0894271253600003</c:v>
                </c:pt>
                <c:pt idx="2">
                  <c:v>9.9523808456299996</c:v>
                </c:pt>
                <c:pt idx="3">
                  <c:v>12.1314288634</c:v>
                </c:pt>
              </c:numCache>
            </c:numRef>
          </c:yVal>
          <c:smooth val="1"/>
        </c:ser>
        <c:ser>
          <c:idx val="1"/>
          <c:order val="1"/>
          <c:tx>
            <c:v>DX non-linéaire</c:v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noFill/>
              </a:ln>
              <a:effectLst/>
            </c:spPr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NL!$B$2:$B$5</c:f>
              <c:numCache>
                <c:formatCode>General</c:formatCode>
                <c:ptCount val="4"/>
                <c:pt idx="0">
                  <c:v>17.302600000000002</c:v>
                </c:pt>
                <c:pt idx="1">
                  <c:v>23.6557</c:v>
                </c:pt>
                <c:pt idx="2">
                  <c:v>28.828199999999999</c:v>
                </c:pt>
                <c:pt idx="3">
                  <c:v>32.709200000000003</c:v>
                </c:pt>
              </c:numCache>
            </c:numRef>
          </c:yVal>
          <c:smooth val="1"/>
        </c:ser>
        <c:ser>
          <c:idx val="2"/>
          <c:order val="2"/>
          <c:tx>
            <c:v>DY linéaire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linear!$D$2:$D$5</c:f>
              <c:numCache>
                <c:formatCode>General</c:formatCode>
                <c:ptCount val="4"/>
                <c:pt idx="0">
                  <c:v>7.0459100660800003</c:v>
                </c:pt>
                <c:pt idx="1">
                  <c:v>8.5630670321599993</c:v>
                </c:pt>
                <c:pt idx="2">
                  <c:v>10.598101077000001</c:v>
                </c:pt>
                <c:pt idx="3">
                  <c:v>13.0472408912</c:v>
                </c:pt>
              </c:numCache>
            </c:numRef>
          </c:yVal>
          <c:smooth val="1"/>
        </c:ser>
        <c:ser>
          <c:idx val="3"/>
          <c:order val="3"/>
          <c:tx>
            <c:v>DY non-linéaire</c:v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NL!$D$2:$D$5</c:f>
              <c:numCache>
                <c:formatCode>General</c:formatCode>
                <c:ptCount val="4"/>
                <c:pt idx="0">
                  <c:v>16.892600000000002</c:v>
                </c:pt>
                <c:pt idx="1">
                  <c:v>22.931799999999999</c:v>
                </c:pt>
                <c:pt idx="2">
                  <c:v>27.9026</c:v>
                </c:pt>
                <c:pt idx="3">
                  <c:v>31.676300000000001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490120"/>
        <c:axId val="221490512"/>
      </c:scatterChart>
      <c:valAx>
        <c:axId val="221490120"/>
        <c:scaling>
          <c:orientation val="minMax"/>
          <c:max val="9000"/>
          <c:min val="6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490512"/>
        <c:crosses val="autoZero"/>
        <c:crossBetween val="midCat"/>
      </c:valAx>
      <c:valAx>
        <c:axId val="22149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Amplitude [µm]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4901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8462351851851845"/>
          <c:y val="0.37139791666666666"/>
          <c:w val="0.54601226869762665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76923115824396"/>
          <c:y val="4.359791666666666E-2"/>
          <c:w val="0.82952111111111115"/>
          <c:h val="0.76694791666666684"/>
        </c:manualLayout>
      </c:layout>
      <c:scatterChart>
        <c:scatterStyle val="smoothMarker"/>
        <c:varyColors val="0"/>
        <c:ser>
          <c:idx val="0"/>
          <c:order val="0"/>
          <c:tx>
            <c:v>PhaX linéaire</c:v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noFill/>
              </a:ln>
              <a:effectLst/>
            </c:spPr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linear!$C$2:$C$5</c:f>
              <c:numCache>
                <c:formatCode>General</c:formatCode>
                <c:ptCount val="4"/>
                <c:pt idx="0">
                  <c:v>74.044526047100007</c:v>
                </c:pt>
                <c:pt idx="1">
                  <c:v>71.547919049800001</c:v>
                </c:pt>
                <c:pt idx="2">
                  <c:v>68.932984901699996</c:v>
                </c:pt>
                <c:pt idx="3">
                  <c:v>65.504143374999998</c:v>
                </c:pt>
              </c:numCache>
            </c:numRef>
          </c:yVal>
          <c:smooth val="1"/>
        </c:ser>
        <c:ser>
          <c:idx val="1"/>
          <c:order val="1"/>
          <c:tx>
            <c:v>PhaX Non-linéaire</c:v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noFill/>
              </a:ln>
              <a:effectLst/>
            </c:spPr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NL!$C$2:$C$5</c:f>
              <c:numCache>
                <c:formatCode>General</c:formatCode>
                <c:ptCount val="4"/>
                <c:pt idx="0">
                  <c:v>94.252200000000002</c:v>
                </c:pt>
                <c:pt idx="1">
                  <c:v>94.381100000000004</c:v>
                </c:pt>
                <c:pt idx="2">
                  <c:v>95.6477</c:v>
                </c:pt>
                <c:pt idx="3">
                  <c:v>98.016999999999996</c:v>
                </c:pt>
              </c:numCache>
            </c:numRef>
          </c:yVal>
          <c:smooth val="1"/>
        </c:ser>
        <c:ser>
          <c:idx val="2"/>
          <c:order val="2"/>
          <c:tx>
            <c:v>PhaY linéaire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linear!$E$2:$E$5</c:f>
              <c:numCache>
                <c:formatCode>General</c:formatCode>
                <c:ptCount val="4"/>
                <c:pt idx="0">
                  <c:v>-16.8955492477</c:v>
                </c:pt>
                <c:pt idx="1">
                  <c:v>-20.656690107199999</c:v>
                </c:pt>
                <c:pt idx="2">
                  <c:v>-24.449720392300001</c:v>
                </c:pt>
                <c:pt idx="3">
                  <c:v>-29.059137647099998</c:v>
                </c:pt>
              </c:numCache>
            </c:numRef>
          </c:yVal>
          <c:smooth val="1"/>
        </c:ser>
        <c:ser>
          <c:idx val="3"/>
          <c:order val="3"/>
          <c:tx>
            <c:v>PhaY non-linéaire</c:v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NL!$E$2:$E$5</c:f>
              <c:numCache>
                <c:formatCode>General</c:formatCode>
                <c:ptCount val="4"/>
                <c:pt idx="0">
                  <c:v>3.0392999999999999</c:v>
                </c:pt>
                <c:pt idx="1">
                  <c:v>4.5392000000000001</c:v>
                </c:pt>
                <c:pt idx="2">
                  <c:v>6.4593999999999996</c:v>
                </c:pt>
                <c:pt idx="3">
                  <c:v>9.1526999999999994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905912"/>
        <c:axId val="221906304"/>
      </c:scatterChart>
      <c:valAx>
        <c:axId val="221905912"/>
        <c:scaling>
          <c:orientation val="minMax"/>
          <c:max val="9000"/>
          <c:min val="6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906304"/>
        <c:crosses val="autoZero"/>
        <c:crossBetween val="midCat"/>
      </c:valAx>
      <c:valAx>
        <c:axId val="221906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905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8101626984126987"/>
          <c:y val="0.3796451388888889"/>
          <c:w val="0.60827292542189448"/>
          <c:h val="0.16086041666666667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174482524944498"/>
          <c:y val="3.1253496062404858E-2"/>
          <c:w val="0.79234566777418713"/>
          <c:h val="0.78882859190280874"/>
        </c:manualLayout>
      </c:layout>
      <c:scatterChart>
        <c:scatterStyle val="smoothMarker"/>
        <c:varyColors val="0"/>
        <c:ser>
          <c:idx val="2"/>
          <c:order val="0"/>
          <c:tx>
            <c:v>linéaire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linear!$B$23:$E$23</c:f>
              <c:numCache>
                <c:formatCode>0.00</c:formatCode>
                <c:ptCount val="4"/>
                <c:pt idx="0">
                  <c:v>0.131024008</c:v>
                </c:pt>
                <c:pt idx="1">
                  <c:v>0.15768863792124757</c:v>
                </c:pt>
                <c:pt idx="2">
                  <c:v>0.19400352525594547</c:v>
                </c:pt>
                <c:pt idx="3">
                  <c:v>0.23648009480311893</c:v>
                </c:pt>
              </c:numCache>
            </c:numRef>
          </c:yVal>
          <c:smooth val="1"/>
        </c:ser>
        <c:ser>
          <c:idx val="3"/>
          <c:order val="1"/>
          <c:tx>
            <c:v>non-linéaire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NL!$B$23:$E$23</c:f>
              <c:numCache>
                <c:formatCode>0.00</c:formatCode>
                <c:ptCount val="4"/>
                <c:pt idx="0">
                  <c:v>0.33728265107212485</c:v>
                </c:pt>
                <c:pt idx="1">
                  <c:v>0.46112475633528266</c:v>
                </c:pt>
                <c:pt idx="2">
                  <c:v>0.56195321637426898</c:v>
                </c:pt>
                <c:pt idx="3">
                  <c:v>0.63760623781676429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8963264"/>
        <c:axId val="298968360"/>
      </c:scatterChart>
      <c:valAx>
        <c:axId val="298963264"/>
        <c:scaling>
          <c:orientation val="minMax"/>
          <c:max val="9000"/>
          <c:min val="6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8968360"/>
        <c:crosses val="autoZero"/>
        <c:crossBetween val="midCat"/>
      </c:valAx>
      <c:valAx>
        <c:axId val="298968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Module [µm/g.mm]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8963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8462356945266241"/>
          <c:y val="0.39459100983248135"/>
          <c:w val="0.54601226869762665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0.30048</cdr:x>
      <cdr:y>0.06723</cdr:y>
    </cdr:from>
    <cdr:to>
      <cdr:x>0.75512</cdr:x>
      <cdr:y>0.82205</cdr:y>
    </cdr:to>
    <cdr:grpSp>
      <cdr:nvGrpSpPr>
        <cdr:cNvPr id="7" name="Groupe 6"/>
        <cdr:cNvGrpSpPr/>
      </cdr:nvGrpSpPr>
      <cdr:grpSpPr>
        <a:xfrm xmlns:a="http://schemas.openxmlformats.org/drawingml/2006/main">
          <a:off x="2363058" y="290086"/>
          <a:ext cx="3575416" cy="3256916"/>
          <a:chOff x="2363055" y="290085"/>
          <a:chExt cx="3575408" cy="3256908"/>
        </a:xfrm>
      </cdr:grpSpPr>
      <cdr:cxnSp macro="">
        <cdr:nvCxnSpPr>
          <cdr:cNvPr id="3" name="Connecteur droit 2"/>
          <cdr:cNvCxnSpPr/>
        </cdr:nvCxnSpPr>
        <cdr:spPr>
          <a:xfrm xmlns:a="http://schemas.openxmlformats.org/drawingml/2006/main">
            <a:off x="5938463" y="290085"/>
            <a:ext cx="0" cy="3256908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rgbClr val="FF0000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6" name="Rectangle 5"/>
          <cdr:cNvSpPr/>
        </cdr:nvSpPr>
        <cdr:spPr>
          <a:xfrm xmlns:a="http://schemas.openxmlformats.org/drawingml/2006/main">
            <a:off x="2363055" y="2807254"/>
            <a:ext cx="3318554" cy="585626"/>
          </a:xfrm>
          <a:prstGeom xmlns:a="http://schemas.openxmlformats.org/drawingml/2006/main" prst="rect">
            <a:avLst/>
          </a:prstGeom>
          <a:solidFill xmlns:a="http://schemas.openxmlformats.org/drawingml/2006/main">
            <a:schemeClr val="bg1"/>
          </a:solidFill>
          <a:ln xmlns:a="http://schemas.openxmlformats.org/drawingml/2006/main">
            <a:solidFill>
              <a:schemeClr val="bg1"/>
            </a:solidFill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vertOverflow="clip"/>
          <a:lstStyle xmlns:a="http://schemas.openxmlformats.org/drawingml/2006/main"/>
          <a:p xmlns:a="http://schemas.openxmlformats.org/drawingml/2006/main">
            <a:r>
              <a:rPr lang="fr-FR" sz="1600" dirty="0" smtClean="0">
                <a:solidFill>
                  <a:schemeClr val="tx1"/>
                </a:solidFill>
              </a:rPr>
              <a:t>Vitesse critique de l’effet Morton:</a:t>
            </a:r>
          </a:p>
          <a:p xmlns:a="http://schemas.openxmlformats.org/drawingml/2006/main">
            <a:pPr algn="ctr"/>
            <a:r>
              <a:rPr lang="fr-FR" sz="1600" dirty="0" smtClean="0">
                <a:solidFill>
                  <a:schemeClr val="tx1"/>
                </a:solidFill>
              </a:rPr>
              <a:t>10300 tr/min</a:t>
            </a:r>
            <a:endParaRPr lang="fr-FR" sz="1600" dirty="0">
              <a:solidFill>
                <a:schemeClr val="tx1"/>
              </a:solidFill>
            </a:endParaRPr>
          </a:p>
        </cdr:txBody>
      </cdr:sp>
    </cdr:grp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0.16442</cdr:x>
      <cdr:y>0.16536</cdr:y>
    </cdr:from>
    <cdr:to>
      <cdr:x>0.35149</cdr:x>
      <cdr:y>0.52912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828675" y="476250"/>
          <a:ext cx="942857" cy="1047619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13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06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1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46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43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63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9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96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00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61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73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77B11-0B98-4E5D-9082-AE110EC4806B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13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1.png"/><Relationship Id="rId4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7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4.xml"/><Relationship Id="rId4" Type="http://schemas.openxmlformats.org/officeDocument/2006/relationships/chart" Target="../charts/chart3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0.xml"/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7" Type="http://schemas.openxmlformats.org/officeDocument/2006/relationships/image" Target="../media/image22.png"/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3.xml"/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6.xml"/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8.xml"/><Relationship Id="rId4" Type="http://schemas.openxmlformats.org/officeDocument/2006/relationships/chart" Target="../charts/chart4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30.png"/><Relationship Id="rId7" Type="http://schemas.openxmlformats.org/officeDocument/2006/relationships/image" Target="../media/image100.png"/><Relationship Id="rId1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2.png"/><Relationship Id="rId5" Type="http://schemas.openxmlformats.org/officeDocument/2006/relationships/image" Target="../media/image67.png"/><Relationship Id="rId10" Type="http://schemas.openxmlformats.org/officeDocument/2006/relationships/image" Target="../media/image690.png"/><Relationship Id="rId4" Type="http://schemas.openxmlformats.org/officeDocument/2006/relationships/image" Target="../media/image6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1337712"/>
                  </p:ext>
                </p:extLst>
              </p:nvPr>
            </p:nvGraphicFramePr>
            <p:xfrm>
              <a:off x="637000" y="1572421"/>
              <a:ext cx="10787864" cy="313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2088"/>
                    <a:gridCol w="939268"/>
                    <a:gridCol w="4002601"/>
                    <a:gridCol w="389390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aseline="0" dirty="0" smtClean="0"/>
                            <a:t>Coefficient de </a:t>
                          </a:r>
                        </a:p>
                        <a:p>
                          <a:pPr algn="ctr"/>
                          <a:r>
                            <a:rPr lang="fr-FR" baseline="0" dirty="0" smtClean="0"/>
                            <a:t>l’effet Morton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Vecteur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Approche analytique</a:t>
                          </a:r>
                          <a:r>
                            <a:rPr lang="fr-FR" baseline="0" dirty="0" smtClean="0"/>
                            <a:t> </a:t>
                          </a:r>
                        </a:p>
                        <a:p>
                          <a:pPr algn="ctr"/>
                          <a:r>
                            <a:rPr lang="fr-FR" baseline="0" dirty="0" smtClean="0"/>
                            <a:t>de Lorenz et Murphy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 Approche analytique améliorée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fr-FR" b="1" dirty="0" smtClean="0"/>
                        </a:p>
                        <a:p>
                          <a:pPr algn="ctr"/>
                          <a:r>
                            <a:rPr lang="fr-FR" sz="1400" dirty="0" smtClean="0"/>
                            <a:t>(Vibration/Balourd)</a:t>
                          </a:r>
                          <a:endParaRPr lang="fr-FR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dirty="0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fr-FR" b="1" dirty="0"/>
                        </a:p>
                      </a:txBody>
                      <a:tcPr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À définir par utilisateur</a:t>
                          </a:r>
                          <a:endParaRPr lang="fr-FR" dirty="0"/>
                        </a:p>
                      </a:txBody>
                      <a:tcPr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À définir par utilisateur</a:t>
                          </a:r>
                        </a:p>
                      </a:txBody>
                      <a:tcPr anchor="ctr">
                        <a:solidFill>
                          <a:srgbClr val="EAEFF7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dirty="0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oMath>
                            </m:oMathPara>
                          </a14:m>
                          <a:endParaRPr lang="fr-FR" b="1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Calcul linéaire (coefficients dynamiques)</a:t>
                          </a:r>
                        </a:p>
                        <a:p>
                          <a:pPr algn="ctr"/>
                          <a:r>
                            <a:rPr lang="fr-FR" dirty="0" smtClean="0"/>
                            <a:t>de la réponse au balourd</a:t>
                          </a:r>
                          <a:endParaRPr lang="fr-FR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Calcul non linéaire (transitoire)</a:t>
                          </a:r>
                          <a:r>
                            <a:rPr lang="fr-FR" baseline="0" dirty="0" smtClean="0"/>
                            <a:t> de la réponse au balourd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fr-FR" b="1" dirty="0" smtClean="0"/>
                        </a:p>
                        <a:p>
                          <a:pPr algn="ctr"/>
                          <a:r>
                            <a:rPr lang="fr-FR" sz="1400" dirty="0" smtClean="0"/>
                            <a:t>(Delta T / Vibration)</a:t>
                          </a:r>
                          <a:endParaRPr lang="fr-FR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dirty="0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fr-FR" b="1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Température du rotor approximée par celle obtenu dans</a:t>
                          </a:r>
                          <a:r>
                            <a:rPr lang="fr-FR" baseline="0" dirty="0" smtClean="0"/>
                            <a:t> le film lubrifiant </a:t>
                          </a:r>
                          <a:endParaRPr lang="fr-FR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Température du rotor obtenu par un modèle thermique</a:t>
                          </a:r>
                          <a:r>
                            <a:rPr lang="fr-FR" baseline="0" dirty="0" smtClean="0"/>
                            <a:t> du rotor</a:t>
                          </a:r>
                          <a:endParaRPr lang="fr-FR" dirty="0" smtClean="0"/>
                        </a:p>
                      </a:txBody>
                      <a:tcPr anchor="ctr"/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fr-FR" b="1" dirty="0" smtClean="0"/>
                        </a:p>
                        <a:p>
                          <a:pPr algn="ctr"/>
                          <a:r>
                            <a:rPr lang="fr-FR" sz="1400" dirty="0" smtClean="0"/>
                            <a:t>(Balourd thermique/ Delta T)</a:t>
                          </a:r>
                          <a:endParaRPr lang="fr-FR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dirty="0" smtClean="0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fr-FR" b="1" i="1" dirty="0" smtClean="0">
                                        <a:latin typeface="Cambria Math" panose="02040503050406030204" pitchFamily="18" charset="0"/>
                                      </a:rPr>
                                      <m:t>𝒕𝒉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Déformation thermique</a:t>
                          </a:r>
                          <a:r>
                            <a:rPr lang="fr-FR" baseline="0" dirty="0" smtClean="0"/>
                            <a:t> approximé par le f</a:t>
                          </a:r>
                          <a:r>
                            <a:rPr lang="fr-FR" dirty="0" smtClean="0"/>
                            <a:t>ormule analytique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Déformation thermique calculé</a:t>
                          </a:r>
                          <a:r>
                            <a:rPr lang="fr-FR" baseline="0" dirty="0" smtClean="0"/>
                            <a:t> par un modèle thermomécanique du rotor.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1337712"/>
                  </p:ext>
                </p:extLst>
              </p:nvPr>
            </p:nvGraphicFramePr>
            <p:xfrm>
              <a:off x="637000" y="1572421"/>
              <a:ext cx="10787864" cy="313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2088"/>
                    <a:gridCol w="939268"/>
                    <a:gridCol w="4002601"/>
                    <a:gridCol w="3893907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aseline="0" dirty="0" smtClean="0"/>
                            <a:t>Coefficient de </a:t>
                          </a:r>
                        </a:p>
                        <a:p>
                          <a:pPr algn="ctr"/>
                          <a:r>
                            <a:rPr lang="fr-FR" baseline="0" dirty="0" smtClean="0"/>
                            <a:t>l’effet Morton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Vecteur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Approche analytique</a:t>
                          </a:r>
                          <a:r>
                            <a:rPr lang="fr-FR" baseline="0" dirty="0" smtClean="0"/>
                            <a:t> </a:t>
                          </a:r>
                        </a:p>
                        <a:p>
                          <a:pPr algn="ctr"/>
                          <a:r>
                            <a:rPr lang="fr-FR" baseline="0" dirty="0" smtClean="0"/>
                            <a:t>de Lorenz et Murphy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 Approche analytique améliorée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3" t="-90164" r="-454688" b="-2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7097" t="-180328" r="-838710" b="-5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À définir par utilisateur</a:t>
                          </a:r>
                          <a:endParaRPr lang="fr-FR" dirty="0"/>
                        </a:p>
                      </a:txBody>
                      <a:tcPr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À définir par utilisateur</a:t>
                          </a:r>
                        </a:p>
                      </a:txBody>
                      <a:tcPr anchor="ctr">
                        <a:solidFill>
                          <a:srgbClr val="EAEFF7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7097" t="-139024" r="-838710" b="-19674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Calcul linéaire (coefficients dynamiques)</a:t>
                          </a:r>
                        </a:p>
                        <a:p>
                          <a:pPr algn="ctr"/>
                          <a:r>
                            <a:rPr lang="fr-FR" dirty="0" smtClean="0"/>
                            <a:t>de la réponse au balourd</a:t>
                          </a:r>
                          <a:endParaRPr lang="fr-FR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Calcul non linéaire (transitoire)</a:t>
                          </a:r>
                          <a:r>
                            <a:rPr lang="fr-FR" baseline="0" dirty="0" smtClean="0"/>
                            <a:t> de la réponse au balourd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3" t="-188618" r="-454688" b="-14715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7097" t="-240984" r="-838710" b="-98361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Température du rotor approximée par celle obtenu dans</a:t>
                          </a:r>
                          <a:r>
                            <a:rPr lang="fr-FR" baseline="0" dirty="0" smtClean="0"/>
                            <a:t> le film lubrifiant </a:t>
                          </a:r>
                          <a:endParaRPr lang="fr-FR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Température du rotor obtenu par un modèle thermique</a:t>
                          </a:r>
                          <a:r>
                            <a:rPr lang="fr-FR" baseline="0" dirty="0" smtClean="0"/>
                            <a:t> du rotor</a:t>
                          </a:r>
                          <a:endParaRPr lang="fr-FR" dirty="0" smtClean="0"/>
                        </a:p>
                      </a:txBody>
                      <a:tcPr anchor="ctr"/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3" t="-213855" r="-454688" b="-9036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7097" t="-396190" r="-838710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Déformation thermique</a:t>
                          </a:r>
                          <a:r>
                            <a:rPr lang="fr-FR" baseline="0" dirty="0" smtClean="0"/>
                            <a:t> approximé par le f</a:t>
                          </a:r>
                          <a:r>
                            <a:rPr lang="fr-FR" dirty="0" smtClean="0"/>
                            <a:t>ormule analytique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Déformation thermique calculé</a:t>
                          </a:r>
                          <a:r>
                            <a:rPr lang="fr-FR" baseline="0" dirty="0" smtClean="0"/>
                            <a:t> par un modèle thermomécanique du rotor.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02364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aphique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1615392"/>
              </p:ext>
            </p:extLst>
          </p:nvPr>
        </p:nvGraphicFramePr>
        <p:xfrm>
          <a:off x="829691" y="903028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phique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6252457"/>
              </p:ext>
            </p:extLst>
          </p:nvPr>
        </p:nvGraphicFramePr>
        <p:xfrm>
          <a:off x="6542122" y="3176853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76392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354650"/>
              </p:ext>
            </p:extLst>
          </p:nvPr>
        </p:nvGraphicFramePr>
        <p:xfrm>
          <a:off x="3061700" y="1910994"/>
          <a:ext cx="5732978" cy="21164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827"/>
                <a:gridCol w="1060827"/>
                <a:gridCol w="902831"/>
                <a:gridCol w="902831"/>
                <a:gridCol w="902831"/>
                <a:gridCol w="902831"/>
              </a:tblGrid>
              <a:tr h="513816">
                <a:tc>
                  <a:txBody>
                    <a:bodyPr/>
                    <a:lstStyle/>
                    <a:p>
                      <a:pPr algn="ctr" fontAlgn="b"/>
                      <a:endParaRPr lang="fr-FR" sz="14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Vitesse [</a:t>
                      </a:r>
                      <a:r>
                        <a:rPr lang="fr-FR" sz="1400" u="none" strike="noStrike" dirty="0" err="1">
                          <a:effectLst/>
                        </a:rPr>
                        <a:t>rpm</a:t>
                      </a:r>
                      <a:r>
                        <a:rPr lang="fr-FR" sz="1400" u="none" strike="noStrike" dirty="0">
                          <a:effectLst/>
                        </a:rPr>
                        <a:t>]</a:t>
                      </a:r>
                      <a:endParaRPr lang="fr-FR" sz="14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6000.00</a:t>
                      </a:r>
                      <a:endParaRPr lang="fr-FR" sz="14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7000.00</a:t>
                      </a:r>
                      <a:endParaRPr lang="fr-FR" sz="14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8000.00</a:t>
                      </a:r>
                      <a:endParaRPr lang="fr-FR" sz="14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9000.00</a:t>
                      </a:r>
                      <a:endParaRPr lang="fr-FR" sz="14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387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 smtClean="0">
                          <a:effectLst/>
                        </a:rPr>
                        <a:t>Approche Lorenz et Murphy</a:t>
                      </a:r>
                      <a:endParaRPr lang="fr-F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Delta T </a:t>
                      </a:r>
                      <a:r>
                        <a:rPr lang="fr-FR" sz="1400" u="none" strike="noStrike" dirty="0">
                          <a:effectLst/>
                        </a:rPr>
                        <a:t>[°C]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3.09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3.81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4.51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5.42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3816">
                <a:tc v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Phase (</a:t>
                      </a:r>
                      <a:r>
                        <a:rPr lang="fr-FR" sz="1400" u="none" strike="noStrike" dirty="0">
                          <a:effectLst/>
                        </a:rPr>
                        <a:t>T)[</a:t>
                      </a:r>
                      <a:r>
                        <a:rPr lang="fr-FR" sz="1400" u="none" strike="noStrike" dirty="0" err="1">
                          <a:effectLst/>
                        </a:rPr>
                        <a:t>deg</a:t>
                      </a:r>
                      <a:r>
                        <a:rPr lang="fr-FR" sz="1400" u="none" strike="noStrike" dirty="0">
                          <a:effectLst/>
                        </a:rPr>
                        <a:t>]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43.75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40.22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36.63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32.59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8387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Approche Analytique améliorée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Delta T </a:t>
                      </a:r>
                      <a:r>
                        <a:rPr lang="fr-FR" sz="1400" u="none" strike="noStrike" dirty="0">
                          <a:effectLst/>
                        </a:rPr>
                        <a:t>[°C]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4.84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8.11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11.92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16.00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21097">
                <a:tc v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Phase (</a:t>
                      </a:r>
                      <a:r>
                        <a:rPr lang="fr-FR" sz="1400" u="none" strike="noStrike" dirty="0">
                          <a:effectLst/>
                        </a:rPr>
                        <a:t>T)[</a:t>
                      </a:r>
                      <a:r>
                        <a:rPr lang="fr-FR" sz="1400" u="none" strike="noStrike" dirty="0" err="1">
                          <a:effectLst/>
                        </a:rPr>
                        <a:t>deg</a:t>
                      </a:r>
                      <a:r>
                        <a:rPr lang="fr-FR" sz="1400" u="none" strike="noStrike" dirty="0">
                          <a:effectLst/>
                        </a:rPr>
                        <a:t>]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59.50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53.50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52.50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53.50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280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075614"/>
              </p:ext>
            </p:extLst>
          </p:nvPr>
        </p:nvGraphicFramePr>
        <p:xfrm>
          <a:off x="2218098" y="1656784"/>
          <a:ext cx="7532481" cy="26042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5076"/>
                <a:gridCol w="1384386"/>
                <a:gridCol w="1634641"/>
                <a:gridCol w="1504189"/>
                <a:gridCol w="1504189"/>
              </a:tblGrid>
              <a:tr h="741859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Approche de Lorenz et Murphy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>
                          <a:solidFill>
                            <a:schemeClr val="tx1"/>
                          </a:solidFill>
                          <a:effectLst/>
                        </a:rPr>
                        <a:t>Approche analytique améliorée</a:t>
                      </a:r>
                      <a:endParaRPr lang="fr-FR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9931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Vitesse [tr/min]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Amplitude [°C]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Phase [</a:t>
                      </a:r>
                      <a:r>
                        <a:rPr lang="fr-FR" sz="1600" b="0" dirty="0" err="1">
                          <a:solidFill>
                            <a:schemeClr val="tx1"/>
                          </a:solidFill>
                          <a:effectLst/>
                        </a:rPr>
                        <a:t>deg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>
                          <a:solidFill>
                            <a:schemeClr val="tx1"/>
                          </a:solidFill>
                          <a:effectLst/>
                        </a:rPr>
                        <a:t>Amplitude [°C]</a:t>
                      </a:r>
                      <a:endParaRPr lang="fr-FR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Phase [</a:t>
                      </a:r>
                      <a:r>
                        <a:rPr lang="fr-FR" sz="1600" b="0" dirty="0" err="1">
                          <a:solidFill>
                            <a:schemeClr val="tx1"/>
                          </a:solidFill>
                          <a:effectLst/>
                        </a:rPr>
                        <a:t>deg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0693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6000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3.09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43.75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4.48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59.5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0693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7000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3.81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40.22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8.11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53.5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0693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8000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>
                          <a:solidFill>
                            <a:schemeClr val="tx1"/>
                          </a:solidFill>
                          <a:effectLst/>
                        </a:rPr>
                        <a:t>4.51</a:t>
                      </a:r>
                      <a:endParaRPr lang="fr-FR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36.63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11.92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52.5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0693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9000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>
                          <a:solidFill>
                            <a:schemeClr val="tx1"/>
                          </a:solidFill>
                          <a:effectLst/>
                        </a:rPr>
                        <a:t>5.42</a:t>
                      </a:r>
                      <a:endParaRPr lang="fr-FR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>
                          <a:solidFill>
                            <a:schemeClr val="tx1"/>
                          </a:solidFill>
                          <a:effectLst/>
                        </a:rPr>
                        <a:t>32.59</a:t>
                      </a:r>
                      <a:endParaRPr lang="fr-FR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53.50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946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9485928"/>
              </p:ext>
            </p:extLst>
          </p:nvPr>
        </p:nvGraphicFramePr>
        <p:xfrm>
          <a:off x="319996" y="540625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phiqu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919668"/>
              </p:ext>
            </p:extLst>
          </p:nvPr>
        </p:nvGraphicFramePr>
        <p:xfrm>
          <a:off x="5294936" y="3420625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6676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aphiqu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4925673"/>
              </p:ext>
            </p:extLst>
          </p:nvPr>
        </p:nvGraphicFramePr>
        <p:xfrm>
          <a:off x="1596239" y="878068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3908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7866305"/>
              </p:ext>
            </p:extLst>
          </p:nvPr>
        </p:nvGraphicFramePr>
        <p:xfrm>
          <a:off x="426485" y="524865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5152699"/>
              </p:ext>
            </p:extLst>
          </p:nvPr>
        </p:nvGraphicFramePr>
        <p:xfrm>
          <a:off x="4811623" y="3404865"/>
          <a:ext cx="648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" name="Groupe 3"/>
          <p:cNvGrpSpPr/>
          <p:nvPr/>
        </p:nvGrpSpPr>
        <p:grpSpPr>
          <a:xfrm>
            <a:off x="4762500" y="804930"/>
            <a:ext cx="7429500" cy="2674135"/>
            <a:chOff x="3248025" y="1511100"/>
            <a:chExt cx="7429500" cy="2674135"/>
          </a:xfrm>
        </p:grpSpPr>
        <p:grpSp>
          <p:nvGrpSpPr>
            <p:cNvPr id="9" name="Groupe 8"/>
            <p:cNvGrpSpPr/>
            <p:nvPr/>
          </p:nvGrpSpPr>
          <p:grpSpPr>
            <a:xfrm>
              <a:off x="3248025" y="1511100"/>
              <a:ext cx="7212378" cy="2541462"/>
              <a:chOff x="1748881" y="1253925"/>
              <a:chExt cx="8568647" cy="2541462"/>
            </a:xfrm>
          </p:grpSpPr>
          <p:grpSp>
            <p:nvGrpSpPr>
              <p:cNvPr id="19" name="Groupe 18"/>
              <p:cNvGrpSpPr/>
              <p:nvPr/>
            </p:nvGrpSpPr>
            <p:grpSpPr>
              <a:xfrm>
                <a:off x="1748881" y="1253925"/>
                <a:ext cx="8568647" cy="2541462"/>
                <a:chOff x="2108449" y="1422993"/>
                <a:chExt cx="8568647" cy="2541462"/>
              </a:xfrm>
            </p:grpSpPr>
            <p:grpSp>
              <p:nvGrpSpPr>
                <p:cNvPr id="28" name="Groupe 27"/>
                <p:cNvGrpSpPr/>
                <p:nvPr/>
              </p:nvGrpSpPr>
              <p:grpSpPr>
                <a:xfrm>
                  <a:off x="2365302" y="1422993"/>
                  <a:ext cx="7931649" cy="2188395"/>
                  <a:chOff x="1839074" y="2156108"/>
                  <a:chExt cx="7931649" cy="2188395"/>
                </a:xfrm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1839074" y="2958957"/>
                    <a:ext cx="7931649" cy="61645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2619910" y="2645595"/>
                    <a:ext cx="626724" cy="124317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6707312" y="2645594"/>
                    <a:ext cx="626724" cy="124317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8874338" y="2156108"/>
                    <a:ext cx="859942" cy="218839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cxnSp>
              <p:nvCxnSpPr>
                <p:cNvPr id="29" name="Connecteur droit 28"/>
                <p:cNvCxnSpPr/>
                <p:nvPr/>
              </p:nvCxnSpPr>
              <p:spPr>
                <a:xfrm>
                  <a:off x="2108449" y="2540764"/>
                  <a:ext cx="8568647" cy="0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ZoneTexte 29"/>
                <p:cNvSpPr txBox="1"/>
                <p:nvPr/>
              </p:nvSpPr>
              <p:spPr>
                <a:xfrm>
                  <a:off x="2532885" y="3539052"/>
                  <a:ext cx="18288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Roulement à Bille</a:t>
                  </a:r>
                  <a:endParaRPr lang="fr-FR" dirty="0"/>
                </a:p>
              </p:txBody>
            </p:sp>
            <p:sp>
              <p:nvSpPr>
                <p:cNvPr id="31" name="ZoneTexte 30"/>
                <p:cNvSpPr txBox="1"/>
                <p:nvPr/>
              </p:nvSpPr>
              <p:spPr>
                <a:xfrm>
                  <a:off x="6741200" y="3595123"/>
                  <a:ext cx="16192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Palier circulaire</a:t>
                  </a:r>
                  <a:endParaRPr lang="fr-FR" dirty="0"/>
                </a:p>
              </p:txBody>
            </p:sp>
          </p:grpSp>
          <p:cxnSp>
            <p:nvCxnSpPr>
              <p:cNvPr id="16" name="Connecteur droit avec flèche 15"/>
              <p:cNvCxnSpPr/>
              <p:nvPr/>
            </p:nvCxnSpPr>
            <p:spPr>
              <a:xfrm>
                <a:off x="2005734" y="1389103"/>
                <a:ext cx="1082032" cy="0"/>
              </a:xfrm>
              <a:prstGeom prst="straightConnector1">
                <a:avLst/>
              </a:prstGeom>
              <a:ln w="254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ZoneTexte 7"/>
            <p:cNvSpPr txBox="1"/>
            <p:nvPr/>
          </p:nvSpPr>
          <p:spPr>
            <a:xfrm>
              <a:off x="8943895" y="3815903"/>
              <a:ext cx="1733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Disque 0.7kg</a:t>
              </a:r>
              <a:endParaRPr lang="fr-FR" dirty="0"/>
            </a:p>
          </p:txBody>
        </p:sp>
      </p:grpSp>
      <p:grpSp>
        <p:nvGrpSpPr>
          <p:cNvPr id="47" name="Groupe 46"/>
          <p:cNvGrpSpPr/>
          <p:nvPr/>
        </p:nvGrpSpPr>
        <p:grpSpPr>
          <a:xfrm>
            <a:off x="2040411" y="3902208"/>
            <a:ext cx="1175292" cy="2166918"/>
            <a:chOff x="2350153" y="3927573"/>
            <a:chExt cx="1175292" cy="2166918"/>
          </a:xfrm>
        </p:grpSpPr>
        <p:cxnSp>
          <p:nvCxnSpPr>
            <p:cNvPr id="36" name="Connecteur droit avec flèche 35"/>
            <p:cNvCxnSpPr/>
            <p:nvPr/>
          </p:nvCxnSpPr>
          <p:spPr>
            <a:xfrm>
              <a:off x="2357548" y="4654424"/>
              <a:ext cx="116789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>
              <a:off x="2356503" y="4635374"/>
              <a:ext cx="22356" cy="14591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/>
            <p:nvPr/>
          </p:nvCxnSpPr>
          <p:spPr>
            <a:xfrm flipV="1">
              <a:off x="2350153" y="3927573"/>
              <a:ext cx="719434" cy="7152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Organigramme : Stockage à accès direct 1"/>
          <p:cNvSpPr/>
          <p:nvPr/>
        </p:nvSpPr>
        <p:spPr>
          <a:xfrm>
            <a:off x="1544016" y="3743772"/>
            <a:ext cx="1050202" cy="1747319"/>
          </a:xfrm>
          <a:prstGeom prst="flowChartMagneticDrum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203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/>
          <p:cNvGrpSpPr/>
          <p:nvPr/>
        </p:nvGrpSpPr>
        <p:grpSpPr>
          <a:xfrm>
            <a:off x="857748" y="759002"/>
            <a:ext cx="3357899" cy="1800000"/>
            <a:chOff x="2646792" y="2389020"/>
            <a:chExt cx="3357899" cy="1800000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8860" y="2389020"/>
              <a:ext cx="2535831" cy="1800000"/>
            </a:xfrm>
            <a:prstGeom prst="rect">
              <a:avLst/>
            </a:prstGeom>
          </p:spPr>
        </p:pic>
        <p:sp>
          <p:nvSpPr>
            <p:cNvPr id="14" name="Ellipse 13"/>
            <p:cNvSpPr/>
            <p:nvPr/>
          </p:nvSpPr>
          <p:spPr>
            <a:xfrm>
              <a:off x="4662231" y="3558208"/>
              <a:ext cx="149087" cy="1490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2646792" y="2460956"/>
              <a:ext cx="822066" cy="1656127"/>
              <a:chOff x="2649133" y="2532893"/>
              <a:chExt cx="822066" cy="1656127"/>
            </a:xfrm>
          </p:grpSpPr>
          <p:grpSp>
            <p:nvGrpSpPr>
              <p:cNvPr id="7" name="Groupe 6"/>
              <p:cNvGrpSpPr/>
              <p:nvPr/>
            </p:nvGrpSpPr>
            <p:grpSpPr>
              <a:xfrm>
                <a:off x="2662706" y="2902225"/>
                <a:ext cx="719434" cy="1133062"/>
                <a:chOff x="2350153" y="4214385"/>
                <a:chExt cx="719434" cy="1133062"/>
              </a:xfrm>
            </p:grpSpPr>
            <p:cxnSp>
              <p:nvCxnSpPr>
                <p:cNvPr id="8" name="Connecteur droit avec flèche 7"/>
                <p:cNvCxnSpPr/>
                <p:nvPr/>
              </p:nvCxnSpPr>
              <p:spPr>
                <a:xfrm>
                  <a:off x="2357548" y="4654424"/>
                  <a:ext cx="712039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necteur droit avec flèche 8"/>
                <p:cNvCxnSpPr/>
                <p:nvPr/>
              </p:nvCxnSpPr>
              <p:spPr>
                <a:xfrm>
                  <a:off x="2356503" y="4635374"/>
                  <a:ext cx="1045" cy="71207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necteur droit avec flèche 9"/>
                <p:cNvCxnSpPr/>
                <p:nvPr/>
              </p:nvCxnSpPr>
              <p:spPr>
                <a:xfrm flipV="1">
                  <a:off x="2350153" y="4214385"/>
                  <a:ext cx="430934" cy="42841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ZoneTexte 16"/>
                  <p:cNvSpPr txBox="1"/>
                  <p:nvPr/>
                </p:nvSpPr>
                <p:spPr>
                  <a:xfrm>
                    <a:off x="2649133" y="3819688"/>
                    <a:ext cx="4633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7" name="ZoneTexte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9133" y="3819688"/>
                    <a:ext cx="463396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ZoneTexte 17"/>
                  <p:cNvSpPr txBox="1"/>
                  <p:nvPr/>
                </p:nvSpPr>
                <p:spPr>
                  <a:xfrm>
                    <a:off x="2910838" y="2532893"/>
                    <a:ext cx="4517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8" name="ZoneTexte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0838" y="2532893"/>
                    <a:ext cx="451790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ZoneTexte 18"/>
                  <p:cNvSpPr txBox="1"/>
                  <p:nvPr/>
                </p:nvSpPr>
                <p:spPr>
                  <a:xfrm>
                    <a:off x="3022423" y="3263419"/>
                    <a:ext cx="4487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9" name="ZoneTexte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2423" y="3263419"/>
                    <a:ext cx="448776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aphicFrame>
        <p:nvGraphicFramePr>
          <p:cNvPr id="22" name="Graphique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943169"/>
              </p:ext>
            </p:extLst>
          </p:nvPr>
        </p:nvGraphicFramePr>
        <p:xfrm>
          <a:off x="5396050" y="2045552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42" name="Groupe 41"/>
          <p:cNvGrpSpPr/>
          <p:nvPr/>
        </p:nvGrpSpPr>
        <p:grpSpPr>
          <a:xfrm>
            <a:off x="7609644" y="2362835"/>
            <a:ext cx="1581452" cy="1004439"/>
            <a:chOff x="7609644" y="2362835"/>
            <a:chExt cx="1581452" cy="1004439"/>
          </a:xfrm>
        </p:grpSpPr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09644" y="2362835"/>
              <a:ext cx="1581452" cy="828647"/>
            </a:xfrm>
            <a:prstGeom prst="rect">
              <a:avLst/>
            </a:prstGeom>
          </p:spPr>
        </p:pic>
        <p:pic>
          <p:nvPicPr>
            <p:cNvPr id="41" name="Image 4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96050" y="3150743"/>
              <a:ext cx="674040" cy="216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7697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7341304"/>
              </p:ext>
            </p:extLst>
          </p:nvPr>
        </p:nvGraphicFramePr>
        <p:xfrm>
          <a:off x="2817420" y="1487344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9992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1436588" y="1309048"/>
            <a:ext cx="9117647" cy="3883054"/>
            <a:chOff x="1128364" y="1370693"/>
            <a:chExt cx="9117647" cy="3883054"/>
          </a:xfrm>
        </p:grpSpPr>
        <p:grpSp>
          <p:nvGrpSpPr>
            <p:cNvPr id="11" name="Groupe 10"/>
            <p:cNvGrpSpPr/>
            <p:nvPr/>
          </p:nvGrpSpPr>
          <p:grpSpPr>
            <a:xfrm>
              <a:off x="3032709" y="2579612"/>
              <a:ext cx="6676206" cy="2188395"/>
              <a:chOff x="1839074" y="2156108"/>
              <a:chExt cx="7931649" cy="2188395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074" y="2958957"/>
                <a:ext cx="7931649" cy="61645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619910" y="2645595"/>
                <a:ext cx="626724" cy="12431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707312" y="2645594"/>
                <a:ext cx="626724" cy="12431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8874338" y="2156108"/>
                <a:ext cx="859942" cy="21883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8" name="ZoneTexte 167"/>
            <p:cNvSpPr txBox="1"/>
            <p:nvPr/>
          </p:nvSpPr>
          <p:spPr>
            <a:xfrm>
              <a:off x="2863919" y="4683055"/>
              <a:ext cx="1539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Roulement à Bille</a:t>
              </a:r>
              <a:endParaRPr lang="fr-FR" dirty="0"/>
            </a:p>
          </p:txBody>
        </p:sp>
        <p:sp>
          <p:nvSpPr>
            <p:cNvPr id="169" name="ZoneTexte 168"/>
            <p:cNvSpPr txBox="1"/>
            <p:nvPr/>
          </p:nvSpPr>
          <p:spPr>
            <a:xfrm>
              <a:off x="6715977" y="4751742"/>
              <a:ext cx="1362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Palier circulaire</a:t>
              </a:r>
              <a:endParaRPr lang="fr-FR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338945" y="2942432"/>
              <a:ext cx="632141" cy="14627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5" name="Groupe 34"/>
            <p:cNvGrpSpPr/>
            <p:nvPr/>
          </p:nvGrpSpPr>
          <p:grpSpPr>
            <a:xfrm>
              <a:off x="3322403" y="1947037"/>
              <a:ext cx="6020086" cy="2933300"/>
              <a:chOff x="2709473" y="790418"/>
              <a:chExt cx="7152147" cy="2933300"/>
            </a:xfrm>
          </p:grpSpPr>
          <p:cxnSp>
            <p:nvCxnSpPr>
              <p:cNvPr id="80" name="Connecteur droit 79"/>
              <p:cNvCxnSpPr/>
              <p:nvPr/>
            </p:nvCxnSpPr>
            <p:spPr>
              <a:xfrm>
                <a:off x="3447335" y="790418"/>
                <a:ext cx="0" cy="273341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/>
              <p:cNvCxnSpPr/>
              <p:nvPr/>
            </p:nvCxnSpPr>
            <p:spPr>
              <a:xfrm>
                <a:off x="7546902" y="790418"/>
                <a:ext cx="0" cy="273341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avec flèche 156"/>
              <p:cNvCxnSpPr/>
              <p:nvPr/>
            </p:nvCxnSpPr>
            <p:spPr>
              <a:xfrm>
                <a:off x="3452812" y="990107"/>
                <a:ext cx="4118424" cy="0"/>
              </a:xfrm>
              <a:prstGeom prst="straightConnector1">
                <a:avLst/>
              </a:prstGeom>
              <a:ln w="254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necteur droit avec flèche 159"/>
              <p:cNvCxnSpPr/>
              <p:nvPr/>
            </p:nvCxnSpPr>
            <p:spPr>
              <a:xfrm>
                <a:off x="7546902" y="1159750"/>
                <a:ext cx="2290475" cy="0"/>
              </a:xfrm>
              <a:prstGeom prst="straightConnector1">
                <a:avLst/>
              </a:prstGeom>
              <a:ln w="254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/>
                  <p:cNvSpPr txBox="1"/>
                  <p:nvPr/>
                </p:nvSpPr>
                <p:spPr>
                  <a:xfrm>
                    <a:off x="2709473" y="1204510"/>
                    <a:ext cx="46301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62" name="ZoneTexte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9473" y="1204510"/>
                    <a:ext cx="463012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/>
                  <p:cNvSpPr txBox="1"/>
                  <p:nvPr/>
                </p:nvSpPr>
                <p:spPr>
                  <a:xfrm>
                    <a:off x="8407079" y="790418"/>
                    <a:ext cx="4683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64" name="ZoneTexte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07079" y="790418"/>
                    <a:ext cx="468333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0" name="Connecteur droit 309"/>
              <p:cNvCxnSpPr/>
              <p:nvPr/>
            </p:nvCxnSpPr>
            <p:spPr>
              <a:xfrm>
                <a:off x="9861620" y="1064418"/>
                <a:ext cx="0" cy="265930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Connecteur droit 62"/>
            <p:cNvCxnSpPr/>
            <p:nvPr/>
          </p:nvCxnSpPr>
          <p:spPr>
            <a:xfrm>
              <a:off x="3032709" y="1697162"/>
              <a:ext cx="0" cy="250926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9713651" y="1782887"/>
              <a:ext cx="0" cy="303867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/>
            <p:nvPr/>
          </p:nvCxnSpPr>
          <p:spPr>
            <a:xfrm>
              <a:off x="3032709" y="1782887"/>
              <a:ext cx="6645531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/>
            <p:nvPr/>
          </p:nvCxnSpPr>
          <p:spPr>
            <a:xfrm>
              <a:off x="3032709" y="2714790"/>
              <a:ext cx="910765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/>
                <p:cNvSpPr txBox="1"/>
                <p:nvPr/>
              </p:nvSpPr>
              <p:spPr>
                <a:xfrm>
                  <a:off x="5313482" y="1802672"/>
                  <a:ext cx="3942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3" name="ZoneTexte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482" y="1802672"/>
                  <a:ext cx="39420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/>
                <p:cNvSpPr txBox="1"/>
                <p:nvPr/>
              </p:nvSpPr>
              <p:spPr>
                <a:xfrm>
                  <a:off x="4713182" y="1370693"/>
                  <a:ext cx="1443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=700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3182" y="1370693"/>
                  <a:ext cx="144372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Rectangle 80"/>
            <p:cNvSpPr/>
            <p:nvPr/>
          </p:nvSpPr>
          <p:spPr>
            <a:xfrm>
              <a:off x="1128364" y="3075796"/>
              <a:ext cx="1372909" cy="1243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Moteur</a:t>
              </a:r>
              <a:endParaRPr lang="fr-FR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01274" y="3583112"/>
              <a:ext cx="536172" cy="2095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8512381" y="4884415"/>
              <a:ext cx="1733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Disque 10.6kg</a:t>
              </a:r>
            </a:p>
          </p:txBody>
        </p:sp>
        <p:cxnSp>
          <p:nvCxnSpPr>
            <p:cNvPr id="70" name="Connecteur droit 69"/>
            <p:cNvCxnSpPr/>
            <p:nvPr/>
          </p:nvCxnSpPr>
          <p:spPr>
            <a:xfrm>
              <a:off x="2816511" y="3697383"/>
              <a:ext cx="721237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5655015" y="2361129"/>
              <a:ext cx="0" cy="233454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4845708" y="4675535"/>
              <a:ext cx="1733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Disque 6.4kg</a:t>
              </a:r>
            </a:p>
          </p:txBody>
        </p:sp>
        <p:cxnSp>
          <p:nvCxnSpPr>
            <p:cNvPr id="41" name="Connecteur droit avec flèche 40"/>
            <p:cNvCxnSpPr/>
            <p:nvPr/>
          </p:nvCxnSpPr>
          <p:spPr>
            <a:xfrm>
              <a:off x="3974411" y="2714790"/>
              <a:ext cx="1680604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/>
                <p:cNvSpPr txBox="1"/>
                <p:nvPr/>
              </p:nvSpPr>
              <p:spPr>
                <a:xfrm>
                  <a:off x="4622892" y="2345458"/>
                  <a:ext cx="4683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3" name="ZoneTexte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2892" y="2345458"/>
                  <a:ext cx="46833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822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0777033"/>
                  </p:ext>
                </p:extLst>
              </p:nvPr>
            </p:nvGraphicFramePr>
            <p:xfrm>
              <a:off x="1038224" y="1058239"/>
              <a:ext cx="10396913" cy="2967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03646"/>
                    <a:gridCol w="1058238"/>
                    <a:gridCol w="3893905"/>
                    <a:gridCol w="1541124"/>
                  </a:tblGrid>
                  <a:tr h="371315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Rotor long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en Acier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 extérieure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45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7800 [</a:t>
                          </a:r>
                          <a14:m>
                            <m:oMath xmlns:m="http://schemas.openxmlformats.org/officeDocument/2006/math"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dirty="0" smtClean="0"/>
                            <a:t>] 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 intérieure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35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 6.4kg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149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Longueur</a:t>
                          </a:r>
                          <a:r>
                            <a:rPr lang="fr-FR" baseline="0" dirty="0" smtClean="0"/>
                            <a:t> totale (L)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700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</a:t>
                          </a:r>
                          <a:r>
                            <a:rPr lang="fr-FR" dirty="0" smtClean="0"/>
                            <a:t>isque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52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Distance accouplement/roulement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 smtClean="0"/>
                            <a:t>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30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 10.4kg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152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Distance roulement/palier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 smtClean="0"/>
                            <a:t>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520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</a:t>
                          </a:r>
                          <a:r>
                            <a:rPr lang="fr-FR" dirty="0" smtClean="0"/>
                            <a:t>isque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80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Distance palier/disque 10.4kg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 smtClean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110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Distance roulement/disque 6.4kg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 smtClean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260 mm 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0777033"/>
                  </p:ext>
                </p:extLst>
              </p:nvPr>
            </p:nvGraphicFramePr>
            <p:xfrm>
              <a:off x="1038224" y="1058239"/>
              <a:ext cx="10396913" cy="2967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03646"/>
                    <a:gridCol w="1058238"/>
                    <a:gridCol w="3893905"/>
                    <a:gridCol w="1541124"/>
                  </a:tblGrid>
                  <a:tr h="371315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Rotor long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en Acier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 extérieure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45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4704" t="-108197" r="-1976" b="-6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 intérieure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35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 6.4kg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149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Longueur</a:t>
                          </a:r>
                          <a:r>
                            <a:rPr lang="fr-FR" baseline="0" dirty="0" smtClean="0"/>
                            <a:t> totale (L)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700 </a:t>
                          </a:r>
                          <a:r>
                            <a:rPr lang="fr-FR" dirty="0" smtClean="0"/>
                            <a:t>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</a:t>
                          </a:r>
                          <a:r>
                            <a:rPr lang="fr-FR" dirty="0" smtClean="0"/>
                            <a:t>isque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52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6" t="-408197" r="-16692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30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 10.4kg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152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6" t="-508197" r="-16692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520 </a:t>
                          </a:r>
                          <a:r>
                            <a:rPr lang="fr-FR" dirty="0" smtClean="0"/>
                            <a:t>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</a:t>
                          </a:r>
                          <a:r>
                            <a:rPr lang="fr-FR" dirty="0" smtClean="0"/>
                            <a:t>isque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80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6" t="-608197" r="-16692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110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6" t="-708197" r="-16692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260 mm 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7468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0744702"/>
                  </p:ext>
                </p:extLst>
              </p:nvPr>
            </p:nvGraphicFramePr>
            <p:xfrm>
              <a:off x="1906712" y="1394112"/>
              <a:ext cx="8655123" cy="23918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18708"/>
                    <a:gridCol w="1638406"/>
                    <a:gridCol w="2434228"/>
                    <a:gridCol w="2163781"/>
                  </a:tblGrid>
                  <a:tr h="563057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Palier hydrodynamique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circulaire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Lubrifiant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VG32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48306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45 mm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860</a:t>
                          </a:r>
                          <a:r>
                            <a:rPr lang="fr-FR" baseline="0" dirty="0" smtClean="0"/>
                            <a:t> [</a:t>
                          </a:r>
                          <a14:m>
                            <m:oMath xmlns:m="http://schemas.openxmlformats.org/officeDocument/2006/math"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dirty="0" smtClean="0"/>
                            <a:t>]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48306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Longueur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15 mm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Viscosité à 40°C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0.0251 [</a:t>
                          </a:r>
                          <a:r>
                            <a:rPr lang="fr-FR" dirty="0" err="1" smtClean="0"/>
                            <a:t>Pa.s</a:t>
                          </a:r>
                          <a:r>
                            <a:rPr lang="fr-FR" dirty="0" smtClean="0"/>
                            <a:t>]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48306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Jeu radial théorique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50 µm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Viscosité à 80°C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0.0064 [</a:t>
                          </a:r>
                          <a:r>
                            <a:rPr lang="fr-FR" dirty="0" err="1" smtClean="0"/>
                            <a:t>Pa.s</a:t>
                          </a:r>
                          <a:r>
                            <a:rPr lang="fr-FR" dirty="0" smtClean="0"/>
                            <a:t>]</a:t>
                          </a:r>
                        </a:p>
                      </a:txBody>
                      <a:tcPr anchor="ctr"/>
                    </a:tc>
                  </a:tr>
                  <a:tr h="3483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Pression d’alimentation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1.09 [bar]</a:t>
                          </a:r>
                        </a:p>
                      </a:txBody>
                      <a:tcPr anchor="ctr"/>
                    </a:tc>
                  </a:tr>
                  <a:tr h="3483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Température ambiante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20 °C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0744702"/>
                  </p:ext>
                </p:extLst>
              </p:nvPr>
            </p:nvGraphicFramePr>
            <p:xfrm>
              <a:off x="1906712" y="1394112"/>
              <a:ext cx="8655123" cy="23918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18708"/>
                    <a:gridCol w="1638406"/>
                    <a:gridCol w="2434228"/>
                    <a:gridCol w="2163781"/>
                  </a:tblGrid>
                  <a:tr h="563057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Palier hydrodynamique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circulaire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Lubrifiant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VG32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45 mm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563" t="-156667" r="-1127" b="-4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Longueur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15 mm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Viscosité à 40°C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0.0251 [</a:t>
                          </a:r>
                          <a:r>
                            <a:rPr lang="fr-FR" dirty="0" err="1" smtClean="0"/>
                            <a:t>Pa.s</a:t>
                          </a:r>
                          <a:r>
                            <a:rPr lang="fr-FR" dirty="0" smtClean="0"/>
                            <a:t>]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Jeu radial théorique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50 µm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Viscosité à 80°C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0.0064 [</a:t>
                          </a:r>
                          <a:r>
                            <a:rPr lang="fr-FR" dirty="0" err="1" smtClean="0"/>
                            <a:t>Pa.s</a:t>
                          </a:r>
                          <a:r>
                            <a:rPr lang="fr-FR" dirty="0" smtClean="0"/>
                            <a:t>]</a:t>
                          </a:r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Pression d’alimentation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1.09 [bar]</a:t>
                          </a:r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Température ambiante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20 °C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8337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5456837"/>
              </p:ext>
            </p:extLst>
          </p:nvPr>
        </p:nvGraphicFramePr>
        <p:xfrm>
          <a:off x="578678" y="517798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aphique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7350494"/>
              </p:ext>
            </p:extLst>
          </p:nvPr>
        </p:nvGraphicFramePr>
        <p:xfrm>
          <a:off x="6115473" y="517798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29185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3446090"/>
              </p:ext>
            </p:extLst>
          </p:nvPr>
        </p:nvGraphicFramePr>
        <p:xfrm>
          <a:off x="2372139" y="1624012"/>
          <a:ext cx="6350400" cy="3609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821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8066" y="647272"/>
            <a:ext cx="2102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Thermique:</a:t>
            </a:r>
          </a:p>
          <a:p>
            <a:r>
              <a:rPr lang="fr-FR" dirty="0" err="1" smtClean="0"/>
              <a:t>T_rot</a:t>
            </a:r>
            <a:r>
              <a:rPr lang="fr-FR" dirty="0" smtClean="0"/>
              <a:t>=50°C</a:t>
            </a:r>
          </a:p>
          <a:p>
            <a:r>
              <a:rPr lang="fr-FR" dirty="0" err="1" smtClean="0"/>
              <a:t>T_pad</a:t>
            </a:r>
            <a:r>
              <a:rPr lang="fr-FR" dirty="0" smtClean="0"/>
              <a:t> = adiabatique</a:t>
            </a:r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3009662" y="1771908"/>
            <a:ext cx="7200000" cy="3600000"/>
            <a:chOff x="3009662" y="1771908"/>
            <a:chExt cx="7200000" cy="3600000"/>
          </a:xfrm>
        </p:grpSpPr>
        <p:graphicFrame>
          <p:nvGraphicFramePr>
            <p:cNvPr id="5" name="Graphique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97575887"/>
                </p:ext>
              </p:extLst>
            </p:nvPr>
          </p:nvGraphicFramePr>
          <p:xfrm>
            <a:off x="3009662" y="1771908"/>
            <a:ext cx="72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Zone de texte 70"/>
            <p:cNvSpPr txBox="1"/>
            <p:nvPr/>
          </p:nvSpPr>
          <p:spPr>
            <a:xfrm>
              <a:off x="4305534" y="1981515"/>
              <a:ext cx="1841789" cy="37703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Mode de flexion (FW)</a:t>
              </a:r>
              <a:endParaRPr lang="fr-F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Connecteur droit avec flèche 6"/>
            <p:cNvCxnSpPr>
              <a:stCxn id="6" idx="2"/>
            </p:cNvCxnSpPr>
            <p:nvPr/>
          </p:nvCxnSpPr>
          <p:spPr>
            <a:xfrm>
              <a:off x="5226429" y="2330012"/>
              <a:ext cx="638914" cy="150550"/>
            </a:xfrm>
            <a:prstGeom prst="straightConnector1">
              <a:avLst/>
            </a:prstGeom>
            <a:solidFill>
              <a:schemeClr val="bg1"/>
            </a:solidFill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Zone de texte 70"/>
            <p:cNvSpPr txBox="1"/>
            <p:nvPr/>
          </p:nvSpPr>
          <p:spPr>
            <a:xfrm>
              <a:off x="4735711" y="2890284"/>
              <a:ext cx="1841789" cy="377031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Mode de flexion (BW)</a:t>
              </a:r>
              <a:endParaRPr lang="fr-F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Connecteur droit avec flèche 8"/>
            <p:cNvCxnSpPr>
              <a:stCxn id="8" idx="0"/>
            </p:cNvCxnSpPr>
            <p:nvPr/>
          </p:nvCxnSpPr>
          <p:spPr>
            <a:xfrm flipV="1">
              <a:off x="5656605" y="2717896"/>
              <a:ext cx="208738" cy="172388"/>
            </a:xfrm>
            <a:prstGeom prst="straightConnector1">
              <a:avLst/>
            </a:prstGeom>
            <a:solidFill>
              <a:schemeClr val="bg1"/>
            </a:solidFill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Zone de texte 70"/>
            <p:cNvSpPr txBox="1"/>
            <p:nvPr/>
          </p:nvSpPr>
          <p:spPr>
            <a:xfrm>
              <a:off x="6688950" y="4025945"/>
              <a:ext cx="1430072" cy="377031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Mode rigide (FW)</a:t>
              </a:r>
              <a:endParaRPr lang="fr-F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Connecteur droit avec flèche 10"/>
            <p:cNvCxnSpPr>
              <a:stCxn id="10" idx="0"/>
            </p:cNvCxnSpPr>
            <p:nvPr/>
          </p:nvCxnSpPr>
          <p:spPr>
            <a:xfrm flipH="1" flipV="1">
              <a:off x="7099443" y="3595955"/>
              <a:ext cx="304543" cy="429990"/>
            </a:xfrm>
            <a:prstGeom prst="straightConnector1">
              <a:avLst/>
            </a:prstGeom>
            <a:solidFill>
              <a:schemeClr val="bg1"/>
            </a:solidFill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ZoneTexte 11"/>
            <p:cNvSpPr txBox="1"/>
            <p:nvPr/>
          </p:nvSpPr>
          <p:spPr>
            <a:xfrm>
              <a:off x="9117502" y="4056637"/>
              <a:ext cx="762354" cy="3463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- - - 1X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309755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8066" y="647272"/>
            <a:ext cx="2102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Thermique:</a:t>
            </a:r>
          </a:p>
          <a:p>
            <a:r>
              <a:rPr lang="fr-FR" dirty="0" err="1" smtClean="0"/>
              <a:t>T_rot</a:t>
            </a:r>
            <a:r>
              <a:rPr lang="fr-FR" dirty="0" smtClean="0"/>
              <a:t>=50°C</a:t>
            </a:r>
          </a:p>
          <a:p>
            <a:r>
              <a:rPr lang="fr-FR" dirty="0" err="1" smtClean="0"/>
              <a:t>T_pad</a:t>
            </a:r>
            <a:r>
              <a:rPr lang="fr-FR" dirty="0" smtClean="0"/>
              <a:t> = adiabatique</a:t>
            </a:r>
            <a:endParaRPr lang="fr-FR" dirty="0"/>
          </a:p>
        </p:txBody>
      </p:sp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701194"/>
              </p:ext>
            </p:extLst>
          </p:nvPr>
        </p:nvGraphicFramePr>
        <p:xfrm>
          <a:off x="2798583" y="1930198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9023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phique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628501"/>
              </p:ext>
            </p:extLst>
          </p:nvPr>
        </p:nvGraphicFramePr>
        <p:xfrm>
          <a:off x="480370" y="183838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phique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8191296"/>
              </p:ext>
            </p:extLst>
          </p:nvPr>
        </p:nvGraphicFramePr>
        <p:xfrm>
          <a:off x="480370" y="3063838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93737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Graphique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5164715"/>
              </p:ext>
            </p:extLst>
          </p:nvPr>
        </p:nvGraphicFramePr>
        <p:xfrm>
          <a:off x="853349" y="403544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Graphique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9786376"/>
              </p:ext>
            </p:extLst>
          </p:nvPr>
        </p:nvGraphicFramePr>
        <p:xfrm>
          <a:off x="853349" y="3283544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179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au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2188678"/>
                  </p:ext>
                </p:extLst>
              </p:nvPr>
            </p:nvGraphicFramePr>
            <p:xfrm>
              <a:off x="2890250" y="282219"/>
              <a:ext cx="7089168" cy="211647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36940"/>
                    <a:gridCol w="1000876"/>
                    <a:gridCol w="702152"/>
                    <a:gridCol w="758200"/>
                    <a:gridCol w="758200"/>
                    <a:gridCol w="758200"/>
                    <a:gridCol w="758200"/>
                    <a:gridCol w="758200"/>
                    <a:gridCol w="758200"/>
                  </a:tblGrid>
                  <a:tr h="513816">
                    <a:tc>
                      <a:txBody>
                        <a:bodyPr/>
                        <a:lstStyle/>
                        <a:p>
                          <a:pPr algn="ctr" fontAlgn="b"/>
                          <a:endParaRPr lang="fr-FR" sz="1400" b="0" i="0" u="none" strike="noStrike" dirty="0">
                            <a:solidFill>
                              <a:srgbClr val="9C65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u="none" strike="noStrike" dirty="0" smtClean="0">
                              <a:effectLst/>
                            </a:rPr>
                            <a:t>Balourd [g.mm]</a:t>
                          </a:r>
                          <a:endParaRPr lang="fr-FR" sz="1400" b="0" i="0" u="none" strike="noStrike" dirty="0">
                            <a:solidFill>
                              <a:srgbClr val="9C65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u="none" strike="noStrike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100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u="none" strike="noStrike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120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u="none" strike="noStrike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160</a:t>
                          </a:r>
                          <a:endParaRPr lang="fr-F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180</a:t>
                          </a:r>
                          <a:endParaRPr lang="fr-F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200</a:t>
                          </a:r>
                          <a:endParaRPr lang="fr-F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220</a:t>
                          </a:r>
                          <a:endParaRPr lang="fr-F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283874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u="none" strike="noStrike" dirty="0" smtClean="0">
                              <a:effectLst/>
                            </a:rPr>
                            <a:t>Approche Lorenz et Murphy</a:t>
                          </a:r>
                          <a:endParaRPr lang="fr-FR" sz="14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40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4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oMath>
                          </a14:m>
                          <a:r>
                            <a:rPr lang="fr-FR" sz="1400" u="none" strike="noStrike" dirty="0" smtClean="0">
                              <a:effectLst/>
                            </a:rPr>
                            <a:t> [°</a:t>
                          </a:r>
                          <a:r>
                            <a:rPr lang="fr-FR" sz="1400" u="none" strike="noStrike" dirty="0">
                              <a:effectLst/>
                            </a:rPr>
                            <a:t>C]</a:t>
                          </a:r>
                          <a:endParaRPr lang="fr-F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3.93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4.76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5.66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6.58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7.45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8.30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9.13</a:t>
                          </a:r>
                        </a:p>
                      </a:txBody>
                      <a:tcPr marL="9525" marR="9525" marT="9525" marB="0" anchor="ctr"/>
                    </a:tc>
                  </a:tr>
                  <a:tr h="513816">
                    <a:tc vMerge="1">
                      <a:txBody>
                        <a:bodyPr/>
                        <a:lstStyle/>
                        <a:p>
                          <a:pPr algn="l" fontAlgn="b"/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4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fr-FR" sz="14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1400" u="none" strike="noStrike" dirty="0" smtClean="0">
                              <a:effectLst/>
                            </a:rPr>
                            <a:t> [</a:t>
                          </a:r>
                          <a:r>
                            <a:rPr lang="fr-FR" sz="1400" u="none" strike="noStrike" dirty="0" err="1">
                              <a:effectLst/>
                            </a:rPr>
                            <a:t>deg</a:t>
                          </a:r>
                          <a:r>
                            <a:rPr lang="fr-FR" sz="1400" u="none" strike="noStrike" dirty="0">
                              <a:effectLst/>
                            </a:rPr>
                            <a:t>]</a:t>
                          </a:r>
                          <a:endParaRPr lang="fr-F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289.09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291.59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293.83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295.71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297.41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298.85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300.10</a:t>
                          </a:r>
                        </a:p>
                      </a:txBody>
                      <a:tcPr marL="9525" marR="9525" marT="9525" marB="0" anchor="ctr"/>
                    </a:tc>
                  </a:tr>
                  <a:tr h="283874">
                    <a:tc rowSpan="2"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u="none" strike="noStrike" dirty="0" smtClean="0">
                              <a:effectLst/>
                            </a:rPr>
                            <a:t>Approche Analytique améliorée</a:t>
                          </a:r>
                          <a:endParaRPr lang="fr-F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40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4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oMath>
                          </a14:m>
                          <a:r>
                            <a:rPr lang="fr-FR" sz="1400" u="none" strike="noStrike" dirty="0" smtClean="0">
                              <a:effectLst/>
                            </a:rPr>
                            <a:t> [°</a:t>
                          </a:r>
                          <a:r>
                            <a:rPr lang="fr-FR" sz="1400" u="none" strike="noStrike" dirty="0">
                              <a:effectLst/>
                            </a:rPr>
                            <a:t>C]</a:t>
                          </a:r>
                          <a:endParaRPr lang="fr-F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4.58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5.70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7.03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8.59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9.84</a:t>
                          </a:r>
                          <a:endParaRPr lang="fr-F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12.61</a:t>
                          </a:r>
                          <a:endParaRPr lang="fr-F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15.55</a:t>
                          </a:r>
                          <a:endParaRPr lang="fr-F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521097">
                    <a:tc vMerge="1">
                      <a:txBody>
                        <a:bodyPr/>
                        <a:lstStyle/>
                        <a:p>
                          <a:pPr algn="l" fontAlgn="b"/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4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fr-FR" sz="14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1400" u="none" strike="noStrike" dirty="0" smtClean="0">
                              <a:effectLst/>
                            </a:rPr>
                            <a:t> [</a:t>
                          </a:r>
                          <a:r>
                            <a:rPr lang="fr-FR" sz="1400" u="none" strike="noStrike" dirty="0" err="1">
                              <a:effectLst/>
                            </a:rPr>
                            <a:t>deg</a:t>
                          </a:r>
                          <a:r>
                            <a:rPr lang="fr-FR" sz="1400" u="none" strike="noStrike" dirty="0">
                              <a:effectLst/>
                            </a:rPr>
                            <a:t>]</a:t>
                          </a:r>
                          <a:endParaRPr lang="fr-F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337.50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340.50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342.50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343.50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344.5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345.5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347.5</a:t>
                          </a:r>
                        </a:p>
                      </a:txBody>
                      <a:tcPr marL="9525" marR="9525" marT="9525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au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2188678"/>
                  </p:ext>
                </p:extLst>
              </p:nvPr>
            </p:nvGraphicFramePr>
            <p:xfrm>
              <a:off x="2890250" y="282219"/>
              <a:ext cx="7089168" cy="211647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36940"/>
                    <a:gridCol w="1000876"/>
                    <a:gridCol w="702152"/>
                    <a:gridCol w="758200"/>
                    <a:gridCol w="758200"/>
                    <a:gridCol w="758200"/>
                    <a:gridCol w="758200"/>
                    <a:gridCol w="758200"/>
                    <a:gridCol w="758200"/>
                  </a:tblGrid>
                  <a:tr h="513816">
                    <a:tc>
                      <a:txBody>
                        <a:bodyPr/>
                        <a:lstStyle/>
                        <a:p>
                          <a:pPr algn="ctr" fontAlgn="b"/>
                          <a:endParaRPr lang="fr-FR" sz="1400" b="0" i="0" u="none" strike="noStrike" dirty="0">
                            <a:solidFill>
                              <a:srgbClr val="9C65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u="none" strike="noStrike" dirty="0" smtClean="0">
                              <a:effectLst/>
                            </a:rPr>
                            <a:t>Balourd [g.mm]</a:t>
                          </a:r>
                          <a:endParaRPr lang="fr-FR" sz="1400" b="0" i="0" u="none" strike="noStrike" dirty="0">
                            <a:solidFill>
                              <a:srgbClr val="9C65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u="none" strike="noStrike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100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u="none" strike="noStrike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120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u="none" strike="noStrike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160</a:t>
                          </a:r>
                          <a:endParaRPr lang="fr-F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180</a:t>
                          </a:r>
                          <a:endParaRPr lang="fr-F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200</a:t>
                          </a:r>
                          <a:endParaRPr lang="fr-F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220</a:t>
                          </a:r>
                          <a:endParaRPr lang="fr-F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283874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u="none" strike="noStrike" dirty="0" smtClean="0">
                              <a:effectLst/>
                            </a:rPr>
                            <a:t>Approche Lorenz et Murphy</a:t>
                          </a:r>
                          <a:endParaRPr lang="fr-FR" sz="14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83636" t="-180851" r="-523636" b="-472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3.93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4.76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5.66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6.58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7.45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8.30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9.13</a:t>
                          </a:r>
                        </a:p>
                      </a:txBody>
                      <a:tcPr marL="9525" marR="9525" marT="9525" marB="0" anchor="ctr"/>
                    </a:tc>
                  </a:tr>
                  <a:tr h="513816">
                    <a:tc vMerge="1">
                      <a:txBody>
                        <a:bodyPr/>
                        <a:lstStyle/>
                        <a:p>
                          <a:pPr algn="l" fontAlgn="b"/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83636" t="-155294" r="-523636" b="-16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289.09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291.59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293.83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295.71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297.41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298.85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300.10</a:t>
                          </a:r>
                        </a:p>
                      </a:txBody>
                      <a:tcPr marL="9525" marR="9525" marT="9525" marB="0" anchor="ctr"/>
                    </a:tc>
                  </a:tr>
                  <a:tr h="283874">
                    <a:tc rowSpan="2"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u="none" strike="noStrike" dirty="0" smtClean="0">
                              <a:effectLst/>
                            </a:rPr>
                            <a:t>Approche Analytique améliorée</a:t>
                          </a:r>
                          <a:endParaRPr lang="fr-F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83636" t="-471739" r="-523636" b="-1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4.58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5.70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7.03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8.59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9.84</a:t>
                          </a:r>
                          <a:endParaRPr lang="fr-F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12.61</a:t>
                          </a:r>
                          <a:endParaRPr lang="fr-F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15.55</a:t>
                          </a:r>
                          <a:endParaRPr lang="fr-F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521097">
                    <a:tc vMerge="1">
                      <a:txBody>
                        <a:bodyPr/>
                        <a:lstStyle/>
                        <a:p>
                          <a:pPr algn="l" fontAlgn="b"/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83636" t="-305814" r="-523636" b="-5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337.50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340.50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342.50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343.50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344.5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345.5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347.5</a:t>
                          </a:r>
                        </a:p>
                      </a:txBody>
                      <a:tcPr marL="9525" marR="9525" marT="9525" marB="0" anchor="ctr"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132648"/>
              </p:ext>
            </p:extLst>
          </p:nvPr>
        </p:nvGraphicFramePr>
        <p:xfrm>
          <a:off x="3657599" y="3457578"/>
          <a:ext cx="5940425" cy="2552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85"/>
                <a:gridCol w="1188085"/>
                <a:gridCol w="1188085"/>
                <a:gridCol w="1188085"/>
                <a:gridCol w="1188085"/>
              </a:tblGrid>
              <a:tr h="283586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fr-FR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Approche de Lorenz et Murphy</a:t>
                      </a:r>
                      <a:endParaRPr lang="fr-FR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2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Approche analytique améliorée</a:t>
                      </a:r>
                      <a:endParaRPr lang="fr-FR" sz="1200" b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83586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Balourd [</a:t>
                      </a:r>
                      <a:r>
                        <a:rPr lang="fr-FR" sz="12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gmm</a:t>
                      </a:r>
                      <a:r>
                        <a:rPr lang="fr-FR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]</a:t>
                      </a:r>
                      <a:endParaRPr lang="fr-FR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Amplitude [°C]</a:t>
                      </a:r>
                      <a:endParaRPr lang="fr-FR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Phase [</a:t>
                      </a:r>
                      <a:r>
                        <a:rPr lang="fr-FR" sz="12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deg</a:t>
                      </a:r>
                      <a:r>
                        <a:rPr lang="fr-F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]</a:t>
                      </a:r>
                      <a:endParaRPr lang="fr-FR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2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Amplitude [°C]</a:t>
                      </a:r>
                      <a:endParaRPr lang="fr-FR" sz="1200" b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Phase [</a:t>
                      </a:r>
                      <a:r>
                        <a:rPr lang="fr-FR" sz="12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deg</a:t>
                      </a:r>
                      <a:r>
                        <a:rPr lang="fr-F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]</a:t>
                      </a:r>
                      <a:endParaRPr lang="fr-FR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358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+mn-lt"/>
                        </a:rPr>
                        <a:t>100</a:t>
                      </a:r>
                      <a:endParaRPr lang="fr-FR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289.09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337.50</a:t>
                      </a:r>
                    </a:p>
                  </a:txBody>
                  <a:tcPr anchor="ctr"/>
                </a:tc>
              </a:tr>
              <a:tr h="28358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+mn-lt"/>
                        </a:rPr>
                        <a:t>120</a:t>
                      </a:r>
                      <a:endParaRPr lang="fr-FR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340.50</a:t>
                      </a:r>
                    </a:p>
                  </a:txBody>
                  <a:tcPr anchor="ctr"/>
                </a:tc>
              </a:tr>
              <a:tr h="28358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+mn-lt"/>
                        </a:rPr>
                        <a:t>140</a:t>
                      </a:r>
                      <a:endParaRPr lang="fr-FR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342.50</a:t>
                      </a:r>
                    </a:p>
                  </a:txBody>
                  <a:tcPr anchor="ctr"/>
                </a:tc>
              </a:tr>
              <a:tr h="28358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+mn-lt"/>
                        </a:rPr>
                        <a:t>160</a:t>
                      </a:r>
                      <a:endParaRPr lang="fr-FR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6.58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343.50</a:t>
                      </a:r>
                    </a:p>
                  </a:txBody>
                  <a:tcPr anchor="ctr"/>
                </a:tc>
              </a:tr>
              <a:tr h="28358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+mn-lt"/>
                        </a:rPr>
                        <a:t>180</a:t>
                      </a:r>
                      <a:endParaRPr lang="fr-FR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344.5</a:t>
                      </a:r>
                    </a:p>
                  </a:txBody>
                  <a:tcPr anchor="ctr"/>
                </a:tc>
              </a:tr>
              <a:tr h="28358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+mn-lt"/>
                        </a:rPr>
                        <a:t>200</a:t>
                      </a:r>
                      <a:endParaRPr lang="fr-FR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345.5</a:t>
                      </a:r>
                    </a:p>
                  </a:txBody>
                  <a:tcPr anchor="ctr"/>
                </a:tc>
              </a:tr>
              <a:tr h="28358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+mn-lt"/>
                        </a:rPr>
                        <a:t>220</a:t>
                      </a:r>
                      <a:endParaRPr lang="fr-FR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347.5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906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aphique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5731522"/>
              </p:ext>
            </p:extLst>
          </p:nvPr>
        </p:nvGraphicFramePr>
        <p:xfrm>
          <a:off x="637591" y="465189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Graphique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9455424"/>
              </p:ext>
            </p:extLst>
          </p:nvPr>
        </p:nvGraphicFramePr>
        <p:xfrm>
          <a:off x="5677591" y="3221899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93099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2653581"/>
              </p:ext>
            </p:extLst>
          </p:nvPr>
        </p:nvGraphicFramePr>
        <p:xfrm>
          <a:off x="4645791" y="2281958"/>
          <a:ext cx="648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6551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4508679"/>
              </p:ext>
            </p:extLst>
          </p:nvPr>
        </p:nvGraphicFramePr>
        <p:xfrm>
          <a:off x="2569133" y="1475292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409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9550726"/>
                  </p:ext>
                </p:extLst>
              </p:nvPr>
            </p:nvGraphicFramePr>
            <p:xfrm>
              <a:off x="1047963" y="992771"/>
              <a:ext cx="10027577" cy="22196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19938"/>
                    <a:gridCol w="1160980"/>
                    <a:gridCol w="3195262"/>
                    <a:gridCol w="1551397"/>
                  </a:tblGrid>
                  <a:tr h="339479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Rotor court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en Acier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339479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 extérieure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45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 intérieure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35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39479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Longueur</a:t>
                          </a:r>
                          <a:r>
                            <a:rPr lang="fr-FR" baseline="0" dirty="0" smtClean="0"/>
                            <a:t> totale (L)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430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7800 [</a:t>
                          </a:r>
                          <a14:m>
                            <m:oMath xmlns:m="http://schemas.openxmlformats.org/officeDocument/2006/math"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dirty="0" smtClean="0"/>
                            <a:t>] 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413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Distance accouplement/roulement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 smtClean="0"/>
                            <a:t>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90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73</a:t>
                          </a:r>
                          <a:r>
                            <a:rPr lang="fr-FR" baseline="0" dirty="0" smtClean="0"/>
                            <a:t>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4137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Distance roulement/palier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 smtClean="0"/>
                            <a:t>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198.5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</a:t>
                          </a:r>
                          <a:r>
                            <a:rPr lang="fr-FR" dirty="0" smtClean="0"/>
                            <a:t>isque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35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413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Distance palier/disque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 smtClean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120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9550726"/>
                  </p:ext>
                </p:extLst>
              </p:nvPr>
            </p:nvGraphicFramePr>
            <p:xfrm>
              <a:off x="1047963" y="992771"/>
              <a:ext cx="10027577" cy="22196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19938"/>
                    <a:gridCol w="1160980"/>
                    <a:gridCol w="3195262"/>
                    <a:gridCol w="1551397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Rotor court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en Acier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 extérieure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45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 intérieure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35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Longueur</a:t>
                          </a:r>
                          <a:r>
                            <a:rPr lang="fr-FR" baseline="0" dirty="0" smtClean="0"/>
                            <a:t> totale (L)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430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45882" t="-208333" r="-1961" b="-333333"/>
                          </a:stretch>
                        </a:blipFill>
                      </a:tcPr>
                    </a:tc>
                  </a:tr>
                  <a:tr h="37413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" t="-298387" r="-144231" b="-2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90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73</a:t>
                          </a:r>
                          <a:r>
                            <a:rPr lang="fr-FR" baseline="0" dirty="0" smtClean="0"/>
                            <a:t>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413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" t="-404918" r="-144231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198.5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</a:t>
                          </a:r>
                          <a:r>
                            <a:rPr lang="fr-FR" dirty="0" smtClean="0"/>
                            <a:t>isque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35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413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" t="-496774" r="-144231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120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34924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958510"/>
              </p:ext>
            </p:extLst>
          </p:nvPr>
        </p:nvGraphicFramePr>
        <p:xfrm>
          <a:off x="1854106" y="2928610"/>
          <a:ext cx="7690589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813"/>
                <a:gridCol w="835968"/>
                <a:gridCol w="835968"/>
                <a:gridCol w="835968"/>
                <a:gridCol w="835968"/>
                <a:gridCol w="835968"/>
                <a:gridCol w="835968"/>
                <a:gridCol w="835968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Balourd  mécanique imposé [g.mm]</a:t>
                      </a:r>
                      <a:endParaRPr lang="fr-FR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100.00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120.00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140.00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160.00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180.00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200.00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220.00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solidFill>
                            <a:schemeClr val="tx1"/>
                          </a:solidFill>
                        </a:rPr>
                        <a:t>Balourd thermique</a:t>
                      </a:r>
                      <a:r>
                        <a:rPr lang="fr-FR" sz="1400" b="0" baseline="0" dirty="0" smtClean="0">
                          <a:solidFill>
                            <a:schemeClr val="tx1"/>
                          </a:solidFill>
                        </a:rPr>
                        <a:t> estimé </a:t>
                      </a:r>
                      <a:r>
                        <a:rPr lang="fr-FR" sz="14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[g.mm]</a:t>
                      </a:r>
                      <a:endParaRPr lang="fr-F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68.02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84.66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104.26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127.41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145.97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187.09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230.81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Balourd total [g.mm]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164.91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201.79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241.48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284.48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323.02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384.00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448.14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610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470115" y="599784"/>
            <a:ext cx="5474200" cy="2826916"/>
            <a:chOff x="6297276" y="1262466"/>
            <a:chExt cx="5474200" cy="2826916"/>
          </a:xfrm>
        </p:grpSpPr>
        <p:grpSp>
          <p:nvGrpSpPr>
            <p:cNvPr id="6" name="Groupe 5"/>
            <p:cNvGrpSpPr/>
            <p:nvPr/>
          </p:nvGrpSpPr>
          <p:grpSpPr>
            <a:xfrm>
              <a:off x="8256784" y="1262466"/>
              <a:ext cx="3514692" cy="2826916"/>
              <a:chOff x="8729396" y="1180273"/>
              <a:chExt cx="3514692" cy="2826916"/>
            </a:xfrm>
          </p:grpSpPr>
          <p:grpSp>
            <p:nvGrpSpPr>
              <p:cNvPr id="10" name="Groupe 9"/>
              <p:cNvGrpSpPr/>
              <p:nvPr/>
            </p:nvGrpSpPr>
            <p:grpSpPr>
              <a:xfrm>
                <a:off x="8729396" y="1597364"/>
                <a:ext cx="2171700" cy="2409825"/>
                <a:chOff x="0" y="0"/>
                <a:chExt cx="2171700" cy="2409825"/>
              </a:xfrm>
            </p:grpSpPr>
            <p:grpSp>
              <p:nvGrpSpPr>
                <p:cNvPr id="17" name="Groupe 16"/>
                <p:cNvGrpSpPr/>
                <p:nvPr/>
              </p:nvGrpSpPr>
              <p:grpSpPr>
                <a:xfrm>
                  <a:off x="0" y="247650"/>
                  <a:ext cx="2171700" cy="2162175"/>
                  <a:chOff x="0" y="247650"/>
                  <a:chExt cx="2171700" cy="2162175"/>
                </a:xfrm>
              </p:grpSpPr>
              <p:grpSp>
                <p:nvGrpSpPr>
                  <p:cNvPr id="24" name="Groupe 23"/>
                  <p:cNvGrpSpPr/>
                  <p:nvPr/>
                </p:nvGrpSpPr>
                <p:grpSpPr>
                  <a:xfrm>
                    <a:off x="0" y="247650"/>
                    <a:ext cx="2009775" cy="2028825"/>
                    <a:chOff x="0" y="247650"/>
                    <a:chExt cx="2009775" cy="2028825"/>
                  </a:xfrm>
                </p:grpSpPr>
                <p:sp>
                  <p:nvSpPr>
                    <p:cNvPr id="27" name="Ellipse 26"/>
                    <p:cNvSpPr/>
                    <p:nvPr/>
                  </p:nvSpPr>
                  <p:spPr>
                    <a:xfrm>
                      <a:off x="0" y="247650"/>
                      <a:ext cx="1733550" cy="17335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lvl1pPr marL="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/>
                      <a:endParaRPr lang="fr-FR" sz="1100" dirty="0"/>
                    </a:p>
                  </p:txBody>
                </p:sp>
                <p:cxnSp>
                  <p:nvCxnSpPr>
                    <p:cNvPr id="28" name="Connecteur droit avec flèche 27"/>
                    <p:cNvCxnSpPr/>
                    <p:nvPr/>
                  </p:nvCxnSpPr>
                  <p:spPr>
                    <a:xfrm>
                      <a:off x="866775" y="1104900"/>
                      <a:ext cx="0" cy="117157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Connecteur droit avec flèche 28"/>
                    <p:cNvCxnSpPr/>
                    <p:nvPr/>
                  </p:nvCxnSpPr>
                  <p:spPr>
                    <a:xfrm>
                      <a:off x="847725" y="1114425"/>
                      <a:ext cx="1162050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ZoneTexte 24"/>
                      <p:cNvSpPr txBox="1"/>
                      <p:nvPr/>
                    </p:nvSpPr>
                    <p:spPr>
                      <a:xfrm>
                        <a:off x="828675" y="2181225"/>
                        <a:ext cx="342900" cy="228600"/>
                      </a:xfrm>
                      <a:prstGeom prst="rect">
                        <a:avLst/>
                      </a:prstGeom>
                      <a:noFill/>
                      <a:ln w="9525" cmpd="sng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dk1"/>
                      </a:fontRef>
                    </p:style>
                    <p:txBody>
                      <a:bodyPr wrap="square" rtlCol="0" anchor="t"/>
                      <a:lstStyle>
                        <a:lvl1pPr marL="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fr-FR" sz="1100" b="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fr-FR" sz="1100" dirty="0"/>
                      </a:p>
                    </p:txBody>
                  </p:sp>
                </mc:Choice>
                <mc:Fallback xmlns="">
                  <p:sp>
                    <p:nvSpPr>
                      <p:cNvPr id="22" name="ZoneTexte 2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8675" y="2181225"/>
                        <a:ext cx="342900" cy="228600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b="-5405"/>
                        </a:stretch>
                      </a:blipFill>
                      <a:ln w="9525" cmpd="sng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ZoneTexte 25"/>
                      <p:cNvSpPr txBox="1"/>
                      <p:nvPr/>
                    </p:nvSpPr>
                    <p:spPr>
                      <a:xfrm>
                        <a:off x="1828800" y="1114425"/>
                        <a:ext cx="342900" cy="228600"/>
                      </a:xfrm>
                      <a:prstGeom prst="rect">
                        <a:avLst/>
                      </a:prstGeom>
                      <a:noFill/>
                      <a:ln w="9525" cmpd="sng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dk1"/>
                      </a:fontRef>
                    </p:style>
                    <p:txBody>
                      <a:bodyPr wrap="square" rtlCol="0" anchor="t"/>
                      <a:lstStyle>
                        <a:lvl1pPr marL="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fr-FR" sz="1100" b="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fr-FR" sz="1100"/>
                      </a:p>
                    </p:txBody>
                  </p:sp>
                </mc:Choice>
                <mc:Fallback xmlns="">
                  <p:sp>
                    <p:nvSpPr>
                      <p:cNvPr id="23" name="ZoneTexte 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28800" y="1114425"/>
                        <a:ext cx="342900" cy="228600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b="-5405"/>
                        </a:stretch>
                      </a:blipFill>
                      <a:ln w="9525" cmpd="sng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8" name="Groupe 17"/>
                <p:cNvGrpSpPr/>
                <p:nvPr/>
              </p:nvGrpSpPr>
              <p:grpSpPr>
                <a:xfrm>
                  <a:off x="809625" y="0"/>
                  <a:ext cx="123825" cy="1457325"/>
                  <a:chOff x="809625" y="0"/>
                  <a:chExt cx="123825" cy="1457325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809625" y="180975"/>
                    <a:ext cx="123825" cy="1524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fr-FR" sz="1100"/>
                  </a:p>
                </p:txBody>
              </p:sp>
              <p:cxnSp>
                <p:nvCxnSpPr>
                  <p:cNvPr id="23" name="Connecteur droit 22"/>
                  <p:cNvCxnSpPr/>
                  <p:nvPr/>
                </p:nvCxnSpPr>
                <p:spPr>
                  <a:xfrm>
                    <a:off x="866775" y="0"/>
                    <a:ext cx="0" cy="145732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" name="Groupe 18"/>
                <p:cNvGrpSpPr/>
                <p:nvPr/>
              </p:nvGrpSpPr>
              <p:grpSpPr>
                <a:xfrm>
                  <a:off x="866775" y="866775"/>
                  <a:ext cx="1200150" cy="257175"/>
                  <a:chOff x="866775" y="866775"/>
                  <a:chExt cx="1200150" cy="257175"/>
                </a:xfrm>
              </p:grpSpPr>
              <p:cxnSp>
                <p:nvCxnSpPr>
                  <p:cNvPr id="20" name="Connecteur droit 19"/>
                  <p:cNvCxnSpPr/>
                  <p:nvPr/>
                </p:nvCxnSpPr>
                <p:spPr>
                  <a:xfrm flipH="1">
                    <a:off x="866775" y="866775"/>
                    <a:ext cx="1200150" cy="25717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Ellipse 20"/>
                  <p:cNvSpPr/>
                  <p:nvPr/>
                </p:nvSpPr>
                <p:spPr>
                  <a:xfrm>
                    <a:off x="1647825" y="895350"/>
                    <a:ext cx="123825" cy="123825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fr-FR" sz="1100"/>
                  </a:p>
                </p:txBody>
              </p:sp>
            </p:grpSp>
          </p:grpSp>
          <p:grpSp>
            <p:nvGrpSpPr>
              <p:cNvPr id="11" name="Groupe 10"/>
              <p:cNvGrpSpPr/>
              <p:nvPr/>
            </p:nvGrpSpPr>
            <p:grpSpPr>
              <a:xfrm>
                <a:off x="9600934" y="1180273"/>
                <a:ext cx="2494684" cy="598066"/>
                <a:chOff x="9600934" y="1180273"/>
                <a:chExt cx="2494684" cy="598066"/>
              </a:xfrm>
            </p:grpSpPr>
            <p:sp>
              <p:nvSpPr>
                <p:cNvPr id="15" name="ZoneTexte 14"/>
                <p:cNvSpPr txBox="1"/>
                <p:nvPr/>
              </p:nvSpPr>
              <p:spPr>
                <a:xfrm>
                  <a:off x="10086991" y="1180273"/>
                  <a:ext cx="2008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Balourd mécanique</a:t>
                  </a:r>
                  <a:endParaRPr lang="fr-FR" dirty="0"/>
                </a:p>
              </p:txBody>
            </p:sp>
            <p:cxnSp>
              <p:nvCxnSpPr>
                <p:cNvPr id="16" name="Connecteur droit avec flèche 15"/>
                <p:cNvCxnSpPr>
                  <a:stCxn id="15" idx="1"/>
                  <a:endCxn id="22" idx="0"/>
                </p:cNvCxnSpPr>
                <p:nvPr/>
              </p:nvCxnSpPr>
              <p:spPr>
                <a:xfrm flipH="1">
                  <a:off x="9600934" y="1364939"/>
                  <a:ext cx="486057" cy="413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e 11"/>
              <p:cNvGrpSpPr/>
              <p:nvPr/>
            </p:nvGrpSpPr>
            <p:grpSpPr>
              <a:xfrm>
                <a:off x="10501046" y="2553318"/>
                <a:ext cx="1743042" cy="369332"/>
                <a:chOff x="10501046" y="2553318"/>
                <a:chExt cx="1743042" cy="369332"/>
              </a:xfrm>
            </p:grpSpPr>
            <p:sp>
              <p:nvSpPr>
                <p:cNvPr id="13" name="ZoneTexte 12"/>
                <p:cNvSpPr txBox="1"/>
                <p:nvPr/>
              </p:nvSpPr>
              <p:spPr>
                <a:xfrm>
                  <a:off x="11082103" y="2553318"/>
                  <a:ext cx="1161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point haut</a:t>
                  </a:r>
                  <a:endParaRPr lang="fr-FR" dirty="0"/>
                </a:p>
              </p:txBody>
            </p:sp>
            <p:cxnSp>
              <p:nvCxnSpPr>
                <p:cNvPr id="14" name="Connecteur droit avec flèche 13"/>
                <p:cNvCxnSpPr>
                  <a:stCxn id="13" idx="1"/>
                  <a:endCxn id="21" idx="6"/>
                </p:cNvCxnSpPr>
                <p:nvPr/>
              </p:nvCxnSpPr>
              <p:spPr>
                <a:xfrm flipH="1" flipV="1">
                  <a:off x="10501046" y="2554627"/>
                  <a:ext cx="581057" cy="1833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e 6"/>
            <p:cNvGrpSpPr/>
            <p:nvPr/>
          </p:nvGrpSpPr>
          <p:grpSpPr>
            <a:xfrm>
              <a:off x="6297276" y="1840749"/>
              <a:ext cx="2826282" cy="951992"/>
              <a:chOff x="6297276" y="1840749"/>
              <a:chExt cx="2826282" cy="951992"/>
            </a:xfrm>
          </p:grpSpPr>
          <p:cxnSp>
            <p:nvCxnSpPr>
              <p:cNvPr id="8" name="Connecteur droit 7"/>
              <p:cNvCxnSpPr/>
              <p:nvPr/>
            </p:nvCxnSpPr>
            <p:spPr>
              <a:xfrm flipH="1" flipV="1">
                <a:off x="8528200" y="2240232"/>
                <a:ext cx="595358" cy="55250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ZoneTexte 8"/>
              <p:cNvSpPr txBox="1"/>
              <p:nvPr/>
            </p:nvSpPr>
            <p:spPr>
              <a:xfrm>
                <a:off x="6297276" y="1840749"/>
                <a:ext cx="2078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Balourd thermique</a:t>
                </a:r>
                <a:endParaRPr lang="fr-FR" dirty="0"/>
              </a:p>
            </p:txBody>
          </p:sp>
        </p:grpSp>
      </p:grpSp>
      <p:sp>
        <p:nvSpPr>
          <p:cNvPr id="30" name="Rectangle 29"/>
          <p:cNvSpPr/>
          <p:nvPr/>
        </p:nvSpPr>
        <p:spPr>
          <a:xfrm rot="18710665">
            <a:off x="2595348" y="1468013"/>
            <a:ext cx="123825" cy="152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cxnSp>
        <p:nvCxnSpPr>
          <p:cNvPr id="31" name="Connecteur droit 30"/>
          <p:cNvCxnSpPr>
            <a:stCxn id="30" idx="0"/>
          </p:cNvCxnSpPr>
          <p:nvPr/>
        </p:nvCxnSpPr>
        <p:spPr>
          <a:xfrm flipV="1">
            <a:off x="2600495" y="690817"/>
            <a:ext cx="64184" cy="802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22" idx="0"/>
          </p:cNvCxnSpPr>
          <p:nvPr/>
        </p:nvCxnSpPr>
        <p:spPr>
          <a:xfrm flipH="1" flipV="1">
            <a:off x="2662407" y="690817"/>
            <a:ext cx="638754" cy="507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H="1" flipV="1">
            <a:off x="2664679" y="701446"/>
            <a:ext cx="631718" cy="14370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746662" y="302378"/>
            <a:ext cx="1365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Balourd total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4657129" y="1365035"/>
            <a:ext cx="240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</a:t>
            </a:r>
            <a:r>
              <a:rPr lang="fr-FR" dirty="0" smtClean="0"/>
              <a:t>ouveau point haut</a:t>
            </a:r>
            <a:endParaRPr lang="fr-FR" dirty="0"/>
          </a:p>
        </p:txBody>
      </p:sp>
      <p:cxnSp>
        <p:nvCxnSpPr>
          <p:cNvPr id="36" name="Connecteur droit avec flèche 35"/>
          <p:cNvCxnSpPr>
            <a:stCxn id="35" idx="1"/>
            <a:endCxn id="38" idx="6"/>
          </p:cNvCxnSpPr>
          <p:nvPr/>
        </p:nvCxnSpPr>
        <p:spPr>
          <a:xfrm flipH="1">
            <a:off x="4077448" y="1549701"/>
            <a:ext cx="579681" cy="8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>
            <a:off x="3311406" y="1459787"/>
            <a:ext cx="957255" cy="6750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3953623" y="1575980"/>
            <a:ext cx="123825" cy="1238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39" name="Arc 38"/>
          <p:cNvSpPr/>
          <p:nvPr/>
        </p:nvSpPr>
        <p:spPr>
          <a:xfrm>
            <a:off x="3089228" y="1844811"/>
            <a:ext cx="376237" cy="376237"/>
          </a:xfrm>
          <a:prstGeom prst="arc">
            <a:avLst>
              <a:gd name="adj1" fmla="val 14711721"/>
              <a:gd name="adj2" fmla="val 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Arc 39"/>
          <p:cNvSpPr/>
          <p:nvPr/>
        </p:nvSpPr>
        <p:spPr>
          <a:xfrm rot="725926">
            <a:off x="2973160" y="1680503"/>
            <a:ext cx="760374" cy="631130"/>
          </a:xfrm>
          <a:prstGeom prst="arc">
            <a:avLst>
              <a:gd name="adj1" fmla="val 14977542"/>
              <a:gd name="adj2" fmla="val 21224044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451522" y="1477731"/>
                <a:ext cx="2381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522" y="1477731"/>
                <a:ext cx="238161" cy="307777"/>
              </a:xfrm>
              <a:prstGeom prst="rect">
                <a:avLst/>
              </a:prstGeom>
              <a:blipFill rotWithShape="0">
                <a:blip r:embed="rId6"/>
                <a:stretch>
                  <a:fillRect r="-38462"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305213" y="1661895"/>
                <a:ext cx="2381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213" y="1661895"/>
                <a:ext cx="238161" cy="307777"/>
              </a:xfrm>
              <a:prstGeom prst="rect">
                <a:avLst/>
              </a:prstGeom>
              <a:blipFill rotWithShape="0">
                <a:blip r:embed="rId7"/>
                <a:stretch>
                  <a:fillRect r="-35897"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1" name="Groupe 150"/>
          <p:cNvGrpSpPr/>
          <p:nvPr/>
        </p:nvGrpSpPr>
        <p:grpSpPr>
          <a:xfrm>
            <a:off x="5892088" y="2817005"/>
            <a:ext cx="4746729" cy="3188961"/>
            <a:chOff x="5892088" y="2817005"/>
            <a:chExt cx="4746729" cy="3188961"/>
          </a:xfrm>
        </p:grpSpPr>
        <p:grpSp>
          <p:nvGrpSpPr>
            <p:cNvPr id="149" name="Groupe 148"/>
            <p:cNvGrpSpPr/>
            <p:nvPr/>
          </p:nvGrpSpPr>
          <p:grpSpPr>
            <a:xfrm>
              <a:off x="5892088" y="2817005"/>
              <a:ext cx="4746729" cy="3188961"/>
              <a:chOff x="5892088" y="2817005"/>
              <a:chExt cx="4746729" cy="3188961"/>
            </a:xfrm>
          </p:grpSpPr>
          <p:grpSp>
            <p:nvGrpSpPr>
              <p:cNvPr id="57" name="Groupe 56"/>
              <p:cNvGrpSpPr/>
              <p:nvPr/>
            </p:nvGrpSpPr>
            <p:grpSpPr>
              <a:xfrm>
                <a:off x="7421151" y="3862841"/>
                <a:ext cx="2166937" cy="2143125"/>
                <a:chOff x="0" y="247650"/>
                <a:chExt cx="2166937" cy="2143125"/>
              </a:xfrm>
            </p:grpSpPr>
            <p:grpSp>
              <p:nvGrpSpPr>
                <p:cNvPr id="64" name="Groupe 63"/>
                <p:cNvGrpSpPr/>
                <p:nvPr/>
              </p:nvGrpSpPr>
              <p:grpSpPr>
                <a:xfrm>
                  <a:off x="0" y="247650"/>
                  <a:ext cx="2009775" cy="2028825"/>
                  <a:chOff x="0" y="247650"/>
                  <a:chExt cx="2009775" cy="2028825"/>
                </a:xfrm>
              </p:grpSpPr>
              <p:sp>
                <p:nvSpPr>
                  <p:cNvPr id="67" name="Ellipse 66"/>
                  <p:cNvSpPr/>
                  <p:nvPr/>
                </p:nvSpPr>
                <p:spPr>
                  <a:xfrm>
                    <a:off x="0" y="247650"/>
                    <a:ext cx="1733550" cy="173355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fr-FR" sz="1100" dirty="0"/>
                  </a:p>
                </p:txBody>
              </p:sp>
              <p:cxnSp>
                <p:nvCxnSpPr>
                  <p:cNvPr id="68" name="Connecteur droit avec flèche 67"/>
                  <p:cNvCxnSpPr/>
                  <p:nvPr/>
                </p:nvCxnSpPr>
                <p:spPr>
                  <a:xfrm>
                    <a:off x="866775" y="1104900"/>
                    <a:ext cx="0" cy="117157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Connecteur droit avec flèche 68"/>
                  <p:cNvCxnSpPr/>
                  <p:nvPr/>
                </p:nvCxnSpPr>
                <p:spPr>
                  <a:xfrm>
                    <a:off x="847725" y="1114425"/>
                    <a:ext cx="116205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ZoneTexte 64"/>
                    <p:cNvSpPr txBox="1"/>
                    <p:nvPr/>
                  </p:nvSpPr>
                  <p:spPr>
                    <a:xfrm>
                      <a:off x="798079" y="2162175"/>
                      <a:ext cx="342900" cy="228600"/>
                    </a:xfrm>
                    <a:prstGeom prst="rect">
                      <a:avLst/>
                    </a:prstGeom>
                    <a:noFill/>
                    <a:ln w="9525" cmpd="sng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wrap="square" rtlCol="0" anchor="t"/>
                    <a:lstStyle>
                      <a:lvl1pPr marL="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fr-FR" sz="1100" dirty="0"/>
                    </a:p>
                  </p:txBody>
                </p:sp>
              </mc:Choice>
              <mc:Fallback xmlns="">
                <p:sp>
                  <p:nvSpPr>
                    <p:cNvPr id="65" name="ZoneTexte 6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8079" y="2162175"/>
                      <a:ext cx="342900" cy="228600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  <a:ln w="9525" cmpd="sng">
                      <a:noFill/>
                    </a:ln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ZoneTexte 65"/>
                    <p:cNvSpPr txBox="1"/>
                    <p:nvPr/>
                  </p:nvSpPr>
                  <p:spPr>
                    <a:xfrm>
                      <a:off x="1824037" y="1080969"/>
                      <a:ext cx="342900" cy="228600"/>
                    </a:xfrm>
                    <a:prstGeom prst="rect">
                      <a:avLst/>
                    </a:prstGeom>
                    <a:noFill/>
                    <a:ln w="9525" cmpd="sng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wrap="square" rtlCol="0" anchor="t"/>
                    <a:lstStyle>
                      <a:lvl1pPr marL="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fr-FR" sz="1100" dirty="0"/>
                    </a:p>
                  </p:txBody>
                </p:sp>
              </mc:Choice>
              <mc:Fallback xmlns="">
                <p:sp>
                  <p:nvSpPr>
                    <p:cNvPr id="66" name="ZoneTexte 6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4037" y="1080969"/>
                      <a:ext cx="342900" cy="22860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 w="9525" cmpd="sng">
                      <a:noFill/>
                    </a:ln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8" name="Groupe 57"/>
              <p:cNvGrpSpPr/>
              <p:nvPr/>
            </p:nvGrpSpPr>
            <p:grpSpPr>
              <a:xfrm>
                <a:off x="8230776" y="3615191"/>
                <a:ext cx="123825" cy="1457325"/>
                <a:chOff x="809625" y="0"/>
                <a:chExt cx="123825" cy="1457325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809625" y="180975"/>
                  <a:ext cx="123825" cy="152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fr-FR" sz="1100"/>
                </a:p>
              </p:txBody>
            </p:sp>
            <p:cxnSp>
              <p:nvCxnSpPr>
                <p:cNvPr id="63" name="Connecteur droit 62"/>
                <p:cNvCxnSpPr/>
                <p:nvPr/>
              </p:nvCxnSpPr>
              <p:spPr>
                <a:xfrm>
                  <a:off x="866775" y="0"/>
                  <a:ext cx="0" cy="14573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0" name="Connecteur droit 59"/>
              <p:cNvCxnSpPr>
                <a:stCxn id="65" idx="1"/>
              </p:cNvCxnSpPr>
              <p:nvPr/>
            </p:nvCxnSpPr>
            <p:spPr>
              <a:xfrm flipV="1">
                <a:off x="8219230" y="4728377"/>
                <a:ext cx="64200" cy="11632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Ellipse 60"/>
              <p:cNvSpPr/>
              <p:nvPr/>
            </p:nvSpPr>
            <p:spPr>
              <a:xfrm>
                <a:off x="8182304" y="5529716"/>
                <a:ext cx="123825" cy="123825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fr-FR" sz="1100"/>
              </a:p>
            </p:txBody>
          </p:sp>
          <p:sp>
            <p:nvSpPr>
              <p:cNvPr id="55" name="ZoneTexte 54"/>
              <p:cNvSpPr txBox="1"/>
              <p:nvPr/>
            </p:nvSpPr>
            <p:spPr>
              <a:xfrm>
                <a:off x="6643670" y="3542467"/>
                <a:ext cx="16026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0" dirty="0" smtClean="0"/>
                  <a:t>Balourd mécanique</a:t>
                </a:r>
              </a:p>
            </p:txBody>
          </p:sp>
          <p:sp>
            <p:nvSpPr>
              <p:cNvPr id="53" name="ZoneTexte 52"/>
              <p:cNvSpPr txBox="1"/>
              <p:nvPr/>
            </p:nvSpPr>
            <p:spPr>
              <a:xfrm>
                <a:off x="6562413" y="5591628"/>
                <a:ext cx="946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/>
                  <a:t>point haut</a:t>
                </a:r>
                <a:endParaRPr lang="fr-FR" sz="1400" dirty="0"/>
              </a:p>
            </p:txBody>
          </p:sp>
          <p:cxnSp>
            <p:nvCxnSpPr>
              <p:cNvPr id="54" name="Connecteur droit avec flèche 53"/>
              <p:cNvCxnSpPr>
                <a:stCxn id="53" idx="3"/>
                <a:endCxn id="61" idx="3"/>
              </p:cNvCxnSpPr>
              <p:nvPr/>
            </p:nvCxnSpPr>
            <p:spPr>
              <a:xfrm flipV="1">
                <a:off x="7508441" y="5635407"/>
                <a:ext cx="691997" cy="1101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Rectangle 69"/>
              <p:cNvSpPr/>
              <p:nvPr/>
            </p:nvSpPr>
            <p:spPr>
              <a:xfrm rot="3017012">
                <a:off x="8845471" y="4047947"/>
                <a:ext cx="123825" cy="1524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fr-FR" sz="1100"/>
              </a:p>
            </p:txBody>
          </p:sp>
          <p:cxnSp>
            <p:nvCxnSpPr>
              <p:cNvPr id="73" name="Connecteur droit avec flèche 72"/>
              <p:cNvCxnSpPr/>
              <p:nvPr/>
            </p:nvCxnSpPr>
            <p:spPr>
              <a:xfrm flipV="1">
                <a:off x="8287925" y="3088621"/>
                <a:ext cx="587586" cy="164817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ZoneTexte 73"/>
              <p:cNvSpPr txBox="1"/>
              <p:nvPr/>
            </p:nvSpPr>
            <p:spPr>
              <a:xfrm>
                <a:off x="8720926" y="2817005"/>
                <a:ext cx="17343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smtClean="0">
                    <a:solidFill>
                      <a:srgbClr val="0070C0"/>
                    </a:solidFill>
                  </a:rPr>
                  <a:t>Balourd total</a:t>
                </a:r>
                <a:endParaRPr lang="fr-FR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99" name="Ellipse 98"/>
              <p:cNvSpPr/>
              <p:nvPr/>
            </p:nvSpPr>
            <p:spPr>
              <a:xfrm>
                <a:off x="7612990" y="5290335"/>
                <a:ext cx="123825" cy="12382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fr-FR" sz="1100"/>
              </a:p>
            </p:txBody>
          </p:sp>
          <p:sp>
            <p:nvSpPr>
              <p:cNvPr id="100" name="ZoneTexte 99"/>
              <p:cNvSpPr txBox="1"/>
              <p:nvPr/>
            </p:nvSpPr>
            <p:spPr>
              <a:xfrm>
                <a:off x="5892088" y="5202728"/>
                <a:ext cx="10550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>
                    <a:solidFill>
                      <a:srgbClr val="FF0000"/>
                    </a:solidFill>
                  </a:rPr>
                  <a:t>point chaud</a:t>
                </a:r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01" name="Connecteur droit avec flèche 100"/>
              <p:cNvCxnSpPr>
                <a:stCxn id="100" idx="3"/>
                <a:endCxn id="99" idx="2"/>
              </p:cNvCxnSpPr>
              <p:nvPr/>
            </p:nvCxnSpPr>
            <p:spPr>
              <a:xfrm flipV="1">
                <a:off x="6947120" y="5352248"/>
                <a:ext cx="665870" cy="43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Connecteur droit 106"/>
              <p:cNvCxnSpPr/>
              <p:nvPr/>
            </p:nvCxnSpPr>
            <p:spPr>
              <a:xfrm flipH="1">
                <a:off x="7500645" y="4004225"/>
                <a:ext cx="1513936" cy="151688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5" name="ZoneTexte 114"/>
              <p:cNvSpPr txBox="1"/>
              <p:nvPr/>
            </p:nvSpPr>
            <p:spPr>
              <a:xfrm>
                <a:off x="9073196" y="3962662"/>
                <a:ext cx="15656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>
                    <a:solidFill>
                      <a:srgbClr val="FF0000"/>
                    </a:solidFill>
                  </a:rPr>
                  <a:t>Balourd thermique</a:t>
                </a:r>
              </a:p>
            </p:txBody>
          </p:sp>
          <p:cxnSp>
            <p:nvCxnSpPr>
              <p:cNvPr id="130" name="Connecteur droit 129"/>
              <p:cNvCxnSpPr>
                <a:stCxn id="62" idx="0"/>
              </p:cNvCxnSpPr>
              <p:nvPr/>
            </p:nvCxnSpPr>
            <p:spPr>
              <a:xfrm flipV="1">
                <a:off x="8292689" y="3133391"/>
                <a:ext cx="564856" cy="66277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>
                <a:stCxn id="70" idx="1"/>
              </p:cNvCxnSpPr>
              <p:nvPr/>
            </p:nvCxnSpPr>
            <p:spPr>
              <a:xfrm flipV="1">
                <a:off x="8867822" y="3133391"/>
                <a:ext cx="21079" cy="9431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" name="Rectangle 142"/>
              <p:cNvSpPr/>
              <p:nvPr/>
            </p:nvSpPr>
            <p:spPr>
              <a:xfrm rot="1482703">
                <a:off x="8522352" y="3802123"/>
                <a:ext cx="147993" cy="19960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fr-FR" sz="1100"/>
              </a:p>
            </p:txBody>
          </p:sp>
        </p:grpSp>
        <p:sp>
          <p:nvSpPr>
            <p:cNvPr id="150" name="Arc 149"/>
            <p:cNvSpPr/>
            <p:nvPr/>
          </p:nvSpPr>
          <p:spPr>
            <a:xfrm rot="6238836">
              <a:off x="8518757" y="4890004"/>
              <a:ext cx="760374" cy="631130"/>
            </a:xfrm>
            <a:prstGeom prst="arc">
              <a:avLst>
                <a:gd name="adj1" fmla="val 14977542"/>
                <a:gd name="adj2" fmla="val 21224044"/>
              </a:avLst>
            </a:prstGeom>
            <a:ln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545348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e 52"/>
          <p:cNvGrpSpPr/>
          <p:nvPr/>
        </p:nvGrpSpPr>
        <p:grpSpPr>
          <a:xfrm>
            <a:off x="551400" y="780801"/>
            <a:ext cx="11453236" cy="4074911"/>
            <a:chOff x="551400" y="780801"/>
            <a:chExt cx="11453236" cy="4074911"/>
          </a:xfrm>
        </p:grpSpPr>
        <p:grpSp>
          <p:nvGrpSpPr>
            <p:cNvPr id="48" name="Groupe 47"/>
            <p:cNvGrpSpPr/>
            <p:nvPr/>
          </p:nvGrpSpPr>
          <p:grpSpPr>
            <a:xfrm>
              <a:off x="551400" y="780801"/>
              <a:ext cx="11212490" cy="3305677"/>
              <a:chOff x="551400" y="780801"/>
              <a:chExt cx="11212490" cy="3305677"/>
            </a:xfrm>
          </p:grpSpPr>
          <p:pic>
            <p:nvPicPr>
              <p:cNvPr id="5" name="Imag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00" y="1990686"/>
                <a:ext cx="11212490" cy="2095792"/>
              </a:xfrm>
              <a:prstGeom prst="rect">
                <a:avLst/>
              </a:prstGeom>
            </p:spPr>
          </p:pic>
          <p:grpSp>
            <p:nvGrpSpPr>
              <p:cNvPr id="47" name="Groupe 46"/>
              <p:cNvGrpSpPr/>
              <p:nvPr/>
            </p:nvGrpSpPr>
            <p:grpSpPr>
              <a:xfrm>
                <a:off x="739859" y="780801"/>
                <a:ext cx="10775878" cy="3305677"/>
                <a:chOff x="739859" y="780801"/>
                <a:chExt cx="10775878" cy="3305677"/>
              </a:xfrm>
            </p:grpSpPr>
            <p:cxnSp>
              <p:nvCxnSpPr>
                <p:cNvPr id="7" name="Connecteur droit 6"/>
                <p:cNvCxnSpPr/>
                <p:nvPr/>
              </p:nvCxnSpPr>
              <p:spPr>
                <a:xfrm>
                  <a:off x="1713981" y="1577210"/>
                  <a:ext cx="0" cy="2379217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necteur droit 7"/>
                <p:cNvCxnSpPr/>
                <p:nvPr/>
              </p:nvCxnSpPr>
              <p:spPr>
                <a:xfrm>
                  <a:off x="9171579" y="1885392"/>
                  <a:ext cx="0" cy="2201086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necteur droit avec flèche 8"/>
                <p:cNvCxnSpPr/>
                <p:nvPr/>
              </p:nvCxnSpPr>
              <p:spPr>
                <a:xfrm>
                  <a:off x="739859" y="1150133"/>
                  <a:ext cx="10775878" cy="0"/>
                </a:xfrm>
                <a:prstGeom prst="straightConnector1">
                  <a:avLst/>
                </a:prstGeom>
                <a:ln w="254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necteur droit avec flèche 9"/>
                <p:cNvCxnSpPr/>
                <p:nvPr/>
              </p:nvCxnSpPr>
              <p:spPr>
                <a:xfrm>
                  <a:off x="1713981" y="2254724"/>
                  <a:ext cx="1236534" cy="0"/>
                </a:xfrm>
                <a:prstGeom prst="straightConnector1">
                  <a:avLst/>
                </a:prstGeom>
                <a:ln w="254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ZoneTexte 10"/>
                    <p:cNvSpPr txBox="1"/>
                    <p:nvPr/>
                  </p:nvSpPr>
                  <p:spPr>
                    <a:xfrm>
                      <a:off x="1043557" y="1506594"/>
                      <a:ext cx="3897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11" name="ZoneTexte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3557" y="1506594"/>
                      <a:ext cx="389725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ZoneTexte 11"/>
                    <p:cNvSpPr txBox="1"/>
                    <p:nvPr/>
                  </p:nvSpPr>
                  <p:spPr>
                    <a:xfrm>
                      <a:off x="2127530" y="1875034"/>
                      <a:ext cx="4683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12" name="ZoneTexte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27530" y="1875034"/>
                      <a:ext cx="468333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Connecteur droit 12"/>
                <p:cNvCxnSpPr/>
                <p:nvPr/>
              </p:nvCxnSpPr>
              <p:spPr>
                <a:xfrm>
                  <a:off x="11017176" y="1863320"/>
                  <a:ext cx="0" cy="2093107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/>
                <p:cNvCxnSpPr/>
                <p:nvPr/>
              </p:nvCxnSpPr>
              <p:spPr>
                <a:xfrm>
                  <a:off x="2950515" y="2085654"/>
                  <a:ext cx="0" cy="2000824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avec flèche 14"/>
                <p:cNvCxnSpPr/>
                <p:nvPr/>
              </p:nvCxnSpPr>
              <p:spPr>
                <a:xfrm>
                  <a:off x="739859" y="1885392"/>
                  <a:ext cx="974122" cy="0"/>
                </a:xfrm>
                <a:prstGeom prst="straightConnector1">
                  <a:avLst/>
                </a:prstGeom>
                <a:ln w="254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18"/>
                <p:cNvCxnSpPr/>
                <p:nvPr/>
              </p:nvCxnSpPr>
              <p:spPr>
                <a:xfrm>
                  <a:off x="739859" y="1109609"/>
                  <a:ext cx="0" cy="2846818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cteur droit 20"/>
                <p:cNvCxnSpPr/>
                <p:nvPr/>
              </p:nvCxnSpPr>
              <p:spPr>
                <a:xfrm>
                  <a:off x="11515737" y="1109609"/>
                  <a:ext cx="0" cy="2846818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avec flèche 31"/>
                <p:cNvCxnSpPr/>
                <p:nvPr/>
              </p:nvCxnSpPr>
              <p:spPr>
                <a:xfrm>
                  <a:off x="2950515" y="2254724"/>
                  <a:ext cx="6221064" cy="0"/>
                </a:xfrm>
                <a:prstGeom prst="straightConnector1">
                  <a:avLst/>
                </a:prstGeom>
                <a:ln w="254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ZoneTexte 34"/>
                    <p:cNvSpPr txBox="1"/>
                    <p:nvPr/>
                  </p:nvSpPr>
                  <p:spPr>
                    <a:xfrm>
                      <a:off x="5472228" y="1863320"/>
                      <a:ext cx="4683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35" name="ZoneTexte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72228" y="1863320"/>
                      <a:ext cx="468333" cy="369332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" name="Connecteur droit avec flèche 35"/>
                <p:cNvCxnSpPr/>
                <p:nvPr/>
              </p:nvCxnSpPr>
              <p:spPr>
                <a:xfrm>
                  <a:off x="9227609" y="2265082"/>
                  <a:ext cx="1789567" cy="0"/>
                </a:xfrm>
                <a:prstGeom prst="straightConnector1">
                  <a:avLst/>
                </a:prstGeom>
                <a:ln w="254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ZoneTexte 36"/>
                    <p:cNvSpPr txBox="1"/>
                    <p:nvPr/>
                  </p:nvSpPr>
                  <p:spPr>
                    <a:xfrm>
                      <a:off x="9862226" y="1863320"/>
                      <a:ext cx="52033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37" name="ZoneTexte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62226" y="1863320"/>
                      <a:ext cx="520334" cy="369332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ZoneTexte 45"/>
                    <p:cNvSpPr txBox="1"/>
                    <p:nvPr/>
                  </p:nvSpPr>
                  <p:spPr>
                    <a:xfrm>
                      <a:off x="5171130" y="780801"/>
                      <a:ext cx="162326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=1180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𝑚𝑚</m:t>
                            </m:r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71130" y="780801"/>
                      <a:ext cx="1623265" cy="369332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49" name="ZoneTexte 48"/>
            <p:cNvSpPr txBox="1"/>
            <p:nvPr/>
          </p:nvSpPr>
          <p:spPr>
            <a:xfrm>
              <a:off x="2525776" y="4070882"/>
              <a:ext cx="880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Palier 1</a:t>
              </a:r>
              <a:endParaRPr lang="fr-FR" dirty="0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8750201" y="4070882"/>
              <a:ext cx="880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Palier 2</a:t>
              </a:r>
              <a:endParaRPr lang="fr-FR" dirty="0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792146" y="3932382"/>
              <a:ext cx="17336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Turbine centrifuge</a:t>
              </a:r>
            </a:p>
            <a:p>
              <a:pPr algn="ctr"/>
              <a:r>
                <a:rPr lang="fr-FR" dirty="0" smtClean="0"/>
                <a:t>Disque 1</a:t>
              </a:r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9940851" y="4046737"/>
              <a:ext cx="20637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Turbine </a:t>
              </a:r>
              <a:r>
                <a:rPr lang="fr-FR" dirty="0"/>
                <a:t>à flux radial</a:t>
              </a:r>
              <a:endParaRPr lang="fr-FR" dirty="0" smtClean="0"/>
            </a:p>
            <a:p>
              <a:pPr algn="ctr"/>
              <a:r>
                <a:rPr lang="fr-FR" dirty="0" smtClean="0"/>
                <a:t>Disque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04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9011731"/>
                  </p:ext>
                </p:extLst>
              </p:nvPr>
            </p:nvGraphicFramePr>
            <p:xfrm>
              <a:off x="719725" y="215758"/>
              <a:ext cx="10396913" cy="51922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4729"/>
                    <a:gridCol w="1387011"/>
                    <a:gridCol w="4274049"/>
                    <a:gridCol w="1541124"/>
                  </a:tblGrid>
                  <a:tr h="371315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Rotor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en Acier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Disques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Longueur</a:t>
                          </a:r>
                          <a:r>
                            <a:rPr lang="fr-FR" baseline="0" dirty="0" smtClean="0"/>
                            <a:t> totale (L)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1180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7800 [</a:t>
                          </a:r>
                          <a14:m>
                            <m:oMath xmlns:m="http://schemas.openxmlformats.org/officeDocument/2006/math"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dirty="0" smtClean="0"/>
                            <a:t>] 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Distance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100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intérieur du disque 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76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Distance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141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 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460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Distance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fr-FR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683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disque 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40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Distance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fr-FR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200 mm 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intérieur du disque 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7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 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400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disque 2</a:t>
                          </a:r>
                          <a:endParaRPr lang="fr-FR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64 mm</a:t>
                          </a:r>
                          <a:endParaRPr lang="fr-FR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Paliers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3 lobes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Lubrifiant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mtClean="0"/>
                            <a:t>Largeur</a:t>
                          </a:r>
                          <a:endParaRPr lang="fr-FR" dirty="0"/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57 mm</a:t>
                          </a: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850 [</a:t>
                          </a:r>
                          <a14:m>
                            <m:oMath xmlns:m="http://schemas.openxmlformats.org/officeDocument/2006/math"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dirty="0" smtClean="0"/>
                            <a:t>] </a:t>
                          </a:r>
                          <a:endParaRPr lang="fr-FR" dirty="0"/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Diamètre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82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Capacité thermique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2000 [</a:t>
                          </a:r>
                          <a:r>
                            <a:rPr lang="fr-FR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J/kg/◦C]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Jeu radial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71.1 µm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Température de référence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87.8</a:t>
                          </a:r>
                          <a:r>
                            <a:rPr lang="fr-FR" baseline="0" dirty="0" smtClean="0"/>
                            <a:t> °C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Amplitude angulaire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100 </a:t>
                          </a:r>
                          <a:r>
                            <a:rPr lang="fr-FR" dirty="0" err="1" smtClean="0"/>
                            <a:t>deg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Viscosité à </a:t>
                          </a:r>
                          <a:r>
                            <a:rPr lang="fr-FR" dirty="0" err="1" smtClean="0"/>
                            <a:t>Tref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0.0066 [</a:t>
                          </a:r>
                          <a:r>
                            <a:rPr lang="fr-FR" dirty="0" err="1" smtClean="0"/>
                            <a:t>Pa.s</a:t>
                          </a:r>
                          <a:r>
                            <a:rPr lang="fr-FR" dirty="0" smtClean="0"/>
                            <a:t>]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Angle du début des lobes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0,120,240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Coefficient</a:t>
                          </a:r>
                          <a:r>
                            <a:rPr lang="fr-FR" baseline="0" dirty="0" smtClean="0"/>
                            <a:t> pour la loi exponentielle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0.031</a:t>
                          </a:r>
                          <a14:m>
                            <m:oMath xmlns:m="http://schemas.openxmlformats.org/officeDocument/2006/math">
                              <m: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dirty="0" smtClean="0"/>
                            <a:t>]</a:t>
                          </a:r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9011731"/>
                  </p:ext>
                </p:extLst>
              </p:nvPr>
            </p:nvGraphicFramePr>
            <p:xfrm>
              <a:off x="719725" y="215758"/>
              <a:ext cx="10396913" cy="51922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4729"/>
                    <a:gridCol w="1387011"/>
                    <a:gridCol w="4274049"/>
                    <a:gridCol w="1541124"/>
                  </a:tblGrid>
                  <a:tr h="371315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Rotor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en Acier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Disques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Longueur</a:t>
                          </a:r>
                          <a:r>
                            <a:rPr lang="fr-FR" baseline="0" dirty="0" smtClean="0"/>
                            <a:t> totale (L)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1180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5889" t="-108197" r="-2372" b="-122131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63" t="-208197" r="-226718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100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intérieur du disque 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76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63" t="-308197" r="-226718" b="-10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141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 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460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63" t="-408197" r="-226718" b="-9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683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disque 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40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63" t="-508197" r="-226718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200 mm 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intérieur du disque 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7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 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400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disque 2</a:t>
                          </a:r>
                          <a:endParaRPr lang="fr-FR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64 mm</a:t>
                          </a:r>
                          <a:endParaRPr lang="fr-FR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Paliers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3 lobes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Lubrifiant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mtClean="0"/>
                            <a:t>Largeur</a:t>
                          </a:r>
                          <a:endParaRPr lang="fr-FR" dirty="0"/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57 mm</a:t>
                          </a: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575889" t="-906557" r="-2372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Diamètre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82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Capacité thermique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2000 </a:t>
                          </a:r>
                          <a:r>
                            <a:rPr lang="fr-FR" baseline="0" dirty="0" smtClean="0"/>
                            <a:t>[</a:t>
                          </a:r>
                          <a:r>
                            <a:rPr lang="fr-FR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J/kg/◦C]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Jeu radial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71.1 µm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Température de référence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87.8</a:t>
                          </a:r>
                          <a:r>
                            <a:rPr lang="fr-FR" baseline="0" dirty="0" smtClean="0"/>
                            <a:t> °C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Amplitude angulaire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100 </a:t>
                          </a:r>
                          <a:r>
                            <a:rPr lang="fr-FR" dirty="0" err="1" smtClean="0"/>
                            <a:t>deg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Viscosité à </a:t>
                          </a:r>
                          <a:r>
                            <a:rPr lang="fr-FR" dirty="0" err="1" smtClean="0"/>
                            <a:t>Tref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0.0066 [</a:t>
                          </a:r>
                          <a:r>
                            <a:rPr lang="fr-FR" dirty="0" err="1" smtClean="0"/>
                            <a:t>Pa.s</a:t>
                          </a:r>
                          <a:r>
                            <a:rPr lang="fr-FR" dirty="0" smtClean="0"/>
                            <a:t>]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Angle du début des lobes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0,120,240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Coefficient</a:t>
                          </a:r>
                          <a:r>
                            <a:rPr lang="fr-FR" baseline="0" dirty="0" smtClean="0"/>
                            <a:t> pour la loi exponentielle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5889" t="-1306557" r="-2372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841943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aphique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1485841"/>
              </p:ext>
            </p:extLst>
          </p:nvPr>
        </p:nvGraphicFramePr>
        <p:xfrm>
          <a:off x="640322" y="329248"/>
          <a:ext cx="43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Graphique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342583"/>
              </p:ext>
            </p:extLst>
          </p:nvPr>
        </p:nvGraphicFramePr>
        <p:xfrm>
          <a:off x="640322" y="3233507"/>
          <a:ext cx="43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Graphique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2253809"/>
              </p:ext>
            </p:extLst>
          </p:nvPr>
        </p:nvGraphicFramePr>
        <p:xfrm>
          <a:off x="5890417" y="325701"/>
          <a:ext cx="43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Graphique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2047940"/>
              </p:ext>
            </p:extLst>
          </p:nvPr>
        </p:nvGraphicFramePr>
        <p:xfrm>
          <a:off x="5890417" y="3205701"/>
          <a:ext cx="43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4521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9975072"/>
              </p:ext>
            </p:extLst>
          </p:nvPr>
        </p:nvGraphicFramePr>
        <p:xfrm>
          <a:off x="1660106" y="986319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9168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5485169"/>
              </p:ext>
            </p:extLst>
          </p:nvPr>
        </p:nvGraphicFramePr>
        <p:xfrm>
          <a:off x="1241933" y="1223717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2261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1997652"/>
              </p:ext>
            </p:extLst>
          </p:nvPr>
        </p:nvGraphicFramePr>
        <p:xfrm>
          <a:off x="634482" y="615352"/>
          <a:ext cx="4943475" cy="2976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2338404"/>
              </p:ext>
            </p:extLst>
          </p:nvPr>
        </p:nvGraphicFramePr>
        <p:xfrm>
          <a:off x="6336640" y="3276358"/>
          <a:ext cx="4943475" cy="2976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16395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5608276"/>
              </p:ext>
            </p:extLst>
          </p:nvPr>
        </p:nvGraphicFramePr>
        <p:xfrm>
          <a:off x="295435" y="317401"/>
          <a:ext cx="4943475" cy="2976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aphique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4518786"/>
              </p:ext>
            </p:extLst>
          </p:nvPr>
        </p:nvGraphicFramePr>
        <p:xfrm>
          <a:off x="6377735" y="3522939"/>
          <a:ext cx="4943475" cy="2976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387083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1783732" y="1526248"/>
            <a:ext cx="5400000" cy="2880000"/>
            <a:chOff x="549292" y="1526248"/>
            <a:chExt cx="6696075" cy="386715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Graphique 4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31079334"/>
                    </p:ext>
                  </p:extLst>
                </p:nvPr>
              </p:nvGraphicFramePr>
              <p:xfrm>
                <a:off x="549292" y="1526248"/>
                <a:ext cx="6696075" cy="386715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 xmlns="">
            <p:graphicFrame>
              <p:nvGraphicFramePr>
                <p:cNvPr id="5" name="Graphique 4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31079334"/>
                    </p:ext>
                  </p:extLst>
                </p:nvPr>
              </p:nvGraphicFramePr>
              <p:xfrm>
                <a:off x="549292" y="1526248"/>
                <a:ext cx="6696075" cy="386715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/>
                <p:cNvSpPr txBox="1"/>
                <p:nvPr/>
              </p:nvSpPr>
              <p:spPr>
                <a:xfrm>
                  <a:off x="5788931" y="1834050"/>
                  <a:ext cx="10758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lang="fr-FR" sz="1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fr-FR" sz="1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FR" sz="1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sz="1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𝟗𝟕</m:t>
                        </m:r>
                      </m:oMath>
                    </m:oMathPara>
                  </a14:m>
                  <a:endParaRPr lang="fr-FR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ZoneTexte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8931" y="1834050"/>
                  <a:ext cx="1075808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4085" b="-157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/>
                <p:cNvSpPr txBox="1"/>
                <p:nvPr/>
              </p:nvSpPr>
              <p:spPr>
                <a:xfrm>
                  <a:off x="4411535" y="2398469"/>
                  <a:ext cx="10758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0" smtClean="0">
                            <a:solidFill>
                              <a:srgbClr val="9BBB59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lang="fr-FR" sz="1400" b="1" i="1" smtClean="0">
                            <a:solidFill>
                              <a:srgbClr val="9BBB59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fr-FR" sz="1400" b="1" i="1" smtClean="0">
                            <a:solidFill>
                              <a:srgbClr val="9BBB59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400" b="1" i="1" smtClean="0">
                            <a:solidFill>
                              <a:srgbClr val="9BBB59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FR" sz="1400" b="1" i="1" smtClean="0">
                            <a:solidFill>
                              <a:srgbClr val="9BBB5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sz="1400" b="1" i="1" smtClean="0">
                            <a:solidFill>
                              <a:srgbClr val="9BBB59"/>
                            </a:solidFill>
                            <a:latin typeface="Cambria Math" panose="02040503050406030204" pitchFamily="18" charset="0"/>
                          </a:rPr>
                          <m:t>𝟖𝟗</m:t>
                        </m:r>
                      </m:oMath>
                    </m:oMathPara>
                  </a14:m>
                  <a:endParaRPr lang="fr-FR" sz="1400" b="1" dirty="0">
                    <a:solidFill>
                      <a:srgbClr val="9BBB59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ZoneTexte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1535" y="2398469"/>
                  <a:ext cx="1075808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4085" b="-157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ZoneTexte 7"/>
                <p:cNvSpPr txBox="1"/>
                <p:nvPr/>
              </p:nvSpPr>
              <p:spPr>
                <a:xfrm>
                  <a:off x="3209401" y="3223669"/>
                  <a:ext cx="101970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fr-FR" sz="1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fr-FR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fr-FR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a14:m>
                  <a:r>
                    <a:rPr lang="fr-FR" sz="1400" b="1" dirty="0" smtClean="0">
                      <a:solidFill>
                        <a:srgbClr val="C00000"/>
                      </a:solidFill>
                    </a:rPr>
                    <a:t>1</a:t>
                  </a:r>
                  <a:endParaRPr lang="fr-FR" sz="14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ZoneTexte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9401" y="3223669"/>
                  <a:ext cx="1019703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5405" r="-26119" b="-6216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/>
                <p:cNvSpPr txBox="1"/>
                <p:nvPr/>
              </p:nvSpPr>
              <p:spPr>
                <a:xfrm>
                  <a:off x="1871639" y="3994823"/>
                  <a:ext cx="10758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lang="fr-FR" sz="1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fr-FR" sz="1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FR" sz="1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sz="1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𝟕𝟐</m:t>
                        </m:r>
                      </m:oMath>
                    </m:oMathPara>
                  </a14:m>
                  <a:endParaRPr lang="fr-FR" sz="1400" b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ZoneTexte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1639" y="3994823"/>
                  <a:ext cx="1075808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14085" b="-157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2341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/>
          <p:cNvGrpSpPr/>
          <p:nvPr/>
        </p:nvGrpSpPr>
        <p:grpSpPr>
          <a:xfrm>
            <a:off x="1559878" y="302181"/>
            <a:ext cx="9117647" cy="3883054"/>
            <a:chOff x="1559878" y="302181"/>
            <a:chExt cx="9117647" cy="3883054"/>
          </a:xfrm>
        </p:grpSpPr>
        <p:grpSp>
          <p:nvGrpSpPr>
            <p:cNvPr id="27" name="Groupe 26"/>
            <p:cNvGrpSpPr/>
            <p:nvPr/>
          </p:nvGrpSpPr>
          <p:grpSpPr>
            <a:xfrm>
              <a:off x="1559878" y="302181"/>
              <a:ext cx="8900525" cy="3750381"/>
              <a:chOff x="1559878" y="302181"/>
              <a:chExt cx="8900525" cy="3750381"/>
            </a:xfrm>
          </p:grpSpPr>
          <p:grpSp>
            <p:nvGrpSpPr>
              <p:cNvPr id="25" name="Groupe 24"/>
              <p:cNvGrpSpPr/>
              <p:nvPr/>
            </p:nvGrpSpPr>
            <p:grpSpPr>
              <a:xfrm>
                <a:off x="3248025" y="302181"/>
                <a:ext cx="7212378" cy="3750381"/>
                <a:chOff x="1748881" y="45006"/>
                <a:chExt cx="8568647" cy="3750381"/>
              </a:xfrm>
            </p:grpSpPr>
            <p:grpSp>
              <p:nvGrpSpPr>
                <p:cNvPr id="37" name="Groupe 36"/>
                <p:cNvGrpSpPr/>
                <p:nvPr/>
              </p:nvGrpSpPr>
              <p:grpSpPr>
                <a:xfrm>
                  <a:off x="1748881" y="621350"/>
                  <a:ext cx="8568647" cy="3174037"/>
                  <a:chOff x="2108449" y="790418"/>
                  <a:chExt cx="8568647" cy="3174037"/>
                </a:xfrm>
              </p:grpSpPr>
              <p:grpSp>
                <p:nvGrpSpPr>
                  <p:cNvPr id="36" name="Groupe 35"/>
                  <p:cNvGrpSpPr/>
                  <p:nvPr/>
                </p:nvGrpSpPr>
                <p:grpSpPr>
                  <a:xfrm>
                    <a:off x="2108449" y="1422993"/>
                    <a:ext cx="8568647" cy="2541462"/>
                    <a:chOff x="2108449" y="1422993"/>
                    <a:chExt cx="8568647" cy="2541462"/>
                  </a:xfrm>
                </p:grpSpPr>
                <p:grpSp>
                  <p:nvGrpSpPr>
                    <p:cNvPr id="11" name="Groupe 10"/>
                    <p:cNvGrpSpPr/>
                    <p:nvPr/>
                  </p:nvGrpSpPr>
                  <p:grpSpPr>
                    <a:xfrm>
                      <a:off x="2365302" y="1422993"/>
                      <a:ext cx="7931649" cy="2188395"/>
                      <a:chOff x="1839074" y="2156108"/>
                      <a:chExt cx="7931649" cy="2188395"/>
                    </a:xfrm>
                  </p:grpSpPr>
                  <p:sp>
                    <p:nvSpPr>
                      <p:cNvPr id="3" name="Rectangle 2"/>
                      <p:cNvSpPr/>
                      <p:nvPr/>
                    </p:nvSpPr>
                    <p:spPr>
                      <a:xfrm>
                        <a:off x="1839074" y="2958957"/>
                        <a:ext cx="7931649" cy="61645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" name="Rectangle 4"/>
                      <p:cNvSpPr/>
                      <p:nvPr/>
                    </p:nvSpPr>
                    <p:spPr>
                      <a:xfrm>
                        <a:off x="2619910" y="2645595"/>
                        <a:ext cx="626724" cy="124317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7" name="Rectangle 66"/>
                      <p:cNvSpPr/>
                      <p:nvPr/>
                    </p:nvSpPr>
                    <p:spPr>
                      <a:xfrm>
                        <a:off x="6707312" y="2645594"/>
                        <a:ext cx="626724" cy="124317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9" name="Rectangle 68"/>
                      <p:cNvSpPr/>
                      <p:nvPr/>
                    </p:nvSpPr>
                    <p:spPr>
                      <a:xfrm>
                        <a:off x="8874338" y="2156108"/>
                        <a:ext cx="859942" cy="21883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cxnSp>
                  <p:nvCxnSpPr>
                    <p:cNvPr id="70" name="Connecteur droit 69"/>
                    <p:cNvCxnSpPr/>
                    <p:nvPr/>
                  </p:nvCxnSpPr>
                  <p:spPr>
                    <a:xfrm>
                      <a:off x="2108449" y="2540764"/>
                      <a:ext cx="8568647" cy="0"/>
                    </a:xfrm>
                    <a:prstGeom prst="line">
                      <a:avLst/>
                    </a:prstGeom>
                    <a:ln w="19050"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8" name="ZoneTexte 167"/>
                    <p:cNvSpPr txBox="1"/>
                    <p:nvPr/>
                  </p:nvSpPr>
                  <p:spPr>
                    <a:xfrm>
                      <a:off x="2532885" y="3539052"/>
                      <a:ext cx="18288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Roulement à Bille</a:t>
                      </a:r>
                      <a:endParaRPr lang="fr-FR" dirty="0"/>
                    </a:p>
                  </p:txBody>
                </p:sp>
                <p:sp>
                  <p:nvSpPr>
                    <p:cNvPr id="169" name="ZoneTexte 168"/>
                    <p:cNvSpPr txBox="1"/>
                    <p:nvPr/>
                  </p:nvSpPr>
                  <p:spPr>
                    <a:xfrm>
                      <a:off x="6741200" y="3595123"/>
                      <a:ext cx="16192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Palier circulaire</a:t>
                      </a:r>
                      <a:endParaRPr lang="fr-FR" dirty="0"/>
                    </a:p>
                  </p:txBody>
                </p:sp>
              </p:grpSp>
              <p:grpSp>
                <p:nvGrpSpPr>
                  <p:cNvPr id="35" name="Groupe 34"/>
                  <p:cNvGrpSpPr/>
                  <p:nvPr/>
                </p:nvGrpSpPr>
                <p:grpSpPr>
                  <a:xfrm>
                    <a:off x="2709473" y="790418"/>
                    <a:ext cx="7152147" cy="2933300"/>
                    <a:chOff x="2709473" y="790418"/>
                    <a:chExt cx="7152147" cy="2933300"/>
                  </a:xfrm>
                </p:grpSpPr>
                <p:cxnSp>
                  <p:nvCxnSpPr>
                    <p:cNvPr id="80" name="Connecteur droit 79"/>
                    <p:cNvCxnSpPr/>
                    <p:nvPr/>
                  </p:nvCxnSpPr>
                  <p:spPr>
                    <a:xfrm>
                      <a:off x="3447335" y="1264443"/>
                      <a:ext cx="0" cy="2259393"/>
                    </a:xfrm>
                    <a:prstGeom prst="line">
                      <a:avLst/>
                    </a:prstGeom>
                    <a:ln w="19050"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Connecteur droit 87"/>
                    <p:cNvCxnSpPr/>
                    <p:nvPr/>
                  </p:nvCxnSpPr>
                  <p:spPr>
                    <a:xfrm>
                      <a:off x="7546902" y="1064418"/>
                      <a:ext cx="0" cy="2459418"/>
                    </a:xfrm>
                    <a:prstGeom prst="line">
                      <a:avLst/>
                    </a:prstGeom>
                    <a:ln w="19050"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Connecteur droit avec flèche 156"/>
                    <p:cNvCxnSpPr/>
                    <p:nvPr/>
                  </p:nvCxnSpPr>
                  <p:spPr>
                    <a:xfrm>
                      <a:off x="3447334" y="1548564"/>
                      <a:ext cx="4118424" cy="0"/>
                    </a:xfrm>
                    <a:prstGeom prst="straightConnector1">
                      <a:avLst/>
                    </a:prstGeom>
                    <a:ln w="25400"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0" name="Connecteur droit avec flèche 159"/>
                    <p:cNvCxnSpPr/>
                    <p:nvPr/>
                  </p:nvCxnSpPr>
                  <p:spPr>
                    <a:xfrm>
                      <a:off x="7546902" y="1159750"/>
                      <a:ext cx="2290475" cy="0"/>
                    </a:xfrm>
                    <a:prstGeom prst="straightConnector1">
                      <a:avLst/>
                    </a:prstGeom>
                    <a:ln w="25400"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2" name="ZoneTexte 161"/>
                        <p:cNvSpPr txBox="1"/>
                        <p:nvPr/>
                      </p:nvSpPr>
                      <p:spPr>
                        <a:xfrm>
                          <a:off x="2709473" y="1204510"/>
                          <a:ext cx="46301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p:txBody>
                    </p:sp>
                  </mc:Choice>
                  <mc:Fallback xmlns="">
                    <p:sp>
                      <p:nvSpPr>
                        <p:cNvPr id="162" name="ZoneTexte 16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709473" y="1204510"/>
                          <a:ext cx="463012" cy="369332"/>
                        </a:xfrm>
                        <a:prstGeom prst="rect">
                          <a:avLst/>
                        </a:prstGeom>
                        <a:blipFill rotWithShape="0"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4" name="ZoneTexte 163"/>
                        <p:cNvSpPr txBox="1"/>
                        <p:nvPr/>
                      </p:nvSpPr>
                      <p:spPr>
                        <a:xfrm>
                          <a:off x="8407079" y="790418"/>
                          <a:ext cx="46833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p:txBody>
                    </p:sp>
                  </mc:Choice>
                  <mc:Fallback xmlns="">
                    <p:sp>
                      <p:nvSpPr>
                        <p:cNvPr id="164" name="ZoneTexte 16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407079" y="790418"/>
                          <a:ext cx="468333" cy="369332"/>
                        </a:xfrm>
                        <a:prstGeom prst="rect">
                          <a:avLst/>
                        </a:prstGeom>
                        <a:blipFill rotWithShape="0"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10" name="Connecteur droit 309"/>
                    <p:cNvCxnSpPr/>
                    <p:nvPr/>
                  </p:nvCxnSpPr>
                  <p:spPr>
                    <a:xfrm>
                      <a:off x="9861620" y="1064418"/>
                      <a:ext cx="0" cy="2659300"/>
                    </a:xfrm>
                    <a:prstGeom prst="line">
                      <a:avLst/>
                    </a:prstGeom>
                    <a:ln w="19050"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3" name="Connecteur droit 62"/>
                <p:cNvCxnSpPr/>
                <p:nvPr/>
              </p:nvCxnSpPr>
              <p:spPr>
                <a:xfrm>
                  <a:off x="2005734" y="371475"/>
                  <a:ext cx="0" cy="2509268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necteur droit 65"/>
                <p:cNvCxnSpPr/>
                <p:nvPr/>
              </p:nvCxnSpPr>
              <p:spPr>
                <a:xfrm>
                  <a:off x="9943010" y="457200"/>
                  <a:ext cx="0" cy="3038671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onnecteur droit avec flèche 70"/>
                <p:cNvCxnSpPr/>
                <p:nvPr/>
              </p:nvCxnSpPr>
              <p:spPr>
                <a:xfrm>
                  <a:off x="2005734" y="457200"/>
                  <a:ext cx="7895206" cy="0"/>
                </a:xfrm>
                <a:prstGeom prst="straightConnector1">
                  <a:avLst/>
                </a:prstGeom>
                <a:ln w="254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necteur droit avec flèche 71"/>
                <p:cNvCxnSpPr/>
                <p:nvPr/>
              </p:nvCxnSpPr>
              <p:spPr>
                <a:xfrm>
                  <a:off x="2005734" y="1389103"/>
                  <a:ext cx="1082032" cy="0"/>
                </a:xfrm>
                <a:prstGeom prst="straightConnector1">
                  <a:avLst/>
                </a:prstGeom>
                <a:ln w="254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ZoneTexte 72"/>
                    <p:cNvSpPr txBox="1"/>
                    <p:nvPr/>
                  </p:nvSpPr>
                  <p:spPr>
                    <a:xfrm>
                      <a:off x="4709923" y="1035442"/>
                      <a:ext cx="4683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73" name="ZoneTexte 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09923" y="1035442"/>
                      <a:ext cx="468333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ZoneTexte 73"/>
                    <p:cNvSpPr txBox="1"/>
                    <p:nvPr/>
                  </p:nvSpPr>
                  <p:spPr>
                    <a:xfrm>
                      <a:off x="4002216" y="45006"/>
                      <a:ext cx="17152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=430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𝑚𝑚</m:t>
                            </m:r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74" name="ZoneTexte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2216" y="45006"/>
                      <a:ext cx="1715218" cy="369332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1" name="Rectangle 80"/>
              <p:cNvSpPr/>
              <p:nvPr/>
            </p:nvSpPr>
            <p:spPr>
              <a:xfrm>
                <a:off x="1559878" y="2007284"/>
                <a:ext cx="1372909" cy="12431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Moteur</a:t>
                </a:r>
                <a:endParaRPr lang="fr-FR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932788" y="2514600"/>
                <a:ext cx="536172" cy="20955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8" name="ZoneTexte 27"/>
            <p:cNvSpPr txBox="1"/>
            <p:nvPr/>
          </p:nvSpPr>
          <p:spPr>
            <a:xfrm>
              <a:off x="8943895" y="3815903"/>
              <a:ext cx="1733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Disque 0.7kg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71747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aphiqu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4233121"/>
              </p:ext>
            </p:extLst>
          </p:nvPr>
        </p:nvGraphicFramePr>
        <p:xfrm>
          <a:off x="542014" y="204385"/>
          <a:ext cx="5252610" cy="3144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aphique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6528208"/>
              </p:ext>
            </p:extLst>
          </p:nvPr>
        </p:nvGraphicFramePr>
        <p:xfrm>
          <a:off x="6059237" y="3163343"/>
          <a:ext cx="4943475" cy="2976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8050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1112764"/>
              </p:ext>
            </p:extLst>
          </p:nvPr>
        </p:nvGraphicFramePr>
        <p:xfrm>
          <a:off x="1839074" y="1096926"/>
          <a:ext cx="7864278" cy="4314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4627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17572"/>
          <a:stretch/>
        </p:blipFill>
        <p:spPr>
          <a:xfrm>
            <a:off x="1459730" y="1421393"/>
            <a:ext cx="9363075" cy="342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489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1481091" y="702398"/>
            <a:ext cx="9048750" cy="3722132"/>
            <a:chOff x="1481091" y="702398"/>
            <a:chExt cx="9048750" cy="3722132"/>
          </a:xfrm>
        </p:grpSpPr>
        <p:grpSp>
          <p:nvGrpSpPr>
            <p:cNvPr id="9" name="Groupe 8"/>
            <p:cNvGrpSpPr/>
            <p:nvPr/>
          </p:nvGrpSpPr>
          <p:grpSpPr>
            <a:xfrm>
              <a:off x="1481091" y="702398"/>
              <a:ext cx="9048750" cy="3352800"/>
              <a:chOff x="1481091" y="702398"/>
              <a:chExt cx="9048750" cy="3352800"/>
            </a:xfrm>
          </p:grpSpPr>
          <p:pic>
            <p:nvPicPr>
              <p:cNvPr id="4" name="Imag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81091" y="702398"/>
                <a:ext cx="9048750" cy="3352800"/>
              </a:xfrm>
              <a:prstGeom prst="rect">
                <a:avLst/>
              </a:prstGeom>
            </p:spPr>
          </p:pic>
          <p:sp>
            <p:nvSpPr>
              <p:cNvPr id="5" name="Triangle isocèle 4"/>
              <p:cNvSpPr/>
              <p:nvPr/>
            </p:nvSpPr>
            <p:spPr>
              <a:xfrm>
                <a:off x="3929204" y="2734147"/>
                <a:ext cx="425513" cy="633742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Triangle isocèle 5"/>
              <p:cNvSpPr/>
              <p:nvPr/>
            </p:nvSpPr>
            <p:spPr>
              <a:xfrm>
                <a:off x="7612456" y="2734147"/>
                <a:ext cx="425513" cy="633742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ZoneTexte 6"/>
              <p:cNvSpPr txBox="1"/>
              <p:nvPr/>
            </p:nvSpPr>
            <p:spPr>
              <a:xfrm>
                <a:off x="3786798" y="3526877"/>
                <a:ext cx="710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Palier</a:t>
                </a:r>
                <a:endParaRPr lang="fr-FR" dirty="0"/>
              </a:p>
            </p:txBody>
          </p:sp>
          <p:sp>
            <p:nvSpPr>
              <p:cNvPr id="8" name="ZoneTexte 7"/>
              <p:cNvSpPr txBox="1"/>
              <p:nvPr/>
            </p:nvSpPr>
            <p:spPr>
              <a:xfrm>
                <a:off x="7470050" y="3526877"/>
                <a:ext cx="710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Palier</a:t>
                </a:r>
                <a:endParaRPr lang="fr-FR" dirty="0"/>
              </a:p>
            </p:txBody>
          </p:sp>
        </p:grpSp>
        <p:sp>
          <p:nvSpPr>
            <p:cNvPr id="17" name="ZoneTexte 16"/>
            <p:cNvSpPr txBox="1"/>
            <p:nvPr/>
          </p:nvSpPr>
          <p:spPr>
            <a:xfrm>
              <a:off x="8591738" y="4055198"/>
              <a:ext cx="14255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Compresseur</a:t>
              </a:r>
              <a:endParaRPr lang="fr-FR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1809184" y="3970498"/>
              <a:ext cx="1192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Détendeur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1809299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3106861"/>
              </p:ext>
            </p:extLst>
          </p:nvPr>
        </p:nvGraphicFramePr>
        <p:xfrm>
          <a:off x="1069649" y="424158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phiqu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6032977"/>
              </p:ext>
            </p:extLst>
          </p:nvPr>
        </p:nvGraphicFramePr>
        <p:xfrm>
          <a:off x="6201573" y="424158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Graphique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0419619"/>
              </p:ext>
            </p:extLst>
          </p:nvPr>
        </p:nvGraphicFramePr>
        <p:xfrm>
          <a:off x="1161573" y="3304158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Graphique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1954540"/>
              </p:ext>
            </p:extLst>
          </p:nvPr>
        </p:nvGraphicFramePr>
        <p:xfrm>
          <a:off x="6201573" y="3304158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073212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2079" y="695221"/>
            <a:ext cx="5575457" cy="37123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981880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776506"/>
              </p:ext>
            </p:extLst>
          </p:nvPr>
        </p:nvGraphicFramePr>
        <p:xfrm>
          <a:off x="2032000" y="719666"/>
          <a:ext cx="8127999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Cas d’étude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Vitesse du déclenchement de l’effet Morton instable(tr/min)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Vitesses critiques (tr/min)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1994, de </a:t>
                      </a:r>
                      <a:r>
                        <a:rPr lang="fr-FR" dirty="0" err="1" smtClean="0"/>
                        <a:t>Jongh</a:t>
                      </a:r>
                      <a:r>
                        <a:rPr lang="fr-FR" dirty="0" smtClean="0"/>
                        <a:t> []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10500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14000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1997, Faulkner []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9800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fr-FR" dirty="0" smtClean="0"/>
                        <a:t>&gt;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12500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1997,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Corcoran</a:t>
                      </a:r>
                      <a:r>
                        <a:rPr lang="fr-FR" baseline="0" dirty="0" smtClean="0"/>
                        <a:t>[]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8500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9100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1998, </a:t>
                      </a:r>
                      <a:r>
                        <a:rPr lang="fr-FR" dirty="0" err="1" smtClean="0"/>
                        <a:t>dejong</a:t>
                      </a:r>
                      <a:r>
                        <a:rPr lang="fr-FR" dirty="0" smtClean="0"/>
                        <a:t> []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7200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8000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1999, </a:t>
                      </a:r>
                      <a:r>
                        <a:rPr lang="fr-FR" dirty="0" err="1" smtClean="0"/>
                        <a:t>Berot</a:t>
                      </a:r>
                      <a:r>
                        <a:rPr lang="fr-FR" dirty="0" smtClean="0"/>
                        <a:t> []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6510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2500,5200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2008, </a:t>
                      </a:r>
                      <a:r>
                        <a:rPr lang="fr-FR" dirty="0" err="1" smtClean="0"/>
                        <a:t>Schmied</a:t>
                      </a:r>
                      <a:r>
                        <a:rPr lang="fr-FR" baseline="0" dirty="0" smtClean="0"/>
                        <a:t> []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18600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28894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2011, Lorenz []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4200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4000, 5756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2940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rc 154"/>
          <p:cNvSpPr/>
          <p:nvPr/>
        </p:nvSpPr>
        <p:spPr>
          <a:xfrm rot="13411610">
            <a:off x="4661270" y="515301"/>
            <a:ext cx="1000487" cy="1050830"/>
          </a:xfrm>
          <a:prstGeom prst="arc">
            <a:avLst>
              <a:gd name="adj1" fmla="val 21020445"/>
              <a:gd name="adj2" fmla="val 4480889"/>
            </a:avLst>
          </a:prstGeom>
          <a:ln>
            <a:prstDash val="solid"/>
            <a:head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sz="4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Zone de texte 172"/>
              <p:cNvSpPr txBox="1"/>
              <p:nvPr/>
            </p:nvSpPr>
            <p:spPr>
              <a:xfrm>
                <a:off x="4533973" y="303778"/>
                <a:ext cx="301676" cy="27465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32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fr-FR" sz="32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fr-FR" sz="3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6" name="Zone de 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973" y="303778"/>
                <a:ext cx="301676" cy="274650"/>
              </a:xfrm>
              <a:prstGeom prst="rect">
                <a:avLst/>
              </a:prstGeom>
              <a:blipFill rotWithShape="0">
                <a:blip r:embed="rId6"/>
                <a:stretch>
                  <a:fillRect r="-57143" b="-60000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e 18"/>
          <p:cNvGrpSpPr/>
          <p:nvPr/>
        </p:nvGrpSpPr>
        <p:grpSpPr>
          <a:xfrm>
            <a:off x="3448432" y="415250"/>
            <a:ext cx="6691403" cy="5019512"/>
            <a:chOff x="3448432" y="415250"/>
            <a:chExt cx="6691403" cy="5019512"/>
          </a:xfrm>
        </p:grpSpPr>
        <p:grpSp>
          <p:nvGrpSpPr>
            <p:cNvPr id="4" name="Groupe 3"/>
            <p:cNvGrpSpPr/>
            <p:nvPr/>
          </p:nvGrpSpPr>
          <p:grpSpPr>
            <a:xfrm>
              <a:off x="3448432" y="415250"/>
              <a:ext cx="5360799" cy="5019512"/>
              <a:chOff x="3803871" y="1880120"/>
              <a:chExt cx="5360799" cy="5019512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3967793" y="2338665"/>
                <a:ext cx="3898151" cy="3290189"/>
                <a:chOff x="4566834" y="291923"/>
                <a:chExt cx="2602408" cy="2462841"/>
              </a:xfrm>
            </p:grpSpPr>
            <p:sp>
              <p:nvSpPr>
                <p:cNvPr id="21" name="Ellipse 20"/>
                <p:cNvSpPr/>
                <p:nvPr/>
              </p:nvSpPr>
              <p:spPr>
                <a:xfrm rot="14469293">
                  <a:off x="4636617" y="222140"/>
                  <a:ext cx="2462841" cy="2602408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fr-FR" sz="4800"/>
                </a:p>
              </p:txBody>
            </p:sp>
            <p:sp>
              <p:nvSpPr>
                <p:cNvPr id="75" name="Ellipse 74"/>
                <p:cNvSpPr/>
                <p:nvPr/>
              </p:nvSpPr>
              <p:spPr>
                <a:xfrm rot="13448256">
                  <a:off x="5828619" y="1483926"/>
                  <a:ext cx="78836" cy="78832"/>
                </a:xfrm>
                <a:prstGeom prst="ellipse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 sz="4800"/>
                </a:p>
              </p:txBody>
            </p:sp>
          </p:grpSp>
          <p:grpSp>
            <p:nvGrpSpPr>
              <p:cNvPr id="22" name="Groupe 21"/>
              <p:cNvGrpSpPr/>
              <p:nvPr/>
            </p:nvGrpSpPr>
            <p:grpSpPr>
              <a:xfrm>
                <a:off x="3803871" y="1880120"/>
                <a:ext cx="5360799" cy="5019512"/>
                <a:chOff x="6414128" y="1421863"/>
                <a:chExt cx="4337535" cy="4515208"/>
              </a:xfrm>
            </p:grpSpPr>
            <p:grpSp>
              <p:nvGrpSpPr>
                <p:cNvPr id="23" name="Groupe 22"/>
                <p:cNvGrpSpPr/>
                <p:nvPr/>
              </p:nvGrpSpPr>
              <p:grpSpPr>
                <a:xfrm>
                  <a:off x="6414128" y="1421863"/>
                  <a:ext cx="4091936" cy="4405031"/>
                  <a:chOff x="-528851" y="-534113"/>
                  <a:chExt cx="4094376" cy="4407307"/>
                </a:xfrm>
              </p:grpSpPr>
              <p:cxnSp>
                <p:nvCxnSpPr>
                  <p:cNvPr id="26" name="Connecteur droit avec flèche 25"/>
                  <p:cNvCxnSpPr/>
                  <p:nvPr/>
                </p:nvCxnSpPr>
                <p:spPr>
                  <a:xfrm>
                    <a:off x="-528851" y="1188753"/>
                    <a:ext cx="4094376" cy="6346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Connecteur droit avec flèche 26"/>
                  <p:cNvCxnSpPr/>
                  <p:nvPr/>
                </p:nvCxnSpPr>
                <p:spPr>
                  <a:xfrm>
                    <a:off x="1052702" y="-534113"/>
                    <a:ext cx="0" cy="440730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Zone de texte 153"/>
                    <p:cNvSpPr txBox="1"/>
                    <p:nvPr/>
                  </p:nvSpPr>
                  <p:spPr>
                    <a:xfrm>
                      <a:off x="8039731" y="5662421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3200" b="1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oMath>
                        </m:oMathPara>
                      </a14:m>
                      <a:endParaRPr lang="fr-FR" sz="32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32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24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39731" y="5662421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b="-9804"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Zone de texte 154"/>
                    <p:cNvSpPr txBox="1"/>
                    <p:nvPr/>
                  </p:nvSpPr>
                  <p:spPr>
                    <a:xfrm>
                      <a:off x="10449915" y="2877859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3200" b="1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oMath>
                        </m:oMathPara>
                      </a14:m>
                      <a:endParaRPr lang="fr-FR" sz="32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32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25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49915" y="2877859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12000"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20" name="Connecteur droit 19"/>
            <p:cNvCxnSpPr/>
            <p:nvPr/>
          </p:nvCxnSpPr>
          <p:spPr>
            <a:xfrm flipH="1">
              <a:off x="5401130" y="1607827"/>
              <a:ext cx="2314985" cy="77305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ZoneTexte 2"/>
                <p:cNvSpPr txBox="1"/>
                <p:nvPr/>
              </p:nvSpPr>
              <p:spPr>
                <a:xfrm>
                  <a:off x="7976159" y="2910946"/>
                  <a:ext cx="16738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𝑝𝑜𝑠𝑖𝑡𝑖𝑜𝑛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" name="ZoneTexte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6159" y="2910946"/>
                  <a:ext cx="167385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e 17"/>
            <p:cNvGrpSpPr/>
            <p:nvPr/>
          </p:nvGrpSpPr>
          <p:grpSpPr>
            <a:xfrm>
              <a:off x="6963114" y="1006739"/>
              <a:ext cx="3176721" cy="2041532"/>
              <a:chOff x="6963114" y="1006739"/>
              <a:chExt cx="3176721" cy="2041532"/>
            </a:xfrm>
          </p:grpSpPr>
          <p:grpSp>
            <p:nvGrpSpPr>
              <p:cNvPr id="5" name="Groupe 4"/>
              <p:cNvGrpSpPr/>
              <p:nvPr/>
            </p:nvGrpSpPr>
            <p:grpSpPr>
              <a:xfrm>
                <a:off x="6963114" y="1006739"/>
                <a:ext cx="1570382" cy="2041532"/>
                <a:chOff x="3692234" y="3071947"/>
                <a:chExt cx="1570382" cy="2041532"/>
              </a:xfrm>
            </p:grpSpPr>
            <p:grpSp>
              <p:nvGrpSpPr>
                <p:cNvPr id="78" name="Groupe 77"/>
                <p:cNvGrpSpPr/>
                <p:nvPr/>
              </p:nvGrpSpPr>
              <p:grpSpPr>
                <a:xfrm>
                  <a:off x="3745440" y="3071947"/>
                  <a:ext cx="1517176" cy="2041532"/>
                  <a:chOff x="6616758" y="3141815"/>
                  <a:chExt cx="1517176" cy="2041532"/>
                </a:xfrm>
              </p:grpSpPr>
              <p:grpSp>
                <p:nvGrpSpPr>
                  <p:cNvPr id="169" name="Groupe 168"/>
                  <p:cNvGrpSpPr/>
                  <p:nvPr/>
                </p:nvGrpSpPr>
                <p:grpSpPr>
                  <a:xfrm>
                    <a:off x="6971121" y="3842813"/>
                    <a:ext cx="690864" cy="936814"/>
                    <a:chOff x="7994738" y="3168342"/>
                    <a:chExt cx="690864" cy="936814"/>
                  </a:xfrm>
                </p:grpSpPr>
                <p:grpSp>
                  <p:nvGrpSpPr>
                    <p:cNvPr id="170" name="Groupe 169"/>
                    <p:cNvGrpSpPr/>
                    <p:nvPr/>
                  </p:nvGrpSpPr>
                  <p:grpSpPr>
                    <a:xfrm>
                      <a:off x="7994738" y="3168342"/>
                      <a:ext cx="690864" cy="936814"/>
                      <a:chOff x="1052702" y="1213268"/>
                      <a:chExt cx="691277" cy="937298"/>
                    </a:xfrm>
                  </p:grpSpPr>
                  <p:cxnSp>
                    <p:nvCxnSpPr>
                      <p:cNvPr id="173" name="Connecteur droit avec flèche 172"/>
                      <p:cNvCxnSpPr/>
                      <p:nvPr/>
                    </p:nvCxnSpPr>
                    <p:spPr>
                      <a:xfrm>
                        <a:off x="1052702" y="1213268"/>
                        <a:ext cx="691277" cy="10715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prstDash val="solid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4" name="Connecteur droit avec flèche 173"/>
                      <p:cNvCxnSpPr/>
                      <p:nvPr/>
                    </p:nvCxnSpPr>
                    <p:spPr>
                      <a:xfrm>
                        <a:off x="1052703" y="1213268"/>
                        <a:ext cx="0" cy="937298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prstDash val="solid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1" name="Zone de texte 153"/>
                        <p:cNvSpPr txBox="1"/>
                        <p:nvPr/>
                      </p:nvSpPr>
                      <p:spPr>
                        <a:xfrm>
                          <a:off x="7998879" y="3720950"/>
                          <a:ext cx="301748" cy="27465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  <a:prstDash val="sysDash"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3200" b="1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200" b="1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fr-FR" sz="3200" b="1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32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71" name="Zone de texte 15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998879" y="3720950"/>
                          <a:ext cx="301748" cy="274650"/>
                        </a:xfrm>
                        <a:prstGeom prst="rect">
                          <a:avLst/>
                        </a:prstGeom>
                        <a:blipFill rotWithShape="0">
                          <a:blip r:embed="rId8"/>
                          <a:stretch>
                            <a:fillRect r="-60000" b="-88889"/>
                          </a:stretch>
                        </a:blipFill>
                        <a:ln w="6350">
                          <a:noFill/>
                          <a:prstDash val="sysDash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77" name="Groupe 76"/>
                  <p:cNvGrpSpPr/>
                  <p:nvPr/>
                </p:nvGrpSpPr>
                <p:grpSpPr>
                  <a:xfrm>
                    <a:off x="6616758" y="3141815"/>
                    <a:ext cx="1517176" cy="2041532"/>
                    <a:chOff x="6616758" y="3141815"/>
                    <a:chExt cx="1517176" cy="2041532"/>
                  </a:xfrm>
                </p:grpSpPr>
                <p:grpSp>
                  <p:nvGrpSpPr>
                    <p:cNvPr id="140" name="Groupe 139"/>
                    <p:cNvGrpSpPr/>
                    <p:nvPr/>
                  </p:nvGrpSpPr>
                  <p:grpSpPr>
                    <a:xfrm>
                      <a:off x="6926657" y="3141815"/>
                      <a:ext cx="1207277" cy="2041532"/>
                      <a:chOff x="7946133" y="2463261"/>
                      <a:chExt cx="1207277" cy="2041532"/>
                    </a:xfrm>
                  </p:grpSpPr>
                  <p:grpSp>
                    <p:nvGrpSpPr>
                      <p:cNvPr id="141" name="Groupe 140"/>
                      <p:cNvGrpSpPr/>
                      <p:nvPr/>
                    </p:nvGrpSpPr>
                    <p:grpSpPr>
                      <a:xfrm>
                        <a:off x="7994738" y="2463261"/>
                        <a:ext cx="923511" cy="1904206"/>
                        <a:chOff x="1052702" y="507823"/>
                        <a:chExt cx="924063" cy="1905191"/>
                      </a:xfrm>
                    </p:grpSpPr>
                    <p:cxnSp>
                      <p:nvCxnSpPr>
                        <p:cNvPr id="145" name="Connecteur droit avec flèche 144"/>
                        <p:cNvCxnSpPr/>
                        <p:nvPr/>
                      </p:nvCxnSpPr>
                      <p:spPr>
                        <a:xfrm>
                          <a:off x="1052703" y="507823"/>
                          <a:ext cx="0" cy="1905191"/>
                        </a:xfrm>
                        <a:prstGeom prst="straightConnector1">
                          <a:avLst/>
                        </a:prstGeom>
                        <a:ln w="12700">
                          <a:solidFill>
                            <a:schemeClr val="tx1"/>
                          </a:solidFill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4" name="Connecteur droit avec flèche 143"/>
                        <p:cNvCxnSpPr/>
                        <p:nvPr/>
                      </p:nvCxnSpPr>
                      <p:spPr>
                        <a:xfrm>
                          <a:off x="1052702" y="1213268"/>
                          <a:ext cx="924063" cy="14323"/>
                        </a:xfrm>
                        <a:prstGeom prst="straightConnector1">
                          <a:avLst/>
                        </a:prstGeom>
                        <a:ln w="12700">
                          <a:solidFill>
                            <a:schemeClr val="tx1"/>
                          </a:solidFill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2" name="Zone de texte 153"/>
                          <p:cNvSpPr txBox="1"/>
                          <p:nvPr/>
                        </p:nvSpPr>
                        <p:spPr>
                          <a:xfrm>
                            <a:off x="7946133" y="4230143"/>
                            <a:ext cx="301748" cy="274650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  <a:prstDash val="sysDash"/>
                          </a:ln>
                          <a:effectLst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fr-FR" sz="32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oMath>
                              </m:oMathPara>
                            </a14:m>
                            <a:endParaRPr lang="fr-FR" sz="32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fr-FR" sz="3200" dirty="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 </a:t>
                            </a: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42" name="Zone de texte 153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946133" y="4230143"/>
                            <a:ext cx="301748" cy="274650"/>
                          </a:xfrm>
                          <a:prstGeom prst="rect">
                            <a:avLst/>
                          </a:prstGeom>
                          <a:blipFill rotWithShape="0">
                            <a:blip r:embed="rId10"/>
                            <a:stretch>
                              <a:fillRect b="-24444"/>
                            </a:stretch>
                          </a:blipFill>
                          <a:ln w="6350">
                            <a:noFill/>
                            <a:prstDash val="sysDash"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fr-FR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3" name="Zone de texte 154"/>
                          <p:cNvSpPr txBox="1"/>
                          <p:nvPr/>
                        </p:nvSpPr>
                        <p:spPr>
                          <a:xfrm>
                            <a:off x="8851662" y="2680405"/>
                            <a:ext cx="301748" cy="274650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  <a:prstDash val="sysDash"/>
                          </a:ln>
                          <a:effectLst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fr-FR" sz="32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oMath>
                              </m:oMathPara>
                            </a14:m>
                            <a:endParaRPr lang="fr-FR" sz="32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fr-FR" sz="3200" dirty="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 </a:t>
                            </a: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43" name="Zone de texte 154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851662" y="2680405"/>
                            <a:ext cx="301748" cy="274650"/>
                          </a:xfrm>
                          <a:prstGeom prst="rect">
                            <a:avLst/>
                          </a:prstGeom>
                          <a:blipFill rotWithShape="0">
                            <a:blip r:embed="rId11"/>
                            <a:stretch>
                              <a:fillRect b="-60000"/>
                            </a:stretch>
                          </a:blipFill>
                          <a:ln w="6350">
                            <a:noFill/>
                            <a:prstDash val="sysDash"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fr-FR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146" name="Groupe 145"/>
                    <p:cNvGrpSpPr/>
                    <p:nvPr/>
                  </p:nvGrpSpPr>
                  <p:grpSpPr>
                    <a:xfrm>
                      <a:off x="6616758" y="3455406"/>
                      <a:ext cx="732657" cy="798974"/>
                      <a:chOff x="6060277" y="491575"/>
                      <a:chExt cx="732657" cy="798974"/>
                    </a:xfrm>
                  </p:grpSpPr>
                  <p:grpSp>
                    <p:nvGrpSpPr>
                      <p:cNvPr id="148" name="Groupe 147"/>
                      <p:cNvGrpSpPr/>
                      <p:nvPr/>
                    </p:nvGrpSpPr>
                    <p:grpSpPr>
                      <a:xfrm rot="18184110">
                        <a:off x="6060256" y="557871"/>
                        <a:ext cx="732699" cy="732657"/>
                        <a:chOff x="5038638" y="1461790"/>
                        <a:chExt cx="977631" cy="977573"/>
                      </a:xfrm>
                    </p:grpSpPr>
                    <p:sp>
                      <p:nvSpPr>
                        <p:cNvPr id="151" name="Ellipse 150"/>
                        <p:cNvSpPr/>
                        <p:nvPr/>
                      </p:nvSpPr>
                      <p:spPr>
                        <a:xfrm rot="16864146">
                          <a:off x="5501628" y="1873027"/>
                          <a:ext cx="105190" cy="105185"/>
                        </a:xfrm>
                        <a:prstGeom prst="ellipse">
                          <a:avLst/>
                        </a:prstGeom>
                        <a:solidFill>
                          <a:srgbClr val="509E2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fr-FR" sz="4800"/>
                        </a:p>
                      </p:txBody>
                    </p:sp>
                    <p:sp>
                      <p:nvSpPr>
                        <p:cNvPr id="150" name="Ellipse 149"/>
                        <p:cNvSpPr/>
                        <p:nvPr/>
                      </p:nvSpPr>
                      <p:spPr>
                        <a:xfrm rot="19297221">
                          <a:off x="5038638" y="1461790"/>
                          <a:ext cx="977631" cy="977573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rgbClr val="509E2F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fr-FR" sz="4800"/>
                        </a:p>
                      </p:txBody>
                    </p:sp>
                  </p:grpSp>
                  <p:sp>
                    <p:nvSpPr>
                      <p:cNvPr id="149" name="Rectangle 148"/>
                      <p:cNvSpPr/>
                      <p:nvPr/>
                    </p:nvSpPr>
                    <p:spPr>
                      <a:xfrm>
                        <a:off x="6364636" y="491575"/>
                        <a:ext cx="109179" cy="16959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sz="4800"/>
                      </a:p>
                    </p:txBody>
                  </p:sp>
                </p:grp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ZoneTexte 118"/>
                    <p:cNvSpPr txBox="1"/>
                    <p:nvPr/>
                  </p:nvSpPr>
                  <p:spPr>
                    <a:xfrm>
                      <a:off x="3692234" y="3782909"/>
                      <a:ext cx="505010" cy="36106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sub>
                            </m:sSub>
                          </m:oMath>
                        </m:oMathPara>
                      </a14:m>
                      <a:endParaRPr lang="fr-FR" sz="2400" dirty="0"/>
                    </a:p>
                  </p:txBody>
                </p:sp>
              </mc:Choice>
              <mc:Fallback xmlns="">
                <p:sp>
                  <p:nvSpPr>
                    <p:cNvPr id="119" name="ZoneTexte 1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92234" y="3782909"/>
                      <a:ext cx="505010" cy="361061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" name="Connecteur en arc 7"/>
              <p:cNvCxnSpPr>
                <a:stCxn id="149" idx="1"/>
                <a:endCxn id="67" idx="0"/>
              </p:cNvCxnSpPr>
              <p:nvPr/>
            </p:nvCxnSpPr>
            <p:spPr>
              <a:xfrm rot="10800000" flipH="1">
                <a:off x="7320679" y="1006740"/>
                <a:ext cx="2188854" cy="398388"/>
              </a:xfrm>
              <a:prstGeom prst="curvedConnector4">
                <a:avLst>
                  <a:gd name="adj1" fmla="val -10444"/>
                  <a:gd name="adj2" fmla="val 157381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ZoneTexte 66"/>
                  <p:cNvSpPr txBox="1"/>
                  <p:nvPr/>
                </p:nvSpPr>
                <p:spPr>
                  <a:xfrm>
                    <a:off x="8879230" y="1006740"/>
                    <a:ext cx="126060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𝑏𝑎𝑙𝑜𝑢𝑟𝑑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fr-FR" b="0" i="1" dirty="0" smtClean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𝑐𝑎𝑛𝑖𝑞𝑢𝑒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79230" y="1006740"/>
                    <a:ext cx="1260605" cy="646331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942" r="-29612" b="-754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140510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9146412"/>
                  </p:ext>
                </p:extLst>
              </p:nvPr>
            </p:nvGraphicFramePr>
            <p:xfrm>
              <a:off x="2628900" y="1809750"/>
              <a:ext cx="6865043" cy="32385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45850"/>
                    <a:gridCol w="1444625"/>
                    <a:gridCol w="609321"/>
                    <a:gridCol w="609321"/>
                    <a:gridCol w="609321"/>
                    <a:gridCol w="609321"/>
                    <a:gridCol w="609321"/>
                    <a:gridCol w="609321"/>
                    <a:gridCol w="609321"/>
                    <a:gridCol w="609321"/>
                  </a:tblGrid>
                  <a:tr h="190500">
                    <a:tc>
                      <a:txBody>
                        <a:bodyPr/>
                        <a:lstStyle/>
                        <a:p>
                          <a:pPr algn="ctr" fontAlgn="ctr"/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Paramètre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Approche Murphy et Lorenz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Approche Analytique Améliorée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ctr"/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Vitesse [</a:t>
                          </a:r>
                          <a:r>
                            <a:rPr lang="fr-FR" sz="1100" u="none" strike="noStrike" dirty="0" err="1">
                              <a:effectLst/>
                            </a:rPr>
                            <a:t>rpm</a:t>
                          </a:r>
                          <a:r>
                            <a:rPr lang="fr-FR" sz="1100" u="none" strike="noStrike" dirty="0">
                              <a:effectLst/>
                            </a:rPr>
                            <a:t>]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6000.00</a:t>
                          </a:r>
                          <a:endParaRPr lang="fr-FR" sz="1100" b="0" i="0" u="none" strike="noStrike" dirty="0">
                            <a:solidFill>
                              <a:srgbClr val="9C65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7000.00</a:t>
                          </a:r>
                          <a:endParaRPr lang="fr-FR" sz="1100" b="0" i="0" u="none" strike="noStrike" dirty="0">
                            <a:solidFill>
                              <a:srgbClr val="9C65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8000.00</a:t>
                          </a:r>
                          <a:endParaRPr lang="fr-FR" sz="1100" b="0" i="0" u="none" strike="noStrike" dirty="0">
                            <a:solidFill>
                              <a:srgbClr val="9C65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9000.00</a:t>
                          </a:r>
                          <a:endParaRPr lang="fr-FR" sz="1100" b="0" i="0" u="none" strike="noStrike" dirty="0">
                            <a:solidFill>
                              <a:srgbClr val="9C65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6000.00</a:t>
                          </a:r>
                          <a:endParaRPr lang="fr-FR" sz="1100" b="0" i="0" u="none" strike="noStrike">
                            <a:solidFill>
                              <a:srgbClr val="9C65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7000.00</a:t>
                          </a:r>
                          <a:endParaRPr lang="fr-FR" sz="1100" b="0" i="0" u="none" strike="noStrike" dirty="0">
                            <a:solidFill>
                              <a:srgbClr val="9C65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8000.00</a:t>
                          </a:r>
                          <a:endParaRPr lang="fr-FR" sz="1100" b="0" i="0" u="none" strike="noStrike">
                            <a:solidFill>
                              <a:srgbClr val="9C65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9000.00</a:t>
                          </a:r>
                          <a:endParaRPr lang="fr-FR" sz="1100" b="0" i="0" u="none" strike="noStrike">
                            <a:solidFill>
                              <a:srgbClr val="9C65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190500">
                    <a:tc rowSpan="2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1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fr-FR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Amplitude[g.mm]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102.60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102.60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102.60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102.60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102.60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102.60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102.60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102.60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190500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Phase[</a:t>
                          </a:r>
                          <a:r>
                            <a:rPr lang="fr-FR" sz="1100" u="none" strike="noStrike" dirty="0" err="1">
                              <a:effectLst/>
                            </a:rPr>
                            <a:t>deg</a:t>
                          </a:r>
                          <a:r>
                            <a:rPr lang="fr-FR" sz="1100" u="none" strike="noStrike" dirty="0">
                              <a:effectLst/>
                            </a:rPr>
                            <a:t>]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180.00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180.00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180.00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180.00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180.00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180.00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180.00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180.00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190500">
                    <a:tc rowSpan="2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1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oMath>
                            </m:oMathPara>
                          </a14:m>
                          <a:endParaRPr lang="fr-FR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Amplitude </a:t>
                          </a:r>
                          <a:r>
                            <a:rPr lang="fr-FR" sz="1100" u="none" strike="noStrike" dirty="0" err="1">
                              <a:effectLst/>
                            </a:rPr>
                            <a:t>càc</a:t>
                          </a:r>
                          <a:r>
                            <a:rPr lang="fr-FR" sz="1100" u="none" strike="noStrike" dirty="0">
                              <a:effectLst/>
                            </a:rPr>
                            <a:t>[µm]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13.44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16.18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19.90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24.26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34.61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47.31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57.66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65.42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190500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Phase[</a:t>
                          </a:r>
                          <a:r>
                            <a:rPr lang="fr-FR" sz="1100" u="none" strike="noStrike" dirty="0" err="1">
                              <a:effectLst/>
                            </a:rPr>
                            <a:t>deg</a:t>
                          </a:r>
                          <a:r>
                            <a:rPr lang="fr-FR" sz="1100" u="none" strike="noStrike" dirty="0">
                              <a:effectLst/>
                            </a:rPr>
                            <a:t>]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74.04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71.55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68.93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65.50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94.38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94.51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95.54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97.94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190500">
                    <a:tc rowSpan="2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1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fr-FR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Amplitude [°C]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3.09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3.81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4.51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5.42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4.84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8.11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11.92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16.00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190500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Phase[</a:t>
                          </a:r>
                          <a:r>
                            <a:rPr lang="fr-FR" sz="1100" u="none" strike="noStrike" dirty="0" err="1">
                              <a:effectLst/>
                            </a:rPr>
                            <a:t>deg</a:t>
                          </a:r>
                          <a:r>
                            <a:rPr lang="fr-FR" sz="1100" u="none" strike="noStrike" dirty="0">
                              <a:effectLst/>
                            </a:rPr>
                            <a:t>]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43.75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40.22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36.63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32.59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59.50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53.50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52.50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53.50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ctr"/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190500">
                    <a:tc rowSpan="2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1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fr-FR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100" u="none" strike="noStrike" dirty="0">
                              <a:effectLst/>
                            </a:rPr>
                            <a:t>Module[µm/</a:t>
                          </a:r>
                          <a:r>
                            <a:rPr lang="fr-FR" sz="1100" u="none" strike="noStrike" dirty="0" err="1">
                              <a:effectLst/>
                            </a:rPr>
                            <a:t>gmm</a:t>
                          </a:r>
                          <a:r>
                            <a:rPr lang="fr-FR" sz="1100" u="none" strike="noStrike" dirty="0">
                              <a:effectLst/>
                            </a:rPr>
                            <a:t>]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0.13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0.16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0.19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0.24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0.34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0.46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0.56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0.64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190500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Phase[deg]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-105.96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-108.45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-111.07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-114.50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-85.62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-85.49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-84.46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-82.06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190500">
                    <a:tc rowSpan="2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1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fr-FR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100" u="none" strike="noStrike" dirty="0">
                              <a:effectLst/>
                            </a:rPr>
                            <a:t>Module [°C/µm]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0.23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0.24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0.23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0.22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0.14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0.17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0.21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0.24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190500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Phase[</a:t>
                          </a:r>
                          <a:r>
                            <a:rPr lang="fr-FR" sz="1100" u="none" strike="noStrike" dirty="0" err="1">
                              <a:effectLst/>
                            </a:rPr>
                            <a:t>deg</a:t>
                          </a:r>
                          <a:r>
                            <a:rPr lang="fr-FR" sz="1100" u="none" strike="noStrike" dirty="0">
                              <a:effectLst/>
                            </a:rPr>
                            <a:t>]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-30.29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-31.32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-32.31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-32.91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-34.88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-41.01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-43.04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-44.44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190500">
                    <a:tc rowSpan="2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1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fr-FR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100" u="none" strike="noStrike" dirty="0">
                              <a:effectLst/>
                            </a:rPr>
                            <a:t>Module [</a:t>
                          </a:r>
                          <a:r>
                            <a:rPr lang="fr-FR" sz="1100" u="none" strike="noStrike" dirty="0" err="1">
                              <a:effectLst/>
                            </a:rPr>
                            <a:t>gmm</a:t>
                          </a:r>
                          <a:r>
                            <a:rPr lang="fr-FR" sz="1100" u="none" strike="noStrike" dirty="0">
                              <a:effectLst/>
                            </a:rPr>
                            <a:t>/°C]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100" u="none" strike="noStrike">
                              <a:effectLst/>
                            </a:rPr>
                            <a:t>0.63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100" u="none" strike="noStrike">
                              <a:effectLst/>
                            </a:rPr>
                            <a:t>0.63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100" u="none" strike="noStrike" dirty="0">
                              <a:effectLst/>
                            </a:rPr>
                            <a:t>0.63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100" u="none" strike="noStrike" dirty="0">
                              <a:effectLst/>
                            </a:rPr>
                            <a:t>0.63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100" u="none" strike="noStrike">
                              <a:effectLst/>
                            </a:rPr>
                            <a:t>1.24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100" u="none" strike="noStrike">
                              <a:effectLst/>
                            </a:rPr>
                            <a:t>1.24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100" u="none" strike="noStrike" dirty="0">
                              <a:effectLst/>
                            </a:rPr>
                            <a:t>1.24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100" u="none" strike="noStrike">
                              <a:effectLst/>
                            </a:rPr>
                            <a:t>1.24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190500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Phase[</a:t>
                          </a:r>
                          <a:r>
                            <a:rPr lang="fr-FR" sz="1100" u="none" strike="noStrike" dirty="0" err="1">
                              <a:effectLst/>
                            </a:rPr>
                            <a:t>deg</a:t>
                          </a:r>
                          <a:r>
                            <a:rPr lang="fr-FR" sz="1100" u="none" strike="noStrike" dirty="0">
                              <a:effectLst/>
                            </a:rPr>
                            <a:t>]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100" u="none" strike="noStrike">
                              <a:effectLst/>
                            </a:rPr>
                            <a:t>180.00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100" u="none" strike="noStrike">
                              <a:effectLst/>
                            </a:rPr>
                            <a:t>180.00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100" u="none" strike="noStrike">
                              <a:effectLst/>
                            </a:rPr>
                            <a:t>180.00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100" u="none" strike="noStrike" dirty="0">
                              <a:effectLst/>
                            </a:rPr>
                            <a:t>180.00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100" u="none" strike="noStrike">
                              <a:effectLst/>
                            </a:rPr>
                            <a:t>180.00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100" u="none" strike="noStrike">
                              <a:effectLst/>
                            </a:rPr>
                            <a:t>180.00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100" u="none" strike="noStrike" dirty="0">
                              <a:effectLst/>
                            </a:rPr>
                            <a:t>180.00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100" u="none" strike="noStrike" dirty="0">
                              <a:effectLst/>
                            </a:rPr>
                            <a:t>180.00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ctr"/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l-GR" sz="1100" u="none" strike="noStrike">
                              <a:effectLst/>
                            </a:rPr>
                            <a:t>ς</a:t>
                          </a:r>
                          <a:endParaRPr lang="el-G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100" u="none" strike="noStrike">
                              <a:effectLst/>
                            </a:rPr>
                            <a:t>Produit </a:t>
                          </a:r>
                          <a:r>
                            <a:rPr lang="fr-FR" sz="1100" u="none" strike="noStrike" smtClean="0">
                              <a:effectLst/>
                            </a:rPr>
                            <a:t>BAC*cos(B+A+C</a:t>
                          </a:r>
                          <a:r>
                            <a:rPr lang="fr-FR" sz="1100" u="none" strike="noStrike" dirty="0">
                              <a:effectLst/>
                            </a:rPr>
                            <a:t>)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0.014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0.018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0.022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0.028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0.030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0.058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0.088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0.115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9146412"/>
                  </p:ext>
                </p:extLst>
              </p:nvPr>
            </p:nvGraphicFramePr>
            <p:xfrm>
              <a:off x="2628900" y="1809750"/>
              <a:ext cx="6865043" cy="32385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45850"/>
                    <a:gridCol w="1444625"/>
                    <a:gridCol w="609321"/>
                    <a:gridCol w="609321"/>
                    <a:gridCol w="609321"/>
                    <a:gridCol w="609321"/>
                    <a:gridCol w="609321"/>
                    <a:gridCol w="609321"/>
                    <a:gridCol w="609321"/>
                    <a:gridCol w="609321"/>
                  </a:tblGrid>
                  <a:tr h="190500">
                    <a:tc>
                      <a:txBody>
                        <a:bodyPr/>
                        <a:lstStyle/>
                        <a:p>
                          <a:pPr algn="ctr" fontAlgn="ctr"/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Paramètre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Approche Murphy et Lorenz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Approche Analytique Améliorée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ctr"/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Vitesse [</a:t>
                          </a:r>
                          <a:r>
                            <a:rPr lang="fr-FR" sz="1100" u="none" strike="noStrike" dirty="0" err="1">
                              <a:effectLst/>
                            </a:rPr>
                            <a:t>rpm</a:t>
                          </a:r>
                          <a:r>
                            <a:rPr lang="fr-FR" sz="1100" u="none" strike="noStrike" dirty="0">
                              <a:effectLst/>
                            </a:rPr>
                            <a:t>]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6000.00</a:t>
                          </a:r>
                          <a:endParaRPr lang="fr-FR" sz="1100" b="0" i="0" u="none" strike="noStrike" dirty="0">
                            <a:solidFill>
                              <a:srgbClr val="9C65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7000.00</a:t>
                          </a:r>
                          <a:endParaRPr lang="fr-FR" sz="1100" b="0" i="0" u="none" strike="noStrike" dirty="0">
                            <a:solidFill>
                              <a:srgbClr val="9C65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8000.00</a:t>
                          </a:r>
                          <a:endParaRPr lang="fr-FR" sz="1100" b="0" i="0" u="none" strike="noStrike" dirty="0">
                            <a:solidFill>
                              <a:srgbClr val="9C65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9000.00</a:t>
                          </a:r>
                          <a:endParaRPr lang="fr-FR" sz="1100" b="0" i="0" u="none" strike="noStrike" dirty="0">
                            <a:solidFill>
                              <a:srgbClr val="9C65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6000.00</a:t>
                          </a:r>
                          <a:endParaRPr lang="fr-FR" sz="1100" b="0" i="0" u="none" strike="noStrike">
                            <a:solidFill>
                              <a:srgbClr val="9C65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7000.00</a:t>
                          </a:r>
                          <a:endParaRPr lang="fr-FR" sz="1100" b="0" i="0" u="none" strike="noStrike" dirty="0">
                            <a:solidFill>
                              <a:srgbClr val="9C65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8000.00</a:t>
                          </a:r>
                          <a:endParaRPr lang="fr-FR" sz="1100" b="0" i="0" u="none" strike="noStrike">
                            <a:solidFill>
                              <a:srgbClr val="9C65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9000.00</a:t>
                          </a:r>
                          <a:endParaRPr lang="fr-FR" sz="1100" b="0" i="0" u="none" strike="noStrike">
                            <a:solidFill>
                              <a:srgbClr val="9C65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190500">
                    <a:tc row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1111" t="-108065" r="-1154444" b="-67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Amplitude[g.mm]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102.60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102.60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102.60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102.60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102.60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102.60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102.60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102.60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190500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Phase[</a:t>
                          </a:r>
                          <a:r>
                            <a:rPr lang="fr-FR" sz="1100" u="none" strike="noStrike" dirty="0" err="1">
                              <a:effectLst/>
                            </a:rPr>
                            <a:t>deg</a:t>
                          </a:r>
                          <a:r>
                            <a:rPr lang="fr-FR" sz="1100" u="none" strike="noStrike" dirty="0">
                              <a:effectLst/>
                            </a:rPr>
                            <a:t>]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180.00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180.00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180.00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180.00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180.00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180.00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180.00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180.00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190500">
                    <a:tc row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1111" t="-204762" r="-1154444" b="-568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Amplitude </a:t>
                          </a:r>
                          <a:r>
                            <a:rPr lang="fr-FR" sz="1100" u="none" strike="noStrike" dirty="0" err="1">
                              <a:effectLst/>
                            </a:rPr>
                            <a:t>càc</a:t>
                          </a:r>
                          <a:r>
                            <a:rPr lang="fr-FR" sz="1100" u="none" strike="noStrike" dirty="0">
                              <a:effectLst/>
                            </a:rPr>
                            <a:t>[µm]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13.44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16.18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19.90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24.26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34.61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47.31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57.66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65.42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190500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Phase[</a:t>
                          </a:r>
                          <a:r>
                            <a:rPr lang="fr-FR" sz="1100" u="none" strike="noStrike" dirty="0" err="1">
                              <a:effectLst/>
                            </a:rPr>
                            <a:t>deg</a:t>
                          </a:r>
                          <a:r>
                            <a:rPr lang="fr-FR" sz="1100" u="none" strike="noStrike" dirty="0">
                              <a:effectLst/>
                            </a:rPr>
                            <a:t>]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74.04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71.55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68.93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65.50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94.38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94.51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95.54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97.94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190500">
                    <a:tc row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1111" t="-304762" r="-1154444" b="-468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Amplitude [°C]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3.09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3.81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4.51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5.42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4.84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8.11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11.92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16.00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190500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Phase[</a:t>
                          </a:r>
                          <a:r>
                            <a:rPr lang="fr-FR" sz="1100" u="none" strike="noStrike" dirty="0" err="1">
                              <a:effectLst/>
                            </a:rPr>
                            <a:t>deg</a:t>
                          </a:r>
                          <a:r>
                            <a:rPr lang="fr-FR" sz="1100" u="none" strike="noStrike" dirty="0">
                              <a:effectLst/>
                            </a:rPr>
                            <a:t>]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43.75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40.22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36.63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32.59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59.50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53.50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52.50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53.50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ctr"/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190500">
                    <a:tc row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1111" t="-453968" r="-1154444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100" u="none" strike="noStrike" dirty="0">
                              <a:effectLst/>
                            </a:rPr>
                            <a:t>Module[µm/</a:t>
                          </a:r>
                          <a:r>
                            <a:rPr lang="fr-FR" sz="1100" u="none" strike="noStrike" dirty="0" err="1">
                              <a:effectLst/>
                            </a:rPr>
                            <a:t>gmm</a:t>
                          </a:r>
                          <a:r>
                            <a:rPr lang="fr-FR" sz="1100" u="none" strike="noStrike" dirty="0">
                              <a:effectLst/>
                            </a:rPr>
                            <a:t>]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0.13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0.16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0.19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0.24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0.34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0.46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0.56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0.64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190500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Phase[deg]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-105.96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-108.45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-111.07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-114.50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-85.62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-85.49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-84.46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-82.06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190500">
                    <a:tc row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1111" t="-553968" r="-1154444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100" u="none" strike="noStrike" dirty="0">
                              <a:effectLst/>
                            </a:rPr>
                            <a:t>Module [°C/µm]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0.23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0.24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0.23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0.22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0.14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0.17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0.21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0.24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190500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Phase[</a:t>
                          </a:r>
                          <a:r>
                            <a:rPr lang="fr-FR" sz="1100" u="none" strike="noStrike" dirty="0" err="1">
                              <a:effectLst/>
                            </a:rPr>
                            <a:t>deg</a:t>
                          </a:r>
                          <a:r>
                            <a:rPr lang="fr-FR" sz="1100" u="none" strike="noStrike" dirty="0">
                              <a:effectLst/>
                            </a:rPr>
                            <a:t>]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-30.29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-31.32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-32.31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-32.91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-34.88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-41.01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-43.04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-44.44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190500">
                    <a:tc row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1111" t="-664516" r="-1154444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100" u="none" strike="noStrike" dirty="0">
                              <a:effectLst/>
                            </a:rPr>
                            <a:t>Module [</a:t>
                          </a:r>
                          <a:r>
                            <a:rPr lang="fr-FR" sz="1100" u="none" strike="noStrike" dirty="0" err="1">
                              <a:effectLst/>
                            </a:rPr>
                            <a:t>gmm</a:t>
                          </a:r>
                          <a:r>
                            <a:rPr lang="fr-FR" sz="1100" u="none" strike="noStrike" dirty="0">
                              <a:effectLst/>
                            </a:rPr>
                            <a:t>/°C]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100" u="none" strike="noStrike">
                              <a:effectLst/>
                            </a:rPr>
                            <a:t>0.63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100" u="none" strike="noStrike">
                              <a:effectLst/>
                            </a:rPr>
                            <a:t>0.63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100" u="none" strike="noStrike" dirty="0">
                              <a:effectLst/>
                            </a:rPr>
                            <a:t>0.63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100" u="none" strike="noStrike" dirty="0">
                              <a:effectLst/>
                            </a:rPr>
                            <a:t>0.63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100" u="none" strike="noStrike">
                              <a:effectLst/>
                            </a:rPr>
                            <a:t>1.24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100" u="none" strike="noStrike">
                              <a:effectLst/>
                            </a:rPr>
                            <a:t>1.24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100" u="none" strike="noStrike" dirty="0">
                              <a:effectLst/>
                            </a:rPr>
                            <a:t>1.24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100" u="none" strike="noStrike">
                              <a:effectLst/>
                            </a:rPr>
                            <a:t>1.24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190500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Phase[</a:t>
                          </a:r>
                          <a:r>
                            <a:rPr lang="fr-FR" sz="1100" u="none" strike="noStrike" dirty="0" err="1">
                              <a:effectLst/>
                            </a:rPr>
                            <a:t>deg</a:t>
                          </a:r>
                          <a:r>
                            <a:rPr lang="fr-FR" sz="1100" u="none" strike="noStrike" dirty="0">
                              <a:effectLst/>
                            </a:rPr>
                            <a:t>]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100" u="none" strike="noStrike">
                              <a:effectLst/>
                            </a:rPr>
                            <a:t>180.00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100" u="none" strike="noStrike">
                              <a:effectLst/>
                            </a:rPr>
                            <a:t>180.00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100" u="none" strike="noStrike">
                              <a:effectLst/>
                            </a:rPr>
                            <a:t>180.00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100" u="none" strike="noStrike" dirty="0">
                              <a:effectLst/>
                            </a:rPr>
                            <a:t>180.00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100" u="none" strike="noStrike">
                              <a:effectLst/>
                            </a:rPr>
                            <a:t>180.00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100" u="none" strike="noStrike">
                              <a:effectLst/>
                            </a:rPr>
                            <a:t>180.00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100" u="none" strike="noStrike" dirty="0">
                              <a:effectLst/>
                            </a:rPr>
                            <a:t>180.00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100" u="none" strike="noStrike" dirty="0">
                              <a:effectLst/>
                            </a:rPr>
                            <a:t>180.00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ctr"/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l-GR" sz="1100" u="none" strike="noStrike">
                              <a:effectLst/>
                            </a:rPr>
                            <a:t>ς</a:t>
                          </a:r>
                          <a:endParaRPr lang="el-G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100" u="none" strike="noStrike">
                              <a:effectLst/>
                            </a:rPr>
                            <a:t>Produit </a:t>
                          </a:r>
                          <a:r>
                            <a:rPr lang="fr-FR" sz="1100" u="none" strike="noStrike" smtClean="0">
                              <a:effectLst/>
                            </a:rPr>
                            <a:t>B</a:t>
                          </a:r>
                          <a:r>
                            <a:rPr lang="fr-FR" sz="1100" u="none" strike="noStrike" smtClean="0">
                              <a:effectLst/>
                            </a:rPr>
                            <a:t>AC*cos(</a:t>
                          </a:r>
                          <a:r>
                            <a:rPr lang="fr-FR" sz="1100" u="none" strike="noStrike" smtClean="0">
                              <a:effectLst/>
                            </a:rPr>
                            <a:t>B+</a:t>
                          </a:r>
                          <a:r>
                            <a:rPr lang="fr-FR" sz="1100" u="none" strike="noStrike" smtClean="0">
                              <a:effectLst/>
                            </a:rPr>
                            <a:t>A+C</a:t>
                          </a:r>
                          <a:r>
                            <a:rPr lang="fr-FR" sz="1100" u="none" strike="noStrike" dirty="0">
                              <a:effectLst/>
                            </a:rPr>
                            <a:t>)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0.014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0.018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0.022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0.028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0.030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0.058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>
                              <a:effectLst/>
                            </a:rPr>
                            <a:t>0.088</a:t>
                          </a:r>
                          <a:endParaRPr lang="fr-F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100" u="none" strike="noStrike" dirty="0">
                              <a:effectLst/>
                            </a:rPr>
                            <a:t>0.115</a:t>
                          </a:r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86832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2933700" y="1809750"/>
          <a:ext cx="6324599" cy="3238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826"/>
                <a:gridCol w="1513715"/>
                <a:gridCol w="609294"/>
                <a:gridCol w="609294"/>
                <a:gridCol w="609294"/>
                <a:gridCol w="609294"/>
                <a:gridCol w="609294"/>
                <a:gridCol w="609294"/>
                <a:gridCol w="609294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Paramètre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Approche Analytique Améliorée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Vitesse [rpm]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7500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U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Amplitude[g.mm]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100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120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140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160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180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200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220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Phase[deg]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180.00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180.00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180.00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180.00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180.00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180.00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180.00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V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Amplitude càc[µm]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29.21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34.45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39.80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45.77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52.63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60.01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68.21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Phase[deg]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19.46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17.98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16.37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14.13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11.93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10.31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8.87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Amplitude [°C]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4.58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5.70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7.03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8.59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10.20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12.61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15.55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Phase[deg]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337.50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340.50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342.50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344.50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344.50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345.50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347.50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A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Module[µm/gmm]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0.29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0.29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0.28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0.29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0.29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0.30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0.31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Phase[deg]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-160.54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-162.02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-163.63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-165.87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-168.07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-169.69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-171.13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B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Module [°C/µm]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0.16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0.17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0.18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0.19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0.19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0.21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0.23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Phase[deg]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-41.96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-37.48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-33.87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-29.63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-27.43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-24.81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-21.37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C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Module [gmm/°C]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14.841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14.841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14.841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14.841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14.841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14.841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14.841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Phase[deg]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180.00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180.00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180.00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180.00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180.00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180.00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180.00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>
                          <a:effectLst/>
                        </a:rPr>
                        <a:t>ς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Produit ABC*cos(A+B+C)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0.628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0.665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0.710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0.767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0.810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0.906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1.024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21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0234037"/>
              </p:ext>
            </p:extLst>
          </p:nvPr>
        </p:nvGraphicFramePr>
        <p:xfrm>
          <a:off x="2989093" y="1296630"/>
          <a:ext cx="6345407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6735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933700" y="1809750"/>
          <a:ext cx="6324599" cy="3238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826"/>
                <a:gridCol w="1513715"/>
                <a:gridCol w="609294"/>
                <a:gridCol w="609294"/>
                <a:gridCol w="609294"/>
                <a:gridCol w="609294"/>
                <a:gridCol w="609294"/>
                <a:gridCol w="609294"/>
                <a:gridCol w="609294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Paramètre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Approche Analytique Améliorée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Vitesse [rpm]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7500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U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Amplitude[g.mm]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100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120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140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160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180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200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220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Phase[deg]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180.00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180.00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180.00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180.00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180.00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180.00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180.00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V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Amplitude càc[µm]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34.16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41.02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48.29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54.76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60.65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65.73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71.51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Phase[deg]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-96.01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-93.41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-91.00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-88.99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-87.71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-86.55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-85.44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Amplitude [°C]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4.58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5.70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7.03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8.59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10.20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12.61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15.55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Phase[deg]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337.50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340.50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342.50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344.50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344.50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345.50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347.50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A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Module[µm/gmm]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0.34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0.34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0.34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0.34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0.34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0.33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0.33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Phase[deg]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83.99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86.59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89.00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91.01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92.29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93.45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94.56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B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Module [°C/µm]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0.13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0.14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0.15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0.16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0.17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0.19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0.22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Phase[deg]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73.51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73.91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73.50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73.49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72.21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72.05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72.94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C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Module [gmm/°C]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14.841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14.841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14.841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14.841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14.841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14.841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14.841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Phase[deg]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180.00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180.00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180.00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180.00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180.00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180.00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180.00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>
                          <a:effectLst/>
                        </a:rPr>
                        <a:t>ς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Produit ABC*cos(A+B+C)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0.628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0.665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0.710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0.767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0.810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0.906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1.024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10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7625349"/>
              </p:ext>
            </p:extLst>
          </p:nvPr>
        </p:nvGraphicFramePr>
        <p:xfrm>
          <a:off x="327435" y="254284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e 4"/>
          <p:cNvGrpSpPr/>
          <p:nvPr/>
        </p:nvGrpSpPr>
        <p:grpSpPr>
          <a:xfrm>
            <a:off x="6138489" y="326203"/>
            <a:ext cx="5400000" cy="3600000"/>
            <a:chOff x="6210408" y="439219"/>
            <a:chExt cx="5400000" cy="3600000"/>
          </a:xfrm>
        </p:grpSpPr>
        <p:graphicFrame>
          <p:nvGraphicFramePr>
            <p:cNvPr id="6" name="Graphique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25513759"/>
                </p:ext>
              </p:extLst>
            </p:nvPr>
          </p:nvGraphicFramePr>
          <p:xfrm>
            <a:off x="6210408" y="439219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7" name="Graphique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34410178"/>
                </p:ext>
              </p:extLst>
            </p:nvPr>
          </p:nvGraphicFramePr>
          <p:xfrm>
            <a:off x="7513120" y="791110"/>
            <a:ext cx="2339795" cy="20342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97684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/>
          <p:cNvGrpSpPr/>
          <p:nvPr/>
        </p:nvGrpSpPr>
        <p:grpSpPr>
          <a:xfrm>
            <a:off x="2309771" y="1818846"/>
            <a:ext cx="7200000" cy="3600000"/>
            <a:chOff x="1795421" y="771096"/>
            <a:chExt cx="7481929" cy="3839003"/>
          </a:xfrm>
        </p:grpSpPr>
        <p:grpSp>
          <p:nvGrpSpPr>
            <p:cNvPr id="22" name="Groupe 21"/>
            <p:cNvGrpSpPr/>
            <p:nvPr/>
          </p:nvGrpSpPr>
          <p:grpSpPr>
            <a:xfrm>
              <a:off x="1795421" y="771096"/>
              <a:ext cx="7481929" cy="3839003"/>
              <a:chOff x="1795421" y="771096"/>
              <a:chExt cx="7481929" cy="3839003"/>
            </a:xfrm>
          </p:grpSpPr>
          <p:graphicFrame>
            <p:nvGraphicFramePr>
              <p:cNvPr id="5" name="Graphique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63683245"/>
                  </p:ext>
                </p:extLst>
              </p:nvPr>
            </p:nvGraphicFramePr>
            <p:xfrm>
              <a:off x="1795421" y="771096"/>
              <a:ext cx="7481929" cy="383900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6" name="Groupe 5"/>
              <p:cNvGrpSpPr/>
              <p:nvPr/>
            </p:nvGrpSpPr>
            <p:grpSpPr>
              <a:xfrm>
                <a:off x="7168356" y="870420"/>
                <a:ext cx="1913908" cy="627636"/>
                <a:chOff x="7438491" y="437814"/>
                <a:chExt cx="1657610" cy="470849"/>
              </a:xfrm>
              <a:solidFill>
                <a:schemeClr val="bg1"/>
              </a:solidFill>
            </p:grpSpPr>
            <p:sp>
              <p:nvSpPr>
                <p:cNvPr id="7" name="Zone de texte 70"/>
                <p:cNvSpPr txBox="1"/>
                <p:nvPr/>
              </p:nvSpPr>
              <p:spPr>
                <a:xfrm>
                  <a:off x="7438491" y="437814"/>
                  <a:ext cx="1657610" cy="301625"/>
                </a:xfrm>
                <a:prstGeom prst="rect">
                  <a:avLst/>
                </a:prstGeom>
                <a:grp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400" dirty="0" smtClean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Mode de flexion (FW)</a:t>
                  </a:r>
                  <a:endParaRPr lang="fr-FR" sz="1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8" name="Connecteur droit avec flèche 7"/>
                <p:cNvCxnSpPr>
                  <a:stCxn id="7" idx="2"/>
                </p:cNvCxnSpPr>
                <p:nvPr/>
              </p:nvCxnSpPr>
              <p:spPr>
                <a:xfrm flipH="1">
                  <a:off x="8143134" y="739439"/>
                  <a:ext cx="124162" cy="169224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e 8"/>
              <p:cNvGrpSpPr/>
              <p:nvPr/>
            </p:nvGrpSpPr>
            <p:grpSpPr>
              <a:xfrm>
                <a:off x="6782615" y="1773659"/>
                <a:ext cx="1913908" cy="585895"/>
                <a:chOff x="7325948" y="1108937"/>
                <a:chExt cx="1657610" cy="439535"/>
              </a:xfrm>
              <a:solidFill>
                <a:schemeClr val="bg1"/>
              </a:solidFill>
            </p:grpSpPr>
            <p:sp>
              <p:nvSpPr>
                <p:cNvPr id="10" name="Zone de texte 70"/>
                <p:cNvSpPr txBox="1"/>
                <p:nvPr/>
              </p:nvSpPr>
              <p:spPr>
                <a:xfrm>
                  <a:off x="7325948" y="1246847"/>
                  <a:ext cx="1657610" cy="301625"/>
                </a:xfrm>
                <a:prstGeom prst="rect">
                  <a:avLst/>
                </a:prstGeom>
                <a:grp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400" dirty="0" smtClean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Mode de flexion (BW)</a:t>
                  </a:r>
                  <a:endParaRPr lang="fr-FR" sz="1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1" name="Connecteur droit avec flèche 10"/>
                <p:cNvCxnSpPr>
                  <a:stCxn id="10" idx="0"/>
                </p:cNvCxnSpPr>
                <p:nvPr/>
              </p:nvCxnSpPr>
              <p:spPr>
                <a:xfrm flipV="1">
                  <a:off x="8154753" y="1108937"/>
                  <a:ext cx="187864" cy="137910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e 11"/>
              <p:cNvGrpSpPr/>
              <p:nvPr/>
            </p:nvGrpSpPr>
            <p:grpSpPr>
              <a:xfrm>
                <a:off x="5886987" y="3023072"/>
                <a:ext cx="1486069" cy="702361"/>
                <a:chOff x="6151426" y="1535569"/>
                <a:chExt cx="1287065" cy="526908"/>
              </a:xfrm>
              <a:solidFill>
                <a:schemeClr val="bg1"/>
              </a:solidFill>
            </p:grpSpPr>
            <p:sp>
              <p:nvSpPr>
                <p:cNvPr id="13" name="Zone de texte 70"/>
                <p:cNvSpPr txBox="1"/>
                <p:nvPr/>
              </p:nvSpPr>
              <p:spPr>
                <a:xfrm>
                  <a:off x="6151426" y="1535569"/>
                  <a:ext cx="1287065" cy="301625"/>
                </a:xfrm>
                <a:prstGeom prst="rect">
                  <a:avLst/>
                </a:prstGeom>
                <a:grp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400" dirty="0" smtClean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Mode rigide (FW)</a:t>
                  </a:r>
                  <a:endParaRPr lang="fr-FR" sz="1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4" name="Connecteur droit avec flèche 13"/>
                <p:cNvCxnSpPr>
                  <a:stCxn id="13" idx="2"/>
                </p:cNvCxnSpPr>
                <p:nvPr/>
              </p:nvCxnSpPr>
              <p:spPr>
                <a:xfrm>
                  <a:off x="6794959" y="1837194"/>
                  <a:ext cx="551065" cy="225283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5" name="Image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3939" y="2019579"/>
                <a:ext cx="2402221" cy="140555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20" name="ZoneTexte 19"/>
            <p:cNvSpPr txBox="1"/>
            <p:nvPr/>
          </p:nvSpPr>
          <p:spPr>
            <a:xfrm>
              <a:off x="8125310" y="2653740"/>
              <a:ext cx="79220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- - - 1X</a:t>
              </a:r>
              <a:endParaRPr lang="fr-FR" dirty="0"/>
            </a:p>
          </p:txBody>
        </p:sp>
      </p:grpSp>
      <p:sp>
        <p:nvSpPr>
          <p:cNvPr id="24" name="ZoneTexte 23"/>
          <p:cNvSpPr txBox="1"/>
          <p:nvPr/>
        </p:nvSpPr>
        <p:spPr>
          <a:xfrm>
            <a:off x="288066" y="647272"/>
            <a:ext cx="2102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Thermique:</a:t>
            </a:r>
          </a:p>
          <a:p>
            <a:r>
              <a:rPr lang="fr-FR" dirty="0" err="1" smtClean="0"/>
              <a:t>T_rot</a:t>
            </a:r>
            <a:r>
              <a:rPr lang="fr-FR" dirty="0" smtClean="0"/>
              <a:t>=55°C</a:t>
            </a:r>
          </a:p>
          <a:p>
            <a:r>
              <a:rPr lang="fr-FR" dirty="0" err="1" smtClean="0"/>
              <a:t>T_pad</a:t>
            </a:r>
            <a:r>
              <a:rPr lang="fr-FR" dirty="0" smtClean="0"/>
              <a:t> = adiabatique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339971" y="277940"/>
            <a:ext cx="356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Version 48x24 (avec faibles vitesses)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0877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9461173"/>
              </p:ext>
            </p:extLst>
          </p:nvPr>
        </p:nvGraphicFramePr>
        <p:xfrm>
          <a:off x="2128796" y="1492279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734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phique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7225069"/>
              </p:ext>
            </p:extLst>
          </p:nvPr>
        </p:nvGraphicFramePr>
        <p:xfrm>
          <a:off x="237996" y="283341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phique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6993768"/>
              </p:ext>
            </p:extLst>
          </p:nvPr>
        </p:nvGraphicFramePr>
        <p:xfrm>
          <a:off x="5792108" y="3379100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704867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10019</TotalTime>
  <Words>1847</Words>
  <Application>Microsoft Office PowerPoint</Application>
  <PresentationFormat>Grand écran</PresentationFormat>
  <Paragraphs>882</Paragraphs>
  <Slides>50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8" baseType="lpstr">
      <vt:lpstr>SimSun</vt:lpstr>
      <vt:lpstr>Arial</vt:lpstr>
      <vt:lpstr>Calibri</vt:lpstr>
      <vt:lpstr>Calibri Light</vt:lpstr>
      <vt:lpstr>Cambria Math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 Silun</dc:creator>
  <cp:lastModifiedBy>ZHANG Silun</cp:lastModifiedBy>
  <cp:revision>299</cp:revision>
  <dcterms:created xsi:type="dcterms:W3CDTF">2018-10-08T11:05:41Z</dcterms:created>
  <dcterms:modified xsi:type="dcterms:W3CDTF">2019-01-29T16:43:50Z</dcterms:modified>
</cp:coreProperties>
</file>