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601200" cy="12801600" type="A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808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D68F-847C-43B4-A4D9-4D2EB012A227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4C43-0E0B-4920-B55E-44AE5E1A4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28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D68F-847C-43B4-A4D9-4D2EB012A227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4C43-0E0B-4920-B55E-44AE5E1A4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20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D68F-847C-43B4-A4D9-4D2EB012A227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4C43-0E0B-4920-B55E-44AE5E1A4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78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D68F-847C-43B4-A4D9-4D2EB012A227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4C43-0E0B-4920-B55E-44AE5E1A4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92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D68F-847C-43B4-A4D9-4D2EB012A227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4C43-0E0B-4920-B55E-44AE5E1A4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7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D68F-847C-43B4-A4D9-4D2EB012A227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4C43-0E0B-4920-B55E-44AE5E1A4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99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D68F-847C-43B4-A4D9-4D2EB012A227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4C43-0E0B-4920-B55E-44AE5E1A4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29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D68F-847C-43B4-A4D9-4D2EB012A227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4C43-0E0B-4920-B55E-44AE5E1A4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97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D68F-847C-43B4-A4D9-4D2EB012A227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4C43-0E0B-4920-B55E-44AE5E1A4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9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D68F-847C-43B4-A4D9-4D2EB012A227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4C43-0E0B-4920-B55E-44AE5E1A4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79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D68F-847C-43B4-A4D9-4D2EB012A227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4C43-0E0B-4920-B55E-44AE5E1A4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255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9D68F-847C-43B4-A4D9-4D2EB012A227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14C43-0E0B-4920-B55E-44AE5E1A4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85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01200" cy="2596243"/>
          </a:xfrm>
          <a:prstGeom prst="rect">
            <a:avLst/>
          </a:prstGeom>
        </p:spPr>
      </p:pic>
      <p:grpSp>
        <p:nvGrpSpPr>
          <p:cNvPr id="174" name="Groupe 173"/>
          <p:cNvGrpSpPr/>
          <p:nvPr/>
        </p:nvGrpSpPr>
        <p:grpSpPr>
          <a:xfrm>
            <a:off x="1022348" y="2844120"/>
            <a:ext cx="7095094" cy="6638332"/>
            <a:chOff x="527048" y="2663145"/>
            <a:chExt cx="7095094" cy="6638332"/>
          </a:xfrm>
        </p:grpSpPr>
        <p:cxnSp>
          <p:nvCxnSpPr>
            <p:cNvPr id="11" name="Connecteur droit avec flèche 10"/>
            <p:cNvCxnSpPr/>
            <p:nvPr/>
          </p:nvCxnSpPr>
          <p:spPr>
            <a:xfrm flipV="1">
              <a:off x="4025900" y="4266430"/>
              <a:ext cx="352425" cy="40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Losange 42"/>
            <p:cNvSpPr/>
            <p:nvPr/>
          </p:nvSpPr>
          <p:spPr>
            <a:xfrm>
              <a:off x="1257300" y="5325890"/>
              <a:ext cx="2247900" cy="831069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623106" y="5510591"/>
              <a:ext cx="14916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</a:rPr>
                <a:t>Convergence of </a:t>
              </a:r>
              <a:r>
                <a:rPr lang="fr-FR" sz="1200" dirty="0" err="1" smtClean="0">
                  <a:solidFill>
                    <a:schemeClr val="tx1"/>
                  </a:solidFill>
                </a:rPr>
                <a:t>orbit</a:t>
              </a:r>
              <a:endParaRPr lang="fr-F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fr-FR" sz="1200" dirty="0" smtClean="0"/>
                <a:t>(shooting </a:t>
              </a:r>
              <a:r>
                <a:rPr lang="fr-FR" sz="1200" dirty="0" err="1" smtClean="0"/>
                <a:t>method</a:t>
              </a:r>
              <a:r>
                <a:rPr lang="fr-FR" sz="1200" dirty="0" smtClean="0"/>
                <a:t>)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/>
                <p:cNvSpPr txBox="1"/>
                <p:nvPr/>
              </p:nvSpPr>
              <p:spPr>
                <a:xfrm>
                  <a:off x="861361" y="2663145"/>
                  <a:ext cx="6044263" cy="28610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5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50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fr-FR" sz="105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fr-FR" sz="105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fr-FR" sz="105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050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fr-FR" sz="105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p>
                        <m:r>
                          <a:rPr lang="fr-FR" sz="105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fr-FR" sz="105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fr-FR" sz="105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50" b="1" i="1" smtClean="0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</m:acc>
                          </m:e>
                          <m:sup>
                            <m:r>
                              <a:rPr lang="fr-FR" sz="105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p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 ,</m:t>
                        </m:r>
                        <m:sSubSup>
                          <m:sSubSup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𝑟𝑜𝑡𝑜𝑟</m:t>
                            </m:r>
                          </m:sub>
                          <m:sup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𝑝𝑎𝑑</m:t>
                            </m:r>
                          </m:sub>
                          <m:sup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fr-FR" sz="1100" dirty="0"/>
                </a:p>
              </p:txBody>
            </p:sp>
          </mc:Choice>
          <mc:Fallback xmlns="">
            <p:sp>
              <p:nvSpPr>
                <p:cNvPr id="47" name="ZoneTexte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361" y="2663145"/>
                  <a:ext cx="6044263" cy="28610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" name="Groupe 70"/>
            <p:cNvGrpSpPr/>
            <p:nvPr/>
          </p:nvGrpSpPr>
          <p:grpSpPr>
            <a:xfrm>
              <a:off x="527048" y="3463916"/>
              <a:ext cx="1857376" cy="2277508"/>
              <a:chOff x="352424" y="3488518"/>
              <a:chExt cx="2032001" cy="2114981"/>
            </a:xfrm>
          </p:grpSpPr>
          <p:cxnSp>
            <p:nvCxnSpPr>
              <p:cNvPr id="61" name="Connecteur droit 60"/>
              <p:cNvCxnSpPr>
                <a:stCxn id="43" idx="1"/>
              </p:cNvCxnSpPr>
              <p:nvPr/>
            </p:nvCxnSpPr>
            <p:spPr>
              <a:xfrm flipH="1" flipV="1">
                <a:off x="352424" y="5600188"/>
                <a:ext cx="798908" cy="331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/>
              <p:cNvCxnSpPr/>
              <p:nvPr/>
            </p:nvCxnSpPr>
            <p:spPr>
              <a:xfrm>
                <a:off x="352425" y="3488518"/>
                <a:ext cx="0" cy="211167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avec flèche 64"/>
              <p:cNvCxnSpPr/>
              <p:nvPr/>
            </p:nvCxnSpPr>
            <p:spPr>
              <a:xfrm>
                <a:off x="352425" y="3488518"/>
                <a:ext cx="203200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4" name="ZoneTexte 73"/>
            <p:cNvSpPr txBox="1"/>
            <p:nvPr/>
          </p:nvSpPr>
          <p:spPr>
            <a:xfrm>
              <a:off x="999444" y="5485995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No</a:t>
              </a:r>
              <a:endParaRPr lang="fr-FR" sz="1200" dirty="0"/>
            </a:p>
          </p:txBody>
        </p:sp>
        <p:grpSp>
          <p:nvGrpSpPr>
            <p:cNvPr id="154" name="Groupe 153"/>
            <p:cNvGrpSpPr/>
            <p:nvPr/>
          </p:nvGrpSpPr>
          <p:grpSpPr>
            <a:xfrm>
              <a:off x="742949" y="3576130"/>
              <a:ext cx="6661151" cy="1523030"/>
              <a:chOff x="742949" y="3576130"/>
              <a:chExt cx="6661151" cy="15230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ZoneTexte 5"/>
                  <p:cNvSpPr txBox="1"/>
                  <p:nvPr/>
                </p:nvSpPr>
                <p:spPr>
                  <a:xfrm>
                    <a:off x="742950" y="4129918"/>
                    <a:ext cx="3282950" cy="28636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𝑏𝑟𝑔</m:t>
                            </m:r>
                          </m:sub>
                        </m:sSub>
                      </m:oMath>
                    </a14:m>
                    <a:r>
                      <a:rPr lang="en-US" sz="1100" dirty="0" smtClean="0"/>
                      <a:t> = Generalized</a:t>
                    </a:r>
                    <a:r>
                      <a:rPr lang="fr-FR" sz="1100" dirty="0" smtClean="0"/>
                      <a:t> Reynolds Equation</a:t>
                    </a:r>
                    <a:r>
                      <a:rPr lang="fr-FR" sz="1100" b="1" dirty="0" smtClean="0"/>
                      <a:t>(</a:t>
                    </a:r>
                    <a14:m>
                      <m:oMath xmlns:m="http://schemas.openxmlformats.org/officeDocument/2006/math">
                        <m:r>
                          <a:rPr lang="fr-FR" sz="11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  <m:r>
                          <a:rPr lang="fr-FR" sz="11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̇"/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</m:acc>
                        <m:r>
                          <a:rPr lang="fr-FR" sz="11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𝒅𝒚𝒏𝒂𝒎𝒊𝒄</m:t>
                            </m:r>
                          </m:sub>
                        </m:sSub>
                      </m:oMath>
                    </a14:m>
                    <a:r>
                      <a:rPr lang="fr-FR" sz="1100" b="1" dirty="0" smtClean="0"/>
                      <a:t>)</a:t>
                    </a:r>
                    <a:endParaRPr lang="fr-FR" sz="1100" b="1" dirty="0"/>
                  </a:p>
                </p:txBody>
              </p:sp>
            </mc:Choice>
            <mc:Fallback xmlns="">
              <p:sp>
                <p:nvSpPr>
                  <p:cNvPr id="6" name="ZoneTexte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50" y="4129918"/>
                    <a:ext cx="3282950" cy="28636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6122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ZoneTexte 6"/>
                  <p:cNvSpPr txBox="1"/>
                  <p:nvPr/>
                </p:nvSpPr>
                <p:spPr>
                  <a:xfrm>
                    <a:off x="742950" y="3576130"/>
                    <a:ext cx="3282950" cy="27712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𝑖𝑚𝑏𝑎𝑙𝑎𝑛𝑐𝑒</m:t>
                            </m:r>
                          </m:sub>
                        </m:sSub>
                      </m:oMath>
                    </a14:m>
                    <a:r>
                      <a:rPr lang="en-US" sz="1100" dirty="0" smtClean="0"/>
                      <a:t> = </a:t>
                    </a:r>
                    <a:r>
                      <a:rPr lang="fr-FR" sz="1100" dirty="0" err="1" smtClean="0"/>
                      <a:t>centrifugal</a:t>
                    </a:r>
                    <a:r>
                      <a:rPr lang="fr-FR" sz="1100" dirty="0" smtClean="0"/>
                      <a:t> force </a:t>
                    </a:r>
                    <a:r>
                      <a:rPr lang="fr-FR" sz="1100" b="1" dirty="0" smtClean="0"/>
                      <a:t>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dirty="0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fr-FR" sz="1100" b="1" i="1" dirty="0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fr-FR" sz="1100" b="1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1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dirty="0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fr-FR" sz="1100" b="1" i="1" dirty="0" smtClean="0">
                                <a:latin typeface="Cambria Math" panose="02040503050406030204" pitchFamily="18" charset="0"/>
                              </a:rPr>
                              <m:t>𝒕𝒉𝒆𝒓</m:t>
                            </m:r>
                          </m:sub>
                        </m:sSub>
                        <m:r>
                          <a:rPr lang="fr-FR" sz="1100" b="1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1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dirty="0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fr-FR" sz="1100" b="1" i="1" dirty="0" smtClean="0">
                                <a:latin typeface="Cambria Math" panose="02040503050406030204" pitchFamily="18" charset="0"/>
                              </a:rPr>
                              <m:t>𝒅𝒚𝒏𝒂𝒎𝒊𝒄</m:t>
                            </m:r>
                          </m:sub>
                        </m:sSub>
                        <m:r>
                          <a:rPr lang="fr-FR" sz="11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fr-FR" sz="1100" b="1" dirty="0"/>
                  </a:p>
                </p:txBody>
              </p:sp>
            </mc:Choice>
            <mc:Fallback xmlns="">
              <p:sp>
                <p:nvSpPr>
                  <p:cNvPr id="7" name="ZoneTexte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50" y="3576130"/>
                    <a:ext cx="3282950" cy="27712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ZoneTexte 8"/>
                  <p:cNvSpPr txBox="1"/>
                  <p:nvPr/>
                </p:nvSpPr>
                <p:spPr>
                  <a:xfrm>
                    <a:off x="4378325" y="4121903"/>
                    <a:ext cx="3025775" cy="28334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𝑟𝑜𝑡𝑜𝑟</m:t>
                            </m:r>
                          </m:sub>
                          <m:sup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𝑝𝑎𝑑</m:t>
                            </m:r>
                          </m:sub>
                          <m:sup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a14:m>
                    <a:r>
                      <a:rPr lang="en-US" sz="1100" dirty="0" smtClean="0"/>
                      <a:t> = </a:t>
                    </a:r>
                    <a:r>
                      <a:rPr lang="fr-FR" sz="1100" dirty="0" smtClean="0"/>
                      <a:t>3D </a:t>
                    </a:r>
                    <a:r>
                      <a:rPr lang="en-US" sz="1100" dirty="0" smtClean="0"/>
                      <a:t>energy</a:t>
                    </a:r>
                    <a:r>
                      <a:rPr lang="fr-FR" sz="1100" dirty="0" smtClean="0"/>
                      <a:t> </a:t>
                    </a:r>
                    <a:r>
                      <a:rPr lang="en-US" sz="1100" dirty="0" smtClean="0"/>
                      <a:t>equation</a:t>
                    </a:r>
                    <a:r>
                      <a:rPr lang="fr-FR" sz="1100" b="1" dirty="0" smtClean="0"/>
                      <a:t>(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𝒓𝒐𝒕𝒐𝒓</m:t>
                            </m:r>
                          </m:sub>
                          <m:sup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  <m:r>
                          <a:rPr lang="fr-FR" sz="11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𝒑𝒂𝒅</m:t>
                            </m:r>
                          </m:sub>
                          <m:sup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  <m:r>
                          <a:rPr lang="fr-FR" sz="11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fr-FR" sz="1100" b="1" dirty="0"/>
                  </a:p>
                </p:txBody>
              </p:sp>
            </mc:Choice>
            <mc:Fallback xmlns="">
              <p:sp>
                <p:nvSpPr>
                  <p:cNvPr id="9" name="ZoneTexte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8325" y="4121903"/>
                    <a:ext cx="3025775" cy="28334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Connecteur droit avec flèche 52"/>
              <p:cNvCxnSpPr>
                <a:stCxn id="7" idx="2"/>
                <a:endCxn id="6" idx="0"/>
              </p:cNvCxnSpPr>
              <p:nvPr/>
            </p:nvCxnSpPr>
            <p:spPr>
              <a:xfrm>
                <a:off x="2384425" y="3853257"/>
                <a:ext cx="0" cy="27666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avec flèche 55"/>
              <p:cNvCxnSpPr>
                <a:stCxn id="6" idx="2"/>
                <a:endCxn id="76" idx="0"/>
              </p:cNvCxnSpPr>
              <p:nvPr/>
            </p:nvCxnSpPr>
            <p:spPr>
              <a:xfrm flipH="1">
                <a:off x="2384424" y="4416278"/>
                <a:ext cx="1" cy="22673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ZoneTexte 75"/>
                  <p:cNvSpPr txBox="1"/>
                  <p:nvPr/>
                </p:nvSpPr>
                <p:spPr>
                  <a:xfrm>
                    <a:off x="742949" y="4643009"/>
                    <a:ext cx="3282950" cy="45615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fr-FR" sz="1100" b="1" i="1" dirty="0" smtClean="0">
                              <a:latin typeface="Cambria Math" panose="02040503050406030204" pitchFamily="18" charset="0"/>
                            </a:rPr>
                            <m:t>𝑴</m:t>
                          </m:r>
                          <m:acc>
                            <m:accPr>
                              <m:chr m:val="̈"/>
                              <m:ctrlPr>
                                <a:rPr lang="fr-FR" sz="11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  <m:r>
                            <a:rPr lang="fr-FR" sz="1100" b="1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11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</a:rPr>
                                <m:t>𝒃𝒓𝒈</m:t>
                              </m:r>
                            </m:sub>
                          </m:sSub>
                          <m:r>
                            <a:rPr lang="fr-FR" sz="11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1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</a:rPr>
                                <m:t>𝒊𝒎𝒃𝒂𝒍𝒂𝒏𝒄𝒆</m:t>
                              </m:r>
                            </m:sub>
                          </m:sSub>
                          <m:r>
                            <a:rPr lang="fr-FR" sz="11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1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</a:rPr>
                                <m:t>𝒈𝒓𝒂𝒗𝒊𝒕𝒚</m:t>
                              </m:r>
                            </m:sub>
                          </m:sSub>
                        </m:oMath>
                      </m:oMathPara>
                    </a14:m>
                    <a:r>
                      <a:rPr lang="fr-FR" sz="1100" b="1" dirty="0" smtClean="0"/>
                      <a:t/>
                    </a:r>
                    <a:br>
                      <a:rPr lang="fr-FR" sz="1100" b="1" dirty="0" smtClean="0"/>
                    </a:br>
                    <a:r>
                      <a:rPr lang="fr-FR" sz="1100" i="0" dirty="0" err="1" smtClean="0">
                        <a:latin typeface="+mj-lt"/>
                      </a:rPr>
                      <a:t>Newmark</a:t>
                    </a:r>
                    <a:r>
                      <a:rPr lang="fr-FR" sz="1100" i="0" dirty="0" smtClean="0">
                        <a:latin typeface="+mj-lt"/>
                      </a:rPr>
                      <a:t>-beta algorithme</a:t>
                    </a:r>
                    <a:endParaRPr lang="fr-FR" sz="1100" dirty="0"/>
                  </a:p>
                </p:txBody>
              </p:sp>
            </mc:Choice>
            <mc:Fallback xmlns="">
              <p:sp>
                <p:nvSpPr>
                  <p:cNvPr id="76" name="ZoneTexte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49" y="4643009"/>
                    <a:ext cx="3282950" cy="45615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649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1" name="Connecteur droit avec flèche 80"/>
            <p:cNvCxnSpPr>
              <a:stCxn id="76" idx="2"/>
              <a:endCxn id="43" idx="0"/>
            </p:cNvCxnSpPr>
            <p:nvPr/>
          </p:nvCxnSpPr>
          <p:spPr>
            <a:xfrm flipH="1">
              <a:off x="2381250" y="5099160"/>
              <a:ext cx="3174" cy="2267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ZoneTexte 93"/>
            <p:cNvSpPr txBox="1"/>
            <p:nvPr/>
          </p:nvSpPr>
          <p:spPr>
            <a:xfrm>
              <a:off x="1978940" y="6064661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Yes</a:t>
              </a:r>
              <a:endParaRPr lang="fr-FR" sz="1200" dirty="0"/>
            </a:p>
          </p:txBody>
        </p:sp>
        <p:grpSp>
          <p:nvGrpSpPr>
            <p:cNvPr id="111" name="Groupe 110"/>
            <p:cNvGrpSpPr/>
            <p:nvPr/>
          </p:nvGrpSpPr>
          <p:grpSpPr>
            <a:xfrm>
              <a:off x="2388934" y="4405251"/>
              <a:ext cx="3531786" cy="2377980"/>
              <a:chOff x="2368951" y="4074573"/>
              <a:chExt cx="3531786" cy="2849110"/>
            </a:xfrm>
          </p:grpSpPr>
          <p:cxnSp>
            <p:nvCxnSpPr>
              <p:cNvPr id="93" name="Connecteur droit avec flèche 92"/>
              <p:cNvCxnSpPr/>
              <p:nvPr/>
            </p:nvCxnSpPr>
            <p:spPr>
              <a:xfrm>
                <a:off x="2368951" y="6164887"/>
                <a:ext cx="0" cy="403553"/>
              </a:xfrm>
              <a:prstGeom prst="straightConnector1">
                <a:avLst/>
              </a:prstGeom>
              <a:ln w="19050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Connecteur droit 96"/>
              <p:cNvCxnSpPr>
                <a:stCxn id="9" idx="2"/>
              </p:cNvCxnSpPr>
              <p:nvPr/>
            </p:nvCxnSpPr>
            <p:spPr>
              <a:xfrm>
                <a:off x="5871230" y="4074573"/>
                <a:ext cx="29507" cy="248283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Connecteur droit avec flèche 102"/>
              <p:cNvCxnSpPr/>
              <p:nvPr/>
            </p:nvCxnSpPr>
            <p:spPr>
              <a:xfrm>
                <a:off x="2381250" y="6568440"/>
                <a:ext cx="3519487" cy="0"/>
              </a:xfrm>
              <a:prstGeom prst="straightConnector1">
                <a:avLst/>
              </a:prstGeom>
              <a:ln w="19050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Connecteur droit avec flèche 106"/>
              <p:cNvCxnSpPr>
                <a:endCxn id="95" idx="0"/>
              </p:cNvCxnSpPr>
              <p:nvPr/>
            </p:nvCxnSpPr>
            <p:spPr>
              <a:xfrm>
                <a:off x="4273886" y="6568439"/>
                <a:ext cx="0" cy="35524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e 154"/>
            <p:cNvGrpSpPr/>
            <p:nvPr/>
          </p:nvGrpSpPr>
          <p:grpSpPr>
            <a:xfrm>
              <a:off x="1856325" y="6783233"/>
              <a:ext cx="4875086" cy="1619582"/>
              <a:chOff x="1856325" y="6783233"/>
              <a:chExt cx="4875086" cy="16195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ZoneTexte 94"/>
                  <p:cNvSpPr txBox="1"/>
                  <p:nvPr/>
                </p:nvSpPr>
                <p:spPr>
                  <a:xfrm>
                    <a:off x="2780981" y="6783233"/>
                    <a:ext cx="3025775" cy="29828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fr-FR" sz="1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fr-FR" sz="11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1" i="1" dirty="0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fr-FR" sz="1100" b="1" i="1" dirty="0" smtClean="0">
                                    <a:latin typeface="Cambria Math" panose="02040503050406030204" pitchFamily="18" charset="0"/>
                                  </a:rPr>
                                  <m:t>𝒂𝒗𝒈</m:t>
                                </m:r>
                              </m:sub>
                            </m:sSub>
                          </m:e>
                          <m:sub>
                            <m:r>
                              <a:rPr lang="fr-FR" sz="1100" b="1" i="1" dirty="0" smtClean="0">
                                <a:latin typeface="Cambria Math" panose="02040503050406030204" pitchFamily="18" charset="0"/>
                              </a:rPr>
                              <m:t>𝒓𝒐𝒕𝒐𝒓</m:t>
                            </m:r>
                          </m:sub>
                          <m:sup>
                            <m:r>
                              <a:rPr lang="fr-FR" sz="1100" b="1" i="1" dirty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</m:oMath>
                    </a14:m>
                    <a:r>
                      <a:rPr lang="fr-FR" sz="1100" dirty="0" smtClean="0"/>
                      <a:t>=  time-</a:t>
                    </a:r>
                    <a:r>
                      <a:rPr lang="fr-FR" sz="1100" dirty="0" err="1" smtClean="0"/>
                      <a:t>averaging</a:t>
                    </a:r>
                    <a:r>
                      <a:rPr lang="fr-FR" sz="1100" dirty="0" smtClean="0"/>
                      <a:t> </a:t>
                    </a:r>
                    <a:r>
                      <a:rPr lang="fr-FR" sz="1100" dirty="0" err="1" smtClean="0"/>
                      <a:t>approach</a:t>
                    </a:r>
                    <a:r>
                      <a:rPr lang="fr-FR" sz="1100" dirty="0" smtClean="0"/>
                      <a:t> of </a:t>
                    </a:r>
                    <a:r>
                      <a:rPr lang="fr-FR" sz="1100" dirty="0" err="1" smtClean="0"/>
                      <a:t>heat</a:t>
                    </a:r>
                    <a:r>
                      <a:rPr lang="fr-FR" sz="1100" dirty="0" smtClean="0"/>
                      <a:t> flux</a:t>
                    </a:r>
                    <a:endParaRPr lang="fr-FR" sz="1100" dirty="0"/>
                  </a:p>
                </p:txBody>
              </p:sp>
            </mc:Choice>
            <mc:Fallback xmlns="">
              <p:sp>
                <p:nvSpPr>
                  <p:cNvPr id="95" name="ZoneTexte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0981" y="6783233"/>
                    <a:ext cx="3025775" cy="29828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0" name="Connecteur droit avec flèche 109"/>
              <p:cNvCxnSpPr>
                <a:stCxn id="95" idx="2"/>
              </p:cNvCxnSpPr>
              <p:nvPr/>
            </p:nvCxnSpPr>
            <p:spPr>
              <a:xfrm>
                <a:off x="4293869" y="7081520"/>
                <a:ext cx="0" cy="18605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/>
                  <p:cNvSpPr txBox="1"/>
                  <p:nvPr/>
                </p:nvSpPr>
                <p:spPr>
                  <a:xfrm>
                    <a:off x="1856325" y="7241600"/>
                    <a:ext cx="4875086" cy="51796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11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fr-FR" sz="11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11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fr-FR" sz="11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11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fr-FR" sz="1100" b="1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fr-FR" sz="11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fr-FR" sz="11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11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𝒕𝒉𝒆𝒓𝒎𝒂𝒍</m:t>
                              </m:r>
                            </m:sub>
                          </m:sSub>
                          <m:r>
                            <a:rPr lang="fr-FR" sz="11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fr-FR" sz="11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1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fr-FR" sz="11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fr-FR" sz="11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𝒕𝒉𝒆𝒓𝒎𝒂𝒍</m:t>
                                  </m:r>
                                </m:sub>
                              </m:sSub>
                              <m:r>
                                <a:rPr lang="fr-FR" sz="11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FR" sz="11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𝟏𝟎𝟎</m:t>
                              </m:r>
                              <m:sSub>
                                <m:sSubPr>
                                  <m:ctrlPr>
                                    <a:rPr lang="fr-FR" sz="11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fr-FR" sz="11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𝒑𝒆𝒓𝒊𝒐𝒅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fr-FR" sz="1100" b="1" i="1" dirty="0" smtClean="0">
                      <a:latin typeface="Cambria Math" panose="02040503050406030204" pitchFamily="18" charset="0"/>
                    </a:endParaRPr>
                  </a:p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𝒓𝒐𝒕𝒐𝒓</m:t>
                            </m:r>
                          </m:sub>
                          <m:sup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fr-FR" sz="11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𝒑𝒂𝒅</m:t>
                            </m:r>
                          </m:sub>
                          <m:sup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a14:m>
                    <a:r>
                      <a:rPr lang="fr-FR" sz="1100" dirty="0" smtClean="0"/>
                      <a:t> = </a:t>
                    </a:r>
                    <a:r>
                      <a:rPr lang="fr-FR" sz="1100" dirty="0" err="1" smtClean="0"/>
                      <a:t>transient</a:t>
                    </a:r>
                    <a:r>
                      <a:rPr lang="fr-FR" sz="1100" dirty="0" smtClean="0"/>
                      <a:t> </a:t>
                    </a:r>
                    <a:r>
                      <a:rPr lang="fr-FR" sz="1100" dirty="0" err="1" smtClean="0"/>
                      <a:t>heat</a:t>
                    </a:r>
                    <a:r>
                      <a:rPr lang="fr-FR" sz="1100" dirty="0" smtClean="0"/>
                      <a:t> </a:t>
                    </a:r>
                    <a:r>
                      <a:rPr lang="fr-FR" sz="1100" dirty="0" err="1" smtClean="0"/>
                      <a:t>condunction</a:t>
                    </a:r>
                    <a:r>
                      <a:rPr lang="fr-FR" sz="1100" dirty="0" smtClean="0"/>
                      <a:t> model (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fr-FR" sz="1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fr-FR" sz="11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1" i="1" dirty="0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fr-FR" sz="1100" b="1" i="1" dirty="0" smtClean="0">
                                    <a:latin typeface="Cambria Math" panose="02040503050406030204" pitchFamily="18" charset="0"/>
                                  </a:rPr>
                                  <m:t>𝒂𝒗𝒈</m:t>
                                </m:r>
                              </m:sub>
                            </m:sSub>
                          </m:e>
                          <m:sub>
                            <m:r>
                              <a:rPr lang="fr-FR" sz="1100" b="1" i="1" dirty="0" smtClean="0">
                                <a:latin typeface="Cambria Math" panose="02040503050406030204" pitchFamily="18" charset="0"/>
                              </a:rPr>
                              <m:t>𝒓𝒐𝒕𝒐𝒓</m:t>
                            </m:r>
                          </m:sub>
                          <m:sup>
                            <m:r>
                              <a:rPr lang="fr-FR" sz="1100" b="1" i="1" dirty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</m:oMath>
                    </a14:m>
                    <a:r>
                      <a:rPr lang="fr-FR" sz="1100" dirty="0" smtClean="0"/>
                      <a:t>,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fr-FR" sz="1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fr-FR" sz="11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1" i="1" dirty="0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fr-FR" sz="1100" b="1" i="1" dirty="0" smtClean="0">
                                    <a:latin typeface="Cambria Math" panose="02040503050406030204" pitchFamily="18" charset="0"/>
                                  </a:rPr>
                                  <m:t>𝒂𝒗𝒈</m:t>
                                </m:r>
                              </m:sub>
                            </m:sSub>
                          </m:e>
                          <m:sub>
                            <m:r>
                              <a:rPr lang="fr-FR" sz="1100" b="1" i="1" dirty="0" smtClean="0">
                                <a:latin typeface="Cambria Math" panose="02040503050406030204" pitchFamily="18" charset="0"/>
                              </a:rPr>
                              <m:t>𝒑𝒂𝒅</m:t>
                            </m:r>
                          </m:sub>
                          <m:sup>
                            <m:r>
                              <a:rPr lang="fr-FR" sz="1100" b="1" i="1" dirty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</m:oMath>
                    </a14:m>
                    <a:r>
                      <a:rPr lang="fr-FR" sz="1100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a14:m>
                    <a:r>
                      <a:rPr lang="fr-FR" sz="1100" dirty="0" smtClean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118" name="ZoneTexte 1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6325" y="7241600"/>
                    <a:ext cx="4875086" cy="51796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229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ZoneTexte 118"/>
                  <p:cNvSpPr txBox="1"/>
                  <p:nvPr/>
                </p:nvSpPr>
                <p:spPr>
                  <a:xfrm>
                    <a:off x="2089544" y="7911774"/>
                    <a:ext cx="4408648" cy="27674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𝒕𝒉𝒆𝒓</m:t>
                            </m:r>
                          </m:sub>
                          <m:sup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a14:m>
                    <a:r>
                      <a:rPr lang="fr-FR" sz="1100" dirty="0" smtClean="0"/>
                      <a:t> = computation of the thermal </a:t>
                    </a:r>
                    <a:r>
                      <a:rPr lang="fr-FR" sz="1100" dirty="0" err="1" smtClean="0"/>
                      <a:t>imbalance</a:t>
                    </a:r>
                    <a:r>
                      <a:rPr lang="fr-FR" sz="1100" dirty="0" smtClean="0"/>
                      <a:t> (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𝒓𝒐𝒕𝒐𝒓</m:t>
                            </m:r>
                          </m:sub>
                          <m:sup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a14:m>
                    <a:r>
                      <a:rPr lang="fr-FR" sz="1100" dirty="0" smtClean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119" name="ZoneTexte 1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9544" y="7911774"/>
                    <a:ext cx="4408648" cy="27674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1276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0" name="Connecteur droit avec flèche 119"/>
              <p:cNvCxnSpPr>
                <a:stCxn id="118" idx="2"/>
                <a:endCxn id="119" idx="0"/>
              </p:cNvCxnSpPr>
              <p:nvPr/>
            </p:nvCxnSpPr>
            <p:spPr>
              <a:xfrm>
                <a:off x="4293868" y="7759562"/>
                <a:ext cx="0" cy="1522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Connecteur droit avec flèche 125"/>
              <p:cNvCxnSpPr>
                <a:stCxn id="119" idx="2"/>
              </p:cNvCxnSpPr>
              <p:nvPr/>
            </p:nvCxnSpPr>
            <p:spPr>
              <a:xfrm>
                <a:off x="4293868" y="8188516"/>
                <a:ext cx="0" cy="21429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e 152"/>
            <p:cNvGrpSpPr/>
            <p:nvPr/>
          </p:nvGrpSpPr>
          <p:grpSpPr>
            <a:xfrm>
              <a:off x="2365777" y="2949249"/>
              <a:ext cx="3525436" cy="1172654"/>
              <a:chOff x="2365777" y="2949249"/>
              <a:chExt cx="3525436" cy="1172654"/>
            </a:xfrm>
          </p:grpSpPr>
          <p:cxnSp>
            <p:nvCxnSpPr>
              <p:cNvPr id="48" name="Connecteur droit avec flèche 47"/>
              <p:cNvCxnSpPr>
                <a:stCxn id="47" idx="2"/>
              </p:cNvCxnSpPr>
              <p:nvPr/>
            </p:nvCxnSpPr>
            <p:spPr>
              <a:xfrm>
                <a:off x="3883493" y="2949249"/>
                <a:ext cx="0" cy="269678"/>
              </a:xfrm>
              <a:prstGeom prst="straightConnector1">
                <a:avLst/>
              </a:prstGeom>
              <a:ln w="19050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/>
              <p:nvPr/>
            </p:nvCxnSpPr>
            <p:spPr>
              <a:xfrm>
                <a:off x="2365777" y="3218927"/>
                <a:ext cx="352543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Connecteur droit avec flèche 140"/>
              <p:cNvCxnSpPr/>
              <p:nvPr/>
            </p:nvCxnSpPr>
            <p:spPr>
              <a:xfrm>
                <a:off x="2375833" y="3218927"/>
                <a:ext cx="0" cy="35720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avec flèche 142"/>
              <p:cNvCxnSpPr>
                <a:endCxn id="9" idx="0"/>
              </p:cNvCxnSpPr>
              <p:nvPr/>
            </p:nvCxnSpPr>
            <p:spPr>
              <a:xfrm>
                <a:off x="5891213" y="3218927"/>
                <a:ext cx="0" cy="90297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e 155"/>
            <p:cNvGrpSpPr/>
            <p:nvPr/>
          </p:nvGrpSpPr>
          <p:grpSpPr>
            <a:xfrm flipH="1">
              <a:off x="3883492" y="3114676"/>
              <a:ext cx="3738650" cy="5543550"/>
              <a:chOff x="352424" y="3488518"/>
              <a:chExt cx="1235413" cy="2111670"/>
            </a:xfrm>
          </p:grpSpPr>
          <p:cxnSp>
            <p:nvCxnSpPr>
              <p:cNvPr id="157" name="Connecteur droit 156"/>
              <p:cNvCxnSpPr/>
              <p:nvPr/>
            </p:nvCxnSpPr>
            <p:spPr>
              <a:xfrm flipH="1" flipV="1">
                <a:off x="352424" y="5596877"/>
                <a:ext cx="798908" cy="331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Connecteur droit 157"/>
              <p:cNvCxnSpPr/>
              <p:nvPr/>
            </p:nvCxnSpPr>
            <p:spPr>
              <a:xfrm>
                <a:off x="352425" y="3488518"/>
                <a:ext cx="0" cy="211167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Connecteur droit avec flèche 158"/>
              <p:cNvCxnSpPr/>
              <p:nvPr/>
            </p:nvCxnSpPr>
            <p:spPr>
              <a:xfrm>
                <a:off x="352424" y="3488518"/>
                <a:ext cx="1235413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e 170"/>
            <p:cNvGrpSpPr/>
            <p:nvPr/>
          </p:nvGrpSpPr>
          <p:grpSpPr>
            <a:xfrm>
              <a:off x="3383277" y="8384921"/>
              <a:ext cx="2034539" cy="916556"/>
              <a:chOff x="3383277" y="8384921"/>
              <a:chExt cx="2034539" cy="916556"/>
            </a:xfrm>
          </p:grpSpPr>
          <p:grpSp>
            <p:nvGrpSpPr>
              <p:cNvPr id="129" name="Groupe 128"/>
              <p:cNvGrpSpPr/>
              <p:nvPr/>
            </p:nvGrpSpPr>
            <p:grpSpPr>
              <a:xfrm>
                <a:off x="3383277" y="8411103"/>
                <a:ext cx="1821182" cy="466839"/>
                <a:chOff x="3383277" y="8743836"/>
                <a:chExt cx="1821182" cy="466839"/>
              </a:xfrm>
            </p:grpSpPr>
            <p:sp>
              <p:nvSpPr>
                <p:cNvPr id="124" name="Losange 123"/>
                <p:cNvSpPr/>
                <p:nvPr/>
              </p:nvSpPr>
              <p:spPr>
                <a:xfrm>
                  <a:off x="3383277" y="8743836"/>
                  <a:ext cx="1821182" cy="466839"/>
                </a:xfrm>
                <a:prstGeom prst="diamon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Rectangle 124"/>
                    <p:cNvSpPr/>
                    <p:nvPr/>
                  </p:nvSpPr>
                  <p:spPr>
                    <a:xfrm>
                      <a:off x="3801586" y="8824011"/>
                      <a:ext cx="984564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𝒆𝒏𝒅</m:t>
                                </m:r>
                              </m:sub>
                            </m:sSub>
                          </m:oMath>
                        </m:oMathPara>
                      </a14:m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5" name="Rectangle 12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01586" y="8824011"/>
                      <a:ext cx="984564" cy="276999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62" name="ZoneTexte 161"/>
              <p:cNvSpPr txBox="1"/>
              <p:nvPr/>
            </p:nvSpPr>
            <p:spPr>
              <a:xfrm>
                <a:off x="5030979" y="8384921"/>
                <a:ext cx="3868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err="1" smtClean="0"/>
                  <a:t>Yes</a:t>
                </a:r>
                <a:endParaRPr lang="fr-FR" sz="1200" dirty="0"/>
              </a:p>
            </p:txBody>
          </p:sp>
          <p:cxnSp>
            <p:nvCxnSpPr>
              <p:cNvPr id="163" name="Connecteur droit avec flèche 162"/>
              <p:cNvCxnSpPr/>
              <p:nvPr/>
            </p:nvCxnSpPr>
            <p:spPr>
              <a:xfrm>
                <a:off x="4311010" y="8877942"/>
                <a:ext cx="0" cy="16192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5" name="ZoneTexte 164"/>
              <p:cNvSpPr txBox="1"/>
              <p:nvPr/>
            </p:nvSpPr>
            <p:spPr>
              <a:xfrm>
                <a:off x="4443776" y="8848452"/>
                <a:ext cx="3658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No</a:t>
                </a:r>
                <a:endParaRPr lang="fr-FR" sz="12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ZoneTexte 166"/>
                  <p:cNvSpPr txBox="1"/>
                  <p:nvPr/>
                </p:nvSpPr>
                <p:spPr>
                  <a:xfrm>
                    <a:off x="4101313" y="9039867"/>
                    <a:ext cx="419394" cy="26161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100" b="0" i="1" dirty="0" smtClean="0">
                              <a:latin typeface="Cambria Math" panose="02040503050406030204" pitchFamily="18" charset="0"/>
                            </a:rPr>
                            <m:t>𝐸𝑛𝑑</m:t>
                          </m:r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 xmlns="">
              <p:sp>
                <p:nvSpPr>
                  <p:cNvPr id="167" name="ZoneTexte 1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1313" y="9039867"/>
                    <a:ext cx="419394" cy="261610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49667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809624" y="282420"/>
            <a:ext cx="7204545" cy="6651312"/>
            <a:chOff x="809624" y="282420"/>
            <a:chExt cx="7204545" cy="6651312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9520" y="282420"/>
              <a:ext cx="7114649" cy="6651312"/>
            </a:xfrm>
            <a:prstGeom prst="rect">
              <a:avLst/>
            </a:prstGeom>
          </p:spPr>
        </p:pic>
        <p:grpSp>
          <p:nvGrpSpPr>
            <p:cNvPr id="7" name="Groupe 6"/>
            <p:cNvGrpSpPr/>
            <p:nvPr/>
          </p:nvGrpSpPr>
          <p:grpSpPr>
            <a:xfrm>
              <a:off x="809625" y="729147"/>
              <a:ext cx="7124700" cy="3234687"/>
              <a:chOff x="809625" y="729147"/>
              <a:chExt cx="7124700" cy="3234687"/>
            </a:xfrm>
          </p:grpSpPr>
          <p:sp>
            <p:nvSpPr>
              <p:cNvPr id="5" name="ZoneTexte 4"/>
              <p:cNvSpPr txBox="1"/>
              <p:nvPr/>
            </p:nvSpPr>
            <p:spPr>
              <a:xfrm>
                <a:off x="809625" y="729147"/>
                <a:ext cx="7124700" cy="3234687"/>
              </a:xfrm>
              <a:prstGeom prst="rect">
                <a:avLst/>
              </a:prstGeom>
              <a:noFill/>
              <a:ln w="38100">
                <a:prstDash val="dashDot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fr-FR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6356138" y="2918580"/>
                    <a:ext cx="1578187" cy="759375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Synchronous vibration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µ</m:t>
                                  </m:r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/(</m:t>
                                  </m:r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𝒈𝒎𝒎</m:t>
                                  </m:r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sub>
                          </m:sSub>
                        </m:oMath>
                      </m:oMathPara>
                    </a14:m>
                    <a:endParaRPr lang="en-US" sz="1400" b="1" dirty="0"/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6138" y="2918580"/>
                    <a:ext cx="1578187" cy="75937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794" b="-1587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e 14"/>
            <p:cNvGrpSpPr/>
            <p:nvPr/>
          </p:nvGrpSpPr>
          <p:grpSpPr>
            <a:xfrm>
              <a:off x="809625" y="4262455"/>
              <a:ext cx="7124699" cy="1204895"/>
              <a:chOff x="809625" y="4262455"/>
              <a:chExt cx="7124699" cy="1204895"/>
            </a:xfrm>
          </p:grpSpPr>
          <p:sp>
            <p:nvSpPr>
              <p:cNvPr id="12" name="ZoneTexte 11"/>
              <p:cNvSpPr txBox="1"/>
              <p:nvPr/>
            </p:nvSpPr>
            <p:spPr>
              <a:xfrm>
                <a:off x="809625" y="4262455"/>
                <a:ext cx="7124699" cy="1204895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prstDash val="dashDot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fr-FR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ZoneTexte 13"/>
                  <p:cNvSpPr txBox="1"/>
                  <p:nvPr/>
                </p:nvSpPr>
                <p:spPr>
                  <a:xfrm>
                    <a:off x="809625" y="4262455"/>
                    <a:ext cx="1247019" cy="973408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Rotor differential heating (</a:t>
                    </a:r>
                    <a14:m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oMath>
                    </a14:m>
                    <a:r>
                      <a:rPr lang="en-US" sz="1400" dirty="0" smtClean="0"/>
                      <a:t>)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°</m:t>
                                  </m:r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/µ</m:t>
                                  </m:r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</m:d>
                            </m:sub>
                          </m:sSub>
                        </m:oMath>
                      </m:oMathPara>
                    </a14:m>
                    <a:endParaRPr lang="en-US" sz="1400" b="1" dirty="0"/>
                  </a:p>
                </p:txBody>
              </p:sp>
            </mc:Choice>
            <mc:Fallback xmlns="">
              <p:sp>
                <p:nvSpPr>
                  <p:cNvPr id="14" name="ZoneTexte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625" y="4262455"/>
                    <a:ext cx="1247019" cy="973408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617"/>
                    </a:stretch>
                  </a:blipFill>
                  <a:ln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e 18"/>
            <p:cNvGrpSpPr/>
            <p:nvPr/>
          </p:nvGrpSpPr>
          <p:grpSpPr>
            <a:xfrm>
              <a:off x="809624" y="5524210"/>
              <a:ext cx="7124700" cy="1042400"/>
              <a:chOff x="809624" y="5524210"/>
              <a:chExt cx="7124700" cy="1042400"/>
            </a:xfrm>
          </p:grpSpPr>
          <p:sp>
            <p:nvSpPr>
              <p:cNvPr id="17" name="ZoneTexte 16"/>
              <p:cNvSpPr txBox="1"/>
              <p:nvPr/>
            </p:nvSpPr>
            <p:spPr>
              <a:xfrm>
                <a:off x="809624" y="5524210"/>
                <a:ext cx="7124700" cy="1042400"/>
              </a:xfrm>
              <a:prstGeom prst="rect">
                <a:avLst/>
              </a:prstGeom>
              <a:no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prstDash val="dashDot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fr-FR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ZoneTexte 17"/>
                  <p:cNvSpPr txBox="1"/>
                  <p:nvPr/>
                </p:nvSpPr>
                <p:spPr>
                  <a:xfrm>
                    <a:off x="809624" y="5524210"/>
                    <a:ext cx="1247019" cy="75937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thermal imbalance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14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400" b="1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FR" sz="1400" b="1" i="1" dirty="0">
                                      <a:latin typeface="Cambria Math" panose="02040503050406030204" pitchFamily="18" charset="0"/>
                                    </a:rPr>
                                    <m:t>𝒈𝒎𝒎</m:t>
                                  </m:r>
                                  <m:r>
                                    <a:rPr lang="fr-FR" sz="1400" b="1" i="1" dirty="0">
                                      <a:latin typeface="Cambria Math" panose="02040503050406030204" pitchFamily="18" charset="0"/>
                                    </a:rPr>
                                    <m:t>)/°</m:t>
                                  </m:r>
                                  <m:r>
                                    <a:rPr lang="fr-FR" sz="1400" b="1" i="1" dirty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</m:d>
                            </m:sub>
                          </m:sSub>
                        </m:oMath>
                      </m:oMathPara>
                    </a14:m>
                    <a:endParaRPr lang="en-US" sz="1400" b="1" dirty="0"/>
                  </a:p>
                </p:txBody>
              </p:sp>
            </mc:Choice>
            <mc:Fallback xmlns="">
              <p:sp>
                <p:nvSpPr>
                  <p:cNvPr id="18" name="ZoneTexte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624" y="5524210"/>
                    <a:ext cx="1247019" cy="75937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t="-787" b="-787"/>
                    </a:stretch>
                  </a:blip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96579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82" y="2951319"/>
            <a:ext cx="7224386" cy="665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01200" cy="2596243"/>
          </a:xfrm>
          <a:prstGeom prst="rect">
            <a:avLst/>
          </a:prstGeom>
        </p:spPr>
      </p:pic>
      <p:grpSp>
        <p:nvGrpSpPr>
          <p:cNvPr id="28" name="Groupe 27"/>
          <p:cNvGrpSpPr/>
          <p:nvPr/>
        </p:nvGrpSpPr>
        <p:grpSpPr>
          <a:xfrm>
            <a:off x="1092198" y="2894920"/>
            <a:ext cx="7681829" cy="7179451"/>
            <a:chOff x="1022348" y="2844120"/>
            <a:chExt cx="7681829" cy="7179451"/>
          </a:xfrm>
        </p:grpSpPr>
        <p:grpSp>
          <p:nvGrpSpPr>
            <p:cNvPr id="174" name="Groupe 173"/>
            <p:cNvGrpSpPr/>
            <p:nvPr/>
          </p:nvGrpSpPr>
          <p:grpSpPr>
            <a:xfrm>
              <a:off x="1022348" y="2844120"/>
              <a:ext cx="7681829" cy="7179451"/>
              <a:chOff x="527048" y="2663145"/>
              <a:chExt cx="7681829" cy="7179451"/>
            </a:xfrm>
          </p:grpSpPr>
          <p:cxnSp>
            <p:nvCxnSpPr>
              <p:cNvPr id="11" name="Connecteur droit avec flèche 10"/>
              <p:cNvCxnSpPr/>
              <p:nvPr/>
            </p:nvCxnSpPr>
            <p:spPr>
              <a:xfrm flipV="1">
                <a:off x="4025900" y="4266430"/>
                <a:ext cx="352425" cy="404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Losange 42"/>
              <p:cNvSpPr/>
              <p:nvPr/>
            </p:nvSpPr>
            <p:spPr>
              <a:xfrm>
                <a:off x="1257300" y="5325890"/>
                <a:ext cx="2247900" cy="831069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556516" y="5496816"/>
                <a:ext cx="16185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200" dirty="0" smtClean="0">
                    <a:solidFill>
                      <a:schemeClr val="tx1"/>
                    </a:solidFill>
                  </a:rPr>
                  <a:t>Orbite périodique </a:t>
                </a:r>
                <a:br>
                  <a:rPr lang="fr-FR" sz="1200" dirty="0" smtClean="0">
                    <a:solidFill>
                      <a:schemeClr val="tx1"/>
                    </a:solidFill>
                  </a:rPr>
                </a:br>
                <a:r>
                  <a:rPr lang="fr-FR" sz="1200" dirty="0" smtClean="0">
                    <a:solidFill>
                      <a:schemeClr val="tx1"/>
                    </a:solidFill>
                  </a:rPr>
                  <a:t>(méthode de shooting)</a:t>
                </a:r>
                <a:endParaRPr lang="fr-F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ZoneTexte 46"/>
                  <p:cNvSpPr txBox="1"/>
                  <p:nvPr/>
                </p:nvSpPr>
                <p:spPr>
                  <a:xfrm>
                    <a:off x="861361" y="2663145"/>
                    <a:ext cx="6044263" cy="286104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r>
                            <a:rPr lang="fr-FR" sz="105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p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  <m:r>
                            <a:rPr lang="fr-FR" sz="105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fr-FR" sz="105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050" b="1" i="1" smtClean="0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</m:acc>
                            </m:e>
                            <m:sup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 ,</m:t>
                          </m:r>
                          <m:sSubSup>
                            <m:sSubSup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𝑟𝑜𝑡𝑜𝑟</m:t>
                              </m:r>
                            </m:sub>
                            <m:sup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𝑝𝑎𝑑</m:t>
                              </m:r>
                            </m:sub>
                            <m:sup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>
              <p:sp>
                <p:nvSpPr>
                  <p:cNvPr id="47" name="ZoneTexte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1" y="2663145"/>
                    <a:ext cx="6044263" cy="28610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1" name="Groupe 70"/>
              <p:cNvGrpSpPr/>
              <p:nvPr/>
            </p:nvGrpSpPr>
            <p:grpSpPr>
              <a:xfrm>
                <a:off x="527048" y="3463916"/>
                <a:ext cx="1857376" cy="2277508"/>
                <a:chOff x="352424" y="3488518"/>
                <a:chExt cx="2032001" cy="2114981"/>
              </a:xfrm>
            </p:grpSpPr>
            <p:cxnSp>
              <p:nvCxnSpPr>
                <p:cNvPr id="61" name="Connecteur droit 60"/>
                <p:cNvCxnSpPr>
                  <a:stCxn id="43" idx="1"/>
                </p:cNvCxnSpPr>
                <p:nvPr/>
              </p:nvCxnSpPr>
              <p:spPr>
                <a:xfrm flipH="1" flipV="1">
                  <a:off x="352424" y="5600188"/>
                  <a:ext cx="798908" cy="33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necteur droit 61"/>
                <p:cNvCxnSpPr/>
                <p:nvPr/>
              </p:nvCxnSpPr>
              <p:spPr>
                <a:xfrm>
                  <a:off x="352425" y="3488518"/>
                  <a:ext cx="0" cy="211167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necteur droit avec flèche 64"/>
                <p:cNvCxnSpPr/>
                <p:nvPr/>
              </p:nvCxnSpPr>
              <p:spPr>
                <a:xfrm>
                  <a:off x="352425" y="3488518"/>
                  <a:ext cx="2032000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ZoneTexte 73"/>
              <p:cNvSpPr txBox="1"/>
              <p:nvPr/>
            </p:nvSpPr>
            <p:spPr>
              <a:xfrm>
                <a:off x="999444" y="5485995"/>
                <a:ext cx="4459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Non</a:t>
                </a:r>
                <a:endParaRPr lang="fr-FR" sz="1200" dirty="0"/>
              </a:p>
            </p:txBody>
          </p:sp>
          <p:grpSp>
            <p:nvGrpSpPr>
              <p:cNvPr id="154" name="Groupe 153"/>
              <p:cNvGrpSpPr/>
              <p:nvPr/>
            </p:nvGrpSpPr>
            <p:grpSpPr>
              <a:xfrm>
                <a:off x="742948" y="3576130"/>
                <a:ext cx="7113504" cy="1513796"/>
                <a:chOff x="742948" y="3576130"/>
                <a:chExt cx="7113504" cy="1513796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" name="ZoneTexte 5"/>
                    <p:cNvSpPr txBox="1"/>
                    <p:nvPr/>
                  </p:nvSpPr>
                  <p:spPr>
                    <a:xfrm>
                      <a:off x="742950" y="4129918"/>
                      <a:ext cx="3282950" cy="27494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b="0" i="1" dirty="0" smtClean="0">
                                  <a:latin typeface="Cambria Math" panose="02040503050406030204" pitchFamily="18" charset="0"/>
                                </a:rPr>
                                <m:t>𝑝𝑎𝑙𝑖𝑒𝑟</m:t>
                              </m:r>
                            </m:sub>
                          </m:sSub>
                        </m:oMath>
                      </a14:m>
                      <a:r>
                        <a:rPr lang="en-US" sz="1100" dirty="0" smtClean="0"/>
                        <a:t> = </a:t>
                      </a:r>
                      <a:r>
                        <a:rPr lang="fr-FR" sz="1100" dirty="0"/>
                        <a:t>é</a:t>
                      </a:r>
                      <a:r>
                        <a:rPr lang="fr-FR" sz="1100" dirty="0" smtClean="0"/>
                        <a:t>quation de Reynolds </a:t>
                      </a:r>
                      <a:r>
                        <a:rPr lang="fr-FR" sz="1100" b="1" dirty="0" smtClean="0"/>
                        <a:t>(</a:t>
                      </a:r>
                      <a14:m>
                        <m:oMath xmlns:m="http://schemas.openxmlformats.org/officeDocument/2006/math">
                          <m:r>
                            <a:rPr lang="fr-FR" sz="11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fr-FR" sz="11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̇"/>
                              <m:ctrlPr>
                                <a:rPr lang="fr-FR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1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  <m:r>
                            <a:rPr lang="fr-FR" sz="11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𝑑𝑦𝑛𝑎𝑚𝑖𝑐</m:t>
                              </m:r>
                            </m:sub>
                          </m:sSub>
                        </m:oMath>
                      </a14:m>
                      <a:r>
                        <a:rPr lang="fr-FR" sz="1100" b="1" dirty="0" smtClean="0"/>
                        <a:t>)</a:t>
                      </a:r>
                      <a:endParaRPr lang="fr-FR" sz="1100" b="1" dirty="0"/>
                    </a:p>
                  </p:txBody>
                </p:sp>
              </mc:Choice>
              <mc:Fallback>
                <p:sp>
                  <p:nvSpPr>
                    <p:cNvPr id="6" name="ZoneTexte 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2950" y="4129918"/>
                      <a:ext cx="3282950" cy="27494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63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" name="ZoneTexte 6"/>
                    <p:cNvSpPr txBox="1"/>
                    <p:nvPr/>
                  </p:nvSpPr>
                  <p:spPr>
                    <a:xfrm>
                      <a:off x="742950" y="3576130"/>
                      <a:ext cx="3417338" cy="27494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b="0" i="1" dirty="0" smtClean="0">
                                  <a:latin typeface="Cambria Math" panose="02040503050406030204" pitchFamily="18" charset="0"/>
                                </a:rPr>
                                <m:t>𝑏𝑎𝑙𝑜𝑢𝑟𝑑</m:t>
                              </m:r>
                            </m:sub>
                          </m:sSub>
                        </m:oMath>
                      </a14:m>
                      <a:r>
                        <a:rPr lang="en-US" sz="1100" dirty="0" smtClean="0"/>
                        <a:t> = </a:t>
                      </a:r>
                      <a:r>
                        <a:rPr lang="fr-FR" sz="1100" dirty="0" smtClean="0"/>
                        <a:t>force centrifuge</a:t>
                      </a:r>
                      <a:r>
                        <a:rPr lang="fr-FR" sz="1100" dirty="0" smtClean="0"/>
                        <a:t> </a:t>
                      </a:r>
                      <a:r>
                        <a:rPr lang="fr-FR" sz="1100" b="1" dirty="0" smtClean="0"/>
                        <a:t>(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fr-FR" sz="11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1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sz="1100" b="1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1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100" b="0" i="1" dirty="0" smtClean="0">
                                  <a:latin typeface="Cambria Math" panose="02040503050406030204" pitchFamily="18" charset="0"/>
                                </a:rPr>
                                <m:t>𝑡h𝑒𝑟</m:t>
                              </m:r>
                            </m:sub>
                          </m:sSub>
                          <m:r>
                            <a:rPr lang="fr-FR" sz="1100" b="1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1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100" b="0" i="1" dirty="0" smtClean="0">
                                  <a:latin typeface="Cambria Math" panose="02040503050406030204" pitchFamily="18" charset="0"/>
                                </a:rPr>
                                <m:t>𝑑𝑦𝑛𝑎𝑚𝑖𝑞𝑢𝑒</m:t>
                              </m:r>
                            </m:sub>
                          </m:sSub>
                          <m:r>
                            <a:rPr lang="fr-FR" sz="1100" b="1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fr-FR" sz="1100" b="1" dirty="0"/>
                    </a:p>
                  </p:txBody>
                </p:sp>
              </mc:Choice>
              <mc:Fallback>
                <p:sp>
                  <p:nvSpPr>
                    <p:cNvPr id="7" name="ZoneTexte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2950" y="3576130"/>
                      <a:ext cx="3417338" cy="27494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85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" name="ZoneTexte 8"/>
                    <p:cNvSpPr txBox="1"/>
                    <p:nvPr/>
                  </p:nvSpPr>
                  <p:spPr>
                    <a:xfrm>
                      <a:off x="4378324" y="4121903"/>
                      <a:ext cx="3478128" cy="29803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lang="fr-FR" sz="11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</a:rPr>
                                <m:t>𝒓𝒐𝒕𝒐𝒓</m:t>
                              </m:r>
                            </m:sub>
                            <m:sup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bSup>
                          <m:r>
                            <a:rPr lang="fr-FR" sz="1100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sz="11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100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fr-FR" sz="11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100" dirty="0" smtClean="0"/>
                        <a:t>,</a:t>
                      </a:r>
                      <a:r>
                        <a:rPr lang="fr-FR" sz="1100" b="1" dirty="0"/>
                        <a:t> </a:t>
                      </a:r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lang="fr-FR" sz="1100" b="1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100" b="1" i="1" dirty="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</a:rPr>
                                <m:t>𝒑𝒂𝒅</m:t>
                              </m:r>
                            </m:sub>
                            <m:sup>
                              <m:r>
                                <a:rPr lang="fr-FR" sz="1100" b="1" i="1" dirty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bSup>
                        </m:oMath>
                      </a14:m>
                      <a:r>
                        <a:rPr lang="en-US" sz="1100" dirty="0"/>
                        <a:t>  = </a:t>
                      </a:r>
                      <a:r>
                        <a:rPr lang="fr-FR" sz="1100" dirty="0" smtClean="0"/>
                        <a:t>équation de l’énergie </a:t>
                      </a:r>
                      <a:r>
                        <a:rPr lang="fr-FR" sz="1100" b="1" dirty="0" smtClean="0"/>
                        <a:t>(</a:t>
                      </a:r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lang="fr-FR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1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sz="1100" b="1" i="1" smtClean="0">
                                  <a:latin typeface="Cambria Math" panose="02040503050406030204" pitchFamily="18" charset="0"/>
                                </a:rPr>
                                <m:t>𝒓𝒐𝒕𝒐𝒓</m:t>
                              </m:r>
                            </m:sub>
                            <m:sup>
                              <m:r>
                                <a:rPr lang="fr-FR" sz="11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bSup>
                          <m:r>
                            <a:rPr lang="fr-FR" sz="11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fr-FR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1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sz="1100" b="1" i="1" smtClean="0">
                                  <a:latin typeface="Cambria Math" panose="02040503050406030204" pitchFamily="18" charset="0"/>
                                </a:rPr>
                                <m:t>𝒑𝒂𝒅</m:t>
                              </m:r>
                            </m:sub>
                            <m:sup>
                              <m:r>
                                <a:rPr lang="fr-FR" sz="11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bSup>
                          <m:r>
                            <a:rPr lang="fr-FR" sz="11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fr-FR" sz="1100" b="1" dirty="0"/>
                    </a:p>
                  </p:txBody>
                </p:sp>
              </mc:Choice>
              <mc:Fallback>
                <p:sp>
                  <p:nvSpPr>
                    <p:cNvPr id="9" name="ZoneTexte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78324" y="4121903"/>
                      <a:ext cx="3478128" cy="29803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39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3" name="Connecteur droit avec flèche 52"/>
                <p:cNvCxnSpPr/>
                <p:nvPr/>
              </p:nvCxnSpPr>
              <p:spPr>
                <a:xfrm>
                  <a:off x="2401233" y="3845242"/>
                  <a:ext cx="0" cy="276661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avec flèche 55"/>
                <p:cNvCxnSpPr/>
                <p:nvPr/>
              </p:nvCxnSpPr>
              <p:spPr>
                <a:xfrm flipH="1">
                  <a:off x="2424630" y="4416277"/>
                  <a:ext cx="1" cy="226731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6" name="ZoneTexte 75"/>
                    <p:cNvSpPr txBox="1"/>
                    <p:nvPr/>
                  </p:nvSpPr>
                  <p:spPr>
                    <a:xfrm>
                      <a:off x="742948" y="4643009"/>
                      <a:ext cx="4187192" cy="44691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fr-FR" sz="1100" b="1" i="1" dirty="0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  <m:acc>
                              <m:accPr>
                                <m:chr m:val="̈"/>
                                <m:ctrlPr>
                                  <a:rPr lang="fr-FR" sz="11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100" b="1" i="1" dirty="0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</m:acc>
                            <m:r>
                              <a:rPr lang="fr-FR" sz="1100" b="1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fr-FR" sz="11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1" i="1" dirty="0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e>
                              <m:sub>
                                <m:r>
                                  <a:rPr lang="fr-FR" sz="1100" b="1" i="1" dirty="0" smtClean="0">
                                    <a:latin typeface="Cambria Math" panose="02040503050406030204" pitchFamily="18" charset="0"/>
                                  </a:rPr>
                                  <m:t>𝒑𝒂𝒍𝒊𝒆𝒓</m:t>
                                </m:r>
                              </m:sub>
                            </m:sSub>
                            <m:r>
                              <a:rPr lang="fr-FR" sz="1100" b="1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1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1" i="1" dirty="0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e>
                              <m:sub>
                                <m:r>
                                  <a:rPr lang="fr-FR" sz="1100" b="1" i="1" dirty="0" smtClean="0">
                                    <a:latin typeface="Cambria Math" panose="02040503050406030204" pitchFamily="18" charset="0"/>
                                  </a:rPr>
                                  <m:t>𝒃𝒂𝒍𝒐𝒖𝒓𝒅</m:t>
                                </m:r>
                              </m:sub>
                            </m:sSub>
                            <m:r>
                              <a:rPr lang="fr-FR" sz="1100" b="1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1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1" i="1" dirty="0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e>
                              <m:sub>
                                <m:r>
                                  <a:rPr lang="fr-FR" sz="1100" b="1" i="1" dirty="0" smtClean="0">
                                    <a:latin typeface="Cambria Math" panose="02040503050406030204" pitchFamily="18" charset="0"/>
                                  </a:rPr>
                                  <m:t>𝒈𝒓𝒂𝒗𝒊𝒕</m:t>
                                </m:r>
                                <m:r>
                                  <a:rPr lang="fr-FR" sz="1100" b="1" i="1" dirty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</m:sub>
                            </m:sSub>
                          </m:oMath>
                        </m:oMathPara>
                      </a14:m>
                      <a:r>
                        <a:rPr lang="fr-FR" sz="1100" b="1" dirty="0" smtClean="0"/>
                        <a:t/>
                      </a:r>
                      <a:br>
                        <a:rPr lang="fr-FR" sz="1100" b="1" dirty="0" smtClean="0"/>
                      </a:br>
                      <a:r>
                        <a:rPr lang="fr-FR" sz="1100" dirty="0"/>
                        <a:t>schéma </a:t>
                      </a:r>
                      <a:r>
                        <a:rPr lang="fr-FR" sz="1100" dirty="0" smtClean="0"/>
                        <a:t>de </a:t>
                      </a:r>
                      <a:r>
                        <a:rPr lang="fr-FR" sz="1100" i="0" dirty="0" err="1" smtClean="0"/>
                        <a:t>Newmark</a:t>
                      </a:r>
                      <a:r>
                        <a:rPr lang="fr-FR" sz="1100" i="0" dirty="0" smtClean="0"/>
                        <a:t> combiné avec la méthode de Newton-Raphson</a:t>
                      </a:r>
                      <a:endParaRPr lang="fr-FR" sz="1100" dirty="0"/>
                    </a:p>
                  </p:txBody>
                </p:sp>
              </mc:Choice>
              <mc:Fallback>
                <p:sp>
                  <p:nvSpPr>
                    <p:cNvPr id="76" name="ZoneTexte 7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2948" y="4643009"/>
                      <a:ext cx="4187192" cy="44691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1" name="Connecteur droit avec flèche 80"/>
              <p:cNvCxnSpPr>
                <a:stCxn id="76" idx="2"/>
                <a:endCxn id="43" idx="0"/>
              </p:cNvCxnSpPr>
              <p:nvPr/>
            </p:nvCxnSpPr>
            <p:spPr>
              <a:xfrm flipH="1">
                <a:off x="2381250" y="5099160"/>
                <a:ext cx="3174" cy="22673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4" name="ZoneTexte 93"/>
              <p:cNvSpPr txBox="1"/>
              <p:nvPr/>
            </p:nvSpPr>
            <p:spPr>
              <a:xfrm>
                <a:off x="1978940" y="6064661"/>
                <a:ext cx="4026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Oui</a:t>
                </a:r>
                <a:endParaRPr lang="fr-FR" sz="1200" dirty="0"/>
              </a:p>
            </p:txBody>
          </p:sp>
          <p:grpSp>
            <p:nvGrpSpPr>
              <p:cNvPr id="111" name="Groupe 110"/>
              <p:cNvGrpSpPr/>
              <p:nvPr/>
            </p:nvGrpSpPr>
            <p:grpSpPr>
              <a:xfrm>
                <a:off x="2388934" y="4405252"/>
                <a:ext cx="3531786" cy="2334762"/>
                <a:chOff x="2368951" y="4074573"/>
                <a:chExt cx="3531786" cy="2797329"/>
              </a:xfrm>
            </p:grpSpPr>
            <p:cxnSp>
              <p:nvCxnSpPr>
                <p:cNvPr id="93" name="Connecteur droit avec flèche 92"/>
                <p:cNvCxnSpPr/>
                <p:nvPr/>
              </p:nvCxnSpPr>
              <p:spPr>
                <a:xfrm>
                  <a:off x="2368951" y="6164887"/>
                  <a:ext cx="0" cy="403553"/>
                </a:xfrm>
                <a:prstGeom prst="straightConnector1">
                  <a:avLst/>
                </a:prstGeom>
                <a:ln w="1905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necteur droit 96"/>
                <p:cNvCxnSpPr>
                  <a:stCxn id="9" idx="2"/>
                </p:cNvCxnSpPr>
                <p:nvPr/>
              </p:nvCxnSpPr>
              <p:spPr>
                <a:xfrm>
                  <a:off x="5871230" y="4074573"/>
                  <a:ext cx="29507" cy="248283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Connecteur droit avec flèche 102"/>
                <p:cNvCxnSpPr/>
                <p:nvPr/>
              </p:nvCxnSpPr>
              <p:spPr>
                <a:xfrm>
                  <a:off x="2381250" y="6568440"/>
                  <a:ext cx="3519487" cy="0"/>
                </a:xfrm>
                <a:prstGeom prst="straightConnector1">
                  <a:avLst/>
                </a:prstGeom>
                <a:ln w="1905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cteur droit avec flèche 106"/>
                <p:cNvCxnSpPr>
                  <a:endCxn id="95" idx="0"/>
                </p:cNvCxnSpPr>
                <p:nvPr/>
              </p:nvCxnSpPr>
              <p:spPr>
                <a:xfrm flipH="1">
                  <a:off x="4272834" y="6568439"/>
                  <a:ext cx="1052" cy="30346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" name="Groupe 154"/>
              <p:cNvGrpSpPr/>
              <p:nvPr/>
            </p:nvGrpSpPr>
            <p:grpSpPr>
              <a:xfrm>
                <a:off x="1855274" y="6740012"/>
                <a:ext cx="4875086" cy="2203922"/>
                <a:chOff x="1855274" y="6740012"/>
                <a:chExt cx="4875086" cy="2203922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5" name="ZoneTexte 94"/>
                    <p:cNvSpPr txBox="1"/>
                    <p:nvPr/>
                  </p:nvSpPr>
                  <p:spPr>
                    <a:xfrm>
                      <a:off x="3167818" y="6740012"/>
                      <a:ext cx="2249998" cy="30829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fr-FR" sz="11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fr-FR" sz="11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100" b="1" i="1" dirty="0" smtClean="0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fr-FR" sz="1100" b="1" i="1" dirty="0" smtClean="0">
                                      <a:latin typeface="Cambria Math" panose="02040503050406030204" pitchFamily="18" charset="0"/>
                                    </a:rPr>
                                    <m:t>𝒎𝒐𝒚</m:t>
                                  </m:r>
                                </m:sub>
                                <m:sup>
                                  <m:r>
                                    <a:rPr lang="fr-FR" sz="1100" b="1" i="1" dirty="0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p>
                              </m:sSubSup>
                            </m:e>
                            <m:sub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</a:rPr>
                                <m:t>𝒓𝒐𝒕𝒐𝒓</m:t>
                              </m:r>
                            </m:sub>
                          </m:sSub>
                        </m:oMath>
                      </a14:m>
                      <a:r>
                        <a:rPr lang="fr-FR" sz="1100" dirty="0"/>
                        <a:t>=  flux thermique </a:t>
                      </a:r>
                      <a:r>
                        <a:rPr lang="fr-FR" sz="1100" dirty="0" smtClean="0"/>
                        <a:t>moyen</a:t>
                      </a:r>
                      <a:endParaRPr lang="fr-FR" sz="1100" dirty="0"/>
                    </a:p>
                  </p:txBody>
                </p:sp>
              </mc:Choice>
              <mc:Fallback>
                <p:sp>
                  <p:nvSpPr>
                    <p:cNvPr id="95" name="ZoneTexte 9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7818" y="6740012"/>
                      <a:ext cx="2249998" cy="30829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0" name="Connecteur droit avec flèche 109"/>
                <p:cNvCxnSpPr>
                  <a:stCxn id="95" idx="2"/>
                  <a:endCxn id="118" idx="0"/>
                </p:cNvCxnSpPr>
                <p:nvPr/>
              </p:nvCxnSpPr>
              <p:spPr>
                <a:xfrm>
                  <a:off x="4292817" y="7048302"/>
                  <a:ext cx="0" cy="121515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8" name="ZoneTexte 117"/>
                    <p:cNvSpPr txBox="1"/>
                    <p:nvPr/>
                  </p:nvSpPr>
                  <p:spPr>
                    <a:xfrm>
                      <a:off x="1855274" y="7169817"/>
                      <a:ext cx="4875086" cy="58086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fr-FR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𝐸𝑀</m:t>
                                </m:r>
                              </m:sub>
                            </m:s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d>
                              <m:dPr>
                                <m:ctrlPr>
                                  <a:rPr lang="fr-FR" sz="11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fr-FR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𝐸𝑀</m:t>
                                    </m:r>
                                  </m:sub>
                                </m:sSub>
                                <m:r>
                                  <a:rPr lang="fr-FR" sz="11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100</m:t>
                                </m:r>
                                <m:sSub>
                                  <m:sSubPr>
                                    <m:ctrlPr>
                                      <a:rPr lang="fr-FR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𝑟𝑜𝑡𝑎𝑡𝑖𝑜𝑛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fr-FR" sz="1100" b="1" i="1" dirty="0" smtClean="0">
                        <a:latin typeface="Cambria Math" panose="02040503050406030204" pitchFamily="18" charset="0"/>
                      </a:endParaRPr>
                    </a:p>
                    <a:p>
                      <a:pPr algn="ctr"/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lang="fr-FR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1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sz="1100" b="1" i="1" smtClean="0">
                                  <a:latin typeface="Cambria Math" panose="02040503050406030204" pitchFamily="18" charset="0"/>
                                </a:rPr>
                                <m:t>𝒓𝒐𝒕𝒐𝒓</m:t>
                              </m:r>
                            </m:sub>
                            <m:sup>
                              <m:r>
                                <a:rPr lang="fr-FR" sz="11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fr-FR" sz="11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11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  <m:r>
                            <a:rPr lang="fr-FR" sz="11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fr-FR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1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sz="1100" b="1" i="1" smtClean="0">
                                  <a:latin typeface="Cambria Math" panose="02040503050406030204" pitchFamily="18" charset="0"/>
                                </a:rPr>
                                <m:t>𝒑𝒂𝒅</m:t>
                              </m:r>
                            </m:sub>
                            <m:sup>
                              <m:r>
                                <a:rPr lang="fr-FR" sz="11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fr-FR" sz="11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11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</m:oMath>
                      </a14:m>
                      <a:r>
                        <a:rPr lang="fr-FR" sz="1100" dirty="0" smtClean="0"/>
                        <a:t> = </a:t>
                      </a:r>
                      <a:r>
                        <a:rPr lang="fr-FR" sz="1100" dirty="0" smtClean="0"/>
                        <a:t>modèles thermiques  (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fr-FR" sz="11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fr-FR" sz="11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100" b="1" i="1" dirty="0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fr-FR" sz="1100" b="1" i="1" dirty="0">
                                      <a:latin typeface="Cambria Math" panose="02040503050406030204" pitchFamily="18" charset="0"/>
                                    </a:rPr>
                                    <m:t>𝒎𝒐𝒚</m:t>
                                  </m:r>
                                </m:sub>
                                <m:sup>
                                  <m:r>
                                    <a:rPr lang="fr-FR" sz="1100" b="1" i="1" dirty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p>
                              </m:sSubSup>
                            </m:e>
                            <m:sub>
                              <m:r>
                                <a:rPr lang="fr-FR" sz="1100" b="1" i="1" dirty="0">
                                  <a:latin typeface="Cambria Math" panose="02040503050406030204" pitchFamily="18" charset="0"/>
                                </a:rPr>
                                <m:t>𝒓𝒐𝒕𝒐𝒓</m:t>
                              </m:r>
                            </m:sub>
                          </m:sSub>
                        </m:oMath>
                      </a14:m>
                      <a:r>
                        <a:rPr lang="fr-FR" sz="1100" dirty="0" smtClean="0"/>
                        <a:t>,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fr-FR" sz="11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fr-FR" sz="11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100" b="1" i="1" dirty="0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fr-FR" sz="1100" b="1" i="1" dirty="0">
                                      <a:latin typeface="Cambria Math" panose="02040503050406030204" pitchFamily="18" charset="0"/>
                                    </a:rPr>
                                    <m:t>𝒎𝒐𝒚</m:t>
                                  </m:r>
                                </m:sub>
                                <m:sup>
                                  <m:r>
                                    <a:rPr lang="fr-FR" sz="1100" b="1" i="1" dirty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p>
                              </m:sSubSup>
                            </m:e>
                            <m:sub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</a:rPr>
                                <m:t>𝒑𝒂𝒅</m:t>
                              </m:r>
                            </m:sub>
                          </m:sSub>
                        </m:oMath>
                      </a14:m>
                      <a:r>
                        <a:rPr lang="fr-FR" sz="1100" dirty="0" smtClean="0"/>
                        <a:t>, </a:t>
                      </a:r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oMath>
                      </a14:m>
                      <a:r>
                        <a:rPr lang="fr-FR" sz="1100" dirty="0" smtClean="0"/>
                        <a:t>) </a:t>
                      </a:r>
                      <a:endParaRPr lang="fr-FR" sz="1100" dirty="0" smtClean="0"/>
                    </a:p>
                  </p:txBody>
                </p:sp>
              </mc:Choice>
              <mc:Fallback>
                <p:sp>
                  <p:nvSpPr>
                    <p:cNvPr id="118" name="ZoneTexte 1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55274" y="7169817"/>
                      <a:ext cx="4875086" cy="5808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20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9" name="ZoneTexte 118"/>
                    <p:cNvSpPr txBox="1"/>
                    <p:nvPr/>
                  </p:nvSpPr>
                  <p:spPr>
                    <a:xfrm>
                      <a:off x="2089544" y="7911774"/>
                      <a:ext cx="4408648" cy="27520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lang="fr-FR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1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100" b="1" i="1" smtClean="0">
                                  <a:latin typeface="Cambria Math" panose="02040503050406030204" pitchFamily="18" charset="0"/>
                                </a:rPr>
                                <m:t>𝒕𝒉</m:t>
                              </m:r>
                            </m:sub>
                            <m:sup>
                              <m:r>
                                <a:rPr lang="fr-FR" sz="11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fr-FR" sz="11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11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</m:oMath>
                      </a14:m>
                      <a:r>
                        <a:rPr lang="fr-FR" sz="1100" dirty="0" smtClean="0"/>
                        <a:t> = </a:t>
                      </a:r>
                      <a:r>
                        <a:rPr lang="fr-FR" sz="1100" dirty="0" smtClean="0"/>
                        <a:t>modèle mécanique (</a:t>
                      </a:r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lang="fr-FR" sz="11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1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sz="1100" b="1" i="1">
                                  <a:latin typeface="Cambria Math" panose="02040503050406030204" pitchFamily="18" charset="0"/>
                                </a:rPr>
                                <m:t>𝒓𝒐𝒕𝒐𝒓</m:t>
                              </m:r>
                            </m:sub>
                            <m:sup>
                              <m:r>
                                <a:rPr lang="fr-FR" sz="11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fr-FR" sz="11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11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</m:oMath>
                      </a14:m>
                      <a:r>
                        <a:rPr lang="fr-FR" sz="1100" dirty="0" smtClean="0"/>
                        <a:t>)</a:t>
                      </a:r>
                      <a:endParaRPr lang="fr-FR" sz="1100" dirty="0" smtClean="0"/>
                    </a:p>
                  </p:txBody>
                </p:sp>
              </mc:Choice>
              <mc:Fallback>
                <p:sp>
                  <p:nvSpPr>
                    <p:cNvPr id="119" name="ZoneTexte 1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89544" y="7911774"/>
                      <a:ext cx="4408648" cy="275204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1276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0" name="Connecteur droit avec flèche 119"/>
                <p:cNvCxnSpPr>
                  <a:stCxn id="118" idx="2"/>
                  <a:endCxn id="119" idx="0"/>
                </p:cNvCxnSpPr>
                <p:nvPr/>
              </p:nvCxnSpPr>
              <p:spPr>
                <a:xfrm>
                  <a:off x="4292817" y="7750682"/>
                  <a:ext cx="1051" cy="161092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Connecteur droit avec flèche 125"/>
                <p:cNvCxnSpPr/>
                <p:nvPr/>
              </p:nvCxnSpPr>
              <p:spPr>
                <a:xfrm>
                  <a:off x="4293868" y="8729635"/>
                  <a:ext cx="0" cy="214299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3" name="Groupe 152"/>
              <p:cNvGrpSpPr/>
              <p:nvPr/>
            </p:nvGrpSpPr>
            <p:grpSpPr>
              <a:xfrm>
                <a:off x="2401233" y="2949249"/>
                <a:ext cx="3489980" cy="1172654"/>
                <a:chOff x="2401233" y="2949249"/>
                <a:chExt cx="3489980" cy="1172654"/>
              </a:xfrm>
            </p:grpSpPr>
            <p:cxnSp>
              <p:nvCxnSpPr>
                <p:cNvPr id="48" name="Connecteur droit avec flèche 47"/>
                <p:cNvCxnSpPr>
                  <a:stCxn id="47" idx="2"/>
                </p:cNvCxnSpPr>
                <p:nvPr/>
              </p:nvCxnSpPr>
              <p:spPr>
                <a:xfrm>
                  <a:off x="3883493" y="2949249"/>
                  <a:ext cx="0" cy="269678"/>
                </a:xfrm>
                <a:prstGeom prst="straightConnector1">
                  <a:avLst/>
                </a:prstGeom>
                <a:ln w="1905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Connecteur droit 137"/>
                <p:cNvCxnSpPr/>
                <p:nvPr/>
              </p:nvCxnSpPr>
              <p:spPr>
                <a:xfrm>
                  <a:off x="2401233" y="3218927"/>
                  <a:ext cx="348998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Connecteur droit avec flèche 140"/>
                <p:cNvCxnSpPr/>
                <p:nvPr/>
              </p:nvCxnSpPr>
              <p:spPr>
                <a:xfrm>
                  <a:off x="2401233" y="3218927"/>
                  <a:ext cx="0" cy="35720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cteur droit avec flèche 142"/>
                <p:cNvCxnSpPr/>
                <p:nvPr/>
              </p:nvCxnSpPr>
              <p:spPr>
                <a:xfrm>
                  <a:off x="5891213" y="3218927"/>
                  <a:ext cx="0" cy="902976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" name="Groupe 155"/>
              <p:cNvGrpSpPr/>
              <p:nvPr/>
            </p:nvGrpSpPr>
            <p:grpSpPr>
              <a:xfrm flipH="1">
                <a:off x="3883492" y="3105983"/>
                <a:ext cx="4325385" cy="6083736"/>
                <a:chOff x="158541" y="3485207"/>
                <a:chExt cx="1429296" cy="2317440"/>
              </a:xfrm>
            </p:grpSpPr>
            <p:cxnSp>
              <p:nvCxnSpPr>
                <p:cNvPr id="157" name="Connecteur droit 156"/>
                <p:cNvCxnSpPr/>
                <p:nvPr/>
              </p:nvCxnSpPr>
              <p:spPr>
                <a:xfrm flipH="1">
                  <a:off x="158541" y="5802647"/>
                  <a:ext cx="992791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Connecteur droit 157"/>
                <p:cNvCxnSpPr/>
                <p:nvPr/>
              </p:nvCxnSpPr>
              <p:spPr>
                <a:xfrm flipH="1">
                  <a:off x="158541" y="3485207"/>
                  <a:ext cx="0" cy="231744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Connecteur droit avec flèche 158"/>
                <p:cNvCxnSpPr/>
                <p:nvPr/>
              </p:nvCxnSpPr>
              <p:spPr>
                <a:xfrm>
                  <a:off x="158541" y="3488518"/>
                  <a:ext cx="1429296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e 170"/>
              <p:cNvGrpSpPr/>
              <p:nvPr/>
            </p:nvGrpSpPr>
            <p:grpSpPr>
              <a:xfrm>
                <a:off x="3383277" y="8813722"/>
                <a:ext cx="2022518" cy="1028874"/>
                <a:chOff x="3383277" y="8813722"/>
                <a:chExt cx="2022518" cy="1028874"/>
              </a:xfrm>
            </p:grpSpPr>
            <p:grpSp>
              <p:nvGrpSpPr>
                <p:cNvPr id="129" name="Groupe 128"/>
                <p:cNvGrpSpPr/>
                <p:nvPr/>
              </p:nvGrpSpPr>
              <p:grpSpPr>
                <a:xfrm>
                  <a:off x="3383277" y="8952222"/>
                  <a:ext cx="1821182" cy="466839"/>
                  <a:chOff x="3383277" y="9284955"/>
                  <a:chExt cx="1821182" cy="466839"/>
                </a:xfrm>
              </p:grpSpPr>
              <p:sp>
                <p:nvSpPr>
                  <p:cNvPr id="124" name="Losange 123"/>
                  <p:cNvSpPr/>
                  <p:nvPr/>
                </p:nvSpPr>
                <p:spPr>
                  <a:xfrm>
                    <a:off x="3383277" y="9284955"/>
                    <a:ext cx="1821182" cy="466839"/>
                  </a:xfrm>
                  <a:prstGeom prst="diamond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100" dirty="0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25" name="Rectangle 124"/>
                      <p:cNvSpPr/>
                      <p:nvPr/>
                    </p:nvSpPr>
                    <p:spPr>
                      <a:xfrm>
                        <a:off x="3821206" y="9365130"/>
                        <a:ext cx="945323" cy="283026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F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p>
                                <m:sSup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𝑓𝑖𝑛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FR" sz="12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25" name="Rectangle 12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21206" y="9365130"/>
                        <a:ext cx="945323" cy="283026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62" name="ZoneTexte 161"/>
                <p:cNvSpPr txBox="1"/>
                <p:nvPr/>
              </p:nvSpPr>
              <p:spPr>
                <a:xfrm>
                  <a:off x="5003121" y="8813722"/>
                  <a:ext cx="4026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/>
                    <a:t>Oui</a:t>
                  </a:r>
                  <a:endParaRPr lang="fr-FR" sz="1200" dirty="0"/>
                </a:p>
              </p:txBody>
            </p:sp>
            <p:cxnSp>
              <p:nvCxnSpPr>
                <p:cNvPr id="163" name="Connecteur droit avec flèche 162"/>
                <p:cNvCxnSpPr/>
                <p:nvPr/>
              </p:nvCxnSpPr>
              <p:spPr>
                <a:xfrm>
                  <a:off x="4311010" y="9419061"/>
                  <a:ext cx="0" cy="161925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ZoneTexte 164"/>
                <p:cNvSpPr txBox="1"/>
                <p:nvPr/>
              </p:nvSpPr>
              <p:spPr>
                <a:xfrm>
                  <a:off x="4443776" y="9389571"/>
                  <a:ext cx="44595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/>
                    <a:t>Non</a:t>
                  </a:r>
                  <a:endParaRPr lang="fr-FR" sz="1200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7" name="ZoneTexte 166"/>
                    <p:cNvSpPr txBox="1"/>
                    <p:nvPr/>
                  </p:nvSpPr>
                  <p:spPr>
                    <a:xfrm>
                      <a:off x="4101313" y="9580986"/>
                      <a:ext cx="419394" cy="26161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100" b="1" i="1" dirty="0" smtClean="0">
                                <a:latin typeface="Cambria Math" panose="02040503050406030204" pitchFamily="18" charset="0"/>
                              </a:rPr>
                              <m:t>𝑭𝒊𝒏</m:t>
                            </m:r>
                          </m:oMath>
                        </m:oMathPara>
                      </a14:m>
                      <a:endParaRPr lang="fr-FR" sz="1100" b="1" dirty="0"/>
                    </a:p>
                  </p:txBody>
                </p:sp>
              </mc:Choice>
              <mc:Fallback>
                <p:sp>
                  <p:nvSpPr>
                    <p:cNvPr id="167" name="ZoneTexte 1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01313" y="9580986"/>
                      <a:ext cx="419394" cy="2616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ZoneTexte 57"/>
                <p:cNvSpPr txBox="1"/>
                <p:nvPr/>
              </p:nvSpPr>
              <p:spPr>
                <a:xfrm>
                  <a:off x="2583793" y="8628971"/>
                  <a:ext cx="4408648" cy="27719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fr-FR" sz="11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1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fr-FR" sz="1100" b="1" i="1" smtClean="0">
                              <a:latin typeface="Cambria Math" panose="02040503050406030204" pitchFamily="18" charset="0"/>
                            </a:rPr>
                            <m:t>𝒕𝒉</m:t>
                          </m:r>
                          <m:r>
                            <a:rPr lang="fr-FR" sz="1100" b="1" i="1" smtClean="0">
                              <a:latin typeface="Cambria Math" panose="02040503050406030204" pitchFamily="18" charset="0"/>
                            </a:rPr>
                            <m:t>𝒆𝒓</m:t>
                          </m:r>
                        </m:sub>
                        <m:sup>
                          <m:r>
                            <a:rPr lang="fr-FR" sz="11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11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1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a14:m>
                  <a:r>
                    <a:rPr lang="fr-FR" sz="1100" dirty="0" smtClean="0"/>
                    <a:t> = </a:t>
                  </a:r>
                  <a:r>
                    <a:rPr lang="fr-FR" sz="1100" dirty="0" smtClean="0"/>
                    <a:t>modèle du balourd thermique (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fr-FR" sz="11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1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fr-FR" sz="1100" b="1" i="1">
                              <a:latin typeface="Cambria Math" panose="02040503050406030204" pitchFamily="18" charset="0"/>
                            </a:rPr>
                            <m:t>𝒕𝒉</m:t>
                          </m:r>
                        </m:sub>
                        <m:sup>
                          <m:r>
                            <a:rPr lang="fr-FR" sz="11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11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1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a14:m>
                  <a:r>
                    <a:rPr lang="fr-FR" sz="1100" dirty="0" smtClean="0"/>
                    <a:t>)</a:t>
                  </a:r>
                  <a:endParaRPr lang="fr-FR" sz="1100" dirty="0" smtClean="0"/>
                </a:p>
              </p:txBody>
            </p:sp>
          </mc:Choice>
          <mc:Fallback>
            <p:sp>
              <p:nvSpPr>
                <p:cNvPr id="58" name="ZoneTexte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3793" y="8628971"/>
                  <a:ext cx="4408648" cy="277192"/>
                </a:xfrm>
                <a:prstGeom prst="rect">
                  <a:avLst/>
                </a:prstGeom>
                <a:blipFill>
                  <a:blip r:embed="rId13"/>
                  <a:stretch>
                    <a:fillRect b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Connecteur droit avec flèche 59"/>
            <p:cNvCxnSpPr>
              <a:stCxn id="119" idx="2"/>
              <a:endCxn id="58" idx="0"/>
            </p:cNvCxnSpPr>
            <p:nvPr/>
          </p:nvCxnSpPr>
          <p:spPr>
            <a:xfrm flipH="1">
              <a:off x="4788117" y="8367953"/>
              <a:ext cx="1051" cy="261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054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e 60"/>
          <p:cNvGrpSpPr/>
          <p:nvPr/>
        </p:nvGrpSpPr>
        <p:grpSpPr>
          <a:xfrm>
            <a:off x="957943" y="2894920"/>
            <a:ext cx="7953828" cy="7179451"/>
            <a:chOff x="957943" y="2894920"/>
            <a:chExt cx="7953828" cy="7179451"/>
          </a:xfrm>
        </p:grpSpPr>
        <p:grpSp>
          <p:nvGrpSpPr>
            <p:cNvPr id="4" name="Groupe 3"/>
            <p:cNvGrpSpPr/>
            <p:nvPr/>
          </p:nvGrpSpPr>
          <p:grpSpPr>
            <a:xfrm>
              <a:off x="1092198" y="2894920"/>
              <a:ext cx="7681829" cy="7179451"/>
              <a:chOff x="1022348" y="2844120"/>
              <a:chExt cx="7681829" cy="7179451"/>
            </a:xfrm>
          </p:grpSpPr>
          <p:grpSp>
            <p:nvGrpSpPr>
              <p:cNvPr id="5" name="Groupe 4"/>
              <p:cNvGrpSpPr/>
              <p:nvPr/>
            </p:nvGrpSpPr>
            <p:grpSpPr>
              <a:xfrm>
                <a:off x="1022348" y="2844120"/>
                <a:ext cx="7681829" cy="7179451"/>
                <a:chOff x="527048" y="2663145"/>
                <a:chExt cx="7681829" cy="7179451"/>
              </a:xfrm>
            </p:grpSpPr>
            <p:cxnSp>
              <p:nvCxnSpPr>
                <p:cNvPr id="8" name="Connecteur droit avec flèche 7"/>
                <p:cNvCxnSpPr/>
                <p:nvPr/>
              </p:nvCxnSpPr>
              <p:spPr>
                <a:xfrm flipV="1">
                  <a:off x="4025900" y="4266430"/>
                  <a:ext cx="352425" cy="404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" name="Losange 8"/>
                <p:cNvSpPr/>
                <p:nvPr/>
              </p:nvSpPr>
              <p:spPr>
                <a:xfrm>
                  <a:off x="1257300" y="5325890"/>
                  <a:ext cx="2247900" cy="831069"/>
                </a:xfrm>
                <a:prstGeom prst="diamon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1556516" y="5496816"/>
                  <a:ext cx="161852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fr-FR" sz="1200" dirty="0" smtClean="0">
                      <a:solidFill>
                        <a:schemeClr val="tx1"/>
                      </a:solidFill>
                    </a:rPr>
                    <a:t>Orbite périodique </a:t>
                  </a:r>
                  <a:br>
                    <a:rPr lang="fr-FR" sz="1200" dirty="0" smtClean="0">
                      <a:solidFill>
                        <a:schemeClr val="tx1"/>
                      </a:solidFill>
                    </a:rPr>
                  </a:br>
                  <a:r>
                    <a:rPr lang="fr-FR" sz="1200" dirty="0" smtClean="0">
                      <a:solidFill>
                        <a:schemeClr val="tx1"/>
                      </a:solidFill>
                    </a:rPr>
                    <a:t>(méthode de shooting)</a:t>
                  </a:r>
                  <a:endParaRPr lang="fr-F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" name="ZoneTexte 10"/>
                    <p:cNvSpPr txBox="1"/>
                    <p:nvPr/>
                  </p:nvSpPr>
                  <p:spPr>
                    <a:xfrm>
                      <a:off x="861361" y="2663145"/>
                      <a:ext cx="6044263" cy="28610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05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1" i="1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  <m:sub>
                                <m:r>
                                  <a:rPr lang="fr-FR" sz="105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sub>
                            </m:sSub>
                            <m:r>
                              <a:rPr lang="fr-FR" sz="1050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fr-FR" sz="105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05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p>
                                <m:r>
                                  <a:rPr lang="fr-FR" sz="105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p>
                            </m:sSup>
                            <m:r>
                              <a:rPr lang="fr-FR" sz="1050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fr-FR" sz="105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̇"/>
                                    <m:ctrlPr>
                                      <a:rPr lang="fr-FR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050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fr-FR" sz="105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p>
                            </m:sSup>
                            <m: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  <m:t> ,</m:t>
                            </m:r>
                            <m:sSubSup>
                              <m:sSubSup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𝑟𝑜𝑡𝑜𝑟</m:t>
                                </m:r>
                              </m:sub>
                              <m:sup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𝑝𝑎𝑑</m:t>
                                </m:r>
                              </m:sub>
                              <m:sup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sz="1100" dirty="0"/>
                    </a:p>
                  </p:txBody>
                </p:sp>
              </mc:Choice>
              <mc:Fallback>
                <p:sp>
                  <p:nvSpPr>
                    <p:cNvPr id="11" name="ZoneTexte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1361" y="2663145"/>
                      <a:ext cx="6044263" cy="28610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2" name="Groupe 11"/>
                <p:cNvGrpSpPr/>
                <p:nvPr/>
              </p:nvGrpSpPr>
              <p:grpSpPr>
                <a:xfrm>
                  <a:off x="527048" y="3463916"/>
                  <a:ext cx="1857376" cy="2277508"/>
                  <a:chOff x="352424" y="3488518"/>
                  <a:chExt cx="2032001" cy="2114981"/>
                </a:xfrm>
              </p:grpSpPr>
              <p:cxnSp>
                <p:nvCxnSpPr>
                  <p:cNvPr id="52" name="Connecteur droit 51"/>
                  <p:cNvCxnSpPr>
                    <a:stCxn id="9" idx="1"/>
                  </p:cNvCxnSpPr>
                  <p:nvPr/>
                </p:nvCxnSpPr>
                <p:spPr>
                  <a:xfrm flipH="1" flipV="1">
                    <a:off x="352424" y="5600188"/>
                    <a:ext cx="798908" cy="331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Connecteur droit 52"/>
                  <p:cNvCxnSpPr/>
                  <p:nvPr/>
                </p:nvCxnSpPr>
                <p:spPr>
                  <a:xfrm>
                    <a:off x="352425" y="3488518"/>
                    <a:ext cx="0" cy="211167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Connecteur droit avec flèche 53"/>
                  <p:cNvCxnSpPr/>
                  <p:nvPr/>
                </p:nvCxnSpPr>
                <p:spPr>
                  <a:xfrm>
                    <a:off x="352425" y="3488518"/>
                    <a:ext cx="2032000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ZoneTexte 12"/>
                <p:cNvSpPr txBox="1"/>
                <p:nvPr/>
              </p:nvSpPr>
              <p:spPr>
                <a:xfrm>
                  <a:off x="999444" y="5485995"/>
                  <a:ext cx="44595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/>
                    <a:t>Non</a:t>
                  </a:r>
                  <a:endParaRPr lang="fr-FR" sz="1200" dirty="0"/>
                </a:p>
              </p:txBody>
            </p:sp>
            <p:grpSp>
              <p:nvGrpSpPr>
                <p:cNvPr id="14" name="Groupe 13"/>
                <p:cNvGrpSpPr/>
                <p:nvPr/>
              </p:nvGrpSpPr>
              <p:grpSpPr>
                <a:xfrm>
                  <a:off x="742948" y="3576130"/>
                  <a:ext cx="7113504" cy="1513796"/>
                  <a:chOff x="742948" y="3576130"/>
                  <a:chExt cx="7113504" cy="1513796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6" name="ZoneTexte 45"/>
                      <p:cNvSpPr txBox="1"/>
                      <p:nvPr/>
                    </p:nvSpPr>
                    <p:spPr>
                      <a:xfrm>
                        <a:off x="742950" y="4129918"/>
                        <a:ext cx="3282950" cy="27494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100" b="0" i="1" dirty="0" smtClean="0">
                                    <a:latin typeface="Cambria Math" panose="02040503050406030204" pitchFamily="18" charset="0"/>
                                  </a:rPr>
                                  <m:t>𝑝𝑎𝑙𝑖𝑒𝑟</m:t>
                                </m:r>
                              </m:sub>
                            </m:sSub>
                          </m:oMath>
                        </a14:m>
                        <a:r>
                          <a:rPr lang="en-US" sz="1100" dirty="0" smtClean="0"/>
                          <a:t> = </a:t>
                        </a:r>
                        <a:r>
                          <a:rPr lang="fr-FR" sz="1100" dirty="0"/>
                          <a:t>é</a:t>
                        </a:r>
                        <a:r>
                          <a:rPr lang="fr-FR" sz="1100" dirty="0" smtClean="0"/>
                          <a:t>quation de Reynolds </a:t>
                        </a:r>
                        <a:r>
                          <a:rPr lang="fr-FR" sz="1100" b="1" dirty="0" smtClean="0"/>
                          <a:t>(</a:t>
                        </a:r>
                        <a14:m>
                          <m:oMath xmlns:m="http://schemas.openxmlformats.org/officeDocument/2006/math"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̇"/>
                                <m:ctrlP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</m:acc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𝑑𝑦𝑛𝑎𝑚𝑖𝑐</m:t>
                                </m:r>
                              </m:sub>
                            </m:sSub>
                          </m:oMath>
                        </a14:m>
                        <a:r>
                          <a:rPr lang="fr-FR" sz="1100" b="1" dirty="0" smtClean="0"/>
                          <a:t>)</a:t>
                        </a:r>
                        <a:endParaRPr lang="fr-FR" sz="1100" b="1" dirty="0"/>
                      </a:p>
                    </p:txBody>
                  </p:sp>
                </mc:Choice>
                <mc:Fallback>
                  <p:sp>
                    <p:nvSpPr>
                      <p:cNvPr id="46" name="ZoneTexte 4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42950" y="4129918"/>
                        <a:ext cx="3282950" cy="274947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638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7" name="ZoneTexte 46"/>
                      <p:cNvSpPr txBox="1"/>
                      <p:nvPr/>
                    </p:nvSpPr>
                    <p:spPr>
                      <a:xfrm>
                        <a:off x="742950" y="3576130"/>
                        <a:ext cx="3417338" cy="27494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100" b="0" i="1" dirty="0" smtClean="0">
                                    <a:latin typeface="Cambria Math" panose="02040503050406030204" pitchFamily="18" charset="0"/>
                                  </a:rPr>
                                  <m:t>𝑏𝑎𝑙𝑜𝑢𝑟𝑑</m:t>
                                </m:r>
                              </m:sub>
                            </m:sSub>
                          </m:oMath>
                        </a14:m>
                        <a:r>
                          <a:rPr lang="en-US" sz="1100" dirty="0" smtClean="0"/>
                          <a:t> = </a:t>
                        </a:r>
                        <a:r>
                          <a:rPr lang="fr-FR" sz="1100" dirty="0" smtClean="0"/>
                          <a:t>force centrifuge</a:t>
                        </a:r>
                        <a:r>
                          <a:rPr lang="fr-FR" sz="1100" dirty="0" smtClean="0"/>
                          <a:t> </a:t>
                        </a:r>
                        <a:r>
                          <a:rPr lang="fr-FR" sz="1100" b="1" dirty="0" smtClean="0"/>
                          <a:t>(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1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dirty="0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fr-FR" sz="11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fr-FR" sz="1100" b="1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sz="11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dirty="0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fr-FR" sz="1100" b="0" i="1" dirty="0" smtClean="0">
                                    <a:latin typeface="Cambria Math" panose="02040503050406030204" pitchFamily="18" charset="0"/>
                                  </a:rPr>
                                  <m:t>𝑡h𝑒𝑟</m:t>
                                </m:r>
                              </m:sub>
                            </m:sSub>
                            <m:r>
                              <a:rPr lang="fr-FR" sz="1100" b="1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sz="11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fr-FR" sz="1100" b="0" i="1" dirty="0" smtClean="0">
                                    <a:latin typeface="Cambria Math" panose="02040503050406030204" pitchFamily="18" charset="0"/>
                                  </a:rPr>
                                  <m:t>𝑑𝑦𝑛𝑎𝑚𝑖𝑞𝑢𝑒</m:t>
                                </m:r>
                              </m:sub>
                            </m:sSub>
                            <m:r>
                              <a:rPr lang="fr-FR" sz="1100" b="1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a14:m>
                        <a:endParaRPr lang="fr-FR" sz="1100" b="1" dirty="0"/>
                      </a:p>
                    </p:txBody>
                  </p:sp>
                </mc:Choice>
                <mc:Fallback>
                  <p:sp>
                    <p:nvSpPr>
                      <p:cNvPr id="47" name="ZoneTexte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42950" y="3576130"/>
                        <a:ext cx="3417338" cy="274947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85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8" name="ZoneTexte 47"/>
                      <p:cNvSpPr txBox="1"/>
                      <p:nvPr/>
                    </p:nvSpPr>
                    <p:spPr>
                      <a:xfrm>
                        <a:off x="4378324" y="4121903"/>
                        <a:ext cx="3478128" cy="29803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sz="11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100" b="1" i="1" dirty="0" smtClean="0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fr-FR" sz="1100" b="1" i="1" dirty="0" smtClean="0">
                                    <a:latin typeface="Cambria Math" panose="02040503050406030204" pitchFamily="18" charset="0"/>
                                  </a:rPr>
                                  <m:t>𝒓𝒐𝒕𝒐𝒓</m:t>
                                </m:r>
                              </m:sub>
                              <m:sup>
                                <m:r>
                                  <a:rPr lang="fr-FR" sz="1100" b="1" i="1" dirty="0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bSup>
                            <m:r>
                              <a:rPr lang="fr-FR" sz="1100" b="1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sz="11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sz="1100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a14:m>
                        <a:r>
                          <a:rPr lang="en-US" sz="1100" dirty="0" smtClean="0"/>
                          <a:t>,</a:t>
                        </a:r>
                        <a:r>
                          <a:rPr lang="fr-FR" sz="1100" b="1" dirty="0"/>
                          <a:t>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sz="11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100" b="1" i="1" dirty="0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fr-FR" sz="1100" b="1" i="1" dirty="0" smtClean="0">
                                    <a:latin typeface="Cambria Math" panose="02040503050406030204" pitchFamily="18" charset="0"/>
                                  </a:rPr>
                                  <m:t>𝒑𝒂𝒅</m:t>
                                </m:r>
                              </m:sub>
                              <m:sup>
                                <m:r>
                                  <a:rPr lang="fr-FR" sz="1100" b="1" i="1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bSup>
                          </m:oMath>
                        </a14:m>
                        <a:r>
                          <a:rPr lang="en-US" sz="1100" dirty="0"/>
                          <a:t>  = </a:t>
                        </a:r>
                        <a:r>
                          <a:rPr lang="fr-FR" sz="1100" dirty="0" smtClean="0"/>
                          <a:t>équation de l’énergie </a:t>
                        </a:r>
                        <a:r>
                          <a:rPr lang="fr-FR" sz="1100" b="1" dirty="0" smtClean="0"/>
                          <a:t>(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  <m:t>𝒓𝒐𝒕𝒐𝒓</m:t>
                                </m:r>
                              </m:sub>
                              <m:sup>
                                <m: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bSup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  <m:t>𝒑𝒂𝒅</m:t>
                                </m:r>
                              </m:sub>
                              <m:sup>
                                <m: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bSup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a14:m>
                        <a:endParaRPr lang="fr-FR" sz="1100" b="1" dirty="0"/>
                      </a:p>
                    </p:txBody>
                  </p:sp>
                </mc:Choice>
                <mc:Fallback>
                  <p:sp>
                    <p:nvSpPr>
                      <p:cNvPr id="48" name="ZoneTexte 4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78324" y="4121903"/>
                        <a:ext cx="3478128" cy="298030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39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9" name="Connecteur droit avec flèche 48"/>
                  <p:cNvCxnSpPr/>
                  <p:nvPr/>
                </p:nvCxnSpPr>
                <p:spPr>
                  <a:xfrm>
                    <a:off x="2401233" y="3845242"/>
                    <a:ext cx="0" cy="276661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Connecteur droit avec flèche 49"/>
                  <p:cNvCxnSpPr/>
                  <p:nvPr/>
                </p:nvCxnSpPr>
                <p:spPr>
                  <a:xfrm flipH="1">
                    <a:off x="2424630" y="4416277"/>
                    <a:ext cx="1" cy="226731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1" name="ZoneTexte 50"/>
                      <p:cNvSpPr txBox="1"/>
                      <p:nvPr/>
                    </p:nvSpPr>
                    <p:spPr>
                      <a:xfrm>
                        <a:off x="742948" y="4643009"/>
                        <a:ext cx="4187192" cy="44691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  <m:acc>
                                <m:accPr>
                                  <m:chr m:val="̈"/>
                                  <m:ctrlPr>
                                    <a:rPr lang="fr-FR" sz="11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100" b="1" i="1" dirty="0" smtClean="0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</m:acc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11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1" i="1" dirty="0" smtClean="0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fr-FR" sz="1100" b="1" i="1" dirty="0" smtClean="0">
                                      <a:latin typeface="Cambria Math" panose="02040503050406030204" pitchFamily="18" charset="0"/>
                                    </a:rPr>
                                    <m:t>𝒑𝒂𝒍𝒊𝒆𝒓</m:t>
                                  </m:r>
                                </m:sub>
                              </m:sSub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11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1" i="1" dirty="0" smtClean="0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fr-FR" sz="1100" b="1" i="1" dirty="0" smtClean="0">
                                      <a:latin typeface="Cambria Math" panose="02040503050406030204" pitchFamily="18" charset="0"/>
                                    </a:rPr>
                                    <m:t>𝒃𝒂𝒍𝒐𝒖𝒓𝒅</m:t>
                                  </m:r>
                                </m:sub>
                              </m:sSub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11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1" i="1" dirty="0" smtClean="0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fr-FR" sz="1100" b="1" i="1" dirty="0" smtClean="0">
                                      <a:latin typeface="Cambria Math" panose="02040503050406030204" pitchFamily="18" charset="0"/>
                                    </a:rPr>
                                    <m:t>𝒈𝒓𝒂𝒗𝒊𝒕</m:t>
                                  </m:r>
                                  <m:r>
                                    <a:rPr lang="fr-FR" sz="1100" b="1" i="1" dirty="0" smtClean="0">
                                      <a:latin typeface="Cambria Math" panose="02040503050406030204" pitchFamily="18" charset="0"/>
                                    </a:rPr>
                                    <m:t>é</m:t>
                                  </m:r>
                                </m:sub>
                              </m:sSub>
                            </m:oMath>
                          </m:oMathPara>
                        </a14:m>
                        <a:r>
                          <a:rPr lang="fr-FR" sz="1100" b="1" dirty="0" smtClean="0"/>
                          <a:t/>
                        </a:r>
                        <a:br>
                          <a:rPr lang="fr-FR" sz="1100" b="1" dirty="0" smtClean="0"/>
                        </a:br>
                        <a:r>
                          <a:rPr lang="fr-FR" sz="1100" dirty="0"/>
                          <a:t>schéma </a:t>
                        </a:r>
                        <a:r>
                          <a:rPr lang="fr-FR" sz="1100" dirty="0" smtClean="0"/>
                          <a:t>de </a:t>
                        </a:r>
                        <a:r>
                          <a:rPr lang="fr-FR" sz="1100" i="0" dirty="0" err="1" smtClean="0"/>
                          <a:t>Newmark</a:t>
                        </a:r>
                        <a:r>
                          <a:rPr lang="fr-FR" sz="1100" i="0" dirty="0" smtClean="0"/>
                          <a:t> combiné avec la méthode de Newton-Raphson</a:t>
                        </a:r>
                        <a:endParaRPr lang="fr-FR" sz="1100" dirty="0"/>
                      </a:p>
                    </p:txBody>
                  </p:sp>
                </mc:Choice>
                <mc:Fallback>
                  <p:sp>
                    <p:nvSpPr>
                      <p:cNvPr id="51" name="ZoneTexte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42948" y="4643009"/>
                        <a:ext cx="4187192" cy="44691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5" name="Connecteur droit avec flèche 14"/>
                <p:cNvCxnSpPr>
                  <a:stCxn id="51" idx="2"/>
                  <a:endCxn id="9" idx="0"/>
                </p:cNvCxnSpPr>
                <p:nvPr/>
              </p:nvCxnSpPr>
              <p:spPr>
                <a:xfrm flipH="1">
                  <a:off x="2381250" y="5099160"/>
                  <a:ext cx="3174" cy="22673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ZoneTexte 15"/>
                <p:cNvSpPr txBox="1"/>
                <p:nvPr/>
              </p:nvSpPr>
              <p:spPr>
                <a:xfrm>
                  <a:off x="1978940" y="6064661"/>
                  <a:ext cx="4026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/>
                    <a:t>Oui</a:t>
                  </a:r>
                  <a:endParaRPr lang="fr-FR" sz="1200" dirty="0"/>
                </a:p>
              </p:txBody>
            </p:sp>
            <p:grpSp>
              <p:nvGrpSpPr>
                <p:cNvPr id="17" name="Groupe 16"/>
                <p:cNvGrpSpPr/>
                <p:nvPr/>
              </p:nvGrpSpPr>
              <p:grpSpPr>
                <a:xfrm>
                  <a:off x="2388934" y="4405252"/>
                  <a:ext cx="3531786" cy="2334762"/>
                  <a:chOff x="2368951" y="4074573"/>
                  <a:chExt cx="3531786" cy="2797329"/>
                </a:xfrm>
              </p:grpSpPr>
              <p:cxnSp>
                <p:nvCxnSpPr>
                  <p:cNvPr id="42" name="Connecteur droit avec flèche 41"/>
                  <p:cNvCxnSpPr/>
                  <p:nvPr/>
                </p:nvCxnSpPr>
                <p:spPr>
                  <a:xfrm>
                    <a:off x="2368951" y="6164887"/>
                    <a:ext cx="0" cy="403553"/>
                  </a:xfrm>
                  <a:prstGeom prst="straightConnector1">
                    <a:avLst/>
                  </a:prstGeom>
                  <a:ln w="19050"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Connecteur droit 42"/>
                  <p:cNvCxnSpPr>
                    <a:stCxn id="48" idx="2"/>
                  </p:cNvCxnSpPr>
                  <p:nvPr/>
                </p:nvCxnSpPr>
                <p:spPr>
                  <a:xfrm>
                    <a:off x="5871230" y="4074573"/>
                    <a:ext cx="29507" cy="2482839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Connecteur droit avec flèche 43"/>
                  <p:cNvCxnSpPr/>
                  <p:nvPr/>
                </p:nvCxnSpPr>
                <p:spPr>
                  <a:xfrm>
                    <a:off x="2381250" y="6568440"/>
                    <a:ext cx="3519487" cy="0"/>
                  </a:xfrm>
                  <a:prstGeom prst="straightConnector1">
                    <a:avLst/>
                  </a:prstGeom>
                  <a:ln w="19050"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onnecteur droit avec flèche 44"/>
                  <p:cNvCxnSpPr>
                    <a:endCxn id="36" idx="0"/>
                  </p:cNvCxnSpPr>
                  <p:nvPr/>
                </p:nvCxnSpPr>
                <p:spPr>
                  <a:xfrm flipH="1">
                    <a:off x="4272834" y="6568439"/>
                    <a:ext cx="1052" cy="303463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e 17"/>
                <p:cNvGrpSpPr/>
                <p:nvPr/>
              </p:nvGrpSpPr>
              <p:grpSpPr>
                <a:xfrm>
                  <a:off x="1855274" y="6740012"/>
                  <a:ext cx="4875086" cy="2203922"/>
                  <a:chOff x="1855274" y="6740012"/>
                  <a:chExt cx="4875086" cy="2203922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6" name="ZoneTexte 35"/>
                      <p:cNvSpPr txBox="1"/>
                      <p:nvPr/>
                    </p:nvSpPr>
                    <p:spPr>
                      <a:xfrm>
                        <a:off x="3167818" y="6740012"/>
                        <a:ext cx="2249998" cy="30829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1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fr-FR" sz="11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100" b="1" i="1" dirty="0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fr-FR" sz="1100" b="1" i="1" dirty="0" smtClean="0">
                                        <a:latin typeface="Cambria Math" panose="02040503050406030204" pitchFamily="18" charset="0"/>
                                      </a:rPr>
                                      <m:t>𝒎𝒐𝒚</m:t>
                                    </m:r>
                                  </m:sub>
                                  <m:sup>
                                    <m:r>
                                      <a:rPr lang="fr-FR" sz="1100" b="1" i="1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p>
                                </m:sSubSup>
                              </m:e>
                              <m:sub>
                                <m:r>
                                  <a:rPr lang="fr-FR" sz="1100" b="1" i="1" dirty="0" smtClean="0">
                                    <a:latin typeface="Cambria Math" panose="02040503050406030204" pitchFamily="18" charset="0"/>
                                  </a:rPr>
                                  <m:t>𝒓𝒐𝒕𝒐𝒓</m:t>
                                </m:r>
                              </m:sub>
                            </m:sSub>
                          </m:oMath>
                        </a14:m>
                        <a:r>
                          <a:rPr lang="fr-FR" sz="1100" dirty="0"/>
                          <a:t>=  flux thermique </a:t>
                        </a:r>
                        <a:r>
                          <a:rPr lang="fr-FR" sz="1100" dirty="0" smtClean="0"/>
                          <a:t>moyen</a:t>
                        </a:r>
                        <a:endParaRPr lang="fr-FR" sz="1100" dirty="0"/>
                      </a:p>
                    </p:txBody>
                  </p:sp>
                </mc:Choice>
                <mc:Fallback>
                  <p:sp>
                    <p:nvSpPr>
                      <p:cNvPr id="36" name="ZoneTexte 3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67818" y="6740012"/>
                        <a:ext cx="2249998" cy="308290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7" name="Connecteur droit avec flèche 36"/>
                  <p:cNvCxnSpPr>
                    <a:stCxn id="36" idx="2"/>
                    <a:endCxn id="38" idx="0"/>
                  </p:cNvCxnSpPr>
                  <p:nvPr/>
                </p:nvCxnSpPr>
                <p:spPr>
                  <a:xfrm>
                    <a:off x="4292817" y="7048302"/>
                    <a:ext cx="0" cy="121515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8" name="ZoneTexte 37"/>
                      <p:cNvSpPr txBox="1"/>
                      <p:nvPr/>
                    </p:nvSpPr>
                    <p:spPr>
                      <a:xfrm>
                        <a:off x="1855274" y="7169817"/>
                        <a:ext cx="4875086" cy="58086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fr-FR" sz="11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fr-FR" sz="11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𝐸𝑀</m:t>
                                  </m:r>
                                </m:sub>
                              </m:sSub>
                              <m:r>
                                <a:rPr lang="fr-FR" sz="11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fr-FR" sz="11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fr-FR" sz="11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fr-FR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𝐸𝑀</m:t>
                                      </m:r>
                                    </m:sub>
                                  </m:sSub>
                                  <m:r>
                                    <a:rPr lang="fr-FR" sz="11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100</m:t>
                                  </m:r>
                                  <m:sSub>
                                    <m:sSubPr>
                                      <m:ctrlPr>
                                        <a:rPr lang="fr-FR" sz="11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fr-FR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𝑟𝑜𝑡𝑎𝑡𝑖𝑜𝑛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m:oMathPara>
                        </a14:m>
                        <a:endParaRPr lang="fr-FR" sz="1100" b="1" i="1" dirty="0" smtClean="0">
                          <a:latin typeface="Cambria Math" panose="02040503050406030204" pitchFamily="18" charset="0"/>
                        </a:endParaRPr>
                      </a:p>
                      <a:p>
                        <a:pPr algn="ctr"/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  <m:t>𝒓𝒐𝒕𝒐𝒓</m:t>
                                </m:r>
                              </m:sub>
                              <m:sup>
                                <m: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  <m:t>𝒑𝒂𝒅</m:t>
                                </m:r>
                              </m:sub>
                              <m:sup>
                                <m: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a14:m>
                        <a:r>
                          <a:rPr lang="fr-FR" sz="1100" dirty="0" smtClean="0"/>
                          <a:t> = </a:t>
                        </a:r>
                        <a:r>
                          <a:rPr lang="fr-FR" sz="1100" dirty="0" smtClean="0"/>
                          <a:t>modèles thermiques  (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1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fr-FR" sz="11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100" b="1" i="1" dirty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fr-FR" sz="1100" b="1" i="1" dirty="0">
                                        <a:latin typeface="Cambria Math" panose="02040503050406030204" pitchFamily="18" charset="0"/>
                                      </a:rPr>
                                      <m:t>𝒎𝒐𝒚</m:t>
                                    </m:r>
                                  </m:sub>
                                  <m:sup>
                                    <m:r>
                                      <a:rPr lang="fr-FR" sz="1100" b="1" i="1" dirty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p>
                                </m:sSubSup>
                              </m:e>
                              <m:sub>
                                <m:r>
                                  <a:rPr lang="fr-FR" sz="1100" b="1" i="1" dirty="0">
                                    <a:latin typeface="Cambria Math" panose="02040503050406030204" pitchFamily="18" charset="0"/>
                                  </a:rPr>
                                  <m:t>𝒓𝒐𝒕𝒐𝒓</m:t>
                                </m:r>
                              </m:sub>
                            </m:sSub>
                          </m:oMath>
                        </a14:m>
                        <a:r>
                          <a:rPr lang="fr-FR" sz="1100" dirty="0" smtClean="0"/>
                          <a:t>,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1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fr-FR" sz="11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100" b="1" i="1" dirty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fr-FR" sz="1100" b="1" i="1" dirty="0">
                                        <a:latin typeface="Cambria Math" panose="02040503050406030204" pitchFamily="18" charset="0"/>
                                      </a:rPr>
                                      <m:t>𝒎𝒐𝒚</m:t>
                                    </m:r>
                                  </m:sub>
                                  <m:sup>
                                    <m:r>
                                      <a:rPr lang="fr-FR" sz="1100" b="1" i="1" dirty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p>
                                </m:sSubSup>
                              </m:e>
                              <m:sub>
                                <m:r>
                                  <a:rPr lang="fr-FR" sz="1100" b="1" i="1" dirty="0" smtClean="0">
                                    <a:latin typeface="Cambria Math" panose="02040503050406030204" pitchFamily="18" charset="0"/>
                                  </a:rPr>
                                  <m:t>𝒑𝒂𝒅</m:t>
                                </m:r>
                              </m:sub>
                            </m:sSub>
                          </m:oMath>
                        </a14:m>
                        <a:r>
                          <a:rPr lang="fr-FR" sz="1100" dirty="0" smtClean="0"/>
                          <a:t>, </a:t>
                        </a:r>
                        <a14:m>
                          <m:oMath xmlns:m="http://schemas.openxmlformats.org/officeDocument/2006/math">
                            <m:sSup>
                              <m:sSupPr>
                                <m:ctrlPr>
                                  <a:rPr lang="fr-FR" sz="1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oMath>
                        </a14:m>
                        <a:r>
                          <a:rPr lang="fr-FR" sz="1100" dirty="0" smtClean="0"/>
                          <a:t>) </a:t>
                        </a:r>
                        <a:endParaRPr lang="fr-FR" sz="1100" dirty="0" smtClean="0"/>
                      </a:p>
                    </p:txBody>
                  </p:sp>
                </mc:Choice>
                <mc:Fallback>
                  <p:sp>
                    <p:nvSpPr>
                      <p:cNvPr id="38" name="ZoneTexte 3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5274" y="7169817"/>
                        <a:ext cx="4875086" cy="580865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206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9" name="ZoneTexte 38"/>
                      <p:cNvSpPr txBox="1"/>
                      <p:nvPr/>
                    </p:nvSpPr>
                    <p:spPr>
                      <a:xfrm>
                        <a:off x="2089544" y="7911774"/>
                        <a:ext cx="4408648" cy="275204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  <m:t>𝒕𝒉</m:t>
                                </m:r>
                              </m:sub>
                              <m:sup>
                                <m: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a14:m>
                        <a:r>
                          <a:rPr lang="fr-FR" sz="1100" dirty="0" smtClean="0"/>
                          <a:t> = </a:t>
                        </a:r>
                        <a:r>
                          <a:rPr lang="fr-FR" sz="1100" dirty="0" smtClean="0"/>
                          <a:t>modèle mécanique (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sz="11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100" b="1" i="1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fr-FR" sz="1100" b="1" i="1">
                                    <a:latin typeface="Cambria Math" panose="02040503050406030204" pitchFamily="18" charset="0"/>
                                  </a:rPr>
                                  <m:t>𝒓𝒐𝒕𝒐𝒓</m:t>
                                </m:r>
                              </m:sub>
                              <m:sup>
                                <m:r>
                                  <a:rPr lang="fr-FR" sz="11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fr-FR" sz="11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sz="11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a14:m>
                        <a:r>
                          <a:rPr lang="fr-FR" sz="1100" dirty="0" smtClean="0"/>
                          <a:t>)</a:t>
                        </a:r>
                        <a:endParaRPr lang="fr-FR" sz="1100" dirty="0" smtClean="0"/>
                      </a:p>
                    </p:txBody>
                  </p:sp>
                </mc:Choice>
                <mc:Fallback>
                  <p:sp>
                    <p:nvSpPr>
                      <p:cNvPr id="39" name="ZoneTexte 3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89544" y="7911774"/>
                        <a:ext cx="4408648" cy="275204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1276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0" name="Connecteur droit avec flèche 39"/>
                  <p:cNvCxnSpPr>
                    <a:stCxn id="38" idx="2"/>
                    <a:endCxn id="39" idx="0"/>
                  </p:cNvCxnSpPr>
                  <p:nvPr/>
                </p:nvCxnSpPr>
                <p:spPr>
                  <a:xfrm>
                    <a:off x="4292817" y="7750682"/>
                    <a:ext cx="1051" cy="161092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onnecteur droit avec flèche 40"/>
                  <p:cNvCxnSpPr/>
                  <p:nvPr/>
                </p:nvCxnSpPr>
                <p:spPr>
                  <a:xfrm>
                    <a:off x="4293868" y="8729635"/>
                    <a:ext cx="0" cy="214299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" name="Groupe 18"/>
                <p:cNvGrpSpPr/>
                <p:nvPr/>
              </p:nvGrpSpPr>
              <p:grpSpPr>
                <a:xfrm>
                  <a:off x="2401233" y="2949249"/>
                  <a:ext cx="3489980" cy="1172654"/>
                  <a:chOff x="2401233" y="2949249"/>
                  <a:chExt cx="3489980" cy="1172654"/>
                </a:xfrm>
              </p:grpSpPr>
              <p:cxnSp>
                <p:nvCxnSpPr>
                  <p:cNvPr id="32" name="Connecteur droit avec flèche 31"/>
                  <p:cNvCxnSpPr>
                    <a:stCxn id="11" idx="2"/>
                  </p:cNvCxnSpPr>
                  <p:nvPr/>
                </p:nvCxnSpPr>
                <p:spPr>
                  <a:xfrm>
                    <a:off x="3883493" y="2949249"/>
                    <a:ext cx="0" cy="269678"/>
                  </a:xfrm>
                  <a:prstGeom prst="straightConnector1">
                    <a:avLst/>
                  </a:prstGeom>
                  <a:ln w="19050"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/>
                  <p:cNvCxnSpPr/>
                  <p:nvPr/>
                </p:nvCxnSpPr>
                <p:spPr>
                  <a:xfrm>
                    <a:off x="2401233" y="3218927"/>
                    <a:ext cx="348998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cteur droit avec flèche 33"/>
                  <p:cNvCxnSpPr/>
                  <p:nvPr/>
                </p:nvCxnSpPr>
                <p:spPr>
                  <a:xfrm>
                    <a:off x="2401233" y="3218927"/>
                    <a:ext cx="0" cy="357203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Connecteur droit avec flèche 34"/>
                  <p:cNvCxnSpPr/>
                  <p:nvPr/>
                </p:nvCxnSpPr>
                <p:spPr>
                  <a:xfrm>
                    <a:off x="5891213" y="3218927"/>
                    <a:ext cx="0" cy="902976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e 19"/>
                <p:cNvGrpSpPr/>
                <p:nvPr/>
              </p:nvGrpSpPr>
              <p:grpSpPr>
                <a:xfrm flipH="1">
                  <a:off x="3883492" y="3105983"/>
                  <a:ext cx="4325385" cy="6083736"/>
                  <a:chOff x="158541" y="3485207"/>
                  <a:chExt cx="1429296" cy="2317440"/>
                </a:xfrm>
              </p:grpSpPr>
              <p:cxnSp>
                <p:nvCxnSpPr>
                  <p:cNvPr id="29" name="Connecteur droit 28"/>
                  <p:cNvCxnSpPr/>
                  <p:nvPr/>
                </p:nvCxnSpPr>
                <p:spPr>
                  <a:xfrm flipH="1">
                    <a:off x="158541" y="5802647"/>
                    <a:ext cx="992791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Connecteur droit 29"/>
                  <p:cNvCxnSpPr/>
                  <p:nvPr/>
                </p:nvCxnSpPr>
                <p:spPr>
                  <a:xfrm flipH="1">
                    <a:off x="158541" y="3485207"/>
                    <a:ext cx="0" cy="231744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Connecteur droit avec flèche 30"/>
                  <p:cNvCxnSpPr/>
                  <p:nvPr/>
                </p:nvCxnSpPr>
                <p:spPr>
                  <a:xfrm>
                    <a:off x="158541" y="3488518"/>
                    <a:ext cx="1429296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Groupe 20"/>
                <p:cNvGrpSpPr/>
                <p:nvPr/>
              </p:nvGrpSpPr>
              <p:grpSpPr>
                <a:xfrm>
                  <a:off x="3383277" y="8813722"/>
                  <a:ext cx="2022518" cy="1028874"/>
                  <a:chOff x="3383277" y="8813722"/>
                  <a:chExt cx="2022518" cy="1028874"/>
                </a:xfrm>
              </p:grpSpPr>
              <p:grpSp>
                <p:nvGrpSpPr>
                  <p:cNvPr id="22" name="Groupe 21"/>
                  <p:cNvGrpSpPr/>
                  <p:nvPr/>
                </p:nvGrpSpPr>
                <p:grpSpPr>
                  <a:xfrm>
                    <a:off x="3383277" y="8952222"/>
                    <a:ext cx="1821182" cy="466839"/>
                    <a:chOff x="3383277" y="9284955"/>
                    <a:chExt cx="1821182" cy="466839"/>
                  </a:xfrm>
                </p:grpSpPr>
                <p:sp>
                  <p:nvSpPr>
                    <p:cNvPr id="27" name="Losange 26"/>
                    <p:cNvSpPr/>
                    <p:nvPr/>
                  </p:nvSpPr>
                  <p:spPr>
                    <a:xfrm>
                      <a:off x="3383277" y="9284955"/>
                      <a:ext cx="1821182" cy="466839"/>
                    </a:xfrm>
                    <a:prstGeom prst="diamond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8" name="Rectangle 27"/>
                        <p:cNvSpPr/>
                        <p:nvPr/>
                      </p:nvSpPr>
                      <p:spPr>
                        <a:xfrm>
                          <a:off x="3821206" y="9365130"/>
                          <a:ext cx="945323" cy="283026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p>
                                  <m:sSup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𝑓𝑖𝑛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1200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8" name="Rectangle 2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821206" y="9365130"/>
                          <a:ext cx="945323" cy="283026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3" name="ZoneTexte 22"/>
                  <p:cNvSpPr txBox="1"/>
                  <p:nvPr/>
                </p:nvSpPr>
                <p:spPr>
                  <a:xfrm>
                    <a:off x="5003121" y="8813722"/>
                    <a:ext cx="40267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200" dirty="0" smtClean="0"/>
                      <a:t>Oui</a:t>
                    </a:r>
                    <a:endParaRPr lang="fr-FR" sz="1200" dirty="0"/>
                  </a:p>
                </p:txBody>
              </p:sp>
              <p:cxnSp>
                <p:nvCxnSpPr>
                  <p:cNvPr id="24" name="Connecteur droit avec flèche 23"/>
                  <p:cNvCxnSpPr/>
                  <p:nvPr/>
                </p:nvCxnSpPr>
                <p:spPr>
                  <a:xfrm>
                    <a:off x="4311010" y="9419061"/>
                    <a:ext cx="0" cy="161925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ZoneTexte 24"/>
                  <p:cNvSpPr txBox="1"/>
                  <p:nvPr/>
                </p:nvSpPr>
                <p:spPr>
                  <a:xfrm>
                    <a:off x="4443776" y="9389571"/>
                    <a:ext cx="44595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200" dirty="0" smtClean="0"/>
                      <a:t>Non</a:t>
                    </a:r>
                    <a:endParaRPr lang="fr-FR" sz="1200" dirty="0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6" name="ZoneTexte 25"/>
                      <p:cNvSpPr txBox="1"/>
                      <p:nvPr/>
                    </p:nvSpPr>
                    <p:spPr>
                      <a:xfrm>
                        <a:off x="4101313" y="9580986"/>
                        <a:ext cx="419394" cy="26161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</a:rPr>
                                <m:t>𝑭𝒊𝒏</m:t>
                              </m:r>
                            </m:oMath>
                          </m:oMathPara>
                        </a14:m>
                        <a:endParaRPr lang="fr-FR" sz="1100" b="1" dirty="0"/>
                      </a:p>
                    </p:txBody>
                  </p:sp>
                </mc:Choice>
                <mc:Fallback>
                  <p:sp>
                    <p:nvSpPr>
                      <p:cNvPr id="26" name="ZoneTexte 2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01313" y="9580986"/>
                        <a:ext cx="419394" cy="261610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ZoneTexte 5"/>
                  <p:cNvSpPr txBox="1"/>
                  <p:nvPr/>
                </p:nvSpPr>
                <p:spPr>
                  <a:xfrm>
                    <a:off x="2583793" y="8628971"/>
                    <a:ext cx="4408648" cy="27719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𝒕𝒉</m:t>
                            </m:r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𝒆𝒓</m:t>
                            </m:r>
                          </m:sub>
                          <m:sup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a14:m>
                    <a:r>
                      <a:rPr lang="fr-FR" sz="1100" dirty="0" smtClean="0"/>
                      <a:t> = </a:t>
                    </a:r>
                    <a:r>
                      <a:rPr lang="fr-FR" sz="1100" dirty="0" smtClean="0"/>
                      <a:t>modèle du balourd thermique (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fr-FR" sz="11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fr-FR" sz="1100" b="1" i="1">
                                <a:latin typeface="Cambria Math" panose="02040503050406030204" pitchFamily="18" charset="0"/>
                              </a:rPr>
                              <m:t>𝒕𝒉</m:t>
                            </m:r>
                          </m:sub>
                          <m:sup>
                            <m:r>
                              <a:rPr lang="fr-FR" sz="11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fr-FR" sz="11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1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a14:m>
                    <a:r>
                      <a:rPr lang="fr-FR" sz="1100" dirty="0" smtClean="0"/>
                      <a:t>)</a:t>
                    </a:r>
                    <a:endParaRPr lang="fr-FR" sz="1100" dirty="0" smtClean="0"/>
                  </a:p>
                </p:txBody>
              </p:sp>
            </mc:Choice>
            <mc:Fallback>
              <p:sp>
                <p:nvSpPr>
                  <p:cNvPr id="6" name="ZoneTexte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3793" y="8628971"/>
                    <a:ext cx="4408648" cy="27719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276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Connecteur droit avec flèche 6"/>
              <p:cNvCxnSpPr>
                <a:stCxn id="39" idx="2"/>
                <a:endCxn id="6" idx="0"/>
              </p:cNvCxnSpPr>
              <p:nvPr/>
            </p:nvCxnSpPr>
            <p:spPr>
              <a:xfrm flipH="1">
                <a:off x="4788117" y="8367953"/>
                <a:ext cx="1051" cy="2610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5" name="ZoneTexte 54"/>
            <p:cNvSpPr txBox="1"/>
            <p:nvPr/>
          </p:nvSpPr>
          <p:spPr>
            <a:xfrm>
              <a:off x="957943" y="3325305"/>
              <a:ext cx="7953828" cy="3369290"/>
            </a:xfrm>
            <a:prstGeom prst="rect">
              <a:avLst/>
            </a:prstGeom>
            <a:noFill/>
            <a:ln w="38100"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Rectangle 55"/>
                <p:cNvSpPr/>
                <p:nvPr/>
              </p:nvSpPr>
              <p:spPr>
                <a:xfrm>
                  <a:off x="7019627" y="5856269"/>
                  <a:ext cx="1578187" cy="75937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dirty="0" smtClean="0"/>
                    <a:t>Vibrations </a:t>
                  </a:r>
                  <a:r>
                    <a:rPr lang="en-US" sz="1400" dirty="0" err="1" smtClean="0"/>
                    <a:t>synchrones</a:t>
                  </a:r>
                  <a:endParaRPr lang="en-US" sz="1400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µ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/(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𝒈𝒎𝒎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9627" y="5856269"/>
                  <a:ext cx="1578187" cy="759375"/>
                </a:xfrm>
                <a:prstGeom prst="rect">
                  <a:avLst/>
                </a:prstGeom>
                <a:blipFill>
                  <a:blip r:embed="rId13"/>
                  <a:stretch>
                    <a:fillRect t="-794" b="-1587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ZoneTexte 56"/>
            <p:cNvSpPr txBox="1"/>
            <p:nvPr/>
          </p:nvSpPr>
          <p:spPr>
            <a:xfrm>
              <a:off x="957943" y="6839249"/>
              <a:ext cx="7953828" cy="1204895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ZoneTexte 57"/>
                <p:cNvSpPr txBox="1"/>
                <p:nvPr/>
              </p:nvSpPr>
              <p:spPr>
                <a:xfrm>
                  <a:off x="957943" y="6932379"/>
                  <a:ext cx="1247019" cy="973408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err="1" smtClean="0"/>
                    <a:t>Différence</a:t>
                  </a:r>
                  <a:r>
                    <a:rPr lang="en-US" sz="1400" dirty="0" smtClean="0"/>
                    <a:t> de temperature (</a:t>
                  </a:r>
                  <a14:m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1400" dirty="0" smtClean="0"/>
                    <a:t>)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/µ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>
            <p:sp>
              <p:nvSpPr>
                <p:cNvPr id="58" name="ZoneTexte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943" y="6932379"/>
                  <a:ext cx="1247019" cy="973408"/>
                </a:xfrm>
                <a:prstGeom prst="rect">
                  <a:avLst/>
                </a:prstGeom>
                <a:blipFill>
                  <a:blip r:embed="rId14"/>
                  <a:stretch>
                    <a:fillRect t="-617" r="-483"/>
                  </a:stretch>
                </a:blip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ZoneTexte 58"/>
            <p:cNvSpPr txBox="1"/>
            <p:nvPr/>
          </p:nvSpPr>
          <p:spPr>
            <a:xfrm>
              <a:off x="957943" y="8067211"/>
              <a:ext cx="7953828" cy="1042400"/>
            </a:xfrm>
            <a:prstGeom prst="rect">
              <a:avLst/>
            </a:prstGeom>
            <a:noFill/>
            <a:ln w="28575">
              <a:solidFill>
                <a:schemeClr val="accent6">
                  <a:lumMod val="60000"/>
                  <a:lumOff val="40000"/>
                </a:schemeClr>
              </a:solidFill>
              <a:prstDash val="dash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ZoneTexte 59"/>
                <p:cNvSpPr txBox="1"/>
                <p:nvPr/>
              </p:nvSpPr>
              <p:spPr>
                <a:xfrm>
                  <a:off x="957943" y="8243576"/>
                  <a:ext cx="1247019" cy="75937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err="1" smtClean="0"/>
                    <a:t>Balourd</a:t>
                  </a:r>
                  <a:r>
                    <a:rPr lang="en-US" sz="1400" dirty="0" smtClean="0"/>
                    <a:t> </a:t>
                  </a:r>
                  <a:r>
                    <a:rPr lang="en-US" sz="1400" dirty="0" err="1" smtClean="0"/>
                    <a:t>thermique</a:t>
                  </a:r>
                  <a:endParaRPr lang="en-US" sz="1400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dirty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4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4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1400" b="1" i="1" dirty="0">
                                    <a:latin typeface="Cambria Math" panose="02040503050406030204" pitchFamily="18" charset="0"/>
                                  </a:rPr>
                                  <m:t>𝒈𝒎𝒎</m:t>
                                </m:r>
                                <m:r>
                                  <a:rPr lang="fr-FR" sz="1400" b="1" i="1" dirty="0">
                                    <a:latin typeface="Cambria Math" panose="02040503050406030204" pitchFamily="18" charset="0"/>
                                  </a:rPr>
                                  <m:t>)/°</m:t>
                                </m:r>
                                <m:r>
                                  <a:rPr lang="fr-FR" sz="1400" b="1" i="1" dirty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>
            <p:sp>
              <p:nvSpPr>
                <p:cNvPr id="60" name="ZoneTexte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943" y="8243576"/>
                  <a:ext cx="1247019" cy="759375"/>
                </a:xfrm>
                <a:prstGeom prst="rect">
                  <a:avLst/>
                </a:prstGeom>
                <a:blipFill>
                  <a:blip r:embed="rId15"/>
                  <a:stretch>
                    <a:fillRect b="-787"/>
                  </a:stretch>
                </a:blip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0695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25" y="2803848"/>
            <a:ext cx="7992549" cy="719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336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1723</TotalTime>
  <Words>51</Words>
  <Application>Microsoft Office PowerPoint</Application>
  <PresentationFormat>A3 (297 x 420 mm)</PresentationFormat>
  <Paragraphs>63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EDF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 Silun</dc:creator>
  <cp:lastModifiedBy>ZhangSilun</cp:lastModifiedBy>
  <cp:revision>146</cp:revision>
  <dcterms:created xsi:type="dcterms:W3CDTF">2018-09-05T14:04:58Z</dcterms:created>
  <dcterms:modified xsi:type="dcterms:W3CDTF">2019-01-17T23:45:18Z</dcterms:modified>
</cp:coreProperties>
</file>