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601200" cy="12801600" type="A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258" y="-36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9D68F-847C-43B4-A4D9-4D2EB012A227}" type="datetimeFigureOut">
              <a:rPr lang="fr-FR" smtClean="0"/>
              <a:t>22/12/2018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14C43-0E0B-4920-B55E-44AE5E1A44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0287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9D68F-847C-43B4-A4D9-4D2EB012A227}" type="datetimeFigureOut">
              <a:rPr lang="fr-FR" smtClean="0"/>
              <a:t>22/12/2018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14C43-0E0B-4920-B55E-44AE5E1A44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2201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9D68F-847C-43B4-A4D9-4D2EB012A227}" type="datetimeFigureOut">
              <a:rPr lang="fr-FR" smtClean="0"/>
              <a:t>22/12/2018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14C43-0E0B-4920-B55E-44AE5E1A44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8782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9D68F-847C-43B4-A4D9-4D2EB012A227}" type="datetimeFigureOut">
              <a:rPr lang="fr-FR" smtClean="0"/>
              <a:t>22/12/2018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14C43-0E0B-4920-B55E-44AE5E1A44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1921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9D68F-847C-43B4-A4D9-4D2EB012A227}" type="datetimeFigureOut">
              <a:rPr lang="fr-FR" smtClean="0"/>
              <a:t>22/12/2018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14C43-0E0B-4920-B55E-44AE5E1A44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577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9D68F-847C-43B4-A4D9-4D2EB012A227}" type="datetimeFigureOut">
              <a:rPr lang="fr-FR" smtClean="0"/>
              <a:t>22/12/2018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14C43-0E0B-4920-B55E-44AE5E1A44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2997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9D68F-847C-43B4-A4D9-4D2EB012A227}" type="datetimeFigureOut">
              <a:rPr lang="fr-FR" smtClean="0"/>
              <a:t>22/12/2018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14C43-0E0B-4920-B55E-44AE5E1A44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8297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9D68F-847C-43B4-A4D9-4D2EB012A227}" type="datetimeFigureOut">
              <a:rPr lang="fr-FR" smtClean="0"/>
              <a:t>22/12/2018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14C43-0E0B-4920-B55E-44AE5E1A44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9979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9D68F-847C-43B4-A4D9-4D2EB012A227}" type="datetimeFigureOut">
              <a:rPr lang="fr-FR" smtClean="0"/>
              <a:t>22/12/2018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14C43-0E0B-4920-B55E-44AE5E1A44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892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9D68F-847C-43B4-A4D9-4D2EB012A227}" type="datetimeFigureOut">
              <a:rPr lang="fr-FR" smtClean="0"/>
              <a:t>22/12/2018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14C43-0E0B-4920-B55E-44AE5E1A44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8798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9D68F-847C-43B4-A4D9-4D2EB012A227}" type="datetimeFigureOut">
              <a:rPr lang="fr-FR" smtClean="0"/>
              <a:t>22/12/2018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14C43-0E0B-4920-B55E-44AE5E1A44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1255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39D68F-847C-43B4-A4D9-4D2EB012A227}" type="datetimeFigureOut">
              <a:rPr lang="fr-FR" smtClean="0"/>
              <a:t>22/12/2018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114C43-0E0B-4920-B55E-44AE5E1A44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3853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601200" cy="2596243"/>
          </a:xfrm>
          <a:prstGeom prst="rect">
            <a:avLst/>
          </a:prstGeom>
        </p:spPr>
      </p:pic>
      <p:grpSp>
        <p:nvGrpSpPr>
          <p:cNvPr id="174" name="Groupe 173"/>
          <p:cNvGrpSpPr/>
          <p:nvPr/>
        </p:nvGrpSpPr>
        <p:grpSpPr>
          <a:xfrm>
            <a:off x="1022348" y="2844120"/>
            <a:ext cx="7095094" cy="6638332"/>
            <a:chOff x="527048" y="2663145"/>
            <a:chExt cx="7095094" cy="6638332"/>
          </a:xfrm>
        </p:grpSpPr>
        <p:cxnSp>
          <p:nvCxnSpPr>
            <p:cNvPr id="11" name="Connecteur droit avec flèche 10"/>
            <p:cNvCxnSpPr/>
            <p:nvPr/>
          </p:nvCxnSpPr>
          <p:spPr>
            <a:xfrm flipV="1">
              <a:off x="4025900" y="4266430"/>
              <a:ext cx="352425" cy="404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Losange 42"/>
            <p:cNvSpPr/>
            <p:nvPr/>
          </p:nvSpPr>
          <p:spPr>
            <a:xfrm>
              <a:off x="1257300" y="5325890"/>
              <a:ext cx="2247900" cy="831069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100" dirty="0">
                <a:solidFill>
                  <a:schemeClr val="tx1"/>
                </a:solidFill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1623106" y="5510591"/>
              <a:ext cx="149169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fr-FR" sz="1200" dirty="0" smtClean="0">
                  <a:solidFill>
                    <a:schemeClr val="tx1"/>
                  </a:solidFill>
                </a:rPr>
                <a:t>Convergence of </a:t>
              </a:r>
              <a:r>
                <a:rPr lang="fr-FR" sz="1200" dirty="0" err="1" smtClean="0">
                  <a:solidFill>
                    <a:schemeClr val="tx1"/>
                  </a:solidFill>
                </a:rPr>
                <a:t>orbit</a:t>
              </a:r>
              <a:endParaRPr lang="fr-FR" sz="12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fr-FR" sz="1200" dirty="0" smtClean="0"/>
                <a:t>(shooting </a:t>
              </a:r>
              <a:r>
                <a:rPr lang="fr-FR" sz="1200" dirty="0" err="1" smtClean="0"/>
                <a:t>method</a:t>
              </a:r>
              <a:r>
                <a:rPr lang="fr-FR" sz="1200" dirty="0" smtClean="0"/>
                <a:t>)</a:t>
              </a:r>
              <a:endParaRPr lang="fr-FR" sz="12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ZoneTexte 46"/>
                <p:cNvSpPr txBox="1"/>
                <p:nvPr/>
              </p:nvSpPr>
              <p:spPr>
                <a:xfrm>
                  <a:off x="861361" y="2663145"/>
                  <a:ext cx="6044263" cy="286104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05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050" b="1" i="1" smtClean="0">
                                <a:latin typeface="Cambria Math" panose="02040503050406030204" pitchFamily="18" charset="0"/>
                              </a:rPr>
                              <m:t>𝑼</m:t>
                            </m:r>
                          </m:e>
                          <m:sub>
                            <m:r>
                              <a:rPr lang="fr-FR" sz="1050" b="1" i="1" smtClean="0">
                                <a:latin typeface="Cambria Math" panose="02040503050406030204" pitchFamily="18" charset="0"/>
                              </a:rPr>
                              <m:t>𝒎</m:t>
                            </m:r>
                          </m:sub>
                        </m:sSub>
                        <m:r>
                          <a:rPr lang="fr-FR" sz="1050" b="1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fr-FR" sz="105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1050" b="1" i="1" smtClean="0">
                                <a:latin typeface="Cambria Math" panose="02040503050406030204" pitchFamily="18" charset="0"/>
                              </a:rPr>
                              <m:t>𝒁</m:t>
                            </m:r>
                          </m:e>
                          <m:sup>
                            <m:r>
                              <a:rPr lang="fr-FR" sz="1050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p>
                        </m:sSup>
                        <m:r>
                          <a:rPr lang="fr-FR" sz="1050" b="1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fr-FR" sz="105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̇"/>
                                <m:ctrlPr>
                                  <a:rPr lang="fr-FR" sz="105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sz="1050" b="1" i="1" smtClean="0">
                                    <a:latin typeface="Cambria Math" panose="02040503050406030204" pitchFamily="18" charset="0"/>
                                  </a:rPr>
                                  <m:t>𝒁</m:t>
                                </m:r>
                              </m:e>
                            </m:acc>
                          </m:e>
                          <m:sup>
                            <m:r>
                              <a:rPr lang="fr-FR" sz="1050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p>
                        </m:sSup>
                        <m:r>
                          <a:rPr lang="fr-FR" sz="1050" b="0" i="1" smtClean="0">
                            <a:latin typeface="Cambria Math" panose="02040503050406030204" pitchFamily="18" charset="0"/>
                          </a:rPr>
                          <m:t> ,</m:t>
                        </m:r>
                        <m:sSubSup>
                          <m:sSubSupPr>
                            <m:ctrlPr>
                              <a:rPr lang="fr-FR" sz="11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sz="11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fr-FR" sz="1100" b="0" i="1" smtClean="0">
                                <a:latin typeface="Cambria Math" panose="02040503050406030204" pitchFamily="18" charset="0"/>
                              </a:rPr>
                              <m:t>𝑟𝑜𝑡𝑜𝑟</m:t>
                            </m:r>
                          </m:sub>
                          <m:sup>
                            <m:r>
                              <a:rPr lang="fr-FR" sz="11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bSup>
                        <m:r>
                          <a:rPr lang="fr-FR" sz="11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fr-FR" sz="11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sz="11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fr-FR" sz="1100" b="0" i="1" smtClean="0">
                                <a:latin typeface="Cambria Math" panose="02040503050406030204" pitchFamily="18" charset="0"/>
                              </a:rPr>
                              <m:t>𝑝𝑎𝑑</m:t>
                            </m:r>
                          </m:sub>
                          <m:sup>
                            <m:r>
                              <a:rPr lang="fr-FR" sz="11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bSup>
                      </m:oMath>
                    </m:oMathPara>
                  </a14:m>
                  <a:endParaRPr lang="fr-FR" sz="1100" dirty="0"/>
                </a:p>
              </p:txBody>
            </p:sp>
          </mc:Choice>
          <mc:Fallback xmlns="">
            <p:sp>
              <p:nvSpPr>
                <p:cNvPr id="47" name="ZoneTexte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1361" y="2663145"/>
                  <a:ext cx="6044263" cy="28610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1" name="Groupe 70"/>
            <p:cNvGrpSpPr/>
            <p:nvPr/>
          </p:nvGrpSpPr>
          <p:grpSpPr>
            <a:xfrm>
              <a:off x="527048" y="3463916"/>
              <a:ext cx="1857376" cy="2277508"/>
              <a:chOff x="352424" y="3488518"/>
              <a:chExt cx="2032001" cy="2114981"/>
            </a:xfrm>
          </p:grpSpPr>
          <p:cxnSp>
            <p:nvCxnSpPr>
              <p:cNvPr id="61" name="Connecteur droit 60"/>
              <p:cNvCxnSpPr>
                <a:stCxn id="43" idx="1"/>
              </p:cNvCxnSpPr>
              <p:nvPr/>
            </p:nvCxnSpPr>
            <p:spPr>
              <a:xfrm flipH="1" flipV="1">
                <a:off x="352424" y="5600188"/>
                <a:ext cx="798908" cy="3311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" name="Connecteur droit 61"/>
              <p:cNvCxnSpPr/>
              <p:nvPr/>
            </p:nvCxnSpPr>
            <p:spPr>
              <a:xfrm>
                <a:off x="352425" y="3488518"/>
                <a:ext cx="0" cy="211167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Connecteur droit avec flèche 64"/>
              <p:cNvCxnSpPr/>
              <p:nvPr/>
            </p:nvCxnSpPr>
            <p:spPr>
              <a:xfrm>
                <a:off x="352425" y="3488518"/>
                <a:ext cx="2032000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74" name="ZoneTexte 73"/>
            <p:cNvSpPr txBox="1"/>
            <p:nvPr/>
          </p:nvSpPr>
          <p:spPr>
            <a:xfrm>
              <a:off x="999444" y="5485995"/>
              <a:ext cx="3658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smtClean="0"/>
                <a:t>No</a:t>
              </a:r>
              <a:endParaRPr lang="fr-FR" sz="1200" dirty="0"/>
            </a:p>
          </p:txBody>
        </p:sp>
        <p:grpSp>
          <p:nvGrpSpPr>
            <p:cNvPr id="154" name="Groupe 153"/>
            <p:cNvGrpSpPr/>
            <p:nvPr/>
          </p:nvGrpSpPr>
          <p:grpSpPr>
            <a:xfrm>
              <a:off x="742949" y="3576130"/>
              <a:ext cx="6661151" cy="1523030"/>
              <a:chOff x="742949" y="3576130"/>
              <a:chExt cx="6661151" cy="152303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ZoneTexte 5"/>
                  <p:cNvSpPr txBox="1"/>
                  <p:nvPr/>
                </p:nvSpPr>
                <p:spPr>
                  <a:xfrm>
                    <a:off x="742950" y="4129918"/>
                    <a:ext cx="3282950" cy="28636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1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i="1" dirty="0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1100" i="1" dirty="0" smtClean="0">
                                <a:latin typeface="Cambria Math" panose="02040503050406030204" pitchFamily="18" charset="0"/>
                              </a:rPr>
                              <m:t>𝑏𝑟𝑔</m:t>
                            </m:r>
                          </m:sub>
                        </m:sSub>
                      </m:oMath>
                    </a14:m>
                    <a:r>
                      <a:rPr lang="en-US" sz="1100" dirty="0" smtClean="0"/>
                      <a:t> = Generalized</a:t>
                    </a:r>
                    <a:r>
                      <a:rPr lang="fr-FR" sz="1100" dirty="0" smtClean="0"/>
                      <a:t> Reynolds Equation</a:t>
                    </a:r>
                    <a:r>
                      <a:rPr lang="fr-FR" sz="1100" b="1" dirty="0" smtClean="0"/>
                      <a:t>(</a:t>
                    </a:r>
                    <a14:m>
                      <m:oMath xmlns:m="http://schemas.openxmlformats.org/officeDocument/2006/math">
                        <m:r>
                          <a:rPr lang="fr-FR" sz="1100" b="1" i="1" smtClean="0">
                            <a:latin typeface="Cambria Math" panose="02040503050406030204" pitchFamily="18" charset="0"/>
                          </a:rPr>
                          <m:t>𝒁</m:t>
                        </m:r>
                        <m:r>
                          <a:rPr lang="fr-FR" sz="1100" b="1" i="1" smtClean="0">
                            <a:latin typeface="Cambria Math" panose="02040503050406030204" pitchFamily="18" charset="0"/>
                          </a:rPr>
                          <m:t>, </m:t>
                        </m:r>
                        <m:acc>
                          <m:accPr>
                            <m:chr m:val="̇"/>
                            <m:ctrlPr>
                              <a:rPr lang="fr-FR" sz="11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100" b="1" i="1" smtClean="0">
                                <a:latin typeface="Cambria Math" panose="02040503050406030204" pitchFamily="18" charset="0"/>
                              </a:rPr>
                              <m:t>𝒁</m:t>
                            </m:r>
                          </m:e>
                        </m:acc>
                        <m:r>
                          <a:rPr lang="fr-FR" sz="11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fr-FR" sz="11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100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  <m:sub>
                            <m:r>
                              <a:rPr lang="fr-FR" sz="1100" b="1" i="1" smtClean="0">
                                <a:latin typeface="Cambria Math" panose="02040503050406030204" pitchFamily="18" charset="0"/>
                              </a:rPr>
                              <m:t>𝒅𝒚𝒏𝒂𝒎𝒊𝒄</m:t>
                            </m:r>
                          </m:sub>
                        </m:sSub>
                      </m:oMath>
                    </a14:m>
                    <a:r>
                      <a:rPr lang="fr-FR" sz="1100" b="1" dirty="0" smtClean="0"/>
                      <a:t>)</a:t>
                    </a:r>
                    <a:endParaRPr lang="fr-FR" sz="1100" b="1" dirty="0"/>
                  </a:p>
                </p:txBody>
              </p:sp>
            </mc:Choice>
            <mc:Fallback xmlns="">
              <p:sp>
                <p:nvSpPr>
                  <p:cNvPr id="6" name="ZoneTexte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2950" y="4129918"/>
                    <a:ext cx="3282950" cy="286360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b="-6122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ZoneTexte 6"/>
                  <p:cNvSpPr txBox="1"/>
                  <p:nvPr/>
                </p:nvSpPr>
                <p:spPr>
                  <a:xfrm>
                    <a:off x="742950" y="3576130"/>
                    <a:ext cx="3282950" cy="277127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1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i="1" dirty="0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fr-FR" sz="1100" b="0" i="1" dirty="0" smtClean="0">
                                <a:latin typeface="Cambria Math" panose="02040503050406030204" pitchFamily="18" charset="0"/>
                              </a:rPr>
                              <m:t>𝑖𝑚𝑏𝑎𝑙𝑎𝑛𝑐𝑒</m:t>
                            </m:r>
                          </m:sub>
                        </m:sSub>
                      </m:oMath>
                    </a14:m>
                    <a:r>
                      <a:rPr lang="en-US" sz="1100" dirty="0" smtClean="0"/>
                      <a:t> = </a:t>
                    </a:r>
                    <a:r>
                      <a:rPr lang="fr-FR" sz="1100" dirty="0" err="1" smtClean="0"/>
                      <a:t>centrifugal</a:t>
                    </a:r>
                    <a:r>
                      <a:rPr lang="fr-FR" sz="1100" dirty="0" smtClean="0"/>
                      <a:t> force </a:t>
                    </a:r>
                    <a:r>
                      <a:rPr lang="fr-FR" sz="1100" b="1" dirty="0" smtClean="0"/>
                      <a:t>(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fr-FR" sz="11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100" b="1" i="1" dirty="0" smtClean="0">
                                <a:latin typeface="Cambria Math" panose="02040503050406030204" pitchFamily="18" charset="0"/>
                              </a:rPr>
                              <m:t>𝑼</m:t>
                            </m:r>
                          </m:e>
                          <m:sub>
                            <m:r>
                              <a:rPr lang="fr-FR" sz="1100" b="1" i="1" dirty="0" smtClean="0">
                                <a:latin typeface="Cambria Math" panose="02040503050406030204" pitchFamily="18" charset="0"/>
                              </a:rPr>
                              <m:t>𝒎</m:t>
                            </m:r>
                          </m:sub>
                        </m:sSub>
                        <m:r>
                          <a:rPr lang="fr-FR" sz="1100" b="1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fr-FR" sz="11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100" b="1" i="1" dirty="0" smtClean="0">
                                <a:latin typeface="Cambria Math" panose="02040503050406030204" pitchFamily="18" charset="0"/>
                              </a:rPr>
                              <m:t>𝑼</m:t>
                            </m:r>
                          </m:e>
                          <m:sub>
                            <m:r>
                              <a:rPr lang="fr-FR" sz="1100" b="1" i="1" dirty="0" smtClean="0">
                                <a:latin typeface="Cambria Math" panose="02040503050406030204" pitchFamily="18" charset="0"/>
                              </a:rPr>
                              <m:t>𝒕𝒉𝒆𝒓</m:t>
                            </m:r>
                          </m:sub>
                        </m:sSub>
                        <m:r>
                          <a:rPr lang="fr-FR" sz="1100" b="1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fr-FR" sz="11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100" b="1" i="1" dirty="0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  <m:sub>
                            <m:r>
                              <a:rPr lang="fr-FR" sz="1100" b="1" i="1" dirty="0" smtClean="0">
                                <a:latin typeface="Cambria Math" panose="02040503050406030204" pitchFamily="18" charset="0"/>
                              </a:rPr>
                              <m:t>𝒅𝒚𝒏𝒂𝒎𝒊𝒄</m:t>
                            </m:r>
                          </m:sub>
                        </m:sSub>
                        <m:r>
                          <a:rPr lang="fr-FR" sz="1100" b="1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a14:m>
                    <a:endParaRPr lang="fr-FR" sz="1100" b="1" dirty="0"/>
                  </a:p>
                </p:txBody>
              </p:sp>
            </mc:Choice>
            <mc:Fallback xmlns="">
              <p:sp>
                <p:nvSpPr>
                  <p:cNvPr id="7" name="ZoneTexte 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2950" y="3576130"/>
                    <a:ext cx="3282950" cy="277127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b="-6250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ZoneTexte 8"/>
                  <p:cNvSpPr txBox="1"/>
                  <p:nvPr/>
                </p:nvSpPr>
                <p:spPr>
                  <a:xfrm>
                    <a:off x="4378325" y="4121903"/>
                    <a:ext cx="3025775" cy="283347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fr-FR" sz="1100" b="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100" i="1" dirty="0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fr-FR" sz="1100" b="0" i="1" dirty="0" smtClean="0">
                                <a:latin typeface="Cambria Math" panose="02040503050406030204" pitchFamily="18" charset="0"/>
                              </a:rPr>
                              <m:t>𝑟𝑜𝑡𝑜𝑟</m:t>
                            </m:r>
                          </m:sub>
                          <m:sup>
                            <m:r>
                              <a:rPr lang="fr-FR" sz="1100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  <m:r>
                          <a:rPr lang="fr-FR" sz="11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fr-FR" sz="1100" b="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sz="1100" b="0" i="1" dirty="0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fr-FR" sz="1100" b="0" i="1" dirty="0" smtClean="0">
                                <a:latin typeface="Cambria Math" panose="02040503050406030204" pitchFamily="18" charset="0"/>
                              </a:rPr>
                              <m:t>𝑝𝑎𝑑</m:t>
                            </m:r>
                          </m:sub>
                          <m:sup>
                            <m:r>
                              <a:rPr lang="fr-FR" sz="1100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</m:oMath>
                    </a14:m>
                    <a:r>
                      <a:rPr lang="en-US" sz="1100" dirty="0" smtClean="0"/>
                      <a:t> = </a:t>
                    </a:r>
                    <a:r>
                      <a:rPr lang="fr-FR" sz="1100" dirty="0" smtClean="0"/>
                      <a:t>3D </a:t>
                    </a:r>
                    <a:r>
                      <a:rPr lang="en-US" sz="1100" dirty="0" smtClean="0"/>
                      <a:t>energy</a:t>
                    </a:r>
                    <a:r>
                      <a:rPr lang="fr-FR" sz="1100" dirty="0" smtClean="0"/>
                      <a:t> </a:t>
                    </a:r>
                    <a:r>
                      <a:rPr lang="en-US" sz="1100" dirty="0" smtClean="0"/>
                      <a:t>equation</a:t>
                    </a:r>
                    <a:r>
                      <a:rPr lang="fr-FR" sz="1100" b="1" dirty="0" smtClean="0"/>
                      <a:t>(</a:t>
                    </a:r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fr-FR" sz="1100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sz="1100" b="1" i="1" smtClean="0">
                                <a:latin typeface="Cambria Math" panose="02040503050406030204" pitchFamily="18" charset="0"/>
                              </a:rPr>
                              <m:t>𝑻</m:t>
                            </m:r>
                          </m:e>
                          <m:sub>
                            <m:r>
                              <a:rPr lang="fr-FR" sz="1100" b="1" i="1" smtClean="0">
                                <a:latin typeface="Cambria Math" panose="02040503050406030204" pitchFamily="18" charset="0"/>
                              </a:rPr>
                              <m:t>𝒓𝒐𝒕𝒐𝒓</m:t>
                            </m:r>
                          </m:sub>
                          <m:sup>
                            <m:r>
                              <a:rPr lang="fr-FR" sz="11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p>
                        </m:sSubSup>
                        <m:r>
                          <a:rPr lang="fr-FR" sz="11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fr-FR" sz="1100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sz="1100" b="1" i="1" smtClean="0">
                                <a:latin typeface="Cambria Math" panose="02040503050406030204" pitchFamily="18" charset="0"/>
                              </a:rPr>
                              <m:t>𝑻</m:t>
                            </m:r>
                          </m:e>
                          <m:sub>
                            <m:r>
                              <a:rPr lang="fr-FR" sz="1100" b="1" i="1" smtClean="0">
                                <a:latin typeface="Cambria Math" panose="02040503050406030204" pitchFamily="18" charset="0"/>
                              </a:rPr>
                              <m:t>𝒑𝒂𝒅</m:t>
                            </m:r>
                          </m:sub>
                          <m:sup>
                            <m:r>
                              <a:rPr lang="fr-FR" sz="11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p>
                        </m:sSubSup>
                        <m:r>
                          <a:rPr lang="fr-FR" sz="1100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a14:m>
                    <a:endParaRPr lang="fr-FR" sz="1100" b="1" dirty="0"/>
                  </a:p>
                </p:txBody>
              </p:sp>
            </mc:Choice>
            <mc:Fallback xmlns="">
              <p:sp>
                <p:nvSpPr>
                  <p:cNvPr id="9" name="ZoneTexte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78325" y="4121903"/>
                    <a:ext cx="3025775" cy="283347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b="-6250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3" name="Connecteur droit avec flèche 52"/>
              <p:cNvCxnSpPr>
                <a:stCxn id="7" idx="2"/>
                <a:endCxn id="6" idx="0"/>
              </p:cNvCxnSpPr>
              <p:nvPr/>
            </p:nvCxnSpPr>
            <p:spPr>
              <a:xfrm>
                <a:off x="2384425" y="3853257"/>
                <a:ext cx="0" cy="276661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Connecteur droit avec flèche 55"/>
              <p:cNvCxnSpPr>
                <a:stCxn id="6" idx="2"/>
                <a:endCxn id="76" idx="0"/>
              </p:cNvCxnSpPr>
              <p:nvPr/>
            </p:nvCxnSpPr>
            <p:spPr>
              <a:xfrm flipH="1">
                <a:off x="2384424" y="4416278"/>
                <a:ext cx="1" cy="226731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6" name="ZoneTexte 75"/>
                  <p:cNvSpPr txBox="1"/>
                  <p:nvPr/>
                </p:nvSpPr>
                <p:spPr>
                  <a:xfrm>
                    <a:off x="742949" y="4643009"/>
                    <a:ext cx="3282950" cy="456151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fr-FR" sz="1100" b="1" i="1" dirty="0" smtClean="0">
                              <a:latin typeface="Cambria Math" panose="02040503050406030204" pitchFamily="18" charset="0"/>
                            </a:rPr>
                            <m:t>𝑴</m:t>
                          </m:r>
                          <m:acc>
                            <m:accPr>
                              <m:chr m:val="̈"/>
                              <m:ctrlPr>
                                <a:rPr lang="fr-FR" sz="1100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1100" b="1" i="1" dirty="0" smtClean="0">
                                  <a:latin typeface="Cambria Math" panose="02040503050406030204" pitchFamily="18" charset="0"/>
                                </a:rPr>
                                <m:t>𝒁</m:t>
                              </m:r>
                            </m:e>
                          </m:acc>
                          <m:r>
                            <a:rPr lang="fr-FR" sz="1100" b="1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fr-FR" sz="1100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100" b="1" i="1" dirty="0" smtClean="0">
                                  <a:latin typeface="Cambria Math" panose="02040503050406030204" pitchFamily="18" charset="0"/>
                                </a:rPr>
                                <m:t>𝑭</m:t>
                              </m:r>
                            </m:e>
                            <m:sub>
                              <m:r>
                                <a:rPr lang="fr-FR" sz="1100" b="1" i="1" dirty="0" smtClean="0">
                                  <a:latin typeface="Cambria Math" panose="02040503050406030204" pitchFamily="18" charset="0"/>
                                </a:rPr>
                                <m:t>𝒃𝒓𝒈</m:t>
                              </m:r>
                            </m:sub>
                          </m:sSub>
                          <m:r>
                            <a:rPr lang="fr-FR" sz="1100" b="1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fr-FR" sz="1100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100" b="1" i="1" dirty="0" smtClean="0">
                                  <a:latin typeface="Cambria Math" panose="02040503050406030204" pitchFamily="18" charset="0"/>
                                </a:rPr>
                                <m:t>𝑭</m:t>
                              </m:r>
                            </m:e>
                            <m:sub>
                              <m:r>
                                <a:rPr lang="fr-FR" sz="1100" b="1" i="1" dirty="0" smtClean="0">
                                  <a:latin typeface="Cambria Math" panose="02040503050406030204" pitchFamily="18" charset="0"/>
                                </a:rPr>
                                <m:t>𝒊𝒎𝒃𝒂𝒍𝒂𝒏𝒄𝒆</m:t>
                              </m:r>
                            </m:sub>
                          </m:sSub>
                          <m:r>
                            <a:rPr lang="fr-FR" sz="1100" b="1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fr-FR" sz="1100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100" b="1" i="1" dirty="0" smtClean="0">
                                  <a:latin typeface="Cambria Math" panose="02040503050406030204" pitchFamily="18" charset="0"/>
                                </a:rPr>
                                <m:t>𝑭</m:t>
                              </m:r>
                            </m:e>
                            <m:sub>
                              <m:r>
                                <a:rPr lang="fr-FR" sz="1100" b="1" i="1" dirty="0" smtClean="0">
                                  <a:latin typeface="Cambria Math" panose="02040503050406030204" pitchFamily="18" charset="0"/>
                                </a:rPr>
                                <m:t>𝒈𝒓𝒂𝒗𝒊𝒕𝒚</m:t>
                              </m:r>
                            </m:sub>
                          </m:sSub>
                        </m:oMath>
                      </m:oMathPara>
                    </a14:m>
                    <a:r>
                      <a:rPr lang="fr-FR" sz="1100" b="1" dirty="0" smtClean="0"/>
                      <a:t/>
                    </a:r>
                    <a:br>
                      <a:rPr lang="fr-FR" sz="1100" b="1" dirty="0" smtClean="0"/>
                    </a:br>
                    <a:r>
                      <a:rPr lang="fr-FR" sz="1100" i="0" dirty="0" err="1" smtClean="0">
                        <a:latin typeface="+mj-lt"/>
                      </a:rPr>
                      <a:t>Newmark</a:t>
                    </a:r>
                    <a:r>
                      <a:rPr lang="fr-FR" sz="1100" i="0" dirty="0" smtClean="0">
                        <a:latin typeface="+mj-lt"/>
                      </a:rPr>
                      <a:t>-beta algorithme</a:t>
                    </a:r>
                    <a:endParaRPr lang="fr-FR" sz="1100" dirty="0"/>
                  </a:p>
                </p:txBody>
              </p:sp>
            </mc:Choice>
            <mc:Fallback xmlns="">
              <p:sp>
                <p:nvSpPr>
                  <p:cNvPr id="76" name="ZoneTexte 7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2949" y="4643009"/>
                    <a:ext cx="3282950" cy="456151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b="-6494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81" name="Connecteur droit avec flèche 80"/>
            <p:cNvCxnSpPr>
              <a:stCxn id="76" idx="2"/>
              <a:endCxn id="43" idx="0"/>
            </p:cNvCxnSpPr>
            <p:nvPr/>
          </p:nvCxnSpPr>
          <p:spPr>
            <a:xfrm flipH="1">
              <a:off x="2381250" y="5099160"/>
              <a:ext cx="3174" cy="22673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4" name="ZoneTexte 93"/>
            <p:cNvSpPr txBox="1"/>
            <p:nvPr/>
          </p:nvSpPr>
          <p:spPr>
            <a:xfrm>
              <a:off x="1978940" y="6064661"/>
              <a:ext cx="3868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err="1" smtClean="0"/>
                <a:t>Yes</a:t>
              </a:r>
              <a:endParaRPr lang="fr-FR" sz="1200" dirty="0"/>
            </a:p>
          </p:txBody>
        </p:sp>
        <p:grpSp>
          <p:nvGrpSpPr>
            <p:cNvPr id="111" name="Groupe 110"/>
            <p:cNvGrpSpPr/>
            <p:nvPr/>
          </p:nvGrpSpPr>
          <p:grpSpPr>
            <a:xfrm>
              <a:off x="2388934" y="4405251"/>
              <a:ext cx="3531786" cy="2377980"/>
              <a:chOff x="2368951" y="4074573"/>
              <a:chExt cx="3531786" cy="2849110"/>
            </a:xfrm>
          </p:grpSpPr>
          <p:cxnSp>
            <p:nvCxnSpPr>
              <p:cNvPr id="93" name="Connecteur droit avec flèche 92"/>
              <p:cNvCxnSpPr/>
              <p:nvPr/>
            </p:nvCxnSpPr>
            <p:spPr>
              <a:xfrm>
                <a:off x="2368951" y="6164887"/>
                <a:ext cx="0" cy="403553"/>
              </a:xfrm>
              <a:prstGeom prst="straightConnector1">
                <a:avLst/>
              </a:prstGeom>
              <a:ln w="19050"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7" name="Connecteur droit 96"/>
              <p:cNvCxnSpPr>
                <a:stCxn id="9" idx="2"/>
              </p:cNvCxnSpPr>
              <p:nvPr/>
            </p:nvCxnSpPr>
            <p:spPr>
              <a:xfrm>
                <a:off x="5871230" y="4074573"/>
                <a:ext cx="29507" cy="2482839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3" name="Connecteur droit avec flèche 102"/>
              <p:cNvCxnSpPr/>
              <p:nvPr/>
            </p:nvCxnSpPr>
            <p:spPr>
              <a:xfrm>
                <a:off x="2381250" y="6568440"/>
                <a:ext cx="3519487" cy="0"/>
              </a:xfrm>
              <a:prstGeom prst="straightConnector1">
                <a:avLst/>
              </a:prstGeom>
              <a:ln w="19050"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7" name="Connecteur droit avec flèche 106"/>
              <p:cNvCxnSpPr>
                <a:endCxn id="95" idx="0"/>
              </p:cNvCxnSpPr>
              <p:nvPr/>
            </p:nvCxnSpPr>
            <p:spPr>
              <a:xfrm>
                <a:off x="4273886" y="6568439"/>
                <a:ext cx="0" cy="355244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55" name="Groupe 154"/>
            <p:cNvGrpSpPr/>
            <p:nvPr/>
          </p:nvGrpSpPr>
          <p:grpSpPr>
            <a:xfrm>
              <a:off x="1856325" y="6783233"/>
              <a:ext cx="4875086" cy="1619582"/>
              <a:chOff x="1856325" y="6783233"/>
              <a:chExt cx="4875086" cy="161958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5" name="ZoneTexte 94"/>
                  <p:cNvSpPr txBox="1"/>
                  <p:nvPr/>
                </p:nvSpPr>
                <p:spPr>
                  <a:xfrm>
                    <a:off x="2780981" y="6783233"/>
                    <a:ext cx="3025775" cy="298287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fr-FR" sz="1100" b="1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sSub>
                              <m:sSubPr>
                                <m:ctrlPr>
                                  <a:rPr lang="fr-FR" sz="1100" b="1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b="1" i="1" dirty="0" smtClean="0">
                                    <a:latin typeface="Cambria Math" panose="02040503050406030204" pitchFamily="18" charset="0"/>
                                  </a:rPr>
                                  <m:t>𝒒</m:t>
                                </m:r>
                              </m:e>
                              <m:sub>
                                <m:r>
                                  <a:rPr lang="fr-FR" sz="1100" b="1" i="1" dirty="0" smtClean="0">
                                    <a:latin typeface="Cambria Math" panose="02040503050406030204" pitchFamily="18" charset="0"/>
                                  </a:rPr>
                                  <m:t>𝒂𝒗𝒈</m:t>
                                </m:r>
                              </m:sub>
                            </m:sSub>
                          </m:e>
                          <m:sub>
                            <m:r>
                              <a:rPr lang="fr-FR" sz="1100" b="1" i="1" dirty="0" smtClean="0">
                                <a:latin typeface="Cambria Math" panose="02040503050406030204" pitchFamily="18" charset="0"/>
                              </a:rPr>
                              <m:t>𝒓𝒐𝒕𝒐𝒓</m:t>
                            </m:r>
                          </m:sub>
                          <m:sup>
                            <m:r>
                              <a:rPr lang="fr-FR" sz="1100" b="1" i="1" dirty="0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p>
                        </m:sSubSup>
                      </m:oMath>
                    </a14:m>
                    <a:r>
                      <a:rPr lang="fr-FR" sz="1100" dirty="0" smtClean="0"/>
                      <a:t>=  time-</a:t>
                    </a:r>
                    <a:r>
                      <a:rPr lang="fr-FR" sz="1100" dirty="0" err="1" smtClean="0"/>
                      <a:t>averaging</a:t>
                    </a:r>
                    <a:r>
                      <a:rPr lang="fr-FR" sz="1100" dirty="0" smtClean="0"/>
                      <a:t> </a:t>
                    </a:r>
                    <a:r>
                      <a:rPr lang="fr-FR" sz="1100" dirty="0" err="1" smtClean="0"/>
                      <a:t>approach</a:t>
                    </a:r>
                    <a:r>
                      <a:rPr lang="fr-FR" sz="1100" dirty="0" smtClean="0"/>
                      <a:t> of </a:t>
                    </a:r>
                    <a:r>
                      <a:rPr lang="fr-FR" sz="1100" dirty="0" err="1" smtClean="0"/>
                      <a:t>heat</a:t>
                    </a:r>
                    <a:r>
                      <a:rPr lang="fr-FR" sz="1100" dirty="0" smtClean="0"/>
                      <a:t> flux</a:t>
                    </a:r>
                    <a:endParaRPr lang="fr-FR" sz="1100" dirty="0"/>
                  </a:p>
                </p:txBody>
              </p:sp>
            </mc:Choice>
            <mc:Fallback xmlns="">
              <p:sp>
                <p:nvSpPr>
                  <p:cNvPr id="95" name="ZoneTexte 9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80981" y="6783233"/>
                    <a:ext cx="3025775" cy="298287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10" name="Connecteur droit avec flèche 109"/>
              <p:cNvCxnSpPr>
                <a:stCxn id="95" idx="2"/>
              </p:cNvCxnSpPr>
              <p:nvPr/>
            </p:nvCxnSpPr>
            <p:spPr>
              <a:xfrm>
                <a:off x="4293869" y="7081520"/>
                <a:ext cx="0" cy="186055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8" name="ZoneTexte 117"/>
                  <p:cNvSpPr txBox="1"/>
                  <p:nvPr/>
                </p:nvSpPr>
                <p:spPr>
                  <a:xfrm>
                    <a:off x="1856325" y="7241600"/>
                    <a:ext cx="4875086" cy="517962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1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100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fr-FR" sz="1100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fr-FR" sz="1100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fr-FR" sz="11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fr-FR" sz="11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fr-FR" sz="11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100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fr-FR" sz="1100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  <m:r>
                            <a:rPr lang="fr-FR" sz="1100" b="1" i="1" smtClean="0">
                              <a:latin typeface="Cambria Math" panose="02040503050406030204" pitchFamily="18" charset="0"/>
                            </a:rPr>
                            <m:t>+ </m:t>
                          </m:r>
                          <m:r>
                            <a:rPr lang="fr-FR" sz="11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sSub>
                            <m:sSubPr>
                              <m:ctrlPr>
                                <a:rPr lang="fr-FR" sz="11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1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fr-FR" sz="11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𝒕𝒉𝒆𝒓𝒎𝒂𝒍</m:t>
                              </m:r>
                            </m:sub>
                          </m:sSub>
                          <m:r>
                            <a:rPr lang="fr-FR" sz="11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</m:t>
                          </m:r>
                          <m:d>
                            <m:dPr>
                              <m:ctrlPr>
                                <a:rPr lang="fr-FR" sz="11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11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sSub>
                                <m:sSubPr>
                                  <m:ctrlPr>
                                    <a:rPr lang="fr-FR" sz="11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1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𝒕</m:t>
                                  </m:r>
                                </m:e>
                                <m:sub>
                                  <m:r>
                                    <a:rPr lang="fr-FR" sz="11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𝒕𝒉𝒆𝒓𝒎𝒂𝒍</m:t>
                                  </m:r>
                                </m:sub>
                              </m:sSub>
                              <m:r>
                                <a:rPr lang="fr-FR" sz="11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fr-FR" sz="11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𝟏𝟎𝟎</m:t>
                              </m:r>
                              <m:sSub>
                                <m:sSubPr>
                                  <m:ctrlPr>
                                    <a:rPr lang="fr-FR" sz="11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1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𝑻</m:t>
                                  </m:r>
                                </m:e>
                                <m:sub>
                                  <m:r>
                                    <a:rPr lang="fr-FR" sz="11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𝒑𝒆𝒓𝒊𝒐𝒅</m:t>
                                  </m:r>
                                </m:sub>
                              </m:sSub>
                            </m:e>
                          </m:d>
                        </m:oMath>
                      </m:oMathPara>
                    </a14:m>
                    <a:endParaRPr lang="fr-FR" sz="1100" b="1" i="1" dirty="0" smtClean="0">
                      <a:latin typeface="Cambria Math" panose="02040503050406030204" pitchFamily="18" charset="0"/>
                    </a:endParaRPr>
                  </a:p>
                  <a:p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fr-FR" sz="1100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sz="1100" b="1" i="1" smtClean="0">
                                <a:latin typeface="Cambria Math" panose="02040503050406030204" pitchFamily="18" charset="0"/>
                              </a:rPr>
                              <m:t>𝑻</m:t>
                            </m:r>
                          </m:e>
                          <m:sub>
                            <m:r>
                              <a:rPr lang="fr-FR" sz="1100" b="1" i="1" smtClean="0">
                                <a:latin typeface="Cambria Math" panose="02040503050406030204" pitchFamily="18" charset="0"/>
                              </a:rPr>
                              <m:t>𝒓𝒐𝒕𝒐𝒓</m:t>
                            </m:r>
                          </m:sub>
                          <m:sup>
                            <m:r>
                              <a:rPr lang="fr-FR" sz="11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fr-FR" sz="1100" b="1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fr-FR" sz="11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bSup>
                        <m:r>
                          <a:rPr lang="fr-FR" sz="1100" b="1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Sup>
                          <m:sSubSupPr>
                            <m:ctrlPr>
                              <a:rPr lang="fr-FR" sz="1100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sz="1100" b="1" i="1" smtClean="0">
                                <a:latin typeface="Cambria Math" panose="02040503050406030204" pitchFamily="18" charset="0"/>
                              </a:rPr>
                              <m:t>𝑻</m:t>
                            </m:r>
                          </m:e>
                          <m:sub>
                            <m:r>
                              <a:rPr lang="fr-FR" sz="1100" b="1" i="1" smtClean="0">
                                <a:latin typeface="Cambria Math" panose="02040503050406030204" pitchFamily="18" charset="0"/>
                              </a:rPr>
                              <m:t>𝒑𝒂𝒅</m:t>
                            </m:r>
                          </m:sub>
                          <m:sup>
                            <m:r>
                              <a:rPr lang="fr-FR" sz="11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fr-FR" sz="1100" b="1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fr-FR" sz="11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bSup>
                      </m:oMath>
                    </a14:m>
                    <a:r>
                      <a:rPr lang="fr-FR" sz="1100" dirty="0" smtClean="0"/>
                      <a:t> = </a:t>
                    </a:r>
                    <a:r>
                      <a:rPr lang="fr-FR" sz="1100" dirty="0" err="1" smtClean="0"/>
                      <a:t>transient</a:t>
                    </a:r>
                    <a:r>
                      <a:rPr lang="fr-FR" sz="1100" dirty="0" smtClean="0"/>
                      <a:t> </a:t>
                    </a:r>
                    <a:r>
                      <a:rPr lang="fr-FR" sz="1100" dirty="0" err="1" smtClean="0"/>
                      <a:t>heat</a:t>
                    </a:r>
                    <a:r>
                      <a:rPr lang="fr-FR" sz="1100" dirty="0" smtClean="0"/>
                      <a:t> </a:t>
                    </a:r>
                    <a:r>
                      <a:rPr lang="fr-FR" sz="1100" dirty="0" err="1" smtClean="0"/>
                      <a:t>condunction</a:t>
                    </a:r>
                    <a:r>
                      <a:rPr lang="fr-FR" sz="1100" dirty="0" smtClean="0"/>
                      <a:t> model (</a:t>
                    </a:r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fr-FR" sz="1100" b="1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sSub>
                              <m:sSubPr>
                                <m:ctrlPr>
                                  <a:rPr lang="fr-FR" sz="1100" b="1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b="1" i="1" dirty="0" smtClean="0">
                                    <a:latin typeface="Cambria Math" panose="02040503050406030204" pitchFamily="18" charset="0"/>
                                  </a:rPr>
                                  <m:t>𝒒</m:t>
                                </m:r>
                              </m:e>
                              <m:sub>
                                <m:r>
                                  <a:rPr lang="fr-FR" sz="1100" b="1" i="1" dirty="0" smtClean="0">
                                    <a:latin typeface="Cambria Math" panose="02040503050406030204" pitchFamily="18" charset="0"/>
                                  </a:rPr>
                                  <m:t>𝒂𝒗𝒈</m:t>
                                </m:r>
                              </m:sub>
                            </m:sSub>
                          </m:e>
                          <m:sub>
                            <m:r>
                              <a:rPr lang="fr-FR" sz="1100" b="1" i="1" dirty="0" smtClean="0">
                                <a:latin typeface="Cambria Math" panose="02040503050406030204" pitchFamily="18" charset="0"/>
                              </a:rPr>
                              <m:t>𝒓𝒐𝒕𝒐𝒓</m:t>
                            </m:r>
                          </m:sub>
                          <m:sup>
                            <m:r>
                              <a:rPr lang="fr-FR" sz="1100" b="1" i="1" dirty="0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p>
                        </m:sSubSup>
                      </m:oMath>
                    </a14:m>
                    <a:r>
                      <a:rPr lang="fr-FR" sz="1100" dirty="0" smtClean="0"/>
                      <a:t>, </a:t>
                    </a:r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fr-FR" sz="1100" b="1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sSub>
                              <m:sSubPr>
                                <m:ctrlPr>
                                  <a:rPr lang="fr-FR" sz="1100" b="1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b="1" i="1" dirty="0" smtClean="0">
                                    <a:latin typeface="Cambria Math" panose="02040503050406030204" pitchFamily="18" charset="0"/>
                                  </a:rPr>
                                  <m:t>𝒒</m:t>
                                </m:r>
                              </m:e>
                              <m:sub>
                                <m:r>
                                  <a:rPr lang="fr-FR" sz="1100" b="1" i="1" dirty="0" smtClean="0">
                                    <a:latin typeface="Cambria Math" panose="02040503050406030204" pitchFamily="18" charset="0"/>
                                  </a:rPr>
                                  <m:t>𝒂𝒗𝒈</m:t>
                                </m:r>
                              </m:sub>
                            </m:sSub>
                          </m:e>
                          <m:sub>
                            <m:r>
                              <a:rPr lang="fr-FR" sz="1100" b="1" i="1" dirty="0" smtClean="0">
                                <a:latin typeface="Cambria Math" panose="02040503050406030204" pitchFamily="18" charset="0"/>
                              </a:rPr>
                              <m:t>𝒑𝒂𝒅</m:t>
                            </m:r>
                          </m:sub>
                          <m:sup>
                            <m:r>
                              <a:rPr lang="fr-FR" sz="1100" b="1" i="1" dirty="0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p>
                        </m:sSubSup>
                      </m:oMath>
                    </a14:m>
                    <a:r>
                      <a:rPr lang="fr-FR" sz="1100" dirty="0" smtClean="0"/>
                      <a:t>,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fr-FR" sz="11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100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  <m:sub>
                            <m:r>
                              <a:rPr lang="fr-FR" sz="11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</m:oMath>
                    </a14:m>
                    <a:r>
                      <a:rPr lang="fr-FR" sz="1100" dirty="0" smtClean="0"/>
                      <a:t>)</a:t>
                    </a:r>
                  </a:p>
                </p:txBody>
              </p:sp>
            </mc:Choice>
            <mc:Fallback xmlns="">
              <p:sp>
                <p:nvSpPr>
                  <p:cNvPr id="118" name="ZoneTexte 11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56325" y="7241600"/>
                    <a:ext cx="4875086" cy="517962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 b="-2299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9" name="ZoneTexte 118"/>
                  <p:cNvSpPr txBox="1"/>
                  <p:nvPr/>
                </p:nvSpPr>
                <p:spPr>
                  <a:xfrm>
                    <a:off x="2089544" y="7911774"/>
                    <a:ext cx="4408648" cy="276742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fr-FR" sz="1100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sz="1100" b="1" i="1" smtClean="0">
                                <a:latin typeface="Cambria Math" panose="02040503050406030204" pitchFamily="18" charset="0"/>
                              </a:rPr>
                              <m:t>𝑼</m:t>
                            </m:r>
                          </m:e>
                          <m:sub>
                            <m:r>
                              <a:rPr lang="fr-FR" sz="1100" b="1" i="1" smtClean="0">
                                <a:latin typeface="Cambria Math" panose="02040503050406030204" pitchFamily="18" charset="0"/>
                              </a:rPr>
                              <m:t>𝒕𝒉𝒆𝒓</m:t>
                            </m:r>
                          </m:sub>
                          <m:sup>
                            <m:r>
                              <a:rPr lang="fr-FR" sz="11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fr-FR" sz="1100" b="1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fr-FR" sz="11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bSup>
                      </m:oMath>
                    </a14:m>
                    <a:r>
                      <a:rPr lang="fr-FR" sz="1100" dirty="0" smtClean="0"/>
                      <a:t> = computation of the thermal </a:t>
                    </a:r>
                    <a:r>
                      <a:rPr lang="fr-FR" sz="1100" dirty="0" err="1" smtClean="0"/>
                      <a:t>imbalance</a:t>
                    </a:r>
                    <a:r>
                      <a:rPr lang="fr-FR" sz="1100" dirty="0" smtClean="0"/>
                      <a:t> (</a:t>
                    </a:r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fr-FR" sz="1100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sz="1100" b="1" i="1" smtClean="0">
                                <a:latin typeface="Cambria Math" panose="02040503050406030204" pitchFamily="18" charset="0"/>
                              </a:rPr>
                              <m:t>𝑻</m:t>
                            </m:r>
                          </m:e>
                          <m:sub>
                            <m:r>
                              <a:rPr lang="fr-FR" sz="1100" b="1" i="1" smtClean="0">
                                <a:latin typeface="Cambria Math" panose="02040503050406030204" pitchFamily="18" charset="0"/>
                              </a:rPr>
                              <m:t>𝒓𝒐𝒕𝒐𝒓</m:t>
                            </m:r>
                          </m:sub>
                          <m:sup>
                            <m:r>
                              <a:rPr lang="fr-FR" sz="11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fr-FR" sz="1100" b="1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fr-FR" sz="11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bSup>
                      </m:oMath>
                    </a14:m>
                    <a:r>
                      <a:rPr lang="fr-FR" sz="1100" dirty="0" smtClean="0"/>
                      <a:t>)</a:t>
                    </a:r>
                  </a:p>
                </p:txBody>
              </p:sp>
            </mc:Choice>
            <mc:Fallback xmlns="">
              <p:sp>
                <p:nvSpPr>
                  <p:cNvPr id="119" name="ZoneTexte 1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89544" y="7911774"/>
                    <a:ext cx="4408648" cy="276742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 b="-12766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20" name="Connecteur droit avec flèche 119"/>
              <p:cNvCxnSpPr>
                <a:stCxn id="118" idx="2"/>
                <a:endCxn id="119" idx="0"/>
              </p:cNvCxnSpPr>
              <p:nvPr/>
            </p:nvCxnSpPr>
            <p:spPr>
              <a:xfrm>
                <a:off x="4293868" y="7759562"/>
                <a:ext cx="0" cy="152212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6" name="Connecteur droit avec flèche 125"/>
              <p:cNvCxnSpPr>
                <a:stCxn id="119" idx="2"/>
              </p:cNvCxnSpPr>
              <p:nvPr/>
            </p:nvCxnSpPr>
            <p:spPr>
              <a:xfrm>
                <a:off x="4293868" y="8188516"/>
                <a:ext cx="0" cy="214299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53" name="Groupe 152"/>
            <p:cNvGrpSpPr/>
            <p:nvPr/>
          </p:nvGrpSpPr>
          <p:grpSpPr>
            <a:xfrm>
              <a:off x="2365777" y="2949249"/>
              <a:ext cx="3525436" cy="1172654"/>
              <a:chOff x="2365777" y="2949249"/>
              <a:chExt cx="3525436" cy="1172654"/>
            </a:xfrm>
          </p:grpSpPr>
          <p:cxnSp>
            <p:nvCxnSpPr>
              <p:cNvPr id="48" name="Connecteur droit avec flèche 47"/>
              <p:cNvCxnSpPr>
                <a:stCxn id="47" idx="2"/>
              </p:cNvCxnSpPr>
              <p:nvPr/>
            </p:nvCxnSpPr>
            <p:spPr>
              <a:xfrm>
                <a:off x="3883493" y="2949249"/>
                <a:ext cx="0" cy="269678"/>
              </a:xfrm>
              <a:prstGeom prst="straightConnector1">
                <a:avLst/>
              </a:prstGeom>
              <a:ln w="19050"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8" name="Connecteur droit 137"/>
              <p:cNvCxnSpPr/>
              <p:nvPr/>
            </p:nvCxnSpPr>
            <p:spPr>
              <a:xfrm>
                <a:off x="2365777" y="3218927"/>
                <a:ext cx="3525436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1" name="Connecteur droit avec flèche 140"/>
              <p:cNvCxnSpPr/>
              <p:nvPr/>
            </p:nvCxnSpPr>
            <p:spPr>
              <a:xfrm>
                <a:off x="2375833" y="3218927"/>
                <a:ext cx="0" cy="357203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3" name="Connecteur droit avec flèche 142"/>
              <p:cNvCxnSpPr>
                <a:endCxn id="9" idx="0"/>
              </p:cNvCxnSpPr>
              <p:nvPr/>
            </p:nvCxnSpPr>
            <p:spPr>
              <a:xfrm>
                <a:off x="5891213" y="3218927"/>
                <a:ext cx="0" cy="902976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56" name="Groupe 155"/>
            <p:cNvGrpSpPr/>
            <p:nvPr/>
          </p:nvGrpSpPr>
          <p:grpSpPr>
            <a:xfrm flipH="1">
              <a:off x="3883492" y="3114676"/>
              <a:ext cx="3738650" cy="5543550"/>
              <a:chOff x="352424" y="3488518"/>
              <a:chExt cx="1235413" cy="2111670"/>
            </a:xfrm>
          </p:grpSpPr>
          <p:cxnSp>
            <p:nvCxnSpPr>
              <p:cNvPr id="157" name="Connecteur droit 156"/>
              <p:cNvCxnSpPr/>
              <p:nvPr/>
            </p:nvCxnSpPr>
            <p:spPr>
              <a:xfrm flipH="1" flipV="1">
                <a:off x="352424" y="5596877"/>
                <a:ext cx="798908" cy="3311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8" name="Connecteur droit 157"/>
              <p:cNvCxnSpPr/>
              <p:nvPr/>
            </p:nvCxnSpPr>
            <p:spPr>
              <a:xfrm>
                <a:off x="352425" y="3488518"/>
                <a:ext cx="0" cy="211167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9" name="Connecteur droit avec flèche 158"/>
              <p:cNvCxnSpPr/>
              <p:nvPr/>
            </p:nvCxnSpPr>
            <p:spPr>
              <a:xfrm>
                <a:off x="352424" y="3488518"/>
                <a:ext cx="1235413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71" name="Groupe 170"/>
            <p:cNvGrpSpPr/>
            <p:nvPr/>
          </p:nvGrpSpPr>
          <p:grpSpPr>
            <a:xfrm>
              <a:off x="3383277" y="8384921"/>
              <a:ext cx="2034539" cy="916556"/>
              <a:chOff x="3383277" y="8384921"/>
              <a:chExt cx="2034539" cy="916556"/>
            </a:xfrm>
          </p:grpSpPr>
          <p:grpSp>
            <p:nvGrpSpPr>
              <p:cNvPr id="129" name="Groupe 128"/>
              <p:cNvGrpSpPr/>
              <p:nvPr/>
            </p:nvGrpSpPr>
            <p:grpSpPr>
              <a:xfrm>
                <a:off x="3383277" y="8411103"/>
                <a:ext cx="1821182" cy="466839"/>
                <a:chOff x="3383277" y="8743836"/>
                <a:chExt cx="1821182" cy="466839"/>
              </a:xfrm>
            </p:grpSpPr>
            <p:sp>
              <p:nvSpPr>
                <p:cNvPr id="124" name="Losange 123"/>
                <p:cNvSpPr/>
                <p:nvPr/>
              </p:nvSpPr>
              <p:spPr>
                <a:xfrm>
                  <a:off x="3383277" y="8743836"/>
                  <a:ext cx="1821182" cy="466839"/>
                </a:xfrm>
                <a:prstGeom prst="diamond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100" dirty="0">
                    <a:solidFill>
                      <a:schemeClr val="tx1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5" name="Rectangle 124"/>
                    <p:cNvSpPr/>
                    <p:nvPr/>
                  </p:nvSpPr>
                  <p:spPr>
                    <a:xfrm>
                      <a:off x="3801586" y="8824011"/>
                      <a:ext cx="984564" cy="276999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fr-FR" sz="12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</m:e>
                              <m:sub>
                                <m:r>
                                  <a:rPr lang="fr-FR" sz="12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  <m:r>
                                  <a:rPr lang="fr-FR" sz="12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fr-FR" sz="12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fr-FR" sz="1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sSub>
                              <m:sSubPr>
                                <m:ctrlPr>
                                  <a:rPr lang="fr-FR" sz="12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𝒕</m:t>
                                </m:r>
                              </m:e>
                              <m:sub>
                                <m:r>
                                  <a:rPr lang="fr-FR" sz="12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𝒆𝒏𝒅</m:t>
                                </m:r>
                              </m:sub>
                            </m:sSub>
                          </m:oMath>
                        </m:oMathPara>
                      </a14:m>
                      <a:endParaRPr lang="fr-FR" sz="1200" b="1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25" name="Rectangle 124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801586" y="8824011"/>
                      <a:ext cx="984564" cy="276999"/>
                    </a:xfrm>
                    <a:prstGeom prst="rect">
                      <a:avLst/>
                    </a:prstGeom>
                    <a:blipFill rotWithShape="0">
                      <a:blip r:embed="rId1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62" name="ZoneTexte 161"/>
              <p:cNvSpPr txBox="1"/>
              <p:nvPr/>
            </p:nvSpPr>
            <p:spPr>
              <a:xfrm>
                <a:off x="5030979" y="8384921"/>
                <a:ext cx="38683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 err="1" smtClean="0"/>
                  <a:t>Yes</a:t>
                </a:r>
                <a:endParaRPr lang="fr-FR" sz="1200" dirty="0"/>
              </a:p>
            </p:txBody>
          </p:sp>
          <p:cxnSp>
            <p:nvCxnSpPr>
              <p:cNvPr id="163" name="Connecteur droit avec flèche 162"/>
              <p:cNvCxnSpPr/>
              <p:nvPr/>
            </p:nvCxnSpPr>
            <p:spPr>
              <a:xfrm>
                <a:off x="4311010" y="8877942"/>
                <a:ext cx="0" cy="161925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5" name="ZoneTexte 164"/>
              <p:cNvSpPr txBox="1"/>
              <p:nvPr/>
            </p:nvSpPr>
            <p:spPr>
              <a:xfrm>
                <a:off x="4443776" y="8848452"/>
                <a:ext cx="36580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 smtClean="0"/>
                  <a:t>No</a:t>
                </a:r>
                <a:endParaRPr lang="fr-FR" sz="12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7" name="ZoneTexte 166"/>
                  <p:cNvSpPr txBox="1"/>
                  <p:nvPr/>
                </p:nvSpPr>
                <p:spPr>
                  <a:xfrm>
                    <a:off x="4101313" y="9039867"/>
                    <a:ext cx="419394" cy="26161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100" b="0" i="1" dirty="0" smtClean="0">
                              <a:latin typeface="Cambria Math" panose="02040503050406030204" pitchFamily="18" charset="0"/>
                            </a:rPr>
                            <m:t>𝐸𝑛𝑑</m:t>
                          </m:r>
                        </m:oMath>
                      </m:oMathPara>
                    </a14:m>
                    <a:endParaRPr lang="fr-FR" sz="1100" dirty="0"/>
                  </a:p>
                </p:txBody>
              </p:sp>
            </mc:Choice>
            <mc:Fallback xmlns="">
              <p:sp>
                <p:nvSpPr>
                  <p:cNvPr id="167" name="ZoneTexte 16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01313" y="9039867"/>
                    <a:ext cx="419394" cy="261610"/>
                  </a:xfrm>
                  <a:prstGeom prst="rect">
                    <a:avLst/>
                  </a:prstGeom>
                  <a:blipFill rotWithShape="0"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496678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e 19"/>
          <p:cNvGrpSpPr/>
          <p:nvPr/>
        </p:nvGrpSpPr>
        <p:grpSpPr>
          <a:xfrm>
            <a:off x="809624" y="282420"/>
            <a:ext cx="7204545" cy="6651312"/>
            <a:chOff x="809624" y="282420"/>
            <a:chExt cx="7204545" cy="6651312"/>
          </a:xfrm>
        </p:grpSpPr>
        <p:pic>
          <p:nvPicPr>
            <p:cNvPr id="4" name="Imag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99520" y="282420"/>
              <a:ext cx="7114649" cy="6651312"/>
            </a:xfrm>
            <a:prstGeom prst="rect">
              <a:avLst/>
            </a:prstGeom>
          </p:spPr>
        </p:pic>
        <p:grpSp>
          <p:nvGrpSpPr>
            <p:cNvPr id="7" name="Groupe 6"/>
            <p:cNvGrpSpPr/>
            <p:nvPr/>
          </p:nvGrpSpPr>
          <p:grpSpPr>
            <a:xfrm>
              <a:off x="809625" y="729147"/>
              <a:ext cx="7124700" cy="3234687"/>
              <a:chOff x="809625" y="729147"/>
              <a:chExt cx="7124700" cy="3234687"/>
            </a:xfrm>
          </p:grpSpPr>
          <p:sp>
            <p:nvSpPr>
              <p:cNvPr id="5" name="ZoneTexte 4"/>
              <p:cNvSpPr txBox="1"/>
              <p:nvPr/>
            </p:nvSpPr>
            <p:spPr>
              <a:xfrm>
                <a:off x="809625" y="729147"/>
                <a:ext cx="7124700" cy="3234687"/>
              </a:xfrm>
              <a:prstGeom prst="rect">
                <a:avLst/>
              </a:prstGeom>
              <a:noFill/>
              <a:ln w="38100">
                <a:prstDash val="dashDot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endParaRPr lang="fr-FR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Rectangle 5"/>
                  <p:cNvSpPr/>
                  <p:nvPr/>
                </p:nvSpPr>
                <p:spPr>
                  <a:xfrm>
                    <a:off x="6356138" y="2918580"/>
                    <a:ext cx="1578187" cy="759375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/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en-US" sz="1400" dirty="0" smtClean="0"/>
                      <a:t>Synchronous vibration</a:t>
                    </a:r>
                  </a:p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1" i="1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4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1" i="1">
                                      <a:latin typeface="Cambria Math" panose="02040503050406030204" pitchFamily="18" charset="0"/>
                                    </a:rPr>
                                    <m:t>µ</m:t>
                                  </m:r>
                                  <m:r>
                                    <a:rPr lang="en-US" sz="1400" b="1" i="1">
                                      <a:latin typeface="Cambria Math" panose="02040503050406030204" pitchFamily="18" charset="0"/>
                                    </a:rPr>
                                    <m:t>𝒎</m:t>
                                  </m:r>
                                  <m:r>
                                    <a:rPr lang="en-US" sz="1400" b="1" i="1">
                                      <a:latin typeface="Cambria Math" panose="02040503050406030204" pitchFamily="18" charset="0"/>
                                    </a:rPr>
                                    <m:t>/(</m:t>
                                  </m:r>
                                  <m:r>
                                    <a:rPr lang="en-US" sz="1400" b="1" i="1">
                                      <a:latin typeface="Cambria Math" panose="02040503050406030204" pitchFamily="18" charset="0"/>
                                    </a:rPr>
                                    <m:t>𝒈𝒎𝒎</m:t>
                                  </m:r>
                                  <m:r>
                                    <a:rPr lang="en-US" sz="1400" b="1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sub>
                          </m:sSub>
                        </m:oMath>
                      </m:oMathPara>
                    </a14:m>
                    <a:endParaRPr lang="en-US" sz="1400" b="1" dirty="0"/>
                  </a:p>
                </p:txBody>
              </p:sp>
            </mc:Choice>
            <mc:Fallback xmlns="">
              <p:sp>
                <p:nvSpPr>
                  <p:cNvPr id="6" name="Rectangle 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56138" y="2918580"/>
                    <a:ext cx="1578187" cy="759375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t="-794" b="-1587"/>
                    </a:stretch>
                  </a:blipFill>
                  <a:ln/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5" name="Groupe 14"/>
            <p:cNvGrpSpPr/>
            <p:nvPr/>
          </p:nvGrpSpPr>
          <p:grpSpPr>
            <a:xfrm>
              <a:off x="809625" y="4262455"/>
              <a:ext cx="7124699" cy="1204895"/>
              <a:chOff x="809625" y="4262455"/>
              <a:chExt cx="7124699" cy="1204895"/>
            </a:xfrm>
          </p:grpSpPr>
          <p:sp>
            <p:nvSpPr>
              <p:cNvPr id="12" name="ZoneTexte 11"/>
              <p:cNvSpPr txBox="1"/>
              <p:nvPr/>
            </p:nvSpPr>
            <p:spPr>
              <a:xfrm>
                <a:off x="809625" y="4262455"/>
                <a:ext cx="7124699" cy="1204895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60000"/>
                    <a:lumOff val="40000"/>
                  </a:schemeClr>
                </a:solidFill>
                <a:prstDash val="dashDot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endParaRPr lang="fr-FR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ZoneTexte 13"/>
                  <p:cNvSpPr txBox="1"/>
                  <p:nvPr/>
                </p:nvSpPr>
                <p:spPr>
                  <a:xfrm>
                    <a:off x="809625" y="4262455"/>
                    <a:ext cx="1247019" cy="973408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>
                    <a:solidFill>
                      <a:schemeClr val="accent2">
                        <a:lumMod val="60000"/>
                        <a:lumOff val="40000"/>
                      </a:schemeClr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400" dirty="0" smtClean="0"/>
                      <a:t>Rotor differential heating (</a:t>
                    </a:r>
                    <a14:m>
                      <m:oMath xmlns:m="http://schemas.openxmlformats.org/officeDocument/2006/math">
                        <m:r>
                          <a:rPr lang="en-US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oMath>
                    </a14:m>
                    <a:r>
                      <a:rPr lang="en-US" sz="1400" dirty="0" smtClean="0"/>
                      <a:t>)</a:t>
                    </a:r>
                  </a:p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1" i="1"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  <m: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4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1" i="1">
                                      <a:latin typeface="Cambria Math" panose="02040503050406030204" pitchFamily="18" charset="0"/>
                                    </a:rPr>
                                    <m:t>°</m:t>
                                  </m:r>
                                  <m:r>
                                    <a:rPr lang="en-US" sz="1400" b="1" i="1">
                                      <a:latin typeface="Cambria Math" panose="02040503050406030204" pitchFamily="18" charset="0"/>
                                    </a:rPr>
                                    <m:t>𝑪</m:t>
                                  </m:r>
                                  <m:r>
                                    <a:rPr lang="en-US" sz="1400" b="1" i="1">
                                      <a:latin typeface="Cambria Math" panose="02040503050406030204" pitchFamily="18" charset="0"/>
                                    </a:rPr>
                                    <m:t>/µ</m:t>
                                  </m:r>
                                  <m:r>
                                    <a:rPr lang="en-US" sz="1400" b="1" i="1">
                                      <a:latin typeface="Cambria Math" panose="02040503050406030204" pitchFamily="18" charset="0"/>
                                    </a:rPr>
                                    <m:t>𝒎</m:t>
                                  </m:r>
                                </m:e>
                              </m:d>
                            </m:sub>
                          </m:sSub>
                        </m:oMath>
                      </m:oMathPara>
                    </a14:m>
                    <a:endParaRPr lang="en-US" sz="1400" b="1" dirty="0"/>
                  </a:p>
                </p:txBody>
              </p:sp>
            </mc:Choice>
            <mc:Fallback xmlns="">
              <p:sp>
                <p:nvSpPr>
                  <p:cNvPr id="14" name="ZoneTexte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9625" y="4262455"/>
                    <a:ext cx="1247019" cy="973408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t="-617"/>
                    </a:stretch>
                  </a:blipFill>
                  <a:ln>
                    <a:solidFill>
                      <a:schemeClr val="accent2">
                        <a:lumMod val="60000"/>
                        <a:lumOff val="40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9" name="Groupe 18"/>
            <p:cNvGrpSpPr/>
            <p:nvPr/>
          </p:nvGrpSpPr>
          <p:grpSpPr>
            <a:xfrm>
              <a:off x="809624" y="5524210"/>
              <a:ext cx="7124700" cy="1042400"/>
              <a:chOff x="809624" y="5524210"/>
              <a:chExt cx="7124700" cy="1042400"/>
            </a:xfrm>
          </p:grpSpPr>
          <p:sp>
            <p:nvSpPr>
              <p:cNvPr id="17" name="ZoneTexte 16"/>
              <p:cNvSpPr txBox="1"/>
              <p:nvPr/>
            </p:nvSpPr>
            <p:spPr>
              <a:xfrm>
                <a:off x="809624" y="5524210"/>
                <a:ext cx="7124700" cy="1042400"/>
              </a:xfrm>
              <a:prstGeom prst="rect">
                <a:avLst/>
              </a:prstGeom>
              <a:noFill/>
              <a:ln w="28575">
                <a:solidFill>
                  <a:schemeClr val="accent6">
                    <a:lumMod val="60000"/>
                    <a:lumOff val="40000"/>
                  </a:schemeClr>
                </a:solidFill>
                <a:prstDash val="dashDot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endParaRPr lang="fr-FR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ZoneTexte 17"/>
                  <p:cNvSpPr txBox="1"/>
                  <p:nvPr/>
                </p:nvSpPr>
                <p:spPr>
                  <a:xfrm>
                    <a:off x="809624" y="5524210"/>
                    <a:ext cx="1247019" cy="759375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400" dirty="0" smtClean="0"/>
                      <a:t>thermal imbalance</a:t>
                    </a:r>
                  </a:p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400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1" i="1" dirty="0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e>
                            <m: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fr-FR" sz="1400" b="1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sz="1400" b="1" i="1" dirty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fr-FR" sz="1400" b="1" i="1" dirty="0">
                                      <a:latin typeface="Cambria Math" panose="02040503050406030204" pitchFamily="18" charset="0"/>
                                    </a:rPr>
                                    <m:t>𝒈𝒎𝒎</m:t>
                                  </m:r>
                                  <m:r>
                                    <a:rPr lang="fr-FR" sz="1400" b="1" i="1" dirty="0">
                                      <a:latin typeface="Cambria Math" panose="02040503050406030204" pitchFamily="18" charset="0"/>
                                    </a:rPr>
                                    <m:t>)/°</m:t>
                                  </m:r>
                                  <m:r>
                                    <a:rPr lang="fr-FR" sz="1400" b="1" i="1" dirty="0">
                                      <a:latin typeface="Cambria Math" panose="02040503050406030204" pitchFamily="18" charset="0"/>
                                    </a:rPr>
                                    <m:t>𝑪</m:t>
                                  </m:r>
                                </m:e>
                              </m:d>
                            </m:sub>
                          </m:sSub>
                        </m:oMath>
                      </m:oMathPara>
                    </a14:m>
                    <a:endParaRPr lang="en-US" sz="1400" b="1" dirty="0"/>
                  </a:p>
                </p:txBody>
              </p:sp>
            </mc:Choice>
            <mc:Fallback xmlns="">
              <p:sp>
                <p:nvSpPr>
                  <p:cNvPr id="18" name="ZoneTexte 1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9624" y="5524210"/>
                    <a:ext cx="1247019" cy="759375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t="-787" b="-787"/>
                    </a:stretch>
                  </a:blip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965792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782" y="2951319"/>
            <a:ext cx="7224386" cy="6651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0607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1692</TotalTime>
  <Words>24</Words>
  <Application>Microsoft Office PowerPoint</Application>
  <PresentationFormat>A3 (297 x 420 mm)</PresentationFormat>
  <Paragraphs>23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Thème Office</vt:lpstr>
      <vt:lpstr>Présentation PowerPoint</vt:lpstr>
      <vt:lpstr>Présentation PowerPoint</vt:lpstr>
      <vt:lpstr>Présentation PowerPoint</vt:lpstr>
    </vt:vector>
  </TitlesOfParts>
  <Company>EDF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ZHANG Silun</dc:creator>
  <cp:lastModifiedBy>ZhangSilun</cp:lastModifiedBy>
  <cp:revision>113</cp:revision>
  <dcterms:created xsi:type="dcterms:W3CDTF">2018-09-05T14:04:58Z</dcterms:created>
  <dcterms:modified xsi:type="dcterms:W3CDTF">2018-12-23T01:28:49Z</dcterms:modified>
</cp:coreProperties>
</file>