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3" r:id="rId4"/>
    <p:sldId id="270" r:id="rId5"/>
    <p:sldId id="268" r:id="rId6"/>
    <p:sldId id="269" r:id="rId7"/>
    <p:sldId id="272" r:id="rId8"/>
    <p:sldId id="267" r:id="rId9"/>
    <p:sldId id="260" r:id="rId10"/>
    <p:sldId id="262" r:id="rId11"/>
    <p:sldId id="256" r:id="rId12"/>
    <p:sldId id="257" r:id="rId13"/>
    <p:sldId id="258" r:id="rId14"/>
    <p:sldId id="259" r:id="rId15"/>
    <p:sldId id="261" r:id="rId16"/>
    <p:sldId id="26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04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3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76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3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4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2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00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9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16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A392-9FC9-4C97-8CCF-1818B5F02F7F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9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6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819807" y="1222625"/>
            <a:ext cx="10934970" cy="2948258"/>
            <a:chOff x="819807" y="1222625"/>
            <a:chExt cx="10934970" cy="2948258"/>
          </a:xfrm>
        </p:grpSpPr>
        <p:grpSp>
          <p:nvGrpSpPr>
            <p:cNvPr id="81" name="Groupe 80"/>
            <p:cNvGrpSpPr/>
            <p:nvPr/>
          </p:nvGrpSpPr>
          <p:grpSpPr>
            <a:xfrm>
              <a:off x="819807" y="1222625"/>
              <a:ext cx="10934970" cy="2938409"/>
              <a:chOff x="819807" y="1222625"/>
              <a:chExt cx="10934970" cy="2938409"/>
            </a:xfrm>
          </p:grpSpPr>
          <p:grpSp>
            <p:nvGrpSpPr>
              <p:cNvPr id="125" name="Groupe 124"/>
              <p:cNvGrpSpPr/>
              <p:nvPr/>
            </p:nvGrpSpPr>
            <p:grpSpPr>
              <a:xfrm>
                <a:off x="887670" y="1734179"/>
                <a:ext cx="10523038" cy="1972434"/>
                <a:chOff x="-1077765" y="1713159"/>
                <a:chExt cx="10523038" cy="1972434"/>
              </a:xfrm>
            </p:grpSpPr>
            <p:sp>
              <p:nvSpPr>
                <p:cNvPr id="78" name="ZoneTexte 77"/>
                <p:cNvSpPr txBox="1"/>
                <p:nvPr/>
              </p:nvSpPr>
              <p:spPr>
                <a:xfrm>
                  <a:off x="7874999" y="2490084"/>
                  <a:ext cx="1570274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Vibrations synchrones excessives</a:t>
                  </a:r>
                  <a:endParaRPr lang="fr-FR" dirty="0"/>
                </a:p>
              </p:txBody>
            </p:sp>
            <p:grpSp>
              <p:nvGrpSpPr>
                <p:cNvPr id="120" name="Groupe 119"/>
                <p:cNvGrpSpPr/>
                <p:nvPr/>
              </p:nvGrpSpPr>
              <p:grpSpPr>
                <a:xfrm>
                  <a:off x="387308" y="1713159"/>
                  <a:ext cx="7487691" cy="1972434"/>
                  <a:chOff x="387308" y="1713159"/>
                  <a:chExt cx="7487691" cy="1972434"/>
                </a:xfrm>
              </p:grpSpPr>
              <p:grpSp>
                <p:nvGrpSpPr>
                  <p:cNvPr id="74" name="Groupe 73"/>
                  <p:cNvGrpSpPr/>
                  <p:nvPr/>
                </p:nvGrpSpPr>
                <p:grpSpPr>
                  <a:xfrm>
                    <a:off x="387308" y="1713159"/>
                    <a:ext cx="7487691" cy="1972434"/>
                    <a:chOff x="1764163" y="662125"/>
                    <a:chExt cx="7487691" cy="1972434"/>
                  </a:xfrm>
                </p:grpSpPr>
                <p:grpSp>
                  <p:nvGrpSpPr>
                    <p:cNvPr id="73" name="Groupe 72"/>
                    <p:cNvGrpSpPr/>
                    <p:nvPr/>
                  </p:nvGrpSpPr>
                  <p:grpSpPr>
                    <a:xfrm>
                      <a:off x="2472076" y="1157231"/>
                      <a:ext cx="5971335" cy="1477328"/>
                      <a:chOff x="2472076" y="1157231"/>
                      <a:chExt cx="5971335" cy="1477328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9" name="ZoneTexte 28"/>
                          <p:cNvSpPr txBox="1"/>
                          <p:nvPr/>
                        </p:nvSpPr>
                        <p:spPr>
                          <a:xfrm>
                            <a:off x="4491518" y="1434229"/>
                            <a:ext cx="1651766" cy="92333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dirty="0" smtClean="0"/>
                              <a:t>Différence </a:t>
                            </a:r>
                            <a:r>
                              <a:rPr lang="fr-FR" dirty="0" smtClean="0"/>
                              <a:t>de </a:t>
                            </a:r>
                            <a:r>
                              <a:rPr lang="fr-FR" dirty="0" smtClean="0"/>
                              <a:t>température (</a:t>
                            </a:r>
                            <a14:m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a14:m>
                            <a:r>
                              <a:rPr lang="fr-FR" dirty="0" smtClean="0"/>
                              <a:t>)</a:t>
                            </a:r>
                            <a:endParaRPr lang="fr-FR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9" name="ZoneTexte 2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491518" y="1434229"/>
                            <a:ext cx="1651766" cy="923330"/>
                          </a:xfrm>
                          <a:prstGeom prst="rect">
                            <a:avLst/>
                          </a:prstGeom>
                          <a:blipFill rotWithShape="0">
                            <a:blip r:embed="rId2"/>
                            <a:stretch>
                              <a:fillRect t="-2597" b="-8442"/>
                            </a:stretch>
                          </a:blipFill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31" name="Connecteur droit avec flèche 30"/>
                      <p:cNvCxnSpPr>
                        <a:stCxn id="33" idx="3"/>
                        <a:endCxn id="29" idx="1"/>
                      </p:cNvCxnSpPr>
                      <p:nvPr/>
                    </p:nvCxnSpPr>
                    <p:spPr>
                      <a:xfrm flipV="1">
                        <a:off x="4007547" y="1895894"/>
                        <a:ext cx="483971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472076" y="1157231"/>
                        <a:ext cx="1535471" cy="147732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fr-FR" dirty="0" smtClean="0"/>
                          <a:t>Vibrations synchrones </a:t>
                        </a:r>
                        <a:r>
                          <a:rPr lang="fr-FR" dirty="0"/>
                          <a:t>du </a:t>
                        </a:r>
                        <a:r>
                          <a:rPr lang="fr-FR" dirty="0" smtClean="0"/>
                          <a:t>rotor</a:t>
                        </a:r>
                      </a:p>
                      <a:p>
                        <a:pPr algn="ctr"/>
                        <a:r>
                          <a:rPr lang="fr-FR" dirty="0" smtClean="0"/>
                          <a:t>au niveau du palier</a:t>
                        </a:r>
                        <a:endParaRPr lang="fr-FR" dirty="0"/>
                      </a:p>
                    </p:txBody>
                  </p: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6682923" y="1295730"/>
                        <a:ext cx="1760488" cy="120032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fr-FR" dirty="0" smtClean="0"/>
                          <a:t>Déformation thermique et</a:t>
                        </a:r>
                      </a:p>
                      <a:p>
                        <a:pPr algn="ctr"/>
                        <a:r>
                          <a:rPr lang="fr-FR" dirty="0" smtClean="0"/>
                          <a:t>balourd thermique</a:t>
                        </a:r>
                        <a:endParaRPr lang="fr-FR" dirty="0"/>
                      </a:p>
                    </p:txBody>
                  </p:sp>
                  <p:cxnSp>
                    <p:nvCxnSpPr>
                      <p:cNvPr id="39" name="Connecteur droit avec flèche 38"/>
                      <p:cNvCxnSpPr>
                        <a:stCxn id="29" idx="3"/>
                        <a:endCxn id="38" idx="1"/>
                      </p:cNvCxnSpPr>
                      <p:nvPr/>
                    </p:nvCxnSpPr>
                    <p:spPr>
                      <a:xfrm>
                        <a:off x="6143284" y="1895894"/>
                        <a:ext cx="539639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oupe 67"/>
                    <p:cNvGrpSpPr/>
                    <p:nvPr/>
                  </p:nvGrpSpPr>
                  <p:grpSpPr>
                    <a:xfrm>
                      <a:off x="1764163" y="662125"/>
                      <a:ext cx="7487691" cy="1238589"/>
                      <a:chOff x="1764163" y="1145068"/>
                      <a:chExt cx="7487691" cy="1060728"/>
                    </a:xfrm>
                  </p:grpSpPr>
                  <p:cxnSp>
                    <p:nvCxnSpPr>
                      <p:cNvPr id="44" name="Connecteur droit avec flèche 43"/>
                      <p:cNvCxnSpPr>
                        <a:stCxn id="38" idx="3"/>
                        <a:endCxn id="78" idx="1"/>
                      </p:cNvCxnSpPr>
                      <p:nvPr/>
                    </p:nvCxnSpPr>
                    <p:spPr>
                      <a:xfrm>
                        <a:off x="8443411" y="2201668"/>
                        <a:ext cx="808443" cy="412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Connecteur droit avec flèche 50"/>
                      <p:cNvCxnSpPr/>
                      <p:nvPr/>
                    </p:nvCxnSpPr>
                    <p:spPr>
                      <a:xfrm flipH="1">
                        <a:off x="2161681" y="1151737"/>
                        <a:ext cx="3345739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non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cteur droit avec flèche 54"/>
                      <p:cNvCxnSpPr>
                        <a:stCxn id="2" idx="0"/>
                      </p:cNvCxnSpPr>
                      <p:nvPr/>
                    </p:nvCxnSpPr>
                    <p:spPr>
                      <a:xfrm flipV="1">
                        <a:off x="2161681" y="1145068"/>
                        <a:ext cx="0" cy="95714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cteur droit avec flèche 58"/>
                      <p:cNvCxnSpPr/>
                      <p:nvPr/>
                    </p:nvCxnSpPr>
                    <p:spPr>
                      <a:xfrm flipV="1">
                        <a:off x="8836359" y="1151737"/>
                        <a:ext cx="9726" cy="104739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cteur droit avec flèche 62"/>
                      <p:cNvCxnSpPr>
                        <a:stCxn id="122" idx="3"/>
                        <a:endCxn id="2" idx="2"/>
                      </p:cNvCxnSpPr>
                      <p:nvPr/>
                    </p:nvCxnSpPr>
                    <p:spPr>
                      <a:xfrm flipV="1">
                        <a:off x="1764163" y="2199128"/>
                        <a:ext cx="284350" cy="666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18" name="Connecteur droit avec flèche 117"/>
                  <p:cNvCxnSpPr/>
                  <p:nvPr/>
                </p:nvCxnSpPr>
                <p:spPr>
                  <a:xfrm>
                    <a:off x="4017406" y="1720948"/>
                    <a:ext cx="344209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Rectangle 121"/>
                <p:cNvSpPr/>
                <p:nvPr/>
              </p:nvSpPr>
              <p:spPr>
                <a:xfrm>
                  <a:off x="-1077765" y="2490083"/>
                  <a:ext cx="1465073" cy="92333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dirty="0" smtClean="0"/>
                    <a:t>Balourd mécanique initial</a:t>
                  </a:r>
                  <a:endParaRPr lang="fr-FR" dirty="0"/>
                </a:p>
              </p:txBody>
            </p:sp>
          </p:grpSp>
          <p:sp>
            <p:nvSpPr>
              <p:cNvPr id="80" name="Rectangle 79"/>
              <p:cNvSpPr/>
              <p:nvPr/>
            </p:nvSpPr>
            <p:spPr>
              <a:xfrm>
                <a:off x="819807" y="1222625"/>
                <a:ext cx="8797159" cy="293840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9616967" y="1222625"/>
                <a:ext cx="2137810" cy="293840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</p:grpSp>
        <p:sp>
          <p:nvSpPr>
            <p:cNvPr id="82" name="ZoneTexte 81"/>
            <p:cNvSpPr txBox="1"/>
            <p:nvPr/>
          </p:nvSpPr>
          <p:spPr>
            <a:xfrm>
              <a:off x="4014998" y="3791702"/>
              <a:ext cx="2130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70C0"/>
                  </a:solidFill>
                </a:rPr>
                <a:t>L’effet Morton stable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9927361" y="3524552"/>
              <a:ext cx="1568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L’effet Morton </a:t>
              </a:r>
            </a:p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instable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4252946" y="1280303"/>
              <a:ext cx="3459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/>
                <a:t>Rétroaction de l’effet Morton</a:t>
              </a:r>
              <a:endParaRPr lang="fr-FR" sz="2000" dirty="0"/>
            </a:p>
          </p:txBody>
        </p:sp>
        <p:sp>
          <p:nvSpPr>
            <p:cNvPr id="2" name="Organigramme : Ou 1"/>
            <p:cNvSpPr/>
            <p:nvPr/>
          </p:nvSpPr>
          <p:spPr>
            <a:xfrm>
              <a:off x="2637093" y="2851814"/>
              <a:ext cx="226336" cy="226336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/>
            <p:cNvCxnSpPr>
              <a:stCxn id="2" idx="6"/>
              <a:endCxn id="33" idx="1"/>
            </p:cNvCxnSpPr>
            <p:nvPr/>
          </p:nvCxnSpPr>
          <p:spPr>
            <a:xfrm>
              <a:off x="2863429" y="2964982"/>
              <a:ext cx="197227" cy="2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93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22699" y="0"/>
            <a:ext cx="10884937" cy="6858000"/>
            <a:chOff x="422699" y="0"/>
            <a:chExt cx="10884937" cy="6858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508" y="0"/>
              <a:ext cx="10158984" cy="6858000"/>
            </a:xfrm>
            <a:prstGeom prst="rect">
              <a:avLst/>
            </a:prstGeom>
          </p:spPr>
        </p:pic>
        <p:grpSp>
          <p:nvGrpSpPr>
            <p:cNvPr id="2" name="Groupe 1"/>
            <p:cNvGrpSpPr/>
            <p:nvPr/>
          </p:nvGrpSpPr>
          <p:grpSpPr>
            <a:xfrm>
              <a:off x="422699" y="1068309"/>
              <a:ext cx="10884937" cy="5789691"/>
              <a:chOff x="422699" y="1068309"/>
              <a:chExt cx="10884937" cy="5789691"/>
            </a:xfrm>
          </p:grpSpPr>
          <p:sp>
            <p:nvSpPr>
              <p:cNvPr id="5" name="ZoneTexte 4"/>
              <p:cNvSpPr txBox="1"/>
              <p:nvPr/>
            </p:nvSpPr>
            <p:spPr>
              <a:xfrm rot="10800000">
                <a:off x="422699" y="1404752"/>
                <a:ext cx="923330" cy="367395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endParaRPr lang="fr-FR" sz="2400" b="1" dirty="0" smtClean="0"/>
              </a:p>
              <a:p>
                <a:r>
                  <a:rPr lang="fr-FR" sz="2400" b="1" dirty="0" smtClean="0"/>
                  <a:t>Vibration [µm crête-à-crête]</a:t>
                </a:r>
                <a:endParaRPr lang="fr-FR" sz="2400" b="1" dirty="0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 rot="16200000">
                <a:off x="5819001" y="6125684"/>
                <a:ext cx="553998" cy="91063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fr-FR" sz="2400" b="1" dirty="0"/>
                  <a:t>T</a:t>
                </a:r>
                <a:r>
                  <a:rPr lang="fr-FR" sz="2400" b="1" dirty="0" smtClean="0"/>
                  <a:t>emps</a:t>
                </a:r>
                <a:endParaRPr lang="fr-FR" sz="2400" b="1" dirty="0"/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 rot="10800000">
                <a:off x="10753638" y="1463614"/>
                <a:ext cx="553998" cy="3615092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fr-FR" sz="2400" b="1" dirty="0" smtClean="0"/>
                  <a:t>Vitesse de rotation [tr/min]</a:t>
                </a:r>
                <a:endParaRPr lang="fr-FR" sz="2400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14803" y="1068309"/>
                <a:ext cx="1312753" cy="3953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solidFill>
                      <a:schemeClr val="tx1"/>
                    </a:solidFill>
                  </a:rPr>
                  <a:t>Palier1 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14802" y="1545090"/>
                <a:ext cx="1312753" cy="3953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solidFill>
                      <a:schemeClr val="tx1"/>
                    </a:solidFill>
                  </a:rPr>
                  <a:t>Palier1 Y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14802" y="1985659"/>
                <a:ext cx="1312753" cy="3953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solidFill>
                      <a:schemeClr val="tx1"/>
                    </a:solidFill>
                  </a:rPr>
                  <a:t>Palier2 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14802" y="2423182"/>
                <a:ext cx="1312753" cy="3953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solidFill>
                      <a:schemeClr val="tx1"/>
                    </a:solidFill>
                  </a:rPr>
                  <a:t>Palier2 Y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14801" y="2875855"/>
                <a:ext cx="1312753" cy="3953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solidFill>
                      <a:schemeClr val="tx1"/>
                    </a:solidFill>
                  </a:rPr>
                  <a:t>Vitesse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96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232949" y="0"/>
            <a:ext cx="7726102" cy="6858000"/>
            <a:chOff x="2232949" y="0"/>
            <a:chExt cx="7726102" cy="685800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949" y="0"/>
              <a:ext cx="7726102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353901" y="135802"/>
              <a:ext cx="1312753" cy="395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Palier1 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56476" y="135802"/>
              <a:ext cx="1312753" cy="395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Palier1 Y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3900" y="3597176"/>
              <a:ext cx="1312753" cy="395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Palier2 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56475" y="3597176"/>
              <a:ext cx="1312753" cy="395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Palier2 Y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69667" y="3597176"/>
              <a:ext cx="970230" cy="395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µm </a:t>
              </a:r>
              <a:r>
                <a:rPr lang="fr-FR" dirty="0" err="1" smtClean="0">
                  <a:solidFill>
                    <a:schemeClr val="tx1"/>
                  </a:solidFill>
                </a:rPr>
                <a:t>càc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15881" y="3597176"/>
              <a:ext cx="970230" cy="395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µm </a:t>
              </a:r>
              <a:r>
                <a:rPr lang="fr-FR" dirty="0" err="1" smtClean="0">
                  <a:solidFill>
                    <a:schemeClr val="tx1"/>
                  </a:solidFill>
                </a:rPr>
                <a:t>càc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93397" y="135802"/>
              <a:ext cx="970230" cy="395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µm </a:t>
              </a:r>
              <a:r>
                <a:rPr lang="fr-FR" dirty="0" err="1" smtClean="0">
                  <a:solidFill>
                    <a:schemeClr val="tx1"/>
                  </a:solidFill>
                </a:rPr>
                <a:t>càc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39611" y="135802"/>
              <a:ext cx="970230" cy="395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µm </a:t>
              </a:r>
              <a:r>
                <a:rPr lang="fr-FR" dirty="0" err="1" smtClean="0">
                  <a:solidFill>
                    <a:schemeClr val="tx1"/>
                  </a:solidFill>
                </a:rPr>
                <a:t>càc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58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2469640" y="1649317"/>
            <a:ext cx="7753705" cy="3549505"/>
            <a:chOff x="2012435" y="1033087"/>
            <a:chExt cx="8989817" cy="411537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719" y="1033087"/>
              <a:ext cx="4534533" cy="4105848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435" y="1033087"/>
              <a:ext cx="4391638" cy="4115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16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990840" y="1119148"/>
            <a:ext cx="7301018" cy="4495417"/>
            <a:chOff x="2778491" y="1436020"/>
            <a:chExt cx="7301018" cy="4495417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217" y="1436020"/>
              <a:ext cx="6849292" cy="4206204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5681443" y="1540567"/>
              <a:ext cx="18884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Côté compresseur</a:t>
              </a:r>
              <a:endParaRPr lang="fr-FR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18963" y="5562105"/>
              <a:ext cx="36344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Vitesse de rotation [tr/min]</a:t>
              </a:r>
              <a:endParaRPr lang="fr-FR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 flipV="1">
              <a:off x="2778491" y="1725233"/>
              <a:ext cx="461665" cy="32500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fr-FR" b="1" dirty="0" smtClean="0"/>
                <a:t>Amplitude [µm crête-à-crête]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997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e 124"/>
          <p:cNvGrpSpPr/>
          <p:nvPr/>
        </p:nvGrpSpPr>
        <p:grpSpPr>
          <a:xfrm>
            <a:off x="4193625" y="1041245"/>
            <a:ext cx="3499944" cy="5015195"/>
            <a:chOff x="2701156" y="1030735"/>
            <a:chExt cx="3499944" cy="5015195"/>
          </a:xfrm>
        </p:grpSpPr>
        <p:sp>
          <p:nvSpPr>
            <p:cNvPr id="78" name="ZoneTexte 77"/>
            <p:cNvSpPr txBox="1"/>
            <p:nvPr/>
          </p:nvSpPr>
          <p:spPr>
            <a:xfrm>
              <a:off x="2848302" y="5676598"/>
              <a:ext cx="33527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Vibration synchrone excessive</a:t>
              </a:r>
              <a:endParaRPr lang="fr-FR" dirty="0"/>
            </a:p>
          </p:txBody>
        </p:sp>
        <p:grpSp>
          <p:nvGrpSpPr>
            <p:cNvPr id="120" name="Groupe 119"/>
            <p:cNvGrpSpPr/>
            <p:nvPr/>
          </p:nvGrpSpPr>
          <p:grpSpPr>
            <a:xfrm>
              <a:off x="2701156" y="1400067"/>
              <a:ext cx="3499944" cy="4276532"/>
              <a:chOff x="2701156" y="1400067"/>
              <a:chExt cx="3499944" cy="4276532"/>
            </a:xfrm>
          </p:grpSpPr>
          <p:grpSp>
            <p:nvGrpSpPr>
              <p:cNvPr id="74" name="Groupe 73"/>
              <p:cNvGrpSpPr/>
              <p:nvPr/>
            </p:nvGrpSpPr>
            <p:grpSpPr>
              <a:xfrm>
                <a:off x="2701156" y="1400067"/>
                <a:ext cx="3499944" cy="4276532"/>
                <a:chOff x="4078011" y="349033"/>
                <a:chExt cx="3499944" cy="4276532"/>
              </a:xfrm>
            </p:grpSpPr>
            <p:grpSp>
              <p:nvGrpSpPr>
                <p:cNvPr id="73" name="Groupe 72"/>
                <p:cNvGrpSpPr/>
                <p:nvPr/>
              </p:nvGrpSpPr>
              <p:grpSpPr>
                <a:xfrm>
                  <a:off x="4225157" y="1111065"/>
                  <a:ext cx="3352798" cy="2612821"/>
                  <a:chOff x="4225157" y="1111065"/>
                  <a:chExt cx="3352798" cy="26128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ZoneTexte 28"/>
                      <p:cNvSpPr txBox="1"/>
                      <p:nvPr/>
                    </p:nvSpPr>
                    <p:spPr>
                      <a:xfrm>
                        <a:off x="4225157" y="2224133"/>
                        <a:ext cx="335279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dirty="0" smtClean="0"/>
                          <a:t>Différence de la température (</a:t>
                        </a:r>
                        <a14:m>
                          <m:oMath xmlns:m="http://schemas.openxmlformats.org/officeDocument/2006/math"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oMath>
                        </a14:m>
                        <a:r>
                          <a:rPr lang="fr-FR" dirty="0" smtClean="0"/>
                          <a:t>)</a:t>
                        </a:r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29" name="ZoneTexte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25157" y="2224133"/>
                        <a:ext cx="3352798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1268" t="-7937" r="-1449" b="-22222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1" name="Connecteur droit avec flèche 30"/>
                  <p:cNvCxnSpPr>
                    <a:stCxn id="33" idx="2"/>
                    <a:endCxn id="29" idx="0"/>
                  </p:cNvCxnSpPr>
                  <p:nvPr/>
                </p:nvCxnSpPr>
                <p:spPr>
                  <a:xfrm>
                    <a:off x="5901556" y="1757396"/>
                    <a:ext cx="0" cy="4667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Rectangle 32"/>
                  <p:cNvSpPr/>
                  <p:nvPr/>
                </p:nvSpPr>
                <p:spPr>
                  <a:xfrm>
                    <a:off x="4455423" y="1111065"/>
                    <a:ext cx="2892266" cy="64633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 dirty="0"/>
                      <a:t>Vibration synchrone du </a:t>
                    </a:r>
                    <a:r>
                      <a:rPr lang="fr-FR" dirty="0" smtClean="0"/>
                      <a:t>rotor</a:t>
                    </a:r>
                  </a:p>
                  <a:p>
                    <a:pPr algn="ctr"/>
                    <a:r>
                      <a:rPr lang="fr-FR" dirty="0" smtClean="0"/>
                      <a:t>au niveau du palier</a:t>
                    </a:r>
                    <a:endParaRPr lang="fr-FR" dirty="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4702864" y="3077555"/>
                    <a:ext cx="2397388" cy="64633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 dirty="0" smtClean="0"/>
                      <a:t>déformation thermique</a:t>
                    </a:r>
                  </a:p>
                  <a:p>
                    <a:pPr algn="ctr"/>
                    <a:r>
                      <a:rPr lang="fr-FR" dirty="0" smtClean="0"/>
                      <a:t>balourd thermique</a:t>
                    </a:r>
                    <a:endParaRPr lang="fr-FR" dirty="0"/>
                  </a:p>
                </p:txBody>
              </p:sp>
              <p:cxnSp>
                <p:nvCxnSpPr>
                  <p:cNvPr id="39" name="Connecteur droit avec flèche 38"/>
                  <p:cNvCxnSpPr>
                    <a:stCxn id="29" idx="2"/>
                    <a:endCxn id="38" idx="0"/>
                  </p:cNvCxnSpPr>
                  <p:nvPr/>
                </p:nvCxnSpPr>
                <p:spPr>
                  <a:xfrm>
                    <a:off x="5901556" y="2593465"/>
                    <a:ext cx="2" cy="4840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e 67"/>
                <p:cNvGrpSpPr/>
                <p:nvPr/>
              </p:nvGrpSpPr>
              <p:grpSpPr>
                <a:xfrm>
                  <a:off x="4078011" y="349033"/>
                  <a:ext cx="1823547" cy="4276532"/>
                  <a:chOff x="4078011" y="876935"/>
                  <a:chExt cx="1823547" cy="3662421"/>
                </a:xfrm>
              </p:grpSpPr>
              <p:cxnSp>
                <p:nvCxnSpPr>
                  <p:cNvPr id="44" name="Connecteur droit avec flèche 43"/>
                  <p:cNvCxnSpPr>
                    <a:stCxn id="38" idx="2"/>
                    <a:endCxn id="78" idx="0"/>
                  </p:cNvCxnSpPr>
                  <p:nvPr/>
                </p:nvCxnSpPr>
                <p:spPr>
                  <a:xfrm flipH="1">
                    <a:off x="5901556" y="3767159"/>
                    <a:ext cx="2" cy="772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/>
                  <p:cNvCxnSpPr/>
                  <p:nvPr/>
                </p:nvCxnSpPr>
                <p:spPr>
                  <a:xfrm flipH="1">
                    <a:off x="4078011" y="4187260"/>
                    <a:ext cx="182354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necteur droit avec flèche 54"/>
                  <p:cNvCxnSpPr/>
                  <p:nvPr/>
                </p:nvCxnSpPr>
                <p:spPr>
                  <a:xfrm flipH="1" flipV="1">
                    <a:off x="4078011" y="2482771"/>
                    <a:ext cx="2" cy="17044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cteur droit avec flèche 58"/>
                  <p:cNvCxnSpPr/>
                  <p:nvPr/>
                </p:nvCxnSpPr>
                <p:spPr>
                  <a:xfrm flipH="1">
                    <a:off x="4078013" y="1177561"/>
                    <a:ext cx="182354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/>
                  <p:cNvCxnSpPr>
                    <a:stCxn id="122" idx="2"/>
                    <a:endCxn id="33" idx="0"/>
                  </p:cNvCxnSpPr>
                  <p:nvPr/>
                </p:nvCxnSpPr>
                <p:spPr>
                  <a:xfrm>
                    <a:off x="5901556" y="876935"/>
                    <a:ext cx="0" cy="65260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8" name="Connecteur droit avec flèche 117"/>
              <p:cNvCxnSpPr/>
              <p:nvPr/>
            </p:nvCxnSpPr>
            <p:spPr>
              <a:xfrm flipV="1">
                <a:off x="2706411" y="1750592"/>
                <a:ext cx="0" cy="21953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Rectangle 121"/>
            <p:cNvSpPr/>
            <p:nvPr/>
          </p:nvSpPr>
          <p:spPr>
            <a:xfrm>
              <a:off x="3233450" y="1030735"/>
              <a:ext cx="258250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dirty="0" smtClean="0"/>
                <a:t>Balourd mécanique initial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03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92"/>
          <p:cNvGrpSpPr/>
          <p:nvPr/>
        </p:nvGrpSpPr>
        <p:grpSpPr>
          <a:xfrm>
            <a:off x="2958532" y="1991476"/>
            <a:ext cx="5948304" cy="2848928"/>
            <a:chOff x="2999629" y="933238"/>
            <a:chExt cx="5948304" cy="2848928"/>
          </a:xfrm>
        </p:grpSpPr>
        <p:grpSp>
          <p:nvGrpSpPr>
            <p:cNvPr id="64" name="Groupe 63"/>
            <p:cNvGrpSpPr/>
            <p:nvPr/>
          </p:nvGrpSpPr>
          <p:grpSpPr>
            <a:xfrm rot="10800000">
              <a:off x="3918919" y="2640196"/>
              <a:ext cx="4366013" cy="600164"/>
              <a:chOff x="1323654" y="5031855"/>
              <a:chExt cx="6147885" cy="1800152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 rot="10800000">
                <a:off x="1323655" y="5031855"/>
                <a:ext cx="33475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57" idx="2"/>
              </p:cNvCxnSpPr>
              <p:nvPr/>
            </p:nvCxnSpPr>
            <p:spPr>
              <a:xfrm rot="10800000" flipH="1">
                <a:off x="1323654" y="5031855"/>
                <a:ext cx="1" cy="1800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>
                <a:stCxn id="33" idx="2"/>
              </p:cNvCxnSpPr>
              <p:nvPr/>
            </p:nvCxnSpPr>
            <p:spPr>
              <a:xfrm rot="10800000" flipH="1">
                <a:off x="7466230" y="5031855"/>
                <a:ext cx="5309" cy="1800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avec flèche 117"/>
              <p:cNvCxnSpPr/>
              <p:nvPr/>
            </p:nvCxnSpPr>
            <p:spPr>
              <a:xfrm rot="10800000" flipH="1">
                <a:off x="4125800" y="5031855"/>
                <a:ext cx="33457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ZoneTexte 82"/>
            <p:cNvSpPr txBox="1"/>
            <p:nvPr/>
          </p:nvSpPr>
          <p:spPr>
            <a:xfrm>
              <a:off x="4160023" y="3382056"/>
              <a:ext cx="4111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/>
                <a:t>Boucle rétroactive de l’effet Morton</a:t>
              </a:r>
              <a:endParaRPr lang="fr-FR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99629" y="1716866"/>
              <a:ext cx="1846121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/>
                <a:t>Vibration </a:t>
              </a:r>
              <a:r>
                <a:rPr lang="fr-FR" dirty="0" smtClean="0"/>
                <a:t>synchrone due au balourd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24736" y="1716866"/>
              <a:ext cx="1584724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Différence de la température du rotor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21932" y="1716866"/>
              <a:ext cx="1326001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Balourd thermique engendré</a:t>
              </a:r>
            </a:p>
          </p:txBody>
        </p:sp>
        <p:cxnSp>
          <p:nvCxnSpPr>
            <p:cNvPr id="58" name="Connecteur droit avec flèche 57"/>
            <p:cNvCxnSpPr>
              <a:stCxn id="33" idx="3"/>
              <a:endCxn id="41" idx="1"/>
            </p:cNvCxnSpPr>
            <p:nvPr/>
          </p:nvCxnSpPr>
          <p:spPr>
            <a:xfrm>
              <a:off x="4845750" y="2178531"/>
              <a:ext cx="5789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41" idx="3"/>
              <a:endCxn id="57" idx="1"/>
            </p:cNvCxnSpPr>
            <p:nvPr/>
          </p:nvCxnSpPr>
          <p:spPr>
            <a:xfrm>
              <a:off x="7009460" y="2178531"/>
              <a:ext cx="612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145227" y="964773"/>
                  <a:ext cx="1547383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𝑔𝑚𝑚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227" y="964773"/>
                  <a:ext cx="1547383" cy="50343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5582649" y="935987"/>
                  <a:ext cx="1266310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/µ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649" y="935987"/>
                  <a:ext cx="1266310" cy="50343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7628074" y="933238"/>
                  <a:ext cx="1319859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𝑔𝑚𝑚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)/°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8074" y="933238"/>
                  <a:ext cx="1319859" cy="50343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necteur droit 76"/>
            <p:cNvCxnSpPr>
              <a:stCxn id="75" idx="2"/>
              <a:endCxn id="33" idx="0"/>
            </p:cNvCxnSpPr>
            <p:nvPr/>
          </p:nvCxnSpPr>
          <p:spPr>
            <a:xfrm>
              <a:off x="3918919" y="1468206"/>
              <a:ext cx="3771" cy="2486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>
              <a:stCxn id="87" idx="2"/>
              <a:endCxn id="41" idx="0"/>
            </p:cNvCxnSpPr>
            <p:nvPr/>
          </p:nvCxnSpPr>
          <p:spPr>
            <a:xfrm>
              <a:off x="6215804" y="1439420"/>
              <a:ext cx="1294" cy="277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89" idx="2"/>
              <a:endCxn id="57" idx="0"/>
            </p:cNvCxnSpPr>
            <p:nvPr/>
          </p:nvCxnSpPr>
          <p:spPr>
            <a:xfrm flipH="1">
              <a:off x="8284933" y="1436671"/>
              <a:ext cx="3071" cy="2801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55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52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585787"/>
            <a:ext cx="8915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3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6" y="1825625"/>
            <a:ext cx="7658107" cy="4351338"/>
          </a:xfrm>
        </p:spPr>
      </p:pic>
      <p:grpSp>
        <p:nvGrpSpPr>
          <p:cNvPr id="41" name="Groupe 40"/>
          <p:cNvGrpSpPr/>
          <p:nvPr/>
        </p:nvGrpSpPr>
        <p:grpSpPr>
          <a:xfrm>
            <a:off x="2835667" y="1489750"/>
            <a:ext cx="7171362" cy="3135589"/>
            <a:chOff x="2835667" y="1489750"/>
            <a:chExt cx="7171362" cy="3135589"/>
          </a:xfrm>
        </p:grpSpPr>
        <p:sp>
          <p:nvSpPr>
            <p:cNvPr id="8" name="Ellipse 7"/>
            <p:cNvSpPr/>
            <p:nvPr/>
          </p:nvSpPr>
          <p:spPr>
            <a:xfrm>
              <a:off x="7148074" y="2743200"/>
              <a:ext cx="220979" cy="2209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5174494" y="4404360"/>
              <a:ext cx="220979" cy="2209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6805174" y="3963193"/>
              <a:ext cx="220979" cy="2209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avec flèche 13"/>
            <p:cNvCxnSpPr>
              <a:stCxn id="16" idx="2"/>
              <a:endCxn id="8" idx="7"/>
            </p:cNvCxnSpPr>
            <p:nvPr/>
          </p:nvCxnSpPr>
          <p:spPr>
            <a:xfrm flipH="1">
              <a:off x="7336691" y="2320747"/>
              <a:ext cx="1427165" cy="4548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7520683" y="1489750"/>
              <a:ext cx="2486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Z</a:t>
              </a:r>
              <a:r>
                <a:rPr lang="fr-FR" sz="2400" dirty="0" smtClean="0"/>
                <a:t>one du contact (Point chaud)</a:t>
              </a:r>
              <a:endParaRPr lang="fr-FR" sz="240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835667" y="3631962"/>
              <a:ext cx="943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Rotor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3779520" y="3816628"/>
              <a:ext cx="1394974" cy="2570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8642839" y="4137511"/>
              <a:ext cx="943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Stator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cxnSp>
          <p:nvCxnSpPr>
            <p:cNvPr id="36" name="Connecteur droit avec flèche 35"/>
            <p:cNvCxnSpPr>
              <a:stCxn id="35" idx="1"/>
            </p:cNvCxnSpPr>
            <p:nvPr/>
          </p:nvCxnSpPr>
          <p:spPr>
            <a:xfrm flipH="1" flipV="1">
              <a:off x="7952199" y="3963194"/>
              <a:ext cx="690640" cy="4051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18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/>
          <p:cNvGrpSpPr/>
          <p:nvPr/>
        </p:nvGrpSpPr>
        <p:grpSpPr>
          <a:xfrm>
            <a:off x="1356189" y="1223161"/>
            <a:ext cx="9438312" cy="5365336"/>
            <a:chOff x="1212351" y="699180"/>
            <a:chExt cx="9438312" cy="5365336"/>
          </a:xfrm>
        </p:grpSpPr>
        <p:grpSp>
          <p:nvGrpSpPr>
            <p:cNvPr id="15" name="Groupe 14"/>
            <p:cNvGrpSpPr/>
            <p:nvPr/>
          </p:nvGrpSpPr>
          <p:grpSpPr>
            <a:xfrm>
              <a:off x="1212351" y="699180"/>
              <a:ext cx="9438312" cy="5365336"/>
              <a:chOff x="1212351" y="699180"/>
              <a:chExt cx="9438312" cy="5365336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1212351" y="699180"/>
                <a:ext cx="9051533" cy="5365336"/>
                <a:chOff x="1212351" y="699180"/>
                <a:chExt cx="9051533" cy="5365336"/>
              </a:xfrm>
            </p:grpSpPr>
            <p:grpSp>
              <p:nvGrpSpPr>
                <p:cNvPr id="3" name="Groupe 2"/>
                <p:cNvGrpSpPr/>
                <p:nvPr/>
              </p:nvGrpSpPr>
              <p:grpSpPr>
                <a:xfrm>
                  <a:off x="1212351" y="976045"/>
                  <a:ext cx="9051533" cy="5088471"/>
                  <a:chOff x="1325367" y="1315092"/>
                  <a:chExt cx="9051533" cy="5088471"/>
                </a:xfrm>
              </p:grpSpPr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1325367" y="1500027"/>
                    <a:ext cx="9051533" cy="4903536"/>
                    <a:chOff x="1212351" y="791110"/>
                    <a:chExt cx="9051533" cy="4903536"/>
                  </a:xfrm>
                </p:grpSpPr>
                <p:grpSp>
                  <p:nvGrpSpPr>
                    <p:cNvPr id="27" name="Groupe 26"/>
                    <p:cNvGrpSpPr/>
                    <p:nvPr/>
                  </p:nvGrpSpPr>
                  <p:grpSpPr>
                    <a:xfrm>
                      <a:off x="1866057" y="791110"/>
                      <a:ext cx="7694780" cy="4903536"/>
                      <a:chOff x="1866057" y="791110"/>
                      <a:chExt cx="7694780" cy="4903536"/>
                    </a:xfrm>
                  </p:grpSpPr>
                  <p:grpSp>
                    <p:nvGrpSpPr>
                      <p:cNvPr id="13" name="Groupe 12"/>
                      <p:cNvGrpSpPr/>
                      <p:nvPr/>
                    </p:nvGrpSpPr>
                    <p:grpSpPr>
                      <a:xfrm>
                        <a:off x="1866057" y="1373468"/>
                        <a:ext cx="7694780" cy="4321178"/>
                        <a:chOff x="2533875" y="1096066"/>
                        <a:chExt cx="7694780" cy="4321178"/>
                      </a:xfrm>
                    </p:grpSpPr>
                    <p:sp>
                      <p:nvSpPr>
                        <p:cNvPr id="20" name="Arc 19"/>
                        <p:cNvSpPr/>
                        <p:nvPr/>
                      </p:nvSpPr>
                      <p:spPr>
                        <a:xfrm>
                          <a:off x="2533875" y="1096066"/>
                          <a:ext cx="7694780" cy="3254378"/>
                        </a:xfrm>
                        <a:prstGeom prst="arc">
                          <a:avLst>
                            <a:gd name="adj1" fmla="val 11283075"/>
                            <a:gd name="adj2" fmla="val 21098918"/>
                          </a:avLst>
                        </a:prstGeom>
                        <a:ln w="12700">
                          <a:headEnd type="non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1" name="Arc 20"/>
                        <p:cNvSpPr/>
                        <p:nvPr/>
                      </p:nvSpPr>
                      <p:spPr>
                        <a:xfrm>
                          <a:off x="2533875" y="2162866"/>
                          <a:ext cx="7694780" cy="3254378"/>
                        </a:xfrm>
                        <a:prstGeom prst="arc">
                          <a:avLst>
                            <a:gd name="adj1" fmla="val 11283075"/>
                            <a:gd name="adj2" fmla="val 21091479"/>
                          </a:avLst>
                        </a:prstGeom>
                        <a:ln w="12700">
                          <a:headEnd type="non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cxnSp>
                      <p:nvCxnSpPr>
                        <p:cNvPr id="22" name="Connecteur droit 21"/>
                        <p:cNvCxnSpPr>
                          <a:stCxn id="20" idx="0"/>
                          <a:endCxn id="21" idx="0"/>
                        </p:cNvCxnSpPr>
                        <p:nvPr/>
                      </p:nvCxnSpPr>
                      <p:spPr>
                        <a:xfrm>
                          <a:off x="2732543" y="2207132"/>
                          <a:ext cx="0" cy="106680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cteur droit 22"/>
                        <p:cNvCxnSpPr>
                          <a:stCxn id="20" idx="2"/>
                          <a:endCxn id="21" idx="2"/>
                        </p:cNvCxnSpPr>
                        <p:nvPr/>
                      </p:nvCxnSpPr>
                      <p:spPr>
                        <a:xfrm flipH="1">
                          <a:off x="10010014" y="2189686"/>
                          <a:ext cx="5917" cy="1059645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518502" y="1561672"/>
                        <a:ext cx="481554" cy="218839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8439469" y="1561671"/>
                        <a:ext cx="481554" cy="218839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5104339" y="791110"/>
                        <a:ext cx="1111526" cy="222682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cxnSp>
                  <p:nvCxnSpPr>
                    <p:cNvPr id="12" name="Connecteur droit 11"/>
                    <p:cNvCxnSpPr/>
                    <p:nvPr/>
                  </p:nvCxnSpPr>
                  <p:spPr>
                    <a:xfrm flipV="1">
                      <a:off x="1212351" y="2425992"/>
                      <a:ext cx="9051533" cy="431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dashDot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Rectangle 28"/>
                  <p:cNvSpPr/>
                  <p:nvPr/>
                </p:nvSpPr>
                <p:spPr>
                  <a:xfrm>
                    <a:off x="5609690" y="1315092"/>
                    <a:ext cx="216773" cy="184935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" name="Ellipse 1"/>
                  <p:cNvSpPr/>
                  <p:nvPr/>
                </p:nvSpPr>
                <p:spPr>
                  <a:xfrm>
                    <a:off x="6537495" y="2001693"/>
                    <a:ext cx="221070" cy="20247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" name="ZoneTexte 3"/>
                <p:cNvSpPr txBox="1"/>
                <p:nvPr/>
              </p:nvSpPr>
              <p:spPr>
                <a:xfrm>
                  <a:off x="2351053" y="4210693"/>
                  <a:ext cx="710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</a:t>
                  </a:r>
                  <a:endParaRPr lang="fr-FR" dirty="0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8272020" y="4210693"/>
                  <a:ext cx="710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</a:t>
                  </a:r>
                  <a:endParaRPr lang="fr-FR" dirty="0"/>
                </a:p>
              </p:txBody>
            </p:sp>
            <p:sp>
              <p:nvSpPr>
                <p:cNvPr id="18" name="ZoneTexte 17"/>
                <p:cNvSpPr txBox="1"/>
                <p:nvPr/>
              </p:nvSpPr>
              <p:spPr>
                <a:xfrm>
                  <a:off x="5304940" y="3434950"/>
                  <a:ext cx="8290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Disque</a:t>
                  </a:r>
                  <a:endParaRPr lang="fr-FR" dirty="0"/>
                </a:p>
              </p:txBody>
            </p:sp>
            <p:sp>
              <p:nvSpPr>
                <p:cNvPr id="19" name="ZoneTexte 18"/>
                <p:cNvSpPr txBox="1"/>
                <p:nvPr/>
              </p:nvSpPr>
              <p:spPr>
                <a:xfrm>
                  <a:off x="4028864" y="699180"/>
                  <a:ext cx="965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balourd </a:t>
                  </a:r>
                  <a:endParaRPr lang="fr-FR" dirty="0"/>
                </a:p>
              </p:txBody>
            </p:sp>
            <p:cxnSp>
              <p:nvCxnSpPr>
                <p:cNvPr id="6" name="Connecteur droit avec flèche 5"/>
                <p:cNvCxnSpPr>
                  <a:stCxn id="19" idx="3"/>
                  <a:endCxn id="29" idx="1"/>
                </p:cNvCxnSpPr>
                <p:nvPr/>
              </p:nvCxnSpPr>
              <p:spPr>
                <a:xfrm>
                  <a:off x="4994256" y="883846"/>
                  <a:ext cx="502418" cy="1846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6738861" y="898872"/>
                  <a:ext cx="17241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/>
                    <a:t>p</a:t>
                  </a:r>
                  <a:r>
                    <a:rPr lang="fr-FR" dirty="0" smtClean="0"/>
                    <a:t>oint du contact</a:t>
                  </a:r>
                </a:p>
                <a:p>
                  <a:pPr algn="ctr"/>
                  <a:r>
                    <a:rPr lang="fr-FR" dirty="0" smtClean="0"/>
                    <a:t>(point chaud)</a:t>
                  </a:r>
                  <a:endParaRPr lang="fr-FR" dirty="0"/>
                </a:p>
              </p:txBody>
            </p:sp>
            <p:cxnSp>
              <p:nvCxnSpPr>
                <p:cNvPr id="31" name="Connecteur droit avec flèche 30"/>
                <p:cNvCxnSpPr>
                  <a:stCxn id="30" idx="1"/>
                  <a:endCxn id="2" idx="7"/>
                </p:cNvCxnSpPr>
                <p:nvPr/>
              </p:nvCxnSpPr>
              <p:spPr>
                <a:xfrm flipH="1">
                  <a:off x="6613174" y="1222038"/>
                  <a:ext cx="125687" cy="4702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ZoneTexte 31"/>
              <p:cNvSpPr txBox="1"/>
              <p:nvPr/>
            </p:nvSpPr>
            <p:spPr>
              <a:xfrm>
                <a:off x="8934296" y="1322966"/>
                <a:ext cx="1716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axe de rotation</a:t>
                </a:r>
                <a:endParaRPr lang="fr-FR" dirty="0"/>
              </a:p>
            </p:txBody>
          </p:sp>
          <p:cxnSp>
            <p:nvCxnSpPr>
              <p:cNvPr id="33" name="Connecteur droit avec flèche 32"/>
              <p:cNvCxnSpPr>
                <a:stCxn id="32" idx="2"/>
              </p:cNvCxnSpPr>
              <p:nvPr/>
            </p:nvCxnSpPr>
            <p:spPr>
              <a:xfrm flipH="1">
                <a:off x="9749532" y="1692298"/>
                <a:ext cx="42948" cy="10784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Arc 33"/>
            <p:cNvSpPr/>
            <p:nvPr/>
          </p:nvSpPr>
          <p:spPr>
            <a:xfrm rot="16200000">
              <a:off x="1495860" y="2520359"/>
              <a:ext cx="559893" cy="450864"/>
            </a:xfrm>
            <a:prstGeom prst="arc">
              <a:avLst>
                <a:gd name="adj1" fmla="val 11785242"/>
                <a:gd name="adj2" fmla="val 3422761"/>
              </a:avLst>
            </a:prstGeom>
            <a:ln w="12700">
              <a:head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8722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/>
          <p:cNvGrpSpPr/>
          <p:nvPr/>
        </p:nvGrpSpPr>
        <p:grpSpPr>
          <a:xfrm>
            <a:off x="1422220" y="193902"/>
            <a:ext cx="9452971" cy="5219978"/>
            <a:chOff x="1453042" y="224724"/>
            <a:chExt cx="9452971" cy="5219978"/>
          </a:xfrm>
        </p:grpSpPr>
        <p:grpSp>
          <p:nvGrpSpPr>
            <p:cNvPr id="13" name="Groupe 12"/>
            <p:cNvGrpSpPr/>
            <p:nvPr/>
          </p:nvGrpSpPr>
          <p:grpSpPr>
            <a:xfrm rot="10800000">
              <a:off x="1970418" y="224724"/>
              <a:ext cx="7694780" cy="4321178"/>
              <a:chOff x="2533875" y="1096066"/>
              <a:chExt cx="7694780" cy="4321178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533875" y="1096066"/>
                <a:ext cx="7694780" cy="3254378"/>
              </a:xfrm>
              <a:prstGeom prst="arc">
                <a:avLst>
                  <a:gd name="adj1" fmla="val 11283075"/>
                  <a:gd name="adj2" fmla="val 21098918"/>
                </a:avLst>
              </a:prstGeom>
              <a:ln w="12700"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" name="Arc 20"/>
              <p:cNvSpPr/>
              <p:nvPr/>
            </p:nvSpPr>
            <p:spPr>
              <a:xfrm>
                <a:off x="2533875" y="2162866"/>
                <a:ext cx="7694780" cy="3254378"/>
              </a:xfrm>
              <a:prstGeom prst="arc">
                <a:avLst>
                  <a:gd name="adj1" fmla="val 11283075"/>
                  <a:gd name="adj2" fmla="val 21091479"/>
                </a:avLst>
              </a:prstGeom>
              <a:ln w="12700"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2" name="Connecteur droit 21"/>
              <p:cNvCxnSpPr>
                <a:stCxn id="20" idx="0"/>
                <a:endCxn id="21" idx="0"/>
              </p:cNvCxnSpPr>
              <p:nvPr/>
            </p:nvCxnSpPr>
            <p:spPr>
              <a:xfrm>
                <a:off x="2732543" y="2207132"/>
                <a:ext cx="0" cy="1066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>
                <a:stCxn id="20" idx="2"/>
                <a:endCxn id="21" idx="2"/>
              </p:cNvCxnSpPr>
              <p:nvPr/>
            </p:nvCxnSpPr>
            <p:spPr>
              <a:xfrm flipH="1">
                <a:off x="10010014" y="2189686"/>
                <a:ext cx="5917" cy="1059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>
              <a:off x="1453042" y="2368036"/>
              <a:ext cx="9452971" cy="3076666"/>
              <a:chOff x="1453042" y="2368036"/>
              <a:chExt cx="9452971" cy="30766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662340" y="2455523"/>
                <a:ext cx="481554" cy="2188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83307" y="2455522"/>
                <a:ext cx="481554" cy="2188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 flipV="1">
                <a:off x="1453042" y="2968272"/>
                <a:ext cx="9051533" cy="431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Ellipse 1"/>
              <p:cNvSpPr/>
              <p:nvPr/>
            </p:nvSpPr>
            <p:spPr>
              <a:xfrm>
                <a:off x="6479513" y="4420883"/>
                <a:ext cx="221070" cy="20247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ZoneTexte 3"/>
              <p:cNvSpPr txBox="1"/>
              <p:nvPr/>
            </p:nvSpPr>
            <p:spPr>
              <a:xfrm>
                <a:off x="2494891" y="4734674"/>
                <a:ext cx="71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</a:t>
                </a:r>
                <a:endParaRPr lang="fr-FR" dirty="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8415858" y="4734674"/>
                <a:ext cx="71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</a:t>
                </a:r>
                <a:endParaRPr lang="fr-FR" dirty="0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5272455" y="5056929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Disque</a:t>
                </a:r>
                <a:endParaRPr lang="fr-FR" dirty="0"/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4073537" y="2368036"/>
                <a:ext cx="2187001" cy="2688624"/>
                <a:chOff x="4172702" y="1223161"/>
                <a:chExt cx="2187001" cy="268862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248177" y="1684961"/>
                  <a:ext cx="1111526" cy="22268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640512" y="1500026"/>
                  <a:ext cx="216773" cy="18493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ZoneTexte 18"/>
                <p:cNvSpPr txBox="1"/>
                <p:nvPr/>
              </p:nvSpPr>
              <p:spPr>
                <a:xfrm>
                  <a:off x="4172702" y="1223161"/>
                  <a:ext cx="965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balourd </a:t>
                  </a:r>
                  <a:endParaRPr lang="fr-FR" dirty="0"/>
                </a:p>
              </p:txBody>
            </p:sp>
            <p:cxnSp>
              <p:nvCxnSpPr>
                <p:cNvPr id="6" name="Connecteur droit avec flèche 5"/>
                <p:cNvCxnSpPr>
                  <a:stCxn id="19" idx="3"/>
                  <a:endCxn id="29" idx="1"/>
                </p:cNvCxnSpPr>
                <p:nvPr/>
              </p:nvCxnSpPr>
              <p:spPr>
                <a:xfrm>
                  <a:off x="5138094" y="1407827"/>
                  <a:ext cx="502418" cy="1846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/>
              <p:cNvSpPr txBox="1"/>
              <p:nvPr/>
            </p:nvSpPr>
            <p:spPr>
              <a:xfrm>
                <a:off x="6691668" y="4798371"/>
                <a:ext cx="1724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p</a:t>
                </a:r>
                <a:r>
                  <a:rPr lang="fr-FR" dirty="0" smtClean="0"/>
                  <a:t>oint du contact</a:t>
                </a:r>
              </a:p>
              <a:p>
                <a:pPr algn="ctr"/>
                <a:r>
                  <a:rPr lang="fr-FR" dirty="0" smtClean="0"/>
                  <a:t>(point chaud)</a:t>
                </a:r>
                <a:endParaRPr lang="fr-FR" dirty="0"/>
              </a:p>
            </p:txBody>
          </p:sp>
          <p:cxnSp>
            <p:nvCxnSpPr>
              <p:cNvPr id="31" name="Connecteur droit avec flèche 30"/>
              <p:cNvCxnSpPr>
                <a:stCxn id="30" idx="1"/>
                <a:endCxn id="2" idx="4"/>
              </p:cNvCxnSpPr>
              <p:nvPr/>
            </p:nvCxnSpPr>
            <p:spPr>
              <a:xfrm flipH="1" flipV="1">
                <a:off x="6590048" y="4623362"/>
                <a:ext cx="101620" cy="498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ZoneTexte 31"/>
              <p:cNvSpPr txBox="1"/>
              <p:nvPr/>
            </p:nvSpPr>
            <p:spPr>
              <a:xfrm>
                <a:off x="9189646" y="4010471"/>
                <a:ext cx="1716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axe de rotation</a:t>
                </a:r>
                <a:endParaRPr lang="fr-FR" dirty="0"/>
              </a:p>
            </p:txBody>
          </p:sp>
          <p:cxnSp>
            <p:nvCxnSpPr>
              <p:cNvPr id="33" name="Connecteur droit avec flèche 32"/>
              <p:cNvCxnSpPr>
                <a:stCxn id="32" idx="0"/>
              </p:cNvCxnSpPr>
              <p:nvPr/>
            </p:nvCxnSpPr>
            <p:spPr>
              <a:xfrm flipH="1" flipV="1">
                <a:off x="9938794" y="3011378"/>
                <a:ext cx="109036" cy="9990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6200000">
                <a:off x="1528283" y="2835178"/>
                <a:ext cx="559893" cy="450864"/>
              </a:xfrm>
              <a:prstGeom prst="arc">
                <a:avLst>
                  <a:gd name="adj1" fmla="val 11785242"/>
                  <a:gd name="adj2" fmla="val 3422761"/>
                </a:avLst>
              </a:prstGeom>
              <a:ln w="12700">
                <a:head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2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976952" y="433762"/>
            <a:ext cx="8238095" cy="5990476"/>
            <a:chOff x="1976952" y="433762"/>
            <a:chExt cx="8238095" cy="599047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952" y="433762"/>
              <a:ext cx="8238095" cy="59904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/>
                <p:cNvSpPr txBox="1"/>
                <p:nvPr/>
              </p:nvSpPr>
              <p:spPr>
                <a:xfrm>
                  <a:off x="6987540" y="952500"/>
                  <a:ext cx="596958" cy="361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" name="ZoneText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540" y="952500"/>
                  <a:ext cx="596958" cy="3617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3985260" y="4000500"/>
                  <a:ext cx="596958" cy="361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260" y="4000500"/>
                  <a:ext cx="596958" cy="3617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7584498" y="3773929"/>
                  <a:ext cx="596958" cy="361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498" y="3773929"/>
                  <a:ext cx="596958" cy="36170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673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95" y="1057571"/>
            <a:ext cx="9923809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5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303939" y="257571"/>
            <a:ext cx="9563489" cy="6342857"/>
            <a:chOff x="1303939" y="257571"/>
            <a:chExt cx="9563489" cy="634285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571" y="257571"/>
              <a:ext cx="9542857" cy="6342857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1324571" y="863030"/>
              <a:ext cx="162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Coussinet</a:t>
              </a:r>
              <a:endParaRPr lang="fr-FR" sz="2800" b="1" dirty="0"/>
            </a:p>
          </p:txBody>
        </p:sp>
        <p:cxnSp>
          <p:nvCxnSpPr>
            <p:cNvPr id="10" name="Connecteur droit avec flèche 9"/>
            <p:cNvCxnSpPr>
              <a:stCxn id="7" idx="3"/>
            </p:cNvCxnSpPr>
            <p:nvPr/>
          </p:nvCxnSpPr>
          <p:spPr>
            <a:xfrm>
              <a:off x="2954313" y="1124640"/>
              <a:ext cx="980689" cy="877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324571" y="1730099"/>
              <a:ext cx="1567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lubrifiant</a:t>
              </a:r>
              <a:endParaRPr lang="fr-FR" sz="2800" b="1" dirty="0"/>
            </a:p>
          </p:txBody>
        </p:sp>
        <p:cxnSp>
          <p:nvCxnSpPr>
            <p:cNvPr id="14" name="Connecteur droit avec flèche 13"/>
            <p:cNvCxnSpPr>
              <a:stCxn id="13" idx="3"/>
            </p:cNvCxnSpPr>
            <p:nvPr/>
          </p:nvCxnSpPr>
          <p:spPr>
            <a:xfrm>
              <a:off x="2892501" y="1991709"/>
              <a:ext cx="1042501" cy="877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303939" y="5300464"/>
              <a:ext cx="2369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Rotor déformé</a:t>
              </a:r>
              <a:endParaRPr lang="fr-FR" sz="2800" b="1" dirty="0"/>
            </a:p>
          </p:txBody>
        </p:sp>
        <p:cxnSp>
          <p:nvCxnSpPr>
            <p:cNvPr id="16" name="Connecteur droit avec flèche 15"/>
            <p:cNvCxnSpPr>
              <a:stCxn id="15" idx="0"/>
            </p:cNvCxnSpPr>
            <p:nvPr/>
          </p:nvCxnSpPr>
          <p:spPr>
            <a:xfrm flipV="1">
              <a:off x="2488591" y="4345970"/>
              <a:ext cx="865702" cy="954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22"/>
          <p:cNvCxnSpPr>
            <a:stCxn id="6" idx="1"/>
            <a:endCxn id="6" idx="3"/>
          </p:cNvCxnSpPr>
          <p:nvPr/>
        </p:nvCxnSpPr>
        <p:spPr>
          <a:xfrm>
            <a:off x="1324571" y="3429000"/>
            <a:ext cx="9542857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603175" y="2732927"/>
            <a:ext cx="5280917" cy="644704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5378521" y="3341668"/>
            <a:ext cx="174661" cy="1746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657599" y="5178981"/>
            <a:ext cx="291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Axe de rotation</a:t>
            </a:r>
            <a:endParaRPr lang="fr-FR" sz="2800" b="1" dirty="0"/>
          </a:p>
        </p:txBody>
      </p:sp>
      <p:cxnSp>
        <p:nvCxnSpPr>
          <p:cNvPr id="32" name="Connecteur droit avec flèche 31"/>
          <p:cNvCxnSpPr>
            <a:stCxn id="31" idx="0"/>
          </p:cNvCxnSpPr>
          <p:nvPr/>
        </p:nvCxnSpPr>
        <p:spPr>
          <a:xfrm flipV="1">
            <a:off x="10113150" y="3516329"/>
            <a:ext cx="633619" cy="166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3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175</Words>
  <Application>Microsoft Office PowerPoint</Application>
  <PresentationFormat>Grand écran</PresentationFormat>
  <Paragraphs>69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108</cp:revision>
  <dcterms:created xsi:type="dcterms:W3CDTF">2018-08-29T12:25:52Z</dcterms:created>
  <dcterms:modified xsi:type="dcterms:W3CDTF">2019-01-24T17:30:38Z</dcterms:modified>
</cp:coreProperties>
</file>