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73BFF1-7468-42C9-A8BA-F4DAA5DF7391}">
  <a:tblStyle styleId="{B073BFF1-7468-42C9-A8BA-F4DAA5DF7391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F1F1"/>
          </a:solidFill>
        </a:fill>
      </a:tcStyle>
    </a:wholeTbl>
    <a:band1H>
      <a:tcTxStyle b="off" i="off"/>
      <a:tcStyle>
        <a:fill>
          <a:solidFill>
            <a:srgbClr val="DAE2E3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AE2E3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DF1F1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EDF1F1"/>
          </a:solidFill>
        </a:fill>
      </a:tcStyle>
    </a:firstRow>
    <a:neCell>
      <a:tcTxStyle b="off" i="off"/>
    </a:neCell>
    <a:nwCell>
      <a:tcTxStyle b="off" i="off"/>
    </a:nwCell>
  </a:tblStyle>
  <a:tblStyle styleId="{66166BC3-5B38-4EFC-A0B8-506A04104244}" styleName="Table_1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F1F1"/>
          </a:solidFill>
        </a:fill>
      </a:tcStyle>
    </a:wholeTbl>
    <a:band1H>
      <a:tcTxStyle b="off" i="off"/>
      <a:tcStyle>
        <a:fill>
          <a:solidFill>
            <a:srgbClr val="DAE2E3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AE2E3"/>
          </a:solidFill>
        </a:fill>
      </a:tcStyle>
    </a:band1V>
    <a:band2V>
      <a:tcTxStyle b="off" i="off"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d456c9784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d456c9784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7d456c9784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d456c9784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d456c978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7d456c978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d456c9784_3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d456c9784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7d456c9784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d456c9784_3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d456c9784_3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7d456c9784_3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d456c9784_3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d456c9784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7d456c9784_3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d456c9784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d456c978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7d456c9784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da1880a4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da1880a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9da1880a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da1880a43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da1880a4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9da1880a4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d456c978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d456c97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7d456c978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da1880a43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9da1880a43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9da1880a43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da1880a43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da1880a4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9da1880a43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da1880a43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da1880a4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9da1880a4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da1880a43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da1880a4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9da1880a4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da1880a43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9da1880a43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9da1880a43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9da1880a43_0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9da1880a43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9da1880a43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d456c9784_3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27d456c9784_3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41123138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441123138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d456c9784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d456c978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7d456c9784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d456c9784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d456c978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d456c9784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d456c9784_0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d456c9784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d456c9784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152400" y="1477748"/>
            <a:ext cx="8833104" cy="38903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6" name="Google Shape;156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2"/>
          <p:cNvSpPr txBox="1"/>
          <p:nvPr>
            <p:ph type="title"/>
          </p:nvPr>
        </p:nvSpPr>
        <p:spPr>
          <a:xfrm rot="5400000">
            <a:off x="5189538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12.png"/><Relationship Id="rId8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ao.com.mx/vaen-aumento-uso-de-reconocimiento-facial-en-bancos/" TargetMode="External"/><Relationship Id="rId4" Type="http://schemas.openxmlformats.org/officeDocument/2006/relationships/hyperlink" Target="https://thestudygenius.com/waterfall-model-in-software-engineering/#Modified_Waterfall_mode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ctrTitle"/>
          </p:nvPr>
        </p:nvSpPr>
        <p:spPr>
          <a:xfrm>
            <a:off x="342900" y="1286862"/>
            <a:ext cx="8458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s-E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Sistema de reconocimiento facial para el control de acceso del personal del laboratorio San Paulo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342905" y="2971792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cap="none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56935"/>
              <a:buNone/>
            </a:pPr>
            <a:r>
              <a:rPr lang="es-ES" sz="2687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Proyecto Modular “</a:t>
            </a:r>
            <a:r>
              <a:rPr lang="es-ES" sz="2687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Sistemas Distribuidos</a:t>
            </a:r>
            <a:r>
              <a:rPr lang="es-ES" sz="2687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87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 txBox="1"/>
          <p:nvPr/>
        </p:nvSpPr>
        <p:spPr>
          <a:xfrm>
            <a:off x="256650" y="3377750"/>
            <a:ext cx="86307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 del equipo: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ES" sz="1500">
                <a:solidFill>
                  <a:schemeClr val="dk1"/>
                </a:solidFill>
              </a:rPr>
              <a:t>LUIS FERNANDO SILVA ISABELES</a:t>
            </a:r>
            <a:br>
              <a:rPr b="1" i="0" lang="es-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ES" sz="1500">
                <a:solidFill>
                  <a:schemeClr val="dk1"/>
                </a:solidFill>
              </a:rPr>
              <a:t>ELVIS RUBEN GARCIA CORREA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chemeClr val="dk1"/>
                </a:solidFill>
              </a:rPr>
              <a:t>DAVID ALEJANDRO ARÁMBULA VILLALOBOS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Asesor: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ES" sz="1600" u="none" cap="none" strike="noStrike">
                <a:solidFill>
                  <a:schemeClr val="dk1"/>
                </a:solidFill>
              </a:rPr>
              <a:t>HERNANDEZ GONZALEZ, EDUARDO RUBEN ELIAS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Calendario escolar: </a:t>
            </a:r>
            <a:r>
              <a:rPr i="0" lang="es-ES" sz="1600" u="none" cap="none" strike="noStrike">
                <a:solidFill>
                  <a:schemeClr val="dk1"/>
                </a:solidFill>
              </a:rPr>
              <a:t>2023B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Empresa/Institución:</a:t>
            </a:r>
            <a:r>
              <a:rPr b="1" lang="es-ES" sz="1600">
                <a:solidFill>
                  <a:schemeClr val="dk1"/>
                </a:solidFill>
              </a:rPr>
              <a:t> </a:t>
            </a:r>
            <a:r>
              <a:rPr lang="es-ES" sz="1600">
                <a:solidFill>
                  <a:schemeClr val="dk1"/>
                </a:solidFill>
              </a:rPr>
              <a:t>Laboratorio San Paulo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729" y="232441"/>
            <a:ext cx="2664213" cy="99686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5188546" y="6392361"/>
            <a:ext cx="50720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Puerto Vallarta, Jalisco, a      de  Septiembre de 2020</a:t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1678698" y="503825"/>
            <a:ext cx="555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61066"/>
              <a:buFont typeface="Noto Sans Symbols"/>
              <a:buNone/>
            </a:pPr>
            <a:r>
              <a:rPr b="1" i="0" lang="es-ES" sz="2505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Ingeniería en Computación</a:t>
            </a:r>
            <a:endParaRPr b="0" i="0" sz="210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Objetivos </a:t>
            </a:r>
            <a:r>
              <a:rPr lang="es-ES"/>
              <a:t>específicos</a:t>
            </a:r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320102" y="17915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383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60"/>
              <a:buFont typeface="Arial"/>
              <a:buChar char="❏"/>
            </a:pPr>
            <a:r>
              <a:rPr lang="es-ES" sz="2759">
                <a:latin typeface="Arial"/>
                <a:ea typeface="Arial"/>
                <a:cs typeface="Arial"/>
                <a:sym typeface="Arial"/>
              </a:rPr>
              <a:t>Analizar los requerimientos para el desarrollo del software.</a:t>
            </a:r>
            <a:endParaRPr sz="2759">
              <a:latin typeface="Arial"/>
              <a:ea typeface="Arial"/>
              <a:cs typeface="Arial"/>
              <a:sym typeface="Arial"/>
            </a:endParaRPr>
          </a:p>
          <a:p>
            <a:pPr indent="-4038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60"/>
              <a:buFont typeface="Arial"/>
              <a:buChar char="❏"/>
            </a:pPr>
            <a:r>
              <a:rPr lang="es-ES" sz="2759">
                <a:latin typeface="Arial"/>
                <a:ea typeface="Arial"/>
                <a:cs typeface="Arial"/>
                <a:sym typeface="Arial"/>
              </a:rPr>
              <a:t>Elaborar una interfaz y estructura de reconocimiento facial.</a:t>
            </a:r>
            <a:endParaRPr sz="2759">
              <a:latin typeface="Arial"/>
              <a:ea typeface="Arial"/>
              <a:cs typeface="Arial"/>
              <a:sym typeface="Arial"/>
            </a:endParaRPr>
          </a:p>
          <a:p>
            <a:pPr indent="-4038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60"/>
              <a:buFont typeface="Arial"/>
              <a:buChar char="❏"/>
            </a:pPr>
            <a:r>
              <a:rPr lang="es-ES" sz="2759">
                <a:latin typeface="Arial"/>
                <a:ea typeface="Arial"/>
                <a:cs typeface="Arial"/>
                <a:sym typeface="Arial"/>
              </a:rPr>
              <a:t>Diseñar modelados del sistema</a:t>
            </a:r>
            <a:endParaRPr sz="2759">
              <a:latin typeface="Arial"/>
              <a:ea typeface="Arial"/>
              <a:cs typeface="Arial"/>
              <a:sym typeface="Arial"/>
            </a:endParaRPr>
          </a:p>
          <a:p>
            <a:pPr indent="-4038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60"/>
              <a:buFont typeface="Arial"/>
              <a:buChar char="❏"/>
            </a:pPr>
            <a:r>
              <a:rPr lang="es-ES" sz="2759">
                <a:latin typeface="Arial"/>
                <a:ea typeface="Arial"/>
                <a:cs typeface="Arial"/>
                <a:sym typeface="Arial"/>
              </a:rPr>
              <a:t>Desarrollar el sistema de reconocimiento facial.</a:t>
            </a:r>
            <a:endParaRPr sz="275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Diagrama de Gantt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9200" l="0" r="0" t="-9200"/>
          <a:stretch/>
        </p:blipFill>
        <p:spPr>
          <a:xfrm>
            <a:off x="286450" y="2155163"/>
            <a:ext cx="8534398" cy="33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Base de Datos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675" y="1044175"/>
            <a:ext cx="7573134" cy="556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41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Arial"/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Diagrama de Componentes Electrónicos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0" y="1865423"/>
            <a:ext cx="8842900" cy="35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Metas</a:t>
            </a:r>
            <a:endParaRPr/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❖	</a:t>
            </a:r>
            <a:r>
              <a:rPr lang="es-ES" sz="2500">
                <a:latin typeface="Arial"/>
                <a:ea typeface="Arial"/>
                <a:cs typeface="Arial"/>
                <a:sym typeface="Arial"/>
              </a:rPr>
              <a:t>Llevar un control de acceso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D16349"/>
                </a:solidFill>
                <a:latin typeface="Arial"/>
                <a:ea typeface="Arial"/>
                <a:cs typeface="Arial"/>
                <a:sym typeface="Arial"/>
              </a:rPr>
              <a:t>❖	</a:t>
            </a:r>
            <a:r>
              <a:rPr lang="es-ES" sz="2500">
                <a:latin typeface="Arial"/>
                <a:ea typeface="Arial"/>
                <a:cs typeface="Arial"/>
                <a:sym typeface="Arial"/>
              </a:rPr>
              <a:t>Generar reportes correctos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375" y="1424625"/>
            <a:ext cx="1675975" cy="25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032" y="3655694"/>
            <a:ext cx="2345343" cy="22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Metodología de Prototipado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169525" y="4949850"/>
            <a:ext cx="8503800" cy="152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5" y="1292400"/>
            <a:ext cx="8974475" cy="5104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76900" y="563650"/>
            <a:ext cx="7007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Arial"/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Marco teórico o estado del arte.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41" y="1564900"/>
            <a:ext cx="2143125" cy="196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25" y="1564900"/>
            <a:ext cx="2933625" cy="17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7228" y="1773651"/>
            <a:ext cx="2541472" cy="17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0938" y="4117298"/>
            <a:ext cx="2670850" cy="200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0750" y="411729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625" y="4657225"/>
            <a:ext cx="1596350" cy="160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Interfaz de inicio de </a:t>
            </a:r>
            <a:r>
              <a:rPr lang="es-ES"/>
              <a:t>sesión</a:t>
            </a:r>
            <a:endParaRPr/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948" y="1917450"/>
            <a:ext cx="5716925" cy="4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75" y="1743774"/>
            <a:ext cx="7517802" cy="42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301750" y="1527050"/>
            <a:ext cx="8503800" cy="50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Se implementará un sistema de reconocimiento facial para gestionar el acceso al Laboratorio San Paulo. Este sistema 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registrará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 la entrada del personal, otorgando acceso únicamente a aquellos previamente registrados. La cerradura electrónica asociada verificará la identidad de manera precisa y tomará la decisión de permitir o denegar el acceso en consecuencia.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Generación</a:t>
            </a:r>
            <a:r>
              <a:rPr lang="es-ES"/>
              <a:t> de reportes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75" y="1390164"/>
            <a:ext cx="7668376" cy="50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00" y="1303751"/>
            <a:ext cx="7873701" cy="47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Marcar salida</a:t>
            </a:r>
            <a:endParaRPr/>
          </a:p>
        </p:txBody>
      </p:sp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423988"/>
            <a:ext cx="84391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Eliminar Personal</a:t>
            </a:r>
            <a:endParaRPr/>
          </a:p>
        </p:txBody>
      </p:sp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25" y="1615512"/>
            <a:ext cx="7435650" cy="43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Búsqueda</a:t>
            </a:r>
            <a:r>
              <a:rPr lang="es-ES"/>
              <a:t> por categoria</a:t>
            </a:r>
            <a:endParaRPr/>
          </a:p>
        </p:txBody>
      </p:sp>
      <p:sp>
        <p:nvSpPr>
          <p:cNvPr id="355" name="Google Shape;355;p36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75" y="1206962"/>
            <a:ext cx="7818250" cy="52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Registro/Toma de acceso</a:t>
            </a:r>
            <a:endParaRPr/>
          </a:p>
        </p:txBody>
      </p:sp>
      <p:sp>
        <p:nvSpPr>
          <p:cNvPr id="363" name="Google Shape;363;p37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575" y="1609175"/>
            <a:ext cx="5013674" cy="48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idx="1" type="body"/>
          </p:nvPr>
        </p:nvSpPr>
        <p:spPr>
          <a:xfrm>
            <a:off x="179562" y="1037848"/>
            <a:ext cx="8784900" cy="4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964">
                <a:latin typeface="Times New Roman"/>
                <a:ea typeface="Times New Roman"/>
                <a:cs typeface="Times New Roman"/>
                <a:sym typeface="Times New Roman"/>
              </a:rPr>
              <a:t>factorial. (25 de Enero de 2022). </a:t>
            </a:r>
            <a:r>
              <a:rPr i="1" lang="es-ES" sz="1964">
                <a:latin typeface="Times New Roman"/>
                <a:ea typeface="Times New Roman"/>
                <a:cs typeface="Times New Roman"/>
                <a:sym typeface="Times New Roman"/>
              </a:rPr>
              <a:t>Ventajas de aplicar el reconocimiento facial</a:t>
            </a:r>
            <a:r>
              <a:rPr lang="es-ES" sz="1964">
                <a:latin typeface="Times New Roman"/>
                <a:ea typeface="Times New Roman"/>
                <a:cs typeface="Times New Roman"/>
                <a:sym typeface="Times New Roman"/>
              </a:rPr>
              <a:t>. Obtenido de https://factorial.mx/blog/reconocimiento-facial-rh/#ventajas-de-aplicar-el-reconocimiento-facial</a:t>
            </a:r>
            <a:endParaRPr sz="196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964">
                <a:latin typeface="Times New Roman"/>
                <a:ea typeface="Times New Roman"/>
                <a:cs typeface="Times New Roman"/>
                <a:sym typeface="Times New Roman"/>
              </a:rPr>
              <a:t>Lab, A. K. (2023). </a:t>
            </a:r>
            <a:r>
              <a:rPr i="1" lang="es-ES" sz="1964">
                <a:latin typeface="Times New Roman"/>
                <a:ea typeface="Times New Roman"/>
                <a:cs typeface="Times New Roman"/>
                <a:sym typeface="Times New Roman"/>
              </a:rPr>
              <a:t>Reconocimiento facial: definición y explicación</a:t>
            </a:r>
            <a:r>
              <a:rPr lang="es-ES" sz="1964">
                <a:latin typeface="Times New Roman"/>
                <a:ea typeface="Times New Roman"/>
                <a:cs typeface="Times New Roman"/>
                <a:sym typeface="Times New Roman"/>
              </a:rPr>
              <a:t>. Obtenido de https://latam.kaspersky.com/resource-center/definitions/what-is-facial-recognition</a:t>
            </a:r>
            <a:endParaRPr sz="196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964">
                <a:latin typeface="Times New Roman"/>
                <a:ea typeface="Times New Roman"/>
                <a:cs typeface="Times New Roman"/>
                <a:sym typeface="Times New Roman"/>
              </a:rPr>
              <a:t>osao. (19 de Julio de 2023). </a:t>
            </a:r>
            <a:r>
              <a:rPr i="1" lang="es-ES" sz="1964">
                <a:latin typeface="Times New Roman"/>
                <a:ea typeface="Times New Roman"/>
                <a:cs typeface="Times New Roman"/>
                <a:sym typeface="Times New Roman"/>
              </a:rPr>
              <a:t>VA EN AUMENTO EL USO EN BANCOS DE RECONOCIMIENTO FACIAL</a:t>
            </a:r>
            <a:r>
              <a:rPr lang="es-ES" sz="1964">
                <a:latin typeface="Times New Roman"/>
                <a:ea typeface="Times New Roman"/>
                <a:cs typeface="Times New Roman"/>
                <a:sym typeface="Times New Roman"/>
              </a:rPr>
              <a:t>. Obtenido de </a:t>
            </a:r>
            <a:r>
              <a:rPr lang="es-ES" sz="1964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https://osao.com.mx/vaen-aumento-uso-de-reconocimiento-facial-en-bancos/</a:t>
            </a:r>
            <a:endParaRPr sz="196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964">
                <a:latin typeface="Times New Roman"/>
                <a:ea typeface="Times New Roman"/>
                <a:cs typeface="Times New Roman"/>
                <a:sym typeface="Times New Roman"/>
              </a:rPr>
              <a:t>Prashant. (2023).</a:t>
            </a:r>
            <a:r>
              <a:rPr i="1" lang="es-ES" sz="1964">
                <a:latin typeface="Times New Roman"/>
                <a:ea typeface="Times New Roman"/>
                <a:cs typeface="Times New Roman"/>
                <a:sym typeface="Times New Roman"/>
              </a:rPr>
              <a:t> waterfall model in software engineering | modified waterfall model.</a:t>
            </a:r>
            <a:r>
              <a:rPr lang="es-ES" sz="1964">
                <a:latin typeface="Times New Roman"/>
                <a:ea typeface="Times New Roman"/>
                <a:cs typeface="Times New Roman"/>
                <a:sym typeface="Times New Roman"/>
              </a:rPr>
              <a:t> Obtenidode </a:t>
            </a:r>
            <a:r>
              <a:rPr lang="es-ES" sz="1964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https://thestudygenius.com/waterfall-model-in-software-engineering/#Modified_Waterfall_model</a:t>
            </a:r>
            <a:endParaRPr sz="196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8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Arial"/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Referencias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lang="es-ES" sz="3600">
                <a:latin typeface="Arial"/>
                <a:ea typeface="Arial"/>
                <a:cs typeface="Arial"/>
                <a:sym typeface="Arial"/>
              </a:rPr>
              <a:t>Por su atención, ¡muchas gracias!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800"/>
              <a:buFont typeface="Arial"/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Materias del módulo involucradas en el proyecto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301752" y="1412776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Revisar las materias que pertenecen al módulo.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15"/>
          <p:cNvGraphicFramePr/>
          <p:nvPr/>
        </p:nvGraphicFramePr>
        <p:xfrm>
          <a:off x="629341" y="197194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{B073BFF1-7468-42C9-A8BA-F4DAA5DF7391}</a:tableStyleId>
              </a:tblPr>
              <a:tblGrid>
                <a:gridCol w="610425"/>
                <a:gridCol w="3260225"/>
              </a:tblGrid>
              <a:tr h="5366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MÓDULO 1: Arquitectura y programación de sistemas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 hMerge="1"/>
              </a:tr>
              <a:tr h="25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ÁREA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Unidad de aprendizaje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42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Fundamentos filosóficos de la computación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Programación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42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Seminario de solución de problemas de programación</a:t>
                      </a:r>
                      <a:endParaRPr sz="1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Matemática discreta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Estructuras de datos 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42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Seminario de solución de problemas de estructura de datos 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Teoría de la computación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Estructuras de datos II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42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estructura de datos II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Algoritmia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42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algoritmia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</a:tbl>
          </a:graphicData>
        </a:graphic>
      </p:graphicFrame>
      <p:graphicFrame>
        <p:nvGraphicFramePr>
          <p:cNvPr id="188" name="Google Shape;188;p15"/>
          <p:cNvGraphicFramePr/>
          <p:nvPr/>
        </p:nvGraphicFramePr>
        <p:xfrm>
          <a:off x="4604675" y="197194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{66166BC3-5B38-4EFC-A0B8-506A04104244}</a:tableStyleId>
              </a:tblPr>
              <a:tblGrid>
                <a:gridCol w="587375"/>
                <a:gridCol w="3124375"/>
              </a:tblGrid>
              <a:tr h="1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ÁREA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Unidad de aprendizaje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Bases de datos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bases de datos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Traductores de lenguajes 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traductores de lenguajes I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Arquitectura de computadoras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arquitectura de computadoras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Sistemas operativos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sistemas operativos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Traductores de lenguajes II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traductores de lenguajes II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Ingeniería de software 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ingeniería de software I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16"/>
          <p:cNvGraphicFramePr/>
          <p:nvPr/>
        </p:nvGraphicFramePr>
        <p:xfrm>
          <a:off x="395536" y="198884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{B073BFF1-7468-42C9-A8BA-F4DAA5DF7391}</a:tableStyleId>
              </a:tblPr>
              <a:tblGrid>
                <a:gridCol w="587375"/>
                <a:gridCol w="3278300"/>
              </a:tblGrid>
              <a:tr h="239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MÓDULO 2: Sistemas Inteligentes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 hMerge="1"/>
              </a:tr>
              <a:tr h="23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ÁREA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Unidad de aprendizaje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23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Métodos matemáticos 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47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métodos matemáticos I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3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Métodos matemáticos II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47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métodos matemáticos II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3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Métodos matemáticos III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47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métodos matemáticos III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3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Inteligencia artificial 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47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inteligencia artificial I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3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Inteligencia artificial II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47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inteligencia artificial II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3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Simulación por computadora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</a:tbl>
          </a:graphicData>
        </a:graphic>
      </p:graphicFrame>
      <p:graphicFrame>
        <p:nvGraphicFramePr>
          <p:cNvPr id="195" name="Google Shape;195;p16"/>
          <p:cNvGraphicFramePr/>
          <p:nvPr/>
        </p:nvGraphicFramePr>
        <p:xfrm>
          <a:off x="4553712" y="218990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{B073BFF1-7468-42C9-A8BA-F4DAA5DF7391}</a:tableStyleId>
              </a:tblPr>
              <a:tblGrid>
                <a:gridCol w="587375"/>
                <a:gridCol w="3619550"/>
              </a:tblGrid>
              <a:tr h="170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MÓDULO 3: Sistemas distribuidos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 hMerge="1"/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ÁREA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Unidad de aprendizaje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24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Redes de computadoras y protocolos de comunicación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24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Seminario de solución de problemas de redes de computadoras y protocolos de comunicación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Computación tolerante a fallas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Programación para internet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Seguridad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Sistemas operativos de red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Seminario de solución de problemas de Sistemas operativos de red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Sistemas concurrentes y distribuidos</a:t>
                      </a:r>
                      <a:endParaRPr sz="24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44450" marL="44450" anchor="ctr"/>
                </a:tc>
              </a:tr>
            </a:tbl>
          </a:graphicData>
        </a:graphic>
      </p:graphicFrame>
      <p:sp>
        <p:nvSpPr>
          <p:cNvPr id="196" name="Google Shape;196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800"/>
              <a:buFont typeface="Arial"/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Materias del módulo involucradas en el proyecto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301752" y="1412776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Revisar las m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aterias que pertenecen al módulo.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323528" y="332656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Arial"/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251550" y="1425700"/>
            <a:ext cx="8640900" cy="5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95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35"/>
              <a:buFont typeface="Arial"/>
              <a:buChar char="❖"/>
            </a:pPr>
            <a:r>
              <a:rPr lang="es-ES" sz="2534">
                <a:latin typeface="Arial"/>
                <a:ea typeface="Arial"/>
                <a:cs typeface="Arial"/>
                <a:sym typeface="Arial"/>
              </a:rPr>
              <a:t>Una persona no autorizada ingresó al Laboratorio San Paulo y tomó muestras sin la debida autorización, aprovechando la ausencia de un sistema de control de acceso en la entrada del laboratorio.</a:t>
            </a:r>
            <a:endParaRPr sz="455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323528" y="332656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Arial"/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Justificación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251520" y="1186998"/>
            <a:ext cx="8640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8">
                <a:latin typeface="Arial"/>
                <a:ea typeface="Arial"/>
                <a:cs typeface="Arial"/>
                <a:sym typeface="Arial"/>
              </a:rPr>
              <a:t>Se diseñará un sistema destinado a supervisar el acceso del personal al Laboratorio San Paulo mediante la implementación de una cerradura electrónica.</a:t>
            </a:r>
            <a:endParaRPr sz="25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8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167700" y="1538325"/>
            <a:ext cx="6142500" cy="480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❖"/>
            </a:pPr>
            <a:r>
              <a:rPr lang="es-ES" sz="2500">
                <a:latin typeface="Arial"/>
                <a:ea typeface="Arial"/>
                <a:cs typeface="Arial"/>
                <a:sym typeface="Arial"/>
              </a:rPr>
              <a:t>Otorgar o denegar el acceso con cerradura al laboratorio.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❖"/>
            </a:pPr>
            <a:r>
              <a:rPr lang="es-ES" sz="2500">
                <a:latin typeface="Arial"/>
                <a:ea typeface="Arial"/>
                <a:cs typeface="Arial"/>
                <a:sym typeface="Arial"/>
              </a:rPr>
              <a:t>Generar reportes.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Arial"/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Alcances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225" y="1643672"/>
            <a:ext cx="2299100" cy="10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650" y="2917874"/>
            <a:ext cx="2047501" cy="204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3429000"/>
            <a:ext cx="1848225" cy="240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Limitaciones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150600" y="1357025"/>
            <a:ext cx="71040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75443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s-E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marca asistencia 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s-E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tiene sistema de alarma 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s-E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implementa otras medidas de acceso de seguridad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500" y="1435075"/>
            <a:ext cx="4118575" cy="14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073" y="3913275"/>
            <a:ext cx="2069375" cy="17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Objetivo General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17050" y="1859249"/>
            <a:ext cx="8503800" cy="313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500">
                <a:latin typeface="Arial"/>
                <a:ea typeface="Arial"/>
                <a:cs typeface="Arial"/>
                <a:sym typeface="Arial"/>
              </a:rPr>
              <a:t>Desarrollar un sistema de reconocimiento facial para el control de acceso del personal del laboratorio San Paulo mediante una cerradura electrónica.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500">
                <a:latin typeface="Arial"/>
                <a:ea typeface="Arial"/>
                <a:cs typeface="Arial"/>
                <a:sym typeface="Arial"/>
              </a:rPr>
              <a:t> 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225" y="3759113"/>
            <a:ext cx="1747700" cy="20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263" y="3813938"/>
            <a:ext cx="1937550" cy="1924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149" y="3882425"/>
            <a:ext cx="1937550" cy="17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l">
  <a:themeElements>
    <a:clrScheme name="Civil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