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handoutMasterIdLst>
    <p:handoutMasterId r:id="rId8"/>
  </p:handoutMasterIdLst>
  <p:sldIdLst>
    <p:sldId id="511" r:id="rId2"/>
    <p:sldId id="911" r:id="rId3"/>
    <p:sldId id="940" r:id="rId4"/>
    <p:sldId id="939" r:id="rId5"/>
    <p:sldId id="943" r:id="rId6"/>
  </p:sldIdLst>
  <p:sldSz cx="17559338" cy="9875838"/>
  <p:notesSz cx="6858000" cy="9144000"/>
  <p:defaultTextStyle>
    <a:defPPr>
      <a:defRPr lang="pt-BR"/>
    </a:defPPr>
    <a:lvl1pPr marL="0" algn="l" defTabSz="136814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4071" algn="l" defTabSz="136814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68143" algn="l" defTabSz="136814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2216" algn="l" defTabSz="136814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36287" algn="l" defTabSz="136814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0358" algn="l" defTabSz="136814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04429" algn="l" defTabSz="136814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88503" algn="l" defTabSz="136814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72574" algn="l" defTabSz="136814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632" userDrawn="1">
          <p15:clr>
            <a:srgbClr val="A4A3A4"/>
          </p15:clr>
        </p15:guide>
        <p15:guide id="18" pos="8297" userDrawn="1">
          <p15:clr>
            <a:srgbClr val="A4A3A4"/>
          </p15:clr>
        </p15:guide>
        <p15:guide id="19" pos="3421" userDrawn="1">
          <p15:clr>
            <a:srgbClr val="A4A3A4"/>
          </p15:clr>
        </p15:guide>
        <p15:guide id="22" orient="horz" pos="5197" userDrawn="1">
          <p15:clr>
            <a:srgbClr val="A4A3A4"/>
          </p15:clr>
        </p15:guide>
        <p15:guide id="23" orient="horz" pos="774" userDrawn="1">
          <p15:clr>
            <a:srgbClr val="A4A3A4"/>
          </p15:clr>
        </p15:guide>
        <p15:guide id="24" pos="5394" userDrawn="1">
          <p15:clr>
            <a:srgbClr val="A4A3A4"/>
          </p15:clr>
        </p15:guide>
        <p15:guide id="25" pos="518" userDrawn="1">
          <p15:clr>
            <a:srgbClr val="A4A3A4"/>
          </p15:clr>
        </p15:guide>
        <p15:guide id="26" pos="3217" userDrawn="1">
          <p15:clr>
            <a:srgbClr val="A4A3A4"/>
          </p15:clr>
        </p15:guide>
        <p15:guide id="27" orient="horz" pos="2022" userDrawn="1">
          <p15:clr>
            <a:srgbClr val="A4A3A4"/>
          </p15:clr>
        </p15:guide>
        <p15:guide id="28" pos="1448" userDrawn="1">
          <p15:clr>
            <a:srgbClr val="A4A3A4"/>
          </p15:clr>
        </p15:guide>
        <p15:guide id="29" pos="10770" userDrawn="1">
          <p15:clr>
            <a:srgbClr val="A4A3A4"/>
          </p15:clr>
        </p15:guide>
        <p15:guide id="30" pos="7481" userDrawn="1">
          <p15:clr>
            <a:srgbClr val="A4A3A4"/>
          </p15:clr>
        </p15:guide>
        <p15:guide id="31" pos="3126" userDrawn="1">
          <p15:clr>
            <a:srgbClr val="A4A3A4"/>
          </p15:clr>
        </p15:guide>
        <p15:guide id="32" pos="927" userDrawn="1">
          <p15:clr>
            <a:srgbClr val="A4A3A4"/>
          </p15:clr>
        </p15:guide>
        <p15:guide id="33" orient="horz" pos="3179" userDrawn="1">
          <p15:clr>
            <a:srgbClr val="A4A3A4"/>
          </p15:clr>
        </p15:guide>
        <p15:guide id="34" orient="horz" pos="5928" userDrawn="1">
          <p15:clr>
            <a:srgbClr val="A4A3A4"/>
          </p15:clr>
        </p15:guide>
        <p15:guide id="35" pos="4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0D21"/>
    <a:srgbClr val="CC092F"/>
    <a:srgbClr val="B81570"/>
    <a:srgbClr val="9D0D20"/>
    <a:srgbClr val="333B8F"/>
    <a:srgbClr val="333B70"/>
    <a:srgbClr val="252C75"/>
    <a:srgbClr val="7F0C1F"/>
    <a:srgbClr val="7F0D20"/>
    <a:srgbClr val="DE1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3716" autoAdjust="0"/>
  </p:normalViewPr>
  <p:slideViewPr>
    <p:cSldViewPr snapToGrid="0">
      <p:cViewPr varScale="1">
        <p:scale>
          <a:sx n="44" d="100"/>
          <a:sy n="44" d="100"/>
        </p:scale>
        <p:origin x="96" y="52"/>
      </p:cViewPr>
      <p:guideLst>
        <p:guide orient="horz" pos="3632"/>
        <p:guide pos="8297"/>
        <p:guide pos="3421"/>
        <p:guide orient="horz" pos="5197"/>
        <p:guide orient="horz" pos="774"/>
        <p:guide pos="5394"/>
        <p:guide pos="518"/>
        <p:guide pos="3217"/>
        <p:guide orient="horz" pos="2022"/>
        <p:guide pos="1448"/>
        <p:guide pos="10770"/>
        <p:guide pos="7481"/>
        <p:guide pos="3126"/>
        <p:guide pos="927"/>
        <p:guide orient="horz" pos="3179"/>
        <p:guide orient="horz" pos="5928"/>
        <p:guide pos="4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99289DC-BCA3-4417-A0A3-6CE00CB980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805F2C-F20E-4C0C-8429-DAAA130FD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F73A6-99F5-4F89-8544-6BB06C2D42F3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3E1FEB-913A-456F-8820-4182D51375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25DFC4-B8A2-4103-9250-2AB4E4646F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4C97-96B8-458A-95C2-D40A3871D4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256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187A-9E05-964C-A4CA-3DBC0BC1C857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29E9A-FD1A-9D40-B596-0E8C8B4E63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0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84071" algn="l" defTabSz="6840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68143" algn="l" defTabSz="6840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2052216" algn="l" defTabSz="6840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736287" algn="l" defTabSz="6840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420358" algn="l" defTabSz="6840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4104429" algn="l" defTabSz="6840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788503" algn="l" defTabSz="6840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472574" algn="l" defTabSz="6840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 | INST | M1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>
            <a:extLst>
              <a:ext uri="{FF2B5EF4-FFF2-40B4-BE49-F238E27FC236}">
                <a16:creationId xmlns:a16="http://schemas.microsoft.com/office/drawing/2014/main" id="{36344946-3C5C-7A44-AA9E-A73C900761E9}"/>
              </a:ext>
            </a:extLst>
          </p:cNvPr>
          <p:cNvSpPr/>
          <p:nvPr userDrawn="1"/>
        </p:nvSpPr>
        <p:spPr>
          <a:xfrm>
            <a:off x="-2" y="12768"/>
            <a:ext cx="14581415" cy="9863070"/>
          </a:xfrm>
          <a:prstGeom prst="rect">
            <a:avLst/>
          </a:prstGeom>
          <a:gradFill>
            <a:gsLst>
              <a:gs pos="65000">
                <a:srgbClr val="CC092F"/>
              </a:gs>
              <a:gs pos="40000">
                <a:srgbClr val="CC092F"/>
              </a:gs>
              <a:gs pos="0">
                <a:srgbClr val="CC092F"/>
              </a:gs>
              <a:gs pos="90000">
                <a:srgbClr val="B8157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E86095B0-113D-472D-924D-BEDE97DE382E}"/>
              </a:ext>
            </a:extLst>
          </p:cNvPr>
          <p:cNvSpPr>
            <a:spLocks/>
          </p:cNvSpPr>
          <p:nvPr userDrawn="1"/>
        </p:nvSpPr>
        <p:spPr bwMode="auto">
          <a:xfrm>
            <a:off x="-1" y="7572986"/>
            <a:ext cx="2068140" cy="2302826"/>
          </a:xfrm>
          <a:custGeom>
            <a:avLst/>
            <a:gdLst>
              <a:gd name="T0" fmla="*/ 1255 w 1255"/>
              <a:gd name="T1" fmla="*/ 0 h 1377"/>
              <a:gd name="T2" fmla="*/ 0 w 1255"/>
              <a:gd name="T3" fmla="*/ 714 h 1377"/>
              <a:gd name="T4" fmla="*/ 0 w 1255"/>
              <a:gd name="T5" fmla="*/ 1377 h 1377"/>
              <a:gd name="T6" fmla="*/ 1255 w 1255"/>
              <a:gd name="T7" fmla="*/ 687 h 1377"/>
              <a:gd name="T8" fmla="*/ 1255 w 1255"/>
              <a:gd name="T9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5" h="1377">
                <a:moveTo>
                  <a:pt x="1255" y="0"/>
                </a:moveTo>
                <a:lnTo>
                  <a:pt x="0" y="714"/>
                </a:lnTo>
                <a:lnTo>
                  <a:pt x="0" y="1377"/>
                </a:lnTo>
                <a:lnTo>
                  <a:pt x="1255" y="687"/>
                </a:lnTo>
                <a:lnTo>
                  <a:pt x="1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C221612-8293-E246-AA77-21401152CE10}"/>
              </a:ext>
            </a:extLst>
          </p:cNvPr>
          <p:cNvSpPr>
            <a:spLocks/>
          </p:cNvSpPr>
          <p:nvPr userDrawn="1"/>
        </p:nvSpPr>
        <p:spPr bwMode="auto">
          <a:xfrm>
            <a:off x="2860775" y="6429102"/>
            <a:ext cx="5882183" cy="6549674"/>
          </a:xfrm>
          <a:custGeom>
            <a:avLst/>
            <a:gdLst>
              <a:gd name="T0" fmla="*/ 1255 w 1255"/>
              <a:gd name="T1" fmla="*/ 0 h 1377"/>
              <a:gd name="T2" fmla="*/ 0 w 1255"/>
              <a:gd name="T3" fmla="*/ 714 h 1377"/>
              <a:gd name="T4" fmla="*/ 0 w 1255"/>
              <a:gd name="T5" fmla="*/ 1377 h 1377"/>
              <a:gd name="T6" fmla="*/ 1255 w 1255"/>
              <a:gd name="T7" fmla="*/ 687 h 1377"/>
              <a:gd name="T8" fmla="*/ 1255 w 1255"/>
              <a:gd name="T9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5" h="1377">
                <a:moveTo>
                  <a:pt x="1255" y="0"/>
                </a:moveTo>
                <a:lnTo>
                  <a:pt x="0" y="714"/>
                </a:lnTo>
                <a:lnTo>
                  <a:pt x="0" y="1377"/>
                </a:lnTo>
                <a:lnTo>
                  <a:pt x="1255" y="687"/>
                </a:lnTo>
                <a:lnTo>
                  <a:pt x="1255" y="0"/>
                </a:lnTo>
                <a:close/>
              </a:path>
            </a:pathLst>
          </a:custGeom>
          <a:solidFill>
            <a:schemeClr val="accent2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6E27587E-01A1-40B5-8A20-3A547B17701C}"/>
              </a:ext>
            </a:extLst>
          </p:cNvPr>
          <p:cNvSpPr/>
          <p:nvPr userDrawn="1"/>
        </p:nvSpPr>
        <p:spPr>
          <a:xfrm rot="16200000">
            <a:off x="6382721" y="-1300779"/>
            <a:ext cx="8202670" cy="14150563"/>
          </a:xfrm>
          <a:prstGeom prst="rtTriangle">
            <a:avLst/>
          </a:prstGeom>
          <a:solidFill>
            <a:srgbClr val="CC092F"/>
          </a:solidFill>
          <a:ln>
            <a:noFill/>
          </a:ln>
          <a:effectLst>
            <a:outerShdw blurRad="495300" dist="38100" dir="10800000" sx="104000" sy="104000" algn="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73DE6F4E-2DA8-416D-B424-C45A41FE6F8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-84275" y="623862"/>
            <a:ext cx="3273213" cy="5201966"/>
            <a:chOff x="-12" y="3333"/>
            <a:chExt cx="2606" cy="4070"/>
          </a:xfrm>
        </p:grpSpPr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F8156AAC-3FB1-4E3F-A437-F8DBA1E20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" y="3570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354895F8-687E-41A8-95D1-8EFA56F83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3688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B52D2CD8-7437-4746-B1A0-FB08E989E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" y="3807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AF1E9562-4C54-4853-A23D-8B44CFDF5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3333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384B377F-4D6E-4F68-8CF5-EB5C19345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7" y="4162"/>
              <a:ext cx="2581" cy="1469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1774B3D7-9AD4-437D-A832-12C0DC9AF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2" y="3925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D3B518CB-0168-4ACA-AF35-9E5EB2924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9" y="4043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00C08705-4710-46DF-A03B-C087B3032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" y="3451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70A3BD29-ACC0-4E34-858C-5B8C4E883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" y="5934"/>
              <a:ext cx="2581" cy="1469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6C575F51-ACB6-4B06-8F2B-E4EFA279B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" y="5816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5A03B54D-75BC-4281-BF11-52A3E9781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" y="5579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352386AE-D746-46A2-949B-09B399898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5697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B7E84043-D65B-43B0-9A76-B64DD7558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279"/>
              <a:ext cx="2581" cy="1469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30FAEF7A-20EF-4481-AF11-0C3AEAA57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397"/>
              <a:ext cx="2581" cy="1469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D2046D63-9AE8-4E81-8AD2-3C0D08573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5105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47CB488C-4DB3-4CC3-81C2-D60AD8E65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5342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6CB3C379-9C5C-4822-AA44-F43D28913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514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E1C139B8-1EDD-43EC-8077-ABEF386F8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633"/>
              <a:ext cx="2581" cy="1469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65932491-6CD5-44EC-AE6C-17D1E8027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750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D786E963-DD7B-48BD-A63F-1ED8F51E2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868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ECE16A1D-7B10-4C9A-82DE-E9D908743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987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708316FC-BDB4-415F-A2CE-CD4117E60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5224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FF5823B2-77D5-4B0D-8CE9-28729742C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5460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3" name="Triângulo Retângulo 10">
            <a:extLst>
              <a:ext uri="{FF2B5EF4-FFF2-40B4-BE49-F238E27FC236}">
                <a16:creationId xmlns:a16="http://schemas.microsoft.com/office/drawing/2014/main" id="{4496CF6B-AE10-40D2-88E4-B8B74FCF9AC9}"/>
              </a:ext>
            </a:extLst>
          </p:cNvPr>
          <p:cNvSpPr/>
          <p:nvPr userDrawn="1"/>
        </p:nvSpPr>
        <p:spPr>
          <a:xfrm rot="10094551">
            <a:off x="13846508" y="2006262"/>
            <a:ext cx="4113567" cy="3539839"/>
          </a:xfrm>
          <a:custGeom>
            <a:avLst/>
            <a:gdLst>
              <a:gd name="connsiteX0" fmla="*/ 0 w 3868041"/>
              <a:gd name="connsiteY0" fmla="*/ 4432970 h 4432970"/>
              <a:gd name="connsiteX1" fmla="*/ 0 w 3868041"/>
              <a:gd name="connsiteY1" fmla="*/ 0 h 4432970"/>
              <a:gd name="connsiteX2" fmla="*/ 3868041 w 3868041"/>
              <a:gd name="connsiteY2" fmla="*/ 4432970 h 4432970"/>
              <a:gd name="connsiteX3" fmla="*/ 0 w 3868041"/>
              <a:gd name="connsiteY3" fmla="*/ 4432970 h 4432970"/>
              <a:gd name="connsiteX0" fmla="*/ 0 w 4113567"/>
              <a:gd name="connsiteY0" fmla="*/ 4432970 h 4432970"/>
              <a:gd name="connsiteX1" fmla="*/ 0 w 4113567"/>
              <a:gd name="connsiteY1" fmla="*/ 0 h 4432970"/>
              <a:gd name="connsiteX2" fmla="*/ 4113567 w 4113567"/>
              <a:gd name="connsiteY2" fmla="*/ 3023207 h 4432970"/>
              <a:gd name="connsiteX3" fmla="*/ 0 w 4113567"/>
              <a:gd name="connsiteY3" fmla="*/ 4432970 h 4432970"/>
              <a:gd name="connsiteX0" fmla="*/ 0 w 4113567"/>
              <a:gd name="connsiteY0" fmla="*/ 4020945 h 4020945"/>
              <a:gd name="connsiteX1" fmla="*/ 944034 w 4113567"/>
              <a:gd name="connsiteY1" fmla="*/ 0 h 4020945"/>
              <a:gd name="connsiteX2" fmla="*/ 4113567 w 4113567"/>
              <a:gd name="connsiteY2" fmla="*/ 2611182 h 4020945"/>
              <a:gd name="connsiteX3" fmla="*/ 0 w 4113567"/>
              <a:gd name="connsiteY3" fmla="*/ 4020945 h 4020945"/>
              <a:gd name="connsiteX0" fmla="*/ 0 w 4113567"/>
              <a:gd name="connsiteY0" fmla="*/ 3442311 h 3442311"/>
              <a:gd name="connsiteX1" fmla="*/ 847549 w 4113567"/>
              <a:gd name="connsiteY1" fmla="*/ 0 h 3442311"/>
              <a:gd name="connsiteX2" fmla="*/ 4113567 w 4113567"/>
              <a:gd name="connsiteY2" fmla="*/ 2032548 h 3442311"/>
              <a:gd name="connsiteX3" fmla="*/ 0 w 4113567"/>
              <a:gd name="connsiteY3" fmla="*/ 3442311 h 3442311"/>
              <a:gd name="connsiteX0" fmla="*/ 0 w 4113567"/>
              <a:gd name="connsiteY0" fmla="*/ 3406892 h 3406892"/>
              <a:gd name="connsiteX1" fmla="*/ 672537 w 4113567"/>
              <a:gd name="connsiteY1" fmla="*/ 0 h 3406892"/>
              <a:gd name="connsiteX2" fmla="*/ 4113567 w 4113567"/>
              <a:gd name="connsiteY2" fmla="*/ 1997129 h 3406892"/>
              <a:gd name="connsiteX3" fmla="*/ 0 w 4113567"/>
              <a:gd name="connsiteY3" fmla="*/ 3406892 h 3406892"/>
              <a:gd name="connsiteX0" fmla="*/ 0 w 4113567"/>
              <a:gd name="connsiteY0" fmla="*/ 3539839 h 3539839"/>
              <a:gd name="connsiteX1" fmla="*/ 724156 w 4113567"/>
              <a:gd name="connsiteY1" fmla="*/ 0 h 3539839"/>
              <a:gd name="connsiteX2" fmla="*/ 4113567 w 4113567"/>
              <a:gd name="connsiteY2" fmla="*/ 2130076 h 3539839"/>
              <a:gd name="connsiteX3" fmla="*/ 0 w 4113567"/>
              <a:gd name="connsiteY3" fmla="*/ 3539839 h 3539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3567" h="3539839">
                <a:moveTo>
                  <a:pt x="0" y="3539839"/>
                </a:moveTo>
                <a:lnTo>
                  <a:pt x="724156" y="0"/>
                </a:lnTo>
                <a:lnTo>
                  <a:pt x="4113567" y="2130076"/>
                </a:lnTo>
                <a:lnTo>
                  <a:pt x="0" y="3539839"/>
                </a:lnTo>
                <a:close/>
              </a:path>
            </a:pathLst>
          </a:custGeom>
          <a:solidFill>
            <a:srgbClr val="9D1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A13E765C-F6D8-417A-9CA9-4665526D2DF6}"/>
              </a:ext>
            </a:extLst>
          </p:cNvPr>
          <p:cNvSpPr/>
          <p:nvPr userDrawn="1"/>
        </p:nvSpPr>
        <p:spPr>
          <a:xfrm rot="10800000">
            <a:off x="8362617" y="1"/>
            <a:ext cx="9196721" cy="5226346"/>
          </a:xfrm>
          <a:prstGeom prst="rtTriangle">
            <a:avLst/>
          </a:prstGeom>
          <a:gradFill flip="none" rotWithShape="1">
            <a:gsLst>
              <a:gs pos="0">
                <a:srgbClr val="CC092F"/>
              </a:gs>
              <a:gs pos="40000">
                <a:srgbClr val="CC092F"/>
              </a:gs>
              <a:gs pos="65000">
                <a:srgbClr val="CC092F"/>
              </a:gs>
              <a:gs pos="90000">
                <a:schemeClr val="accent2"/>
              </a:gs>
            </a:gsLst>
            <a:lin ang="13800000" scaled="0"/>
            <a:tileRect/>
          </a:gradFill>
          <a:ln>
            <a:noFill/>
          </a:ln>
          <a:effectLst>
            <a:outerShdw blurRad="381000" dist="38100" dir="8100000" sx="107000" sy="107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103107A-6CA8-CE45-840B-3394C3654A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437" y="8244974"/>
            <a:ext cx="3769679" cy="1223132"/>
          </a:xfrm>
          <a:prstGeom prst="rect">
            <a:avLst/>
          </a:prstGeom>
        </p:spPr>
      </p:pic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E2A19EB4-3BB0-4594-A588-0BCCF886C1F5}"/>
              </a:ext>
            </a:extLst>
          </p:cNvPr>
          <p:cNvCxnSpPr>
            <a:cxnSpLocks/>
          </p:cNvCxnSpPr>
          <p:nvPr userDrawn="1"/>
        </p:nvCxnSpPr>
        <p:spPr>
          <a:xfrm flipH="1">
            <a:off x="5667891" y="-1334415"/>
            <a:ext cx="5593344" cy="32342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E2A19EB4-3BB0-4594-A588-0BCCF886C1F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18582" y="-38862"/>
            <a:ext cx="5593344" cy="32342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2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 | INST | M1 SUB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53">
            <a:extLst>
              <a:ext uri="{FF2B5EF4-FFF2-40B4-BE49-F238E27FC236}">
                <a16:creationId xmlns:a16="http://schemas.microsoft.com/office/drawing/2014/main" id="{E0443988-D76D-C74C-A302-6B9FD90B3674}"/>
              </a:ext>
            </a:extLst>
          </p:cNvPr>
          <p:cNvSpPr/>
          <p:nvPr userDrawn="1"/>
        </p:nvSpPr>
        <p:spPr>
          <a:xfrm rot="10800000">
            <a:off x="5063066" y="-8062"/>
            <a:ext cx="12496270" cy="9883900"/>
          </a:xfrm>
          <a:prstGeom prst="rect">
            <a:avLst/>
          </a:prstGeom>
          <a:gradFill>
            <a:gsLst>
              <a:gs pos="65000">
                <a:srgbClr val="CC092F"/>
              </a:gs>
              <a:gs pos="40000">
                <a:srgbClr val="CC092F"/>
              </a:gs>
              <a:gs pos="0">
                <a:srgbClr val="CC092F"/>
              </a:gs>
              <a:gs pos="90000">
                <a:srgbClr val="B8157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Retângulo 34">
            <a:extLst>
              <a:ext uri="{FF2B5EF4-FFF2-40B4-BE49-F238E27FC236}">
                <a16:creationId xmlns:a16="http://schemas.microsoft.com/office/drawing/2014/main" id="{31EBF8B1-16F3-6144-B8BE-3F5E7120C95E}"/>
              </a:ext>
            </a:extLst>
          </p:cNvPr>
          <p:cNvSpPr/>
          <p:nvPr userDrawn="1"/>
        </p:nvSpPr>
        <p:spPr>
          <a:xfrm rot="16200000" flipH="1" flipV="1">
            <a:off x="2972106" y="-2972616"/>
            <a:ext cx="8202670" cy="14150563"/>
          </a:xfrm>
          <a:prstGeom prst="rtTriangle">
            <a:avLst/>
          </a:prstGeom>
          <a:gradFill>
            <a:gsLst>
              <a:gs pos="65000">
                <a:schemeClr val="accent1"/>
              </a:gs>
              <a:gs pos="40000">
                <a:schemeClr val="accent1"/>
              </a:gs>
              <a:gs pos="0">
                <a:schemeClr val="accent1"/>
              </a:gs>
              <a:gs pos="90000">
                <a:srgbClr val="B81570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Retângulo 10">
            <a:extLst>
              <a:ext uri="{FF2B5EF4-FFF2-40B4-BE49-F238E27FC236}">
                <a16:creationId xmlns:a16="http://schemas.microsoft.com/office/drawing/2014/main" id="{226CF5F1-548C-FA40-AE2A-1EC382FA43F2}"/>
              </a:ext>
            </a:extLst>
          </p:cNvPr>
          <p:cNvSpPr/>
          <p:nvPr userDrawn="1"/>
        </p:nvSpPr>
        <p:spPr>
          <a:xfrm rot="11505449" flipH="1">
            <a:off x="-383339" y="1953560"/>
            <a:ext cx="4113567" cy="3539839"/>
          </a:xfrm>
          <a:custGeom>
            <a:avLst/>
            <a:gdLst>
              <a:gd name="connsiteX0" fmla="*/ 0 w 3868041"/>
              <a:gd name="connsiteY0" fmla="*/ 4432970 h 4432970"/>
              <a:gd name="connsiteX1" fmla="*/ 0 w 3868041"/>
              <a:gd name="connsiteY1" fmla="*/ 0 h 4432970"/>
              <a:gd name="connsiteX2" fmla="*/ 3868041 w 3868041"/>
              <a:gd name="connsiteY2" fmla="*/ 4432970 h 4432970"/>
              <a:gd name="connsiteX3" fmla="*/ 0 w 3868041"/>
              <a:gd name="connsiteY3" fmla="*/ 4432970 h 4432970"/>
              <a:gd name="connsiteX0" fmla="*/ 0 w 4113567"/>
              <a:gd name="connsiteY0" fmla="*/ 4432970 h 4432970"/>
              <a:gd name="connsiteX1" fmla="*/ 0 w 4113567"/>
              <a:gd name="connsiteY1" fmla="*/ 0 h 4432970"/>
              <a:gd name="connsiteX2" fmla="*/ 4113567 w 4113567"/>
              <a:gd name="connsiteY2" fmla="*/ 3023207 h 4432970"/>
              <a:gd name="connsiteX3" fmla="*/ 0 w 4113567"/>
              <a:gd name="connsiteY3" fmla="*/ 4432970 h 4432970"/>
              <a:gd name="connsiteX0" fmla="*/ 0 w 4113567"/>
              <a:gd name="connsiteY0" fmla="*/ 4020945 h 4020945"/>
              <a:gd name="connsiteX1" fmla="*/ 944034 w 4113567"/>
              <a:gd name="connsiteY1" fmla="*/ 0 h 4020945"/>
              <a:gd name="connsiteX2" fmla="*/ 4113567 w 4113567"/>
              <a:gd name="connsiteY2" fmla="*/ 2611182 h 4020945"/>
              <a:gd name="connsiteX3" fmla="*/ 0 w 4113567"/>
              <a:gd name="connsiteY3" fmla="*/ 4020945 h 4020945"/>
              <a:gd name="connsiteX0" fmla="*/ 0 w 4113567"/>
              <a:gd name="connsiteY0" fmla="*/ 3442311 h 3442311"/>
              <a:gd name="connsiteX1" fmla="*/ 847549 w 4113567"/>
              <a:gd name="connsiteY1" fmla="*/ 0 h 3442311"/>
              <a:gd name="connsiteX2" fmla="*/ 4113567 w 4113567"/>
              <a:gd name="connsiteY2" fmla="*/ 2032548 h 3442311"/>
              <a:gd name="connsiteX3" fmla="*/ 0 w 4113567"/>
              <a:gd name="connsiteY3" fmla="*/ 3442311 h 3442311"/>
              <a:gd name="connsiteX0" fmla="*/ 0 w 4113567"/>
              <a:gd name="connsiteY0" fmla="*/ 3406892 h 3406892"/>
              <a:gd name="connsiteX1" fmla="*/ 672537 w 4113567"/>
              <a:gd name="connsiteY1" fmla="*/ 0 h 3406892"/>
              <a:gd name="connsiteX2" fmla="*/ 4113567 w 4113567"/>
              <a:gd name="connsiteY2" fmla="*/ 1997129 h 3406892"/>
              <a:gd name="connsiteX3" fmla="*/ 0 w 4113567"/>
              <a:gd name="connsiteY3" fmla="*/ 3406892 h 3406892"/>
              <a:gd name="connsiteX0" fmla="*/ 0 w 4113567"/>
              <a:gd name="connsiteY0" fmla="*/ 3539839 h 3539839"/>
              <a:gd name="connsiteX1" fmla="*/ 724156 w 4113567"/>
              <a:gd name="connsiteY1" fmla="*/ 0 h 3539839"/>
              <a:gd name="connsiteX2" fmla="*/ 4113567 w 4113567"/>
              <a:gd name="connsiteY2" fmla="*/ 2130076 h 3539839"/>
              <a:gd name="connsiteX3" fmla="*/ 0 w 4113567"/>
              <a:gd name="connsiteY3" fmla="*/ 3539839 h 3539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3567" h="3539839">
                <a:moveTo>
                  <a:pt x="0" y="3539839"/>
                </a:moveTo>
                <a:lnTo>
                  <a:pt x="724156" y="0"/>
                </a:lnTo>
                <a:lnTo>
                  <a:pt x="4113567" y="2130076"/>
                </a:lnTo>
                <a:lnTo>
                  <a:pt x="0" y="3539839"/>
                </a:lnTo>
                <a:close/>
              </a:path>
            </a:pathLst>
          </a:custGeom>
          <a:solidFill>
            <a:srgbClr val="B81570">
              <a:alpha val="640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Triângulo Retângulo 36">
            <a:extLst>
              <a:ext uri="{FF2B5EF4-FFF2-40B4-BE49-F238E27FC236}">
                <a16:creationId xmlns:a16="http://schemas.microsoft.com/office/drawing/2014/main" id="{B0566057-DB29-9740-B525-0B80C40F5D39}"/>
              </a:ext>
            </a:extLst>
          </p:cNvPr>
          <p:cNvSpPr/>
          <p:nvPr userDrawn="1"/>
        </p:nvSpPr>
        <p:spPr>
          <a:xfrm rot="10800000" flipH="1" flipV="1">
            <a:off x="-1841" y="2281655"/>
            <a:ext cx="13317174" cy="7567932"/>
          </a:xfrm>
          <a:prstGeom prst="rtTriangle">
            <a:avLst/>
          </a:prstGeom>
          <a:gradFill>
            <a:gsLst>
              <a:gs pos="0">
                <a:schemeClr val="accent1"/>
              </a:gs>
              <a:gs pos="90000">
                <a:schemeClr val="accent2"/>
              </a:gs>
              <a:gs pos="40000">
                <a:schemeClr val="accent1"/>
              </a:gs>
              <a:gs pos="65000">
                <a:schemeClr val="accent1"/>
              </a:gs>
            </a:gsLst>
            <a:lin ang="7200000" scaled="0"/>
          </a:gradFill>
          <a:ln>
            <a:noFill/>
          </a:ln>
          <a:effectLst>
            <a:outerShdw blurRad="533400" dist="38100" sx="109000" sy="109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C013BA4B-AF4B-B849-A26B-6B32F3875B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437" y="8244974"/>
            <a:ext cx="3769679" cy="1223132"/>
          </a:xfrm>
          <a:prstGeom prst="rect">
            <a:avLst/>
          </a:prstGeom>
        </p:spPr>
      </p:pic>
      <p:sp>
        <p:nvSpPr>
          <p:cNvPr id="39" name="Freeform 5">
            <a:extLst>
              <a:ext uri="{FF2B5EF4-FFF2-40B4-BE49-F238E27FC236}">
                <a16:creationId xmlns:a16="http://schemas.microsoft.com/office/drawing/2014/main" id="{A5F6291F-4B69-B249-A199-522F8AFFB0A6}"/>
              </a:ext>
            </a:extLst>
          </p:cNvPr>
          <p:cNvSpPr>
            <a:spLocks/>
          </p:cNvSpPr>
          <p:nvPr userDrawn="1"/>
        </p:nvSpPr>
        <p:spPr bwMode="auto">
          <a:xfrm>
            <a:off x="15517098" y="0"/>
            <a:ext cx="2068140" cy="2302826"/>
          </a:xfrm>
          <a:custGeom>
            <a:avLst/>
            <a:gdLst>
              <a:gd name="T0" fmla="*/ 1255 w 1255"/>
              <a:gd name="T1" fmla="*/ 0 h 1377"/>
              <a:gd name="T2" fmla="*/ 0 w 1255"/>
              <a:gd name="T3" fmla="*/ 714 h 1377"/>
              <a:gd name="T4" fmla="*/ 0 w 1255"/>
              <a:gd name="T5" fmla="*/ 1377 h 1377"/>
              <a:gd name="T6" fmla="*/ 1255 w 1255"/>
              <a:gd name="T7" fmla="*/ 687 h 1377"/>
              <a:gd name="T8" fmla="*/ 1255 w 1255"/>
              <a:gd name="T9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5" h="1377">
                <a:moveTo>
                  <a:pt x="1255" y="0"/>
                </a:moveTo>
                <a:lnTo>
                  <a:pt x="0" y="714"/>
                </a:lnTo>
                <a:lnTo>
                  <a:pt x="0" y="1377"/>
                </a:lnTo>
                <a:lnTo>
                  <a:pt x="1255" y="687"/>
                </a:lnTo>
                <a:lnTo>
                  <a:pt x="1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0" name="Conector reto 54">
            <a:extLst>
              <a:ext uri="{FF2B5EF4-FFF2-40B4-BE49-F238E27FC236}">
                <a16:creationId xmlns:a16="http://schemas.microsoft.com/office/drawing/2014/main" id="{BBCAB7EC-17D0-3B42-8F20-9D3857D3A18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255733" y="-1307982"/>
            <a:ext cx="5593344" cy="32342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55">
            <a:extLst>
              <a:ext uri="{FF2B5EF4-FFF2-40B4-BE49-F238E27FC236}">
                <a16:creationId xmlns:a16="http://schemas.microsoft.com/office/drawing/2014/main" id="{86C22EE3-A8F2-0040-9D4E-5074FEC2CD77}"/>
              </a:ext>
            </a:extLst>
          </p:cNvPr>
          <p:cNvCxnSpPr>
            <a:cxnSpLocks/>
          </p:cNvCxnSpPr>
          <p:nvPr userDrawn="1"/>
        </p:nvCxnSpPr>
        <p:spPr>
          <a:xfrm flipH="1">
            <a:off x="9846054" y="-738831"/>
            <a:ext cx="5593344" cy="32342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8">
            <a:extLst>
              <a:ext uri="{FF2B5EF4-FFF2-40B4-BE49-F238E27FC236}">
                <a16:creationId xmlns:a16="http://schemas.microsoft.com/office/drawing/2014/main" id="{9ABC92F8-89AE-124B-A97D-60E6E80EE04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-716465" y="4937919"/>
            <a:ext cx="2714275" cy="4313672"/>
            <a:chOff x="-12" y="3333"/>
            <a:chExt cx="2606" cy="4070"/>
          </a:xfrm>
        </p:grpSpPr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67DC2A0C-5C3F-2C40-B003-90FECC417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" y="3570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BB20E1CD-6696-D144-9EED-673D49CD1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3688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5E319C3E-F1DC-7A4E-B160-91339001D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" y="3807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Line 32">
              <a:extLst>
                <a:ext uri="{FF2B5EF4-FFF2-40B4-BE49-F238E27FC236}">
                  <a16:creationId xmlns:a16="http://schemas.microsoft.com/office/drawing/2014/main" id="{F7ED6E84-E912-3140-A038-02F210045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3333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Line 33">
              <a:extLst>
                <a:ext uri="{FF2B5EF4-FFF2-40B4-BE49-F238E27FC236}">
                  <a16:creationId xmlns:a16="http://schemas.microsoft.com/office/drawing/2014/main" id="{45330161-6917-F243-BC1D-C82229E49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7" y="4162"/>
              <a:ext cx="2581" cy="1469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3011B5CD-0F6D-8145-82A2-BC06DDA96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2" y="3925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D148D094-1D68-F84C-98D9-1706E23D1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9" y="4043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E49B335C-04FF-5746-BADD-E50B4D465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" y="3451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Line 37">
              <a:extLst>
                <a:ext uri="{FF2B5EF4-FFF2-40B4-BE49-F238E27FC236}">
                  <a16:creationId xmlns:a16="http://schemas.microsoft.com/office/drawing/2014/main" id="{71EC37DF-C975-1747-BC2D-193750472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" y="5934"/>
              <a:ext cx="2581" cy="1469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Line 38">
              <a:extLst>
                <a:ext uri="{FF2B5EF4-FFF2-40B4-BE49-F238E27FC236}">
                  <a16:creationId xmlns:a16="http://schemas.microsoft.com/office/drawing/2014/main" id="{01F4B6DC-D76E-FB40-A556-A2C877473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" y="5816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2" name="Line 39">
              <a:extLst>
                <a:ext uri="{FF2B5EF4-FFF2-40B4-BE49-F238E27FC236}">
                  <a16:creationId xmlns:a16="http://schemas.microsoft.com/office/drawing/2014/main" id="{DA4B6E76-7B30-164E-88C7-0C7ABA475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" y="5579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3" name="Line 40">
              <a:extLst>
                <a:ext uri="{FF2B5EF4-FFF2-40B4-BE49-F238E27FC236}">
                  <a16:creationId xmlns:a16="http://schemas.microsoft.com/office/drawing/2014/main" id="{39EE7D36-305F-C944-85A9-6F4D40151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5697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4" name="Line 41">
              <a:extLst>
                <a:ext uri="{FF2B5EF4-FFF2-40B4-BE49-F238E27FC236}">
                  <a16:creationId xmlns:a16="http://schemas.microsoft.com/office/drawing/2014/main" id="{2D6B1DEC-53D4-3C42-BB2B-DA4F6CEEE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279"/>
              <a:ext cx="2581" cy="1469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5" name="Line 42">
              <a:extLst>
                <a:ext uri="{FF2B5EF4-FFF2-40B4-BE49-F238E27FC236}">
                  <a16:creationId xmlns:a16="http://schemas.microsoft.com/office/drawing/2014/main" id="{3067EB84-3C88-F045-923B-613538DC3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397"/>
              <a:ext cx="2581" cy="1469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Line 43">
              <a:extLst>
                <a:ext uri="{FF2B5EF4-FFF2-40B4-BE49-F238E27FC236}">
                  <a16:creationId xmlns:a16="http://schemas.microsoft.com/office/drawing/2014/main" id="{5327AC89-851E-CE4C-88F1-E14D2518C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5105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Line 44">
              <a:extLst>
                <a:ext uri="{FF2B5EF4-FFF2-40B4-BE49-F238E27FC236}">
                  <a16:creationId xmlns:a16="http://schemas.microsoft.com/office/drawing/2014/main" id="{BC94CCC9-C758-FD48-B3AA-C32000433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5342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Line 45">
              <a:extLst>
                <a:ext uri="{FF2B5EF4-FFF2-40B4-BE49-F238E27FC236}">
                  <a16:creationId xmlns:a16="http://schemas.microsoft.com/office/drawing/2014/main" id="{F20C6608-C8C4-0D43-BA00-7B9282573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514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Line 46">
              <a:extLst>
                <a:ext uri="{FF2B5EF4-FFF2-40B4-BE49-F238E27FC236}">
                  <a16:creationId xmlns:a16="http://schemas.microsoft.com/office/drawing/2014/main" id="{B66E3A58-DE8C-1D45-B388-B3CECD8F3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633"/>
              <a:ext cx="2581" cy="1469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Line 47">
              <a:extLst>
                <a:ext uri="{FF2B5EF4-FFF2-40B4-BE49-F238E27FC236}">
                  <a16:creationId xmlns:a16="http://schemas.microsoft.com/office/drawing/2014/main" id="{6132EF4C-3EAE-1748-9C3A-886870119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750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Line 48">
              <a:extLst>
                <a:ext uri="{FF2B5EF4-FFF2-40B4-BE49-F238E27FC236}">
                  <a16:creationId xmlns:a16="http://schemas.microsoft.com/office/drawing/2014/main" id="{F25D126C-A3EC-B848-A333-4BC2F5023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868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Line 49">
              <a:extLst>
                <a:ext uri="{FF2B5EF4-FFF2-40B4-BE49-F238E27FC236}">
                  <a16:creationId xmlns:a16="http://schemas.microsoft.com/office/drawing/2014/main" id="{0A592D9B-2D16-FA4B-895E-5EC6FF99E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4987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Line 50">
              <a:extLst>
                <a:ext uri="{FF2B5EF4-FFF2-40B4-BE49-F238E27FC236}">
                  <a16:creationId xmlns:a16="http://schemas.microsoft.com/office/drawing/2014/main" id="{FFEA977D-EC34-E34E-943F-0559402B1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5224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Line 51">
              <a:extLst>
                <a:ext uri="{FF2B5EF4-FFF2-40B4-BE49-F238E27FC236}">
                  <a16:creationId xmlns:a16="http://schemas.microsoft.com/office/drawing/2014/main" id="{D2D2FE80-97A4-014A-B286-8CB5E3298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5460"/>
              <a:ext cx="2581" cy="1470"/>
            </a:xfrm>
            <a:prstGeom prst="line">
              <a:avLst/>
            </a:prstGeom>
            <a:noFill/>
            <a:ln w="22225" cap="flat">
              <a:solidFill>
                <a:schemeClr val="bg1">
                  <a:alpha val="5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305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 | INST | M1 TEM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248EAB0-840E-504E-AE78-BE87B9C9527F}"/>
              </a:ext>
            </a:extLst>
          </p:cNvPr>
          <p:cNvSpPr/>
          <p:nvPr userDrawn="1"/>
        </p:nvSpPr>
        <p:spPr>
          <a:xfrm rot="10800000">
            <a:off x="-2" y="0"/>
            <a:ext cx="17559340" cy="1246910"/>
          </a:xfrm>
          <a:prstGeom prst="rect">
            <a:avLst/>
          </a:prstGeom>
          <a:gradFill>
            <a:gsLst>
              <a:gs pos="65000">
                <a:srgbClr val="CC092F"/>
              </a:gs>
              <a:gs pos="40000">
                <a:srgbClr val="CC092F"/>
              </a:gs>
              <a:gs pos="0">
                <a:srgbClr val="CC092F"/>
              </a:gs>
              <a:gs pos="90000">
                <a:srgbClr val="B8157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5660D9-3346-4337-A3B4-74E7625F9979}"/>
              </a:ext>
            </a:extLst>
          </p:cNvPr>
          <p:cNvCxnSpPr>
            <a:cxnSpLocks/>
          </p:cNvCxnSpPr>
          <p:nvPr userDrawn="1"/>
        </p:nvCxnSpPr>
        <p:spPr>
          <a:xfrm flipV="1">
            <a:off x="-35170" y="327412"/>
            <a:ext cx="1299600" cy="9468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82AC81B2-2FE1-4408-BA7F-A4DFF6B5C3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624" y="252413"/>
            <a:ext cx="2267621" cy="735764"/>
          </a:xfrm>
          <a:prstGeom prst="rect">
            <a:avLst/>
          </a:prstGeom>
        </p:spPr>
      </p:pic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A9EF8BA8-BB71-40E9-BE51-B32E81019447}"/>
              </a:ext>
            </a:extLst>
          </p:cNvPr>
          <p:cNvSpPr/>
          <p:nvPr userDrawn="1"/>
        </p:nvSpPr>
        <p:spPr>
          <a:xfrm rot="16200000">
            <a:off x="16263609" y="8580107"/>
            <a:ext cx="1093308" cy="1498154"/>
          </a:xfrm>
          <a:prstGeom prst="rtTriangle">
            <a:avLst/>
          </a:prstGeom>
          <a:gradFill>
            <a:gsLst>
              <a:gs pos="80000">
                <a:srgbClr val="BE175A"/>
              </a:gs>
              <a:gs pos="99000">
                <a:srgbClr val="B81570"/>
              </a:gs>
              <a:gs pos="40000">
                <a:srgbClr val="CC092F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17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 | INST | M1 TEM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BEC7F82-0C7E-E941-8899-9F98A0FB6ABF}"/>
              </a:ext>
            </a:extLst>
          </p:cNvPr>
          <p:cNvSpPr/>
          <p:nvPr userDrawn="1"/>
        </p:nvSpPr>
        <p:spPr>
          <a:xfrm>
            <a:off x="-2" y="0"/>
            <a:ext cx="17559340" cy="9875838"/>
          </a:xfrm>
          <a:prstGeom prst="rect">
            <a:avLst/>
          </a:prstGeom>
          <a:gradFill>
            <a:gsLst>
              <a:gs pos="65000">
                <a:srgbClr val="CC092F"/>
              </a:gs>
              <a:gs pos="40000">
                <a:srgbClr val="CC092F"/>
              </a:gs>
              <a:gs pos="0">
                <a:srgbClr val="CC092F"/>
              </a:gs>
              <a:gs pos="90000">
                <a:srgbClr val="B8157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DCEA7B28-2A44-493F-9D62-564CA196DF30}"/>
              </a:ext>
            </a:extLst>
          </p:cNvPr>
          <p:cNvSpPr/>
          <p:nvPr userDrawn="1"/>
        </p:nvSpPr>
        <p:spPr>
          <a:xfrm rot="16200000">
            <a:off x="16263609" y="8580107"/>
            <a:ext cx="1093308" cy="149815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3D8A1D7-06CD-47AC-A009-9EE2EF0830F7}"/>
              </a:ext>
            </a:extLst>
          </p:cNvPr>
          <p:cNvSpPr/>
          <p:nvPr userDrawn="1"/>
        </p:nvSpPr>
        <p:spPr>
          <a:xfrm flipH="1">
            <a:off x="0" y="0"/>
            <a:ext cx="17559338" cy="124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D5660D9-3346-4337-A3B4-74E7625F9979}"/>
              </a:ext>
            </a:extLst>
          </p:cNvPr>
          <p:cNvCxnSpPr>
            <a:cxnSpLocks/>
          </p:cNvCxnSpPr>
          <p:nvPr userDrawn="1"/>
        </p:nvCxnSpPr>
        <p:spPr>
          <a:xfrm flipV="1">
            <a:off x="-35170" y="327412"/>
            <a:ext cx="1299600" cy="946800"/>
          </a:xfrm>
          <a:prstGeom prst="line">
            <a:avLst/>
          </a:prstGeom>
          <a:ln w="25400">
            <a:solidFill>
              <a:srgbClr val="C10D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7EAD4D75-08F5-D34C-8975-B0C6B4BF69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707" y="248762"/>
            <a:ext cx="2303069" cy="7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9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63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7" r:id="rId2"/>
    <p:sldLayoutId id="2147483678" r:id="rId3"/>
    <p:sldLayoutId id="214748367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 hidden="1"/>
          <p:cNvSpPr/>
          <p:nvPr/>
        </p:nvSpPr>
        <p:spPr>
          <a:xfrm>
            <a:off x="17073562" y="9397206"/>
            <a:ext cx="485777" cy="4786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DC381F8F-2EE5-43FF-9028-810A8F153A4C}"/>
              </a:ext>
            </a:extLst>
          </p:cNvPr>
          <p:cNvGrpSpPr/>
          <p:nvPr/>
        </p:nvGrpSpPr>
        <p:grpSpPr>
          <a:xfrm>
            <a:off x="4944444" y="3412137"/>
            <a:ext cx="10392537" cy="2531463"/>
            <a:chOff x="4401193" y="3365177"/>
            <a:chExt cx="9294421" cy="2849288"/>
          </a:xfrm>
        </p:grpSpPr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777F401-A3BD-4171-AC3E-0964B92ABE0E}"/>
                </a:ext>
              </a:extLst>
            </p:cNvPr>
            <p:cNvSpPr txBox="1"/>
            <p:nvPr/>
          </p:nvSpPr>
          <p:spPr>
            <a:xfrm>
              <a:off x="4401193" y="3365177"/>
              <a:ext cx="9294421" cy="1836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0" b="1" dirty="0" err="1" smtClean="0">
                  <a:solidFill>
                    <a:schemeClr val="bg1"/>
                  </a:solidFill>
                  <a:latin typeface="Bradesco Sans" panose="00000500000000000000" pitchFamily="2" charset="0"/>
                </a:rPr>
                <a:t>Squad</a:t>
              </a:r>
              <a:r>
                <a:rPr lang="pt-BR" sz="7000" b="1" dirty="0" smtClean="0">
                  <a:solidFill>
                    <a:schemeClr val="bg1"/>
                  </a:solidFill>
                  <a:latin typeface="Bradesco Sans" panose="00000500000000000000" pitchFamily="2" charset="0"/>
                </a:rPr>
                <a:t> GACB_BGSL</a:t>
              </a:r>
            </a:p>
            <a:p>
              <a:r>
                <a:rPr lang="pt-BR" sz="3000" b="1" dirty="0" smtClean="0">
                  <a:solidFill>
                    <a:schemeClr val="bg1"/>
                  </a:solidFill>
                  <a:latin typeface="Bradesco Sans" panose="00000500000000000000" pitchFamily="2" charset="0"/>
                </a:rPr>
                <a:t>Demanda GACB PDPJ</a:t>
              </a:r>
              <a:endParaRPr lang="pt-BR" sz="3000" b="1" dirty="0">
                <a:solidFill>
                  <a:schemeClr val="bg1"/>
                </a:solidFill>
                <a:latin typeface="Bradesco Sans" panose="00000500000000000000" pitchFamily="2" charset="0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ABFDA946-10C5-45D4-AE6B-EF79B8FA62D7}"/>
                </a:ext>
              </a:extLst>
            </p:cNvPr>
            <p:cNvSpPr txBox="1"/>
            <p:nvPr/>
          </p:nvSpPr>
          <p:spPr>
            <a:xfrm>
              <a:off x="4499836" y="5890198"/>
              <a:ext cx="3701301" cy="324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Bradesco Sans Light" panose="00000400000000000000" pitchFamily="2" charset="0"/>
                </a:rPr>
                <a:t>DATA: 30/08/2022</a:t>
              </a:r>
              <a:endParaRPr lang="pt-BR" sz="2000" dirty="0">
                <a:solidFill>
                  <a:schemeClr val="bg1"/>
                </a:solidFill>
                <a:latin typeface="Bradesco Sans Light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2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C381F8F-2EE5-43FF-9028-810A8F153A4C}"/>
              </a:ext>
            </a:extLst>
          </p:cNvPr>
          <p:cNvGrpSpPr/>
          <p:nvPr/>
        </p:nvGrpSpPr>
        <p:grpSpPr>
          <a:xfrm>
            <a:off x="2549236" y="3658824"/>
            <a:ext cx="14516651" cy="2837669"/>
            <a:chOff x="-1390416" y="3408251"/>
            <a:chExt cx="12590868" cy="2096443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777F401-A3BD-4171-AC3E-0964B92ABE0E}"/>
                </a:ext>
              </a:extLst>
            </p:cNvPr>
            <p:cNvSpPr txBox="1"/>
            <p:nvPr/>
          </p:nvSpPr>
          <p:spPr>
            <a:xfrm>
              <a:off x="-1390416" y="3408251"/>
              <a:ext cx="12590868" cy="1205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0" b="1" dirty="0" err="1" smtClean="0">
                  <a:solidFill>
                    <a:schemeClr val="bg1"/>
                  </a:solidFill>
                  <a:latin typeface="Bradesco Sans" panose="00000500000000000000" pitchFamily="2" charset="0"/>
                </a:rPr>
                <a:t>Onboarding</a:t>
              </a:r>
              <a:r>
                <a:rPr lang="pt-BR" sz="5000" b="1" dirty="0" smtClean="0">
                  <a:solidFill>
                    <a:schemeClr val="bg1"/>
                  </a:solidFill>
                  <a:latin typeface="Bradesco Sans" panose="00000500000000000000" pitchFamily="2" charset="0"/>
                </a:rPr>
                <a:t> de cliente correntista </a:t>
              </a:r>
            </a:p>
            <a:p>
              <a:pPr algn="r"/>
              <a:r>
                <a:rPr lang="pt-BR" sz="5000" b="1" dirty="0" err="1" smtClean="0">
                  <a:solidFill>
                    <a:schemeClr val="bg1"/>
                  </a:solidFill>
                  <a:latin typeface="Bradesco Sans" panose="00000500000000000000" pitchFamily="2" charset="0"/>
                </a:rPr>
                <a:t>NetEmpresa</a:t>
              </a:r>
              <a:r>
                <a:rPr lang="pt-BR" sz="5000" b="1" dirty="0" smtClean="0">
                  <a:solidFill>
                    <a:schemeClr val="bg1"/>
                  </a:solidFill>
                  <a:latin typeface="Bradesco Sans" panose="00000500000000000000" pitchFamily="2" charset="0"/>
                </a:rPr>
                <a:t> para PDPJ</a:t>
              </a:r>
              <a:endParaRPr lang="pt-BR" sz="5000" b="1" dirty="0">
                <a:solidFill>
                  <a:schemeClr val="bg1"/>
                </a:solidFill>
                <a:latin typeface="Bradesco Sans" panose="00000500000000000000" pitchFamily="2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F2EC9A3-6201-448B-8DFB-BC64FFBD83BB}"/>
                </a:ext>
              </a:extLst>
            </p:cNvPr>
            <p:cNvSpPr txBox="1"/>
            <p:nvPr/>
          </p:nvSpPr>
          <p:spPr>
            <a:xfrm>
              <a:off x="2767327" y="4858363"/>
              <a:ext cx="8043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4000" b="1" dirty="0" smtClean="0">
                  <a:solidFill>
                    <a:schemeClr val="bg1"/>
                  </a:solidFill>
                  <a:latin typeface="Bradesco Sans" panose="00000500000000000000" pitchFamily="2" charset="0"/>
                </a:rPr>
                <a:t>Estimativa de esforço GACB</a:t>
              </a:r>
              <a:endParaRPr lang="pt-BR" sz="4000" b="1" dirty="0">
                <a:solidFill>
                  <a:schemeClr val="bg1"/>
                </a:solidFill>
                <a:latin typeface="Bradesco Sans" panose="00000500000000000000" pitchFamily="2" charset="0"/>
              </a:endParaRPr>
            </a:p>
          </p:txBody>
        </p:sp>
      </p:grpSp>
      <p:sp>
        <p:nvSpPr>
          <p:cNvPr id="64" name="Retângulo 63" hidden="1"/>
          <p:cNvSpPr/>
          <p:nvPr/>
        </p:nvSpPr>
        <p:spPr>
          <a:xfrm>
            <a:off x="17073562" y="9397206"/>
            <a:ext cx="485777" cy="4786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00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Arredondado 20"/>
          <p:cNvSpPr/>
          <p:nvPr/>
        </p:nvSpPr>
        <p:spPr>
          <a:xfrm>
            <a:off x="7160569" y="3191626"/>
            <a:ext cx="3444280" cy="23656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/>
              <a:t>Fluxo GACBIAX2</a:t>
            </a:r>
          </a:p>
          <a:p>
            <a:pPr algn="ctr"/>
            <a:r>
              <a:rPr lang="pt-BR" sz="1500" b="1" dirty="0" smtClean="0"/>
              <a:t>Novo Cadastro de senha forte</a:t>
            </a:r>
          </a:p>
          <a:p>
            <a:pPr algn="ctr"/>
            <a:r>
              <a:rPr lang="pt-BR" sz="1500" b="1" dirty="0" smtClean="0"/>
              <a:t>Entrada</a:t>
            </a:r>
            <a:r>
              <a:rPr lang="pt-BR" sz="1500" dirty="0" smtClean="0"/>
              <a:t>: CPF + senha forte e confirmação de senha forte</a:t>
            </a:r>
          </a:p>
          <a:p>
            <a:pPr algn="ctr"/>
            <a:r>
              <a:rPr lang="pt-BR" sz="1500" b="1" dirty="0" smtClean="0"/>
              <a:t>Saída</a:t>
            </a:r>
            <a:r>
              <a:rPr lang="pt-BR" sz="1500" dirty="0" smtClean="0"/>
              <a:t>: Mensagem de sucesso ou erro</a:t>
            </a:r>
          </a:p>
          <a:p>
            <a:pPr algn="ctr"/>
            <a:endParaRPr lang="pt-BR" sz="15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416730-0337-49F4-9C0F-4EBD818910CF}"/>
              </a:ext>
            </a:extLst>
          </p:cNvPr>
          <p:cNvSpPr txBox="1"/>
          <p:nvPr/>
        </p:nvSpPr>
        <p:spPr>
          <a:xfrm>
            <a:off x="12237321" y="286597"/>
            <a:ext cx="221008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pt-BR" sz="1800" dirty="0">
                <a:solidFill>
                  <a:schemeClr val="bg1"/>
                </a:solidFill>
                <a:latin typeface="Bradesco Sans Light" panose="00000400000000000000" pitchFamily="2" charset="0"/>
              </a:rPr>
              <a:t>DS</a:t>
            </a:r>
          </a:p>
          <a:p>
            <a:pPr algn="r">
              <a:lnSpc>
                <a:spcPct val="80000"/>
              </a:lnSpc>
            </a:pPr>
            <a:r>
              <a:rPr lang="pt-BR" sz="1800" dirty="0">
                <a:solidFill>
                  <a:schemeClr val="bg1"/>
                </a:solidFill>
                <a:latin typeface="Bradesco Sans Light" panose="00000400000000000000" pitchFamily="2" charset="0"/>
              </a:rPr>
              <a:t>Estrut. Segurança</a:t>
            </a:r>
          </a:p>
          <a:p>
            <a:pPr algn="r">
              <a:lnSpc>
                <a:spcPct val="80000"/>
              </a:lnSpc>
            </a:pPr>
            <a:r>
              <a:rPr lang="pt-BR" sz="1800" dirty="0">
                <a:solidFill>
                  <a:schemeClr val="bg1"/>
                </a:solidFill>
                <a:latin typeface="Bradesco Sans Light" panose="00000400000000000000" pitchFamily="2" charset="0"/>
              </a:rPr>
              <a:t>GACB PDPJ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89EAC07-2EBF-4FCB-9513-3C2541C5D688}"/>
              </a:ext>
            </a:extLst>
          </p:cNvPr>
          <p:cNvSpPr txBox="1"/>
          <p:nvPr/>
        </p:nvSpPr>
        <p:spPr>
          <a:xfrm>
            <a:off x="16652779" y="9339042"/>
            <a:ext cx="73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solidFill>
                  <a:schemeClr val="bg1"/>
                </a:solidFill>
                <a:latin typeface="Bradesco Sans Light" panose="00000400000000000000" pitchFamily="2" charset="0"/>
              </a:rPr>
              <a:t>01</a:t>
            </a:r>
            <a:endParaRPr lang="pt-BR" sz="2400" dirty="0">
              <a:solidFill>
                <a:schemeClr val="bg1"/>
              </a:solidFill>
              <a:latin typeface="Bradesco Sans Light" panose="000004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52E923-EFF1-6A42-A147-F0C8E7BD963B}"/>
              </a:ext>
            </a:extLst>
          </p:cNvPr>
          <p:cNvSpPr txBox="1"/>
          <p:nvPr/>
        </p:nvSpPr>
        <p:spPr>
          <a:xfrm>
            <a:off x="1290403" y="296978"/>
            <a:ext cx="8475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Bradesco Sans" panose="00000500000000000000" pitchFamily="2" charset="0"/>
              </a:rPr>
              <a:t>Desenho para Estimativa GACB x BGSL</a:t>
            </a:r>
            <a:endParaRPr lang="pt-BR" sz="3200" b="1" dirty="0">
              <a:solidFill>
                <a:schemeClr val="bg1"/>
              </a:solidFill>
              <a:latin typeface="Bradesco Sans" panose="00000500000000000000" pitchFamily="2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C24717E-4C85-0F4B-B497-761F3300D543}"/>
              </a:ext>
            </a:extLst>
          </p:cNvPr>
          <p:cNvCxnSpPr>
            <a:cxnSpLocks/>
          </p:cNvCxnSpPr>
          <p:nvPr/>
        </p:nvCxnSpPr>
        <p:spPr>
          <a:xfrm>
            <a:off x="14811679" y="168006"/>
            <a:ext cx="0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Arredondado 2"/>
          <p:cNvSpPr/>
          <p:nvPr/>
        </p:nvSpPr>
        <p:spPr>
          <a:xfrm>
            <a:off x="2083817" y="3191626"/>
            <a:ext cx="3444280" cy="23656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Fluxo GACBIAX1</a:t>
            </a:r>
          </a:p>
          <a:p>
            <a:pPr algn="ctr"/>
            <a:r>
              <a:rPr lang="pt-BR" sz="1500" b="1" dirty="0" smtClean="0"/>
              <a:t>Novo </a:t>
            </a:r>
            <a:r>
              <a:rPr lang="pt-BR" sz="1500" b="1" dirty="0" err="1" smtClean="0"/>
              <a:t>Onbording</a:t>
            </a:r>
            <a:r>
              <a:rPr lang="pt-BR" sz="1500" b="1" dirty="0" smtClean="0"/>
              <a:t> cliente </a:t>
            </a:r>
            <a:r>
              <a:rPr lang="pt-BR" sz="1500" b="1" dirty="0" err="1" smtClean="0"/>
              <a:t>NetEmpresa</a:t>
            </a:r>
            <a:r>
              <a:rPr lang="pt-BR" sz="1500" b="1" dirty="0" smtClean="0"/>
              <a:t> para PDPJ</a:t>
            </a:r>
            <a:endParaRPr lang="pt-BR" sz="1500" b="1" dirty="0"/>
          </a:p>
          <a:p>
            <a:pPr algn="ctr"/>
            <a:r>
              <a:rPr lang="pt-BR" sz="1500" b="1" dirty="0"/>
              <a:t>Entrada</a:t>
            </a:r>
            <a:r>
              <a:rPr lang="pt-BR" sz="1500" dirty="0"/>
              <a:t>: CPF e CNPJ</a:t>
            </a:r>
          </a:p>
          <a:p>
            <a:pPr algn="ctr"/>
            <a:r>
              <a:rPr lang="pt-BR" sz="1500" b="1" dirty="0"/>
              <a:t>Saída</a:t>
            </a:r>
            <a:r>
              <a:rPr lang="pt-BR" sz="1500" dirty="0"/>
              <a:t>: Próximo </a:t>
            </a:r>
            <a:r>
              <a:rPr lang="pt-BR" sz="1500" dirty="0" smtClean="0"/>
              <a:t>dispositivo</a:t>
            </a:r>
          </a:p>
          <a:p>
            <a:pPr algn="ctr"/>
            <a:r>
              <a:rPr lang="pt-BR" sz="1500" dirty="0" smtClean="0"/>
              <a:t>(M-</a:t>
            </a:r>
            <a:r>
              <a:rPr lang="pt-BR" sz="1500" dirty="0" err="1" smtClean="0"/>
              <a:t>token</a:t>
            </a:r>
            <a:r>
              <a:rPr lang="pt-BR" sz="1500" dirty="0" smtClean="0"/>
              <a:t> </a:t>
            </a:r>
            <a:r>
              <a:rPr lang="pt-BR" sz="1500" dirty="0"/>
              <a:t>/ Token PJ com e sem validação digital</a:t>
            </a:r>
            <a:r>
              <a:rPr lang="pt-BR" sz="1500" dirty="0" smtClean="0"/>
              <a:t>)</a:t>
            </a:r>
            <a:endParaRPr lang="pt-BR" sz="1500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2080988" y="6134205"/>
            <a:ext cx="3444280" cy="23656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/>
              <a:t>Fluxo GACBIAX1</a:t>
            </a:r>
          </a:p>
          <a:p>
            <a:pPr algn="ctr"/>
            <a:r>
              <a:rPr lang="pt-BR" sz="1500" b="1" dirty="0"/>
              <a:t>Novo </a:t>
            </a:r>
            <a:r>
              <a:rPr lang="pt-BR" sz="1500" b="1" dirty="0" err="1"/>
              <a:t>Onbording</a:t>
            </a:r>
            <a:r>
              <a:rPr lang="pt-BR" sz="1500" b="1" dirty="0"/>
              <a:t> cliente </a:t>
            </a:r>
            <a:r>
              <a:rPr lang="pt-BR" sz="1500" b="1" dirty="0" err="1"/>
              <a:t>NetEmpresa</a:t>
            </a:r>
            <a:r>
              <a:rPr lang="pt-BR" sz="1500" b="1" dirty="0"/>
              <a:t> para PDPJ</a:t>
            </a:r>
          </a:p>
          <a:p>
            <a:pPr algn="ctr"/>
            <a:r>
              <a:rPr lang="pt-BR" sz="1500" b="1" dirty="0" smtClean="0"/>
              <a:t>Entrada</a:t>
            </a:r>
            <a:r>
              <a:rPr lang="pt-BR" sz="1500" dirty="0" smtClean="0"/>
              <a:t>: CPF + OTP</a:t>
            </a:r>
          </a:p>
          <a:p>
            <a:pPr algn="ctr"/>
            <a:r>
              <a:rPr lang="pt-BR" sz="1500" b="1" dirty="0" smtClean="0"/>
              <a:t>Saída</a:t>
            </a:r>
            <a:r>
              <a:rPr lang="pt-BR" sz="1500" dirty="0" smtClean="0"/>
              <a:t>: Mensagem de sucesso ou erro</a:t>
            </a:r>
          </a:p>
          <a:p>
            <a:pPr algn="ctr"/>
            <a:r>
              <a:rPr lang="pt-BR" sz="1500" dirty="0"/>
              <a:t>ID de Sessão e Ticket de </a:t>
            </a:r>
            <a:r>
              <a:rPr lang="pt-BR" sz="1500" dirty="0" smtClean="0"/>
              <a:t>Segurança</a:t>
            </a:r>
            <a:endParaRPr lang="pt-BR" sz="15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97050" y="1691381"/>
            <a:ext cx="10956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+mj-lt"/>
              </a:rPr>
              <a:t>Jornada de </a:t>
            </a:r>
            <a:r>
              <a:rPr lang="pt-BR" b="1" dirty="0" err="1" smtClean="0">
                <a:latin typeface="+mj-lt"/>
              </a:rPr>
              <a:t>onboarding</a:t>
            </a:r>
            <a:r>
              <a:rPr lang="pt-BR" b="1" dirty="0" smtClean="0">
                <a:latin typeface="+mj-lt"/>
              </a:rPr>
              <a:t> de clientes </a:t>
            </a:r>
            <a:r>
              <a:rPr lang="pt-BR" b="1" dirty="0" err="1" smtClean="0">
                <a:latin typeface="+mj-lt"/>
              </a:rPr>
              <a:t>NetEmpresa</a:t>
            </a:r>
            <a:r>
              <a:rPr lang="pt-BR" b="1" dirty="0" smtClean="0">
                <a:latin typeface="+mj-lt"/>
              </a:rPr>
              <a:t> para o PDPJ </a:t>
            </a:r>
          </a:p>
          <a:p>
            <a:r>
              <a:rPr lang="pt-BR" b="1" dirty="0">
                <a:latin typeface="+mj-lt"/>
              </a:rPr>
              <a:t>	</a:t>
            </a:r>
            <a:r>
              <a:rPr lang="pt-BR" b="1" dirty="0" smtClean="0">
                <a:latin typeface="+mj-lt"/>
              </a:rPr>
              <a:t>sem alteração de e-mail e celular no PSDC </a:t>
            </a:r>
            <a:endParaRPr lang="pt-BR" b="1" dirty="0">
              <a:latin typeface="+mj-lt"/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12237321" y="3191626"/>
            <a:ext cx="3444280" cy="23656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/>
              <a:t>Fluxo GACBIAX4</a:t>
            </a:r>
          </a:p>
          <a:p>
            <a:pPr algn="ctr"/>
            <a:r>
              <a:rPr lang="pt-BR" sz="1500" b="1" dirty="0" smtClean="0"/>
              <a:t>Novo </a:t>
            </a:r>
            <a:r>
              <a:rPr lang="pt-BR" sz="1500" b="1" dirty="0" err="1" smtClean="0"/>
              <a:t>Login</a:t>
            </a:r>
            <a:r>
              <a:rPr lang="pt-BR" sz="1500" b="1" dirty="0" smtClean="0"/>
              <a:t> Implícito </a:t>
            </a:r>
          </a:p>
          <a:p>
            <a:pPr algn="ctr"/>
            <a:r>
              <a:rPr lang="pt-BR" sz="1500" b="1" dirty="0" smtClean="0"/>
              <a:t>Entrada</a:t>
            </a:r>
            <a:r>
              <a:rPr lang="pt-BR" sz="1500" dirty="0" smtClean="0"/>
              <a:t>: CPF + Senha Forte   </a:t>
            </a:r>
          </a:p>
          <a:p>
            <a:pPr algn="ctr"/>
            <a:r>
              <a:rPr lang="pt-BR" sz="1500" b="1" dirty="0" smtClean="0"/>
              <a:t>Saída</a:t>
            </a:r>
            <a:r>
              <a:rPr lang="pt-BR" sz="1500" dirty="0" smtClean="0"/>
              <a:t>: </a:t>
            </a:r>
            <a:r>
              <a:rPr lang="pt-BR" sz="1500" dirty="0"/>
              <a:t>Mensagem de sucesso ou </a:t>
            </a:r>
            <a:r>
              <a:rPr lang="pt-BR" sz="1500" dirty="0" smtClean="0"/>
              <a:t>erro </a:t>
            </a:r>
          </a:p>
          <a:p>
            <a:pPr algn="ctr"/>
            <a:r>
              <a:rPr lang="pt-BR" sz="1500" dirty="0" smtClean="0"/>
              <a:t>ID de Sessão e Ticket de Segurança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4530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416730-0337-49F4-9C0F-4EBD818910CF}"/>
              </a:ext>
            </a:extLst>
          </p:cNvPr>
          <p:cNvSpPr txBox="1"/>
          <p:nvPr/>
        </p:nvSpPr>
        <p:spPr>
          <a:xfrm>
            <a:off x="12237321" y="286597"/>
            <a:ext cx="221008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pt-BR" sz="1800" dirty="0">
                <a:solidFill>
                  <a:schemeClr val="bg1"/>
                </a:solidFill>
                <a:latin typeface="Bradesco Sans Light" panose="00000400000000000000" pitchFamily="2" charset="0"/>
              </a:rPr>
              <a:t>DS</a:t>
            </a:r>
          </a:p>
          <a:p>
            <a:pPr algn="r">
              <a:lnSpc>
                <a:spcPct val="80000"/>
              </a:lnSpc>
            </a:pPr>
            <a:r>
              <a:rPr lang="pt-BR" sz="1800" dirty="0">
                <a:solidFill>
                  <a:schemeClr val="bg1"/>
                </a:solidFill>
                <a:latin typeface="Bradesco Sans Light" panose="00000400000000000000" pitchFamily="2" charset="0"/>
              </a:rPr>
              <a:t>Estrut. Segurança</a:t>
            </a:r>
          </a:p>
          <a:p>
            <a:pPr algn="r">
              <a:lnSpc>
                <a:spcPct val="80000"/>
              </a:lnSpc>
            </a:pPr>
            <a:r>
              <a:rPr lang="pt-BR" sz="1800" dirty="0">
                <a:solidFill>
                  <a:schemeClr val="bg1"/>
                </a:solidFill>
                <a:latin typeface="Bradesco Sans Light" panose="00000400000000000000" pitchFamily="2" charset="0"/>
              </a:rPr>
              <a:t>GACB PDPJ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89EAC07-2EBF-4FCB-9513-3C2541C5D688}"/>
              </a:ext>
            </a:extLst>
          </p:cNvPr>
          <p:cNvSpPr txBox="1"/>
          <p:nvPr/>
        </p:nvSpPr>
        <p:spPr>
          <a:xfrm>
            <a:off x="16652779" y="9503951"/>
            <a:ext cx="86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solidFill>
                  <a:schemeClr val="bg1"/>
                </a:solidFill>
                <a:latin typeface="Bradesco Sans Light" panose="00000400000000000000" pitchFamily="2" charset="0"/>
              </a:rPr>
              <a:t>02</a:t>
            </a:r>
            <a:endParaRPr lang="pt-BR" sz="2400" dirty="0">
              <a:solidFill>
                <a:schemeClr val="bg1"/>
              </a:solidFill>
              <a:latin typeface="Bradesco Sans Light" panose="000004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52E923-EFF1-6A42-A147-F0C8E7BD963B}"/>
              </a:ext>
            </a:extLst>
          </p:cNvPr>
          <p:cNvSpPr txBox="1"/>
          <p:nvPr/>
        </p:nvSpPr>
        <p:spPr>
          <a:xfrm>
            <a:off x="1290403" y="296978"/>
            <a:ext cx="8475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Bradesco Sans" panose="00000500000000000000" pitchFamily="2" charset="0"/>
              </a:rPr>
              <a:t>Desenho para Estimativa GACB x BGSL</a:t>
            </a:r>
            <a:endParaRPr lang="pt-BR" sz="3200" b="1" dirty="0">
              <a:solidFill>
                <a:schemeClr val="bg1"/>
              </a:solidFill>
              <a:latin typeface="Bradesco Sans" panose="00000500000000000000" pitchFamily="2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C24717E-4C85-0F4B-B497-761F3300D543}"/>
              </a:ext>
            </a:extLst>
          </p:cNvPr>
          <p:cNvCxnSpPr>
            <a:cxnSpLocks/>
          </p:cNvCxnSpPr>
          <p:nvPr/>
        </p:nvCxnSpPr>
        <p:spPr>
          <a:xfrm>
            <a:off x="14811679" y="168006"/>
            <a:ext cx="0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Arredondado 2"/>
          <p:cNvSpPr/>
          <p:nvPr/>
        </p:nvSpPr>
        <p:spPr>
          <a:xfrm>
            <a:off x="147397" y="2876320"/>
            <a:ext cx="3990518" cy="14672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Fluxo GACBIAX1</a:t>
            </a:r>
          </a:p>
          <a:p>
            <a:pPr algn="ctr"/>
            <a:r>
              <a:rPr lang="pt-BR" sz="1400" b="1" dirty="0"/>
              <a:t>Novo </a:t>
            </a:r>
            <a:r>
              <a:rPr lang="pt-BR" sz="1400" b="1" dirty="0" err="1"/>
              <a:t>Onbording</a:t>
            </a:r>
            <a:r>
              <a:rPr lang="pt-BR" sz="1400" b="1" dirty="0"/>
              <a:t> cliente </a:t>
            </a:r>
            <a:r>
              <a:rPr lang="pt-BR" sz="1400" b="1" dirty="0" err="1"/>
              <a:t>NetEmpresa</a:t>
            </a:r>
            <a:r>
              <a:rPr lang="pt-BR" sz="1400" b="1" dirty="0"/>
              <a:t> para PDPJ</a:t>
            </a:r>
          </a:p>
          <a:p>
            <a:pPr algn="ctr"/>
            <a:r>
              <a:rPr lang="pt-BR" sz="1400" b="1" dirty="0" smtClean="0"/>
              <a:t>Entrada</a:t>
            </a:r>
            <a:r>
              <a:rPr lang="pt-BR" sz="1400" dirty="0"/>
              <a:t>: CPF e CNPJ</a:t>
            </a:r>
          </a:p>
          <a:p>
            <a:pPr algn="ctr"/>
            <a:r>
              <a:rPr lang="pt-BR" sz="1400" b="1" dirty="0"/>
              <a:t>Saída</a:t>
            </a:r>
            <a:r>
              <a:rPr lang="pt-BR" sz="1400" dirty="0"/>
              <a:t>: Próximo dispositivo (</a:t>
            </a:r>
            <a:r>
              <a:rPr lang="pt-BR" sz="1400" dirty="0" err="1"/>
              <a:t>Mtoken</a:t>
            </a:r>
            <a:r>
              <a:rPr lang="pt-BR" sz="1400" dirty="0"/>
              <a:t> / Token PJ com e sem validação digital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147397" y="4707546"/>
            <a:ext cx="3990518" cy="14672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Fluxo GACBIAX1</a:t>
            </a:r>
          </a:p>
          <a:p>
            <a:pPr algn="ctr"/>
            <a:r>
              <a:rPr lang="pt-BR" sz="1400" b="1" dirty="0"/>
              <a:t>Novo </a:t>
            </a:r>
            <a:r>
              <a:rPr lang="pt-BR" sz="1400" b="1" dirty="0" err="1"/>
              <a:t>Onbording</a:t>
            </a:r>
            <a:r>
              <a:rPr lang="pt-BR" sz="1400" b="1" dirty="0"/>
              <a:t> cliente </a:t>
            </a:r>
            <a:r>
              <a:rPr lang="pt-BR" sz="1400" b="1" dirty="0" err="1"/>
              <a:t>NetEmpresa</a:t>
            </a:r>
            <a:r>
              <a:rPr lang="pt-BR" sz="1400" b="1" dirty="0"/>
              <a:t> para PDPJ</a:t>
            </a:r>
          </a:p>
          <a:p>
            <a:pPr algn="ctr"/>
            <a:r>
              <a:rPr lang="pt-BR" sz="1400" b="1" dirty="0" smtClean="0"/>
              <a:t>Entrada</a:t>
            </a:r>
            <a:r>
              <a:rPr lang="pt-BR" sz="1400" dirty="0" smtClean="0"/>
              <a:t>: CPF + OTP</a:t>
            </a:r>
          </a:p>
          <a:p>
            <a:pPr algn="ctr"/>
            <a:r>
              <a:rPr lang="pt-BR" sz="1400" b="1" dirty="0" smtClean="0"/>
              <a:t>Saída</a:t>
            </a:r>
            <a:r>
              <a:rPr lang="pt-BR" sz="1400" dirty="0" smtClean="0"/>
              <a:t>: Mensagem de sucesso ou erro</a:t>
            </a:r>
          </a:p>
          <a:p>
            <a:pPr algn="ctr"/>
            <a:r>
              <a:rPr lang="pt-BR" sz="1400" dirty="0"/>
              <a:t>ID de Sessão e Ticket de </a:t>
            </a:r>
            <a:r>
              <a:rPr lang="pt-BR" sz="1400" dirty="0" smtClean="0"/>
              <a:t>Segurança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97050" y="1691381"/>
            <a:ext cx="11575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dirty="0"/>
              <a:t>Jornada de </a:t>
            </a:r>
            <a:r>
              <a:rPr lang="pt-BR" b="1" dirty="0" err="1"/>
              <a:t>onboarding</a:t>
            </a:r>
            <a:r>
              <a:rPr lang="pt-BR" b="1" dirty="0"/>
              <a:t> de clientes </a:t>
            </a:r>
            <a:r>
              <a:rPr lang="pt-BR" b="1" dirty="0" err="1"/>
              <a:t>NetEmpresa</a:t>
            </a:r>
            <a:r>
              <a:rPr lang="pt-BR" b="1" dirty="0"/>
              <a:t> para o PDPJ </a:t>
            </a:r>
          </a:p>
          <a:p>
            <a:r>
              <a:rPr lang="pt-BR" b="1" dirty="0">
                <a:latin typeface="+mj-lt"/>
              </a:rPr>
              <a:t>	</a:t>
            </a:r>
            <a:r>
              <a:rPr lang="pt-BR" b="1" dirty="0" smtClean="0">
                <a:latin typeface="+mj-lt"/>
              </a:rPr>
              <a:t>com alteração e / ou cadastro de e-mail e celular no PSDC </a:t>
            </a:r>
            <a:endParaRPr lang="pt-BR" b="1" dirty="0">
              <a:latin typeface="+mj-lt"/>
            </a:endParaRPr>
          </a:p>
        </p:txBody>
      </p:sp>
      <p:sp>
        <p:nvSpPr>
          <p:cNvPr id="24" name="Retângulo Arredondado 23"/>
          <p:cNvSpPr/>
          <p:nvPr/>
        </p:nvSpPr>
        <p:spPr>
          <a:xfrm>
            <a:off x="4522544" y="2876320"/>
            <a:ext cx="3990518" cy="14672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 smtClean="0"/>
          </a:p>
          <a:p>
            <a:pPr algn="ctr"/>
            <a:r>
              <a:rPr lang="pt-BR" sz="1400" b="1" dirty="0" smtClean="0"/>
              <a:t>Fluxo GACBIAX3</a:t>
            </a:r>
          </a:p>
          <a:p>
            <a:pPr algn="ctr"/>
            <a:r>
              <a:rPr lang="pt-BR" sz="1400" b="1" dirty="0" smtClean="0"/>
              <a:t>Novo envio de senha aleatória por e-mail / celular</a:t>
            </a:r>
          </a:p>
          <a:p>
            <a:pPr algn="ctr"/>
            <a:r>
              <a:rPr lang="pt-BR" sz="1400" b="1" dirty="0" smtClean="0"/>
              <a:t>Entrada</a:t>
            </a:r>
            <a:r>
              <a:rPr lang="pt-BR" sz="1400" dirty="0" smtClean="0"/>
              <a:t>: CPF + E-mail ou celular + Estrutura DICM + Estrutura EMSG</a:t>
            </a:r>
          </a:p>
          <a:p>
            <a:pPr algn="ctr"/>
            <a:r>
              <a:rPr lang="pt-BR" sz="1400" b="1" dirty="0" smtClean="0"/>
              <a:t>Saída</a:t>
            </a:r>
            <a:r>
              <a:rPr lang="pt-BR" sz="1400" dirty="0" smtClean="0"/>
              <a:t>: Senha aleatória será enviada por e-mail ou celular</a:t>
            </a:r>
          </a:p>
          <a:p>
            <a:pPr algn="ctr"/>
            <a:endParaRPr lang="pt-BR" sz="1400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4522544" y="4690475"/>
            <a:ext cx="3990518" cy="14672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Fluxo GACBIAX3</a:t>
            </a:r>
          </a:p>
          <a:p>
            <a:pPr algn="ctr"/>
            <a:r>
              <a:rPr lang="pt-BR" sz="1400" b="1" dirty="0"/>
              <a:t>Novo envio de senha aleatória por e-mail / celular</a:t>
            </a:r>
          </a:p>
          <a:p>
            <a:pPr algn="ctr"/>
            <a:r>
              <a:rPr lang="pt-BR" sz="1400" b="1" dirty="0" smtClean="0"/>
              <a:t>Entrada</a:t>
            </a:r>
            <a:r>
              <a:rPr lang="pt-BR" sz="1400" dirty="0" smtClean="0"/>
              <a:t>: CPF + senha aleatória</a:t>
            </a:r>
          </a:p>
          <a:p>
            <a:pPr algn="ctr"/>
            <a:r>
              <a:rPr lang="pt-BR" sz="1400" b="1" dirty="0" smtClean="0"/>
              <a:t>Saída</a:t>
            </a:r>
            <a:r>
              <a:rPr lang="pt-BR" sz="1400" dirty="0" smtClean="0"/>
              <a:t>: </a:t>
            </a:r>
            <a:r>
              <a:rPr lang="pt-BR" sz="1400" dirty="0"/>
              <a:t>Mensagem de sucesso ou erro</a:t>
            </a:r>
          </a:p>
          <a:p>
            <a:pPr algn="ctr"/>
            <a:endParaRPr lang="pt-BR" sz="1400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4522544" y="6504631"/>
            <a:ext cx="3990518" cy="14672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 smtClean="0"/>
          </a:p>
          <a:p>
            <a:pPr algn="ctr"/>
            <a:r>
              <a:rPr lang="pt-BR" sz="1400" b="1" dirty="0" smtClean="0"/>
              <a:t>Fluxo GACBIAX3</a:t>
            </a:r>
          </a:p>
          <a:p>
            <a:pPr algn="ctr"/>
            <a:r>
              <a:rPr lang="pt-BR" sz="1400" b="1" dirty="0"/>
              <a:t>Novo envio de senha aleatória por e-mail / </a:t>
            </a:r>
            <a:r>
              <a:rPr lang="pt-BR" sz="1400" b="1" dirty="0" smtClean="0"/>
              <a:t>celular</a:t>
            </a:r>
          </a:p>
          <a:p>
            <a:pPr algn="ctr"/>
            <a:r>
              <a:rPr lang="pt-BR" sz="1400" b="1" dirty="0" smtClean="0"/>
              <a:t>Entrada</a:t>
            </a:r>
            <a:r>
              <a:rPr lang="pt-BR" sz="1400" dirty="0" smtClean="0"/>
              <a:t>: CPF + E-mail ou celular + Estrutura DICM + Estrutura EMSG</a:t>
            </a:r>
          </a:p>
          <a:p>
            <a:pPr algn="ctr"/>
            <a:r>
              <a:rPr lang="pt-BR" sz="1400" b="1" dirty="0" smtClean="0"/>
              <a:t>Saída</a:t>
            </a:r>
            <a:r>
              <a:rPr lang="pt-BR" sz="1400" dirty="0" smtClean="0"/>
              <a:t>: Senha aleatória será enviada por e-mail ou celular</a:t>
            </a:r>
          </a:p>
          <a:p>
            <a:pPr algn="ctr"/>
            <a:endParaRPr lang="pt-BR" sz="1400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4522544" y="8267582"/>
            <a:ext cx="3990518" cy="14672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Fluxo GACBIAX3</a:t>
            </a:r>
          </a:p>
          <a:p>
            <a:pPr algn="ctr"/>
            <a:r>
              <a:rPr lang="pt-BR" sz="1400" b="1" dirty="0"/>
              <a:t>Novo envio de senha aleatória por e-mail / celular</a:t>
            </a:r>
          </a:p>
          <a:p>
            <a:pPr algn="ctr"/>
            <a:r>
              <a:rPr lang="pt-BR" sz="1400" b="1" dirty="0" smtClean="0"/>
              <a:t>Entrada</a:t>
            </a:r>
            <a:r>
              <a:rPr lang="pt-BR" sz="1400" dirty="0" smtClean="0"/>
              <a:t>: CPF + senha aleatória</a:t>
            </a:r>
          </a:p>
          <a:p>
            <a:pPr algn="ctr"/>
            <a:r>
              <a:rPr lang="pt-BR" sz="1400" b="1" dirty="0" smtClean="0"/>
              <a:t>Saída</a:t>
            </a:r>
            <a:r>
              <a:rPr lang="pt-BR" sz="1400" dirty="0" smtClean="0"/>
              <a:t>: </a:t>
            </a:r>
            <a:r>
              <a:rPr lang="pt-BR" sz="1400" dirty="0"/>
              <a:t>Mensagem de sucesso ou erro</a:t>
            </a:r>
          </a:p>
          <a:p>
            <a:pPr algn="ctr"/>
            <a:endParaRPr lang="pt-BR" sz="1400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8897691" y="2877068"/>
            <a:ext cx="3990518" cy="14672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Fluxo GACBIAX2</a:t>
            </a:r>
          </a:p>
          <a:p>
            <a:pPr algn="ctr"/>
            <a:r>
              <a:rPr lang="pt-BR" sz="1400" b="1" dirty="0" smtClean="0"/>
              <a:t>Novo Cadastro de senha forte</a:t>
            </a:r>
          </a:p>
          <a:p>
            <a:pPr algn="ctr"/>
            <a:r>
              <a:rPr lang="pt-BR" sz="1400" b="1" dirty="0" smtClean="0"/>
              <a:t>Entrada</a:t>
            </a:r>
            <a:r>
              <a:rPr lang="pt-BR" sz="1400" dirty="0" smtClean="0"/>
              <a:t>: CPF + senha forte e confirmação de senha forte</a:t>
            </a:r>
          </a:p>
          <a:p>
            <a:pPr algn="ctr"/>
            <a:r>
              <a:rPr lang="pt-BR" sz="1400" b="1" dirty="0" smtClean="0"/>
              <a:t>Saída</a:t>
            </a:r>
            <a:r>
              <a:rPr lang="pt-BR" sz="1400" dirty="0" smtClean="0"/>
              <a:t>: Mensagem de sucesso ou erro</a:t>
            </a:r>
          </a:p>
          <a:p>
            <a:pPr algn="ctr"/>
            <a:endParaRPr lang="pt-BR" sz="1400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13272838" y="2900788"/>
            <a:ext cx="3990518" cy="14182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Fluxo GACBIAX4</a:t>
            </a:r>
          </a:p>
          <a:p>
            <a:pPr algn="ctr"/>
            <a:r>
              <a:rPr lang="pt-BR" sz="1400" b="1" dirty="0" smtClean="0"/>
              <a:t> Novo </a:t>
            </a:r>
            <a:r>
              <a:rPr lang="pt-BR" sz="1400" b="1" dirty="0" err="1" smtClean="0"/>
              <a:t>Login</a:t>
            </a:r>
            <a:r>
              <a:rPr lang="pt-BR" sz="1400" b="1" dirty="0" smtClean="0"/>
              <a:t> Implícito </a:t>
            </a:r>
          </a:p>
          <a:p>
            <a:pPr algn="ctr"/>
            <a:r>
              <a:rPr lang="pt-BR" sz="1400" b="1" dirty="0" smtClean="0"/>
              <a:t>Entrada</a:t>
            </a:r>
            <a:r>
              <a:rPr lang="pt-BR" sz="1400" dirty="0" smtClean="0"/>
              <a:t>: CPF + Senha Forte   </a:t>
            </a:r>
          </a:p>
          <a:p>
            <a:pPr algn="ctr"/>
            <a:r>
              <a:rPr lang="pt-BR" sz="1400" b="1" dirty="0" smtClean="0"/>
              <a:t>Saída</a:t>
            </a:r>
            <a:r>
              <a:rPr lang="pt-BR" sz="1400" dirty="0" smtClean="0"/>
              <a:t>: </a:t>
            </a:r>
            <a:r>
              <a:rPr lang="pt-BR" sz="1400" dirty="0"/>
              <a:t>Mensagem de sucesso ou </a:t>
            </a:r>
            <a:r>
              <a:rPr lang="pt-BR" sz="1400" dirty="0" smtClean="0"/>
              <a:t>erro </a:t>
            </a:r>
          </a:p>
          <a:p>
            <a:pPr algn="ctr"/>
            <a:r>
              <a:rPr lang="pt-BR" sz="1400" dirty="0" smtClean="0"/>
              <a:t>ID de Sessão e Ticket de Segurança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0985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416730-0337-49F4-9C0F-4EBD818910CF}"/>
              </a:ext>
            </a:extLst>
          </p:cNvPr>
          <p:cNvSpPr txBox="1"/>
          <p:nvPr/>
        </p:nvSpPr>
        <p:spPr>
          <a:xfrm>
            <a:off x="12237321" y="286597"/>
            <a:ext cx="221008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pt-BR" sz="1800" dirty="0">
                <a:solidFill>
                  <a:schemeClr val="bg1"/>
                </a:solidFill>
                <a:latin typeface="Bradesco Sans Light" panose="00000400000000000000" pitchFamily="2" charset="0"/>
              </a:rPr>
              <a:t>DS</a:t>
            </a:r>
          </a:p>
          <a:p>
            <a:pPr algn="r">
              <a:lnSpc>
                <a:spcPct val="80000"/>
              </a:lnSpc>
            </a:pPr>
            <a:r>
              <a:rPr lang="pt-BR" sz="1800" dirty="0">
                <a:solidFill>
                  <a:schemeClr val="bg1"/>
                </a:solidFill>
                <a:latin typeface="Bradesco Sans Light" panose="00000400000000000000" pitchFamily="2" charset="0"/>
              </a:rPr>
              <a:t>Estrut. Segurança</a:t>
            </a:r>
          </a:p>
          <a:p>
            <a:pPr algn="r">
              <a:lnSpc>
                <a:spcPct val="80000"/>
              </a:lnSpc>
            </a:pPr>
            <a:r>
              <a:rPr lang="pt-BR" sz="1800" dirty="0">
                <a:solidFill>
                  <a:schemeClr val="bg1"/>
                </a:solidFill>
                <a:latin typeface="Bradesco Sans Light" panose="00000400000000000000" pitchFamily="2" charset="0"/>
              </a:rPr>
              <a:t>GACB PDPJ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89EAC07-2EBF-4FCB-9513-3C2541C5D688}"/>
              </a:ext>
            </a:extLst>
          </p:cNvPr>
          <p:cNvSpPr txBox="1"/>
          <p:nvPr/>
        </p:nvSpPr>
        <p:spPr>
          <a:xfrm>
            <a:off x="16652779" y="9339042"/>
            <a:ext cx="73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solidFill>
                  <a:schemeClr val="bg1"/>
                </a:solidFill>
                <a:latin typeface="Bradesco Sans Light" panose="00000400000000000000" pitchFamily="2" charset="0"/>
              </a:rPr>
              <a:t>04</a:t>
            </a:r>
            <a:endParaRPr lang="pt-BR" sz="2400" dirty="0">
              <a:solidFill>
                <a:schemeClr val="bg1"/>
              </a:solidFill>
              <a:latin typeface="Bradesco Sans Light" panose="000004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52E923-EFF1-6A42-A147-F0C8E7BD963B}"/>
              </a:ext>
            </a:extLst>
          </p:cNvPr>
          <p:cNvSpPr txBox="1"/>
          <p:nvPr/>
        </p:nvSpPr>
        <p:spPr>
          <a:xfrm>
            <a:off x="1290403" y="296978"/>
            <a:ext cx="528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Bradesco Sans" panose="00000500000000000000" pitchFamily="2" charset="0"/>
              </a:rPr>
              <a:t>Estimativa GACB x BGSL</a:t>
            </a:r>
            <a:endParaRPr lang="pt-BR" sz="3200" b="1" dirty="0">
              <a:solidFill>
                <a:schemeClr val="bg1"/>
              </a:solidFill>
              <a:latin typeface="Bradesco Sans" panose="00000500000000000000" pitchFamily="2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C24717E-4C85-0F4B-B497-761F3300D543}"/>
              </a:ext>
            </a:extLst>
          </p:cNvPr>
          <p:cNvCxnSpPr>
            <a:cxnSpLocks/>
          </p:cNvCxnSpPr>
          <p:nvPr/>
        </p:nvCxnSpPr>
        <p:spPr>
          <a:xfrm>
            <a:off x="14811679" y="168006"/>
            <a:ext cx="0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2565400" y="2717800"/>
            <a:ext cx="155702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Desenvolvimento GACB </a:t>
            </a:r>
          </a:p>
          <a:p>
            <a:r>
              <a:rPr lang="pt-BR" b="1" dirty="0"/>
              <a:t>	</a:t>
            </a:r>
            <a:r>
              <a:rPr lang="pt-BR" b="1" dirty="0" smtClean="0"/>
              <a:t>Nova Jornada </a:t>
            </a:r>
            <a:r>
              <a:rPr lang="pt-BR" b="1" dirty="0"/>
              <a:t>de </a:t>
            </a:r>
            <a:r>
              <a:rPr lang="pt-BR" b="1" dirty="0" err="1"/>
              <a:t>onboarding</a:t>
            </a:r>
            <a:r>
              <a:rPr lang="pt-BR" b="1" dirty="0"/>
              <a:t> de clientes </a:t>
            </a:r>
            <a:r>
              <a:rPr lang="pt-BR" b="1" dirty="0" err="1"/>
              <a:t>NetEmpresa</a:t>
            </a:r>
            <a:r>
              <a:rPr lang="pt-BR" b="1" dirty="0"/>
              <a:t> para o </a:t>
            </a:r>
            <a:r>
              <a:rPr lang="pt-BR" b="1" dirty="0" smtClean="0"/>
              <a:t>PDPJ:</a:t>
            </a:r>
          </a:p>
          <a:p>
            <a:endParaRPr lang="pt-BR" dirty="0" smtClean="0"/>
          </a:p>
          <a:p>
            <a:r>
              <a:rPr lang="pt-BR" b="1" dirty="0" smtClean="0"/>
              <a:t>	Micro Serviço Novo: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	GACB-SRV-XXXX </a:t>
            </a:r>
            <a:r>
              <a:rPr lang="pt-BR" sz="2400" dirty="0"/>
              <a:t>- Novo </a:t>
            </a:r>
            <a:r>
              <a:rPr lang="pt-BR" sz="2400" dirty="0" err="1"/>
              <a:t>Onbording</a:t>
            </a:r>
            <a:r>
              <a:rPr lang="pt-BR" sz="2400" dirty="0"/>
              <a:t> cliente </a:t>
            </a:r>
            <a:r>
              <a:rPr lang="pt-BR" sz="2400" dirty="0" err="1"/>
              <a:t>NetEmpresa</a:t>
            </a:r>
            <a:r>
              <a:rPr lang="pt-BR" sz="2400" dirty="0"/>
              <a:t> para </a:t>
            </a:r>
            <a:r>
              <a:rPr lang="pt-BR" sz="2400" dirty="0" smtClean="0"/>
              <a:t>PDPJ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	GACB-SRV-XXXX </a:t>
            </a:r>
            <a:r>
              <a:rPr lang="pt-BR" sz="2400" dirty="0"/>
              <a:t>- Novo Cadastro de senha </a:t>
            </a:r>
            <a:r>
              <a:rPr lang="pt-BR" sz="2400" dirty="0" smtClean="0"/>
              <a:t>forte	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	GACB-SRV-XXXX </a:t>
            </a:r>
            <a:r>
              <a:rPr lang="pt-BR" sz="2400" dirty="0"/>
              <a:t>- Novo envio de senha aleatória por e-mail / celular</a:t>
            </a:r>
          </a:p>
          <a:p>
            <a:r>
              <a:rPr lang="pt-BR" sz="2400" dirty="0" smtClean="0"/>
              <a:t>	</a:t>
            </a:r>
            <a:r>
              <a:rPr lang="pt-BR" sz="2400" dirty="0"/>
              <a:t>	</a:t>
            </a:r>
            <a:r>
              <a:rPr lang="pt-BR" sz="2400" dirty="0" smtClean="0"/>
              <a:t>GACB-SRV-XXXX </a:t>
            </a:r>
            <a:r>
              <a:rPr lang="pt-BR" sz="2400" dirty="0"/>
              <a:t>- Novo </a:t>
            </a:r>
            <a:r>
              <a:rPr lang="pt-BR" sz="2400" dirty="0" err="1"/>
              <a:t>Login</a:t>
            </a:r>
            <a:r>
              <a:rPr lang="pt-BR" sz="2400" dirty="0"/>
              <a:t> Implícito </a:t>
            </a:r>
          </a:p>
          <a:p>
            <a:endParaRPr lang="pt-BR" sz="2400" dirty="0"/>
          </a:p>
          <a:p>
            <a:r>
              <a:rPr lang="pt-BR" sz="2400" b="1" dirty="0" smtClean="0"/>
              <a:t>	</a:t>
            </a:r>
          </a:p>
          <a:p>
            <a:r>
              <a:rPr lang="pt-BR" b="1" dirty="0"/>
              <a:t>	</a:t>
            </a:r>
            <a:r>
              <a:rPr lang="pt-BR" b="1" dirty="0" smtClean="0"/>
              <a:t>Fluxo Mainframe Novo: </a:t>
            </a:r>
            <a:endParaRPr lang="pt-BR" b="1" dirty="0"/>
          </a:p>
          <a:p>
            <a:r>
              <a:rPr lang="pt-BR" sz="2400" dirty="0" smtClean="0"/>
              <a:t>		GACBIAX1 </a:t>
            </a:r>
            <a:r>
              <a:rPr lang="pt-BR" sz="2400" dirty="0"/>
              <a:t>- Novo </a:t>
            </a:r>
            <a:r>
              <a:rPr lang="pt-BR" sz="2400" dirty="0" err="1"/>
              <a:t>Onbording</a:t>
            </a:r>
            <a:r>
              <a:rPr lang="pt-BR" sz="2400" dirty="0"/>
              <a:t> cliente </a:t>
            </a:r>
            <a:r>
              <a:rPr lang="pt-BR" sz="2400" dirty="0" err="1"/>
              <a:t>NetEmpresa</a:t>
            </a:r>
            <a:r>
              <a:rPr lang="pt-BR" sz="2400" dirty="0"/>
              <a:t> para </a:t>
            </a:r>
            <a:r>
              <a:rPr lang="pt-BR" sz="2400" dirty="0" smtClean="0"/>
              <a:t>PDPJ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	GACBIAX2 </a:t>
            </a:r>
            <a:r>
              <a:rPr lang="pt-BR" sz="2400" dirty="0"/>
              <a:t>- Novo Cadastro de senha </a:t>
            </a:r>
            <a:r>
              <a:rPr lang="pt-BR" sz="2400" dirty="0" smtClean="0"/>
              <a:t>forte</a:t>
            </a:r>
            <a:endParaRPr lang="pt-BR" sz="2400" dirty="0"/>
          </a:p>
          <a:p>
            <a:r>
              <a:rPr lang="pt-BR" sz="2400" dirty="0" smtClean="0"/>
              <a:t>	</a:t>
            </a:r>
            <a:r>
              <a:rPr lang="pt-BR" sz="2400" dirty="0"/>
              <a:t>	</a:t>
            </a:r>
            <a:r>
              <a:rPr lang="pt-BR" sz="2400" dirty="0" smtClean="0"/>
              <a:t>GACBIAX3 - Novo </a:t>
            </a:r>
            <a:r>
              <a:rPr lang="pt-BR" sz="2400" dirty="0"/>
              <a:t>envio de senha aleatória por e-mail / celular</a:t>
            </a:r>
          </a:p>
          <a:p>
            <a:r>
              <a:rPr lang="pt-BR" sz="2400" dirty="0" smtClean="0"/>
              <a:t>	</a:t>
            </a:r>
            <a:r>
              <a:rPr lang="pt-BR" sz="2400" dirty="0"/>
              <a:t>	</a:t>
            </a:r>
            <a:r>
              <a:rPr lang="pt-BR" sz="2400" dirty="0" smtClean="0"/>
              <a:t>GACBIAX4 - </a:t>
            </a:r>
            <a:r>
              <a:rPr lang="pt-BR" sz="2400" dirty="0"/>
              <a:t>Novo </a:t>
            </a:r>
            <a:r>
              <a:rPr lang="pt-BR" sz="2400" dirty="0" err="1"/>
              <a:t>Login</a:t>
            </a:r>
            <a:r>
              <a:rPr lang="pt-BR" sz="2400" dirty="0"/>
              <a:t> Implícito </a:t>
            </a:r>
          </a:p>
          <a:p>
            <a:endParaRPr lang="pt-BR" sz="24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3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desco | INST">
  <a:themeElements>
    <a:clrScheme name="Personalizar 1">
      <a:dk1>
        <a:srgbClr val="6D6E71"/>
      </a:dk1>
      <a:lt1>
        <a:srgbClr val="FFFFFF"/>
      </a:lt1>
      <a:dk2>
        <a:srgbClr val="6D6E71"/>
      </a:dk2>
      <a:lt2>
        <a:srgbClr val="FFFFFF"/>
      </a:lt2>
      <a:accent1>
        <a:srgbClr val="CC092F"/>
      </a:accent1>
      <a:accent2>
        <a:srgbClr val="B81570"/>
      </a:accent2>
      <a:accent3>
        <a:srgbClr val="333B8F"/>
      </a:accent3>
      <a:accent4>
        <a:srgbClr val="9D0D20"/>
      </a:accent4>
      <a:accent5>
        <a:srgbClr val="BEBEBE"/>
      </a:accent5>
      <a:accent6>
        <a:srgbClr val="7E7E7E"/>
      </a:accent6>
      <a:hlink>
        <a:srgbClr val="3F3F3F"/>
      </a:hlink>
      <a:folHlink>
        <a:srgbClr val="3F3F3F"/>
      </a:folHlink>
    </a:clrScheme>
    <a:fontScheme name="Bradesco">
      <a:majorFont>
        <a:latin typeface="Bradesco Sans"/>
        <a:ea typeface=""/>
        <a:cs typeface=""/>
      </a:majorFont>
      <a:minorFont>
        <a:latin typeface="Brades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TITUCIONAL_CAPA_TRANSICAO_CONTEUDO_MOD_1" id="{039BDCAA-0E85-4849-B459-F27CB4E3B84D}" vid="{97B2DB3B-1C74-C74E-8543-CC93FEC763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352</TotalTime>
  <Words>532</Words>
  <Application>Microsoft Office PowerPoint</Application>
  <PresentationFormat>Personalizar</PresentationFormat>
  <Paragraphs>100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Bradesco Sans</vt:lpstr>
      <vt:lpstr>Bradesco Sans Light</vt:lpstr>
      <vt:lpstr>Calibri</vt:lpstr>
      <vt:lpstr>Bradesco | INST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Banco Bradesco S.A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NAJARA RIBEIRO DOS SANTOS</dc:creator>
  <cp:keywords/>
  <dc:description/>
  <cp:lastModifiedBy>NAJARA RIBEIRO DOS SANTOS</cp:lastModifiedBy>
  <cp:revision>34</cp:revision>
  <dcterms:created xsi:type="dcterms:W3CDTF">2022-08-30T14:18:01Z</dcterms:created>
  <dcterms:modified xsi:type="dcterms:W3CDTF">2022-09-30T19:39:49Z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744d47-054c-4a5b-a8cc-ce8d6aa1d270_Enabled">
    <vt:lpwstr>true</vt:lpwstr>
  </property>
  <property fmtid="{D5CDD505-2E9C-101B-9397-08002B2CF9AE}" pid="3" name="MSIP_Label_2a744d47-054c-4a5b-a8cc-ce8d6aa1d270_SetDate">
    <vt:lpwstr>2022-02-16T11:57:06Z</vt:lpwstr>
  </property>
  <property fmtid="{D5CDD505-2E9C-101B-9397-08002B2CF9AE}" pid="4" name="MSIP_Label_2a744d47-054c-4a5b-a8cc-ce8d6aa1d270_Method">
    <vt:lpwstr>Privileged</vt:lpwstr>
  </property>
  <property fmtid="{D5CDD505-2E9C-101B-9397-08002B2CF9AE}" pid="5" name="MSIP_Label_2a744d47-054c-4a5b-a8cc-ce8d6aa1d270_Name">
    <vt:lpwstr>2a744d47-054c-4a5b-a8cc-ce8d6aa1d270</vt:lpwstr>
  </property>
  <property fmtid="{D5CDD505-2E9C-101B-9397-08002B2CF9AE}" pid="6" name="MSIP_Label_2a744d47-054c-4a5b-a8cc-ce8d6aa1d270_SiteId">
    <vt:lpwstr>ccd25372-eb59-436a-ad74-78a49d784cf3</vt:lpwstr>
  </property>
  <property fmtid="{D5CDD505-2E9C-101B-9397-08002B2CF9AE}" pid="7" name="MSIP_Label_2a744d47-054c-4a5b-a8cc-ce8d6aa1d270_ActionId">
    <vt:lpwstr>971fef28-8579-4137-93a0-7f4b51308a3b</vt:lpwstr>
  </property>
  <property fmtid="{D5CDD505-2E9C-101B-9397-08002B2CF9AE}" pid="8" name="MSIP_Label_2a744d47-054c-4a5b-a8cc-ce8d6aa1d270_ContentBits">
    <vt:lpwstr>0</vt:lpwstr>
  </property>
</Properties>
</file>