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c3aa7a09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c3aa7a09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c3aa7a09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c3aa7a09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c3aa7a09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c3aa7a09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c3aa7a09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c3aa7a09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c3aa7a09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c3aa7a09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c3aa7a09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c3aa7a09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c3aa7a09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c3aa7a09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c3aa7a09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c3aa7a09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aca5c540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aca5c540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c3aa7a09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c3aa7a09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c3aa7a09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c3aa7a09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c3aa7a09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c3aa7a09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c3aa7a09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c3aa7a09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c3aa7a09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c3aa7a09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c3aa7a09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c3aa7a09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c3aa7a09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c3aa7a09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2" cy="5143500"/>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a:latin typeface="Montserrat"/>
                <a:ea typeface="Montserrat"/>
                <a:cs typeface="Montserrat"/>
                <a:sym typeface="Montserrat"/>
              </a:rPr>
              <a:t>css</a:t>
            </a:r>
            <a:endParaRPr>
              <a:latin typeface="Montserrat"/>
              <a:ea typeface="Montserrat"/>
              <a:cs typeface="Montserrat"/>
              <a:sym typeface="Montserrat"/>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solidFill>
                  <a:srgbClr val="000000"/>
                </a:solidFill>
                <a:latin typeface="Montserrat"/>
                <a:ea typeface="Montserrat"/>
                <a:cs typeface="Montserrat"/>
                <a:sym typeface="Montserrat"/>
              </a:rPr>
              <a:t>Background</a:t>
            </a:r>
            <a:endParaRPr>
              <a:solidFill>
                <a:srgbClr val="0000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2"/>
          <p:cNvPicPr preferRelativeResize="0"/>
          <p:nvPr/>
        </p:nvPicPr>
        <p:blipFill>
          <a:blip r:embed="rId3">
            <a:alphaModFix/>
          </a:blip>
          <a:stretch>
            <a:fillRect/>
          </a:stretch>
        </p:blipFill>
        <p:spPr>
          <a:xfrm>
            <a:off x="0" y="0"/>
            <a:ext cx="9144002" cy="5143500"/>
          </a:xfrm>
          <a:prstGeom prst="rect">
            <a:avLst/>
          </a:prstGeom>
          <a:noFill/>
          <a:ln>
            <a:noFill/>
          </a:ln>
        </p:spPr>
      </p:pic>
      <p:sp>
        <p:nvSpPr>
          <p:cNvPr id="119" name="Google Shape;119;p22"/>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Background</a:t>
            </a:r>
            <a:endParaRPr/>
          </a:p>
        </p:txBody>
      </p:sp>
      <p:sp>
        <p:nvSpPr>
          <p:cNvPr id="120" name="Google Shape;120;p22"/>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right</a:t>
            </a:r>
            <a:r>
              <a:rPr lang="ru" sz="1400">
                <a:solidFill>
                  <a:srgbClr val="000000"/>
                </a:solidFill>
                <a:latin typeface="Montserrat"/>
                <a:ea typeface="Montserrat"/>
                <a:cs typeface="Montserrat"/>
                <a:sym typeface="Montserrat"/>
              </a:rPr>
              <a:t>	Вычисляет в 100% для горизонтального положения, если задано одно или два значения, в противном случае смещение происходит относительно правого края.</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top</a:t>
            </a:r>
            <a:r>
              <a:rPr lang="ru" sz="1400">
                <a:solidFill>
                  <a:srgbClr val="000000"/>
                </a:solidFill>
                <a:latin typeface="Montserrat"/>
                <a:ea typeface="Montserrat"/>
                <a:cs typeface="Montserrat"/>
                <a:sym typeface="Montserrat"/>
              </a:rPr>
              <a:t>	Вычисляет в 0% для вертикальной позиции, если задано одно или два значения, в противном случае смещение происходит относительно верхнего края.</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bottom</a:t>
            </a:r>
            <a:r>
              <a:rPr lang="ru" sz="1400">
                <a:solidFill>
                  <a:srgbClr val="000000"/>
                </a:solidFill>
                <a:latin typeface="Montserrat"/>
                <a:ea typeface="Montserrat"/>
                <a:cs typeface="Montserrat"/>
                <a:sym typeface="Montserrat"/>
              </a:rPr>
              <a:t>	Вычисляет в 100% для вертикальной позиции, если задано одно или два значения, в противном случае смещение происходит относительно нижнего края.</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initial</a:t>
            </a:r>
            <a:r>
              <a:rPr lang="ru" sz="1400">
                <a:solidFill>
                  <a:srgbClr val="000000"/>
                </a:solidFill>
                <a:latin typeface="Montserrat"/>
                <a:ea typeface="Montserrat"/>
                <a:cs typeface="Montserrat"/>
                <a:sym typeface="Montserrat"/>
              </a:rPr>
              <a:t>	Устанавливает значение свойства в значение по умолчанию.</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inherit</a:t>
            </a:r>
            <a:r>
              <a:rPr lang="ru" sz="1400">
                <a:solidFill>
                  <a:srgbClr val="000000"/>
                </a:solidFill>
                <a:latin typeface="Montserrat"/>
                <a:ea typeface="Montserrat"/>
                <a:cs typeface="Montserrat"/>
                <a:sym typeface="Montserrat"/>
              </a:rPr>
              <a:t>	Наследует значение свойства от родительского элемента.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background-position: 10ch 8em;</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background-position: 0 0, center;</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background-position: bottom 10px right 20px;</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0" y="0"/>
            <a:ext cx="9144002" cy="5143500"/>
          </a:xfrm>
          <a:prstGeom prst="rect">
            <a:avLst/>
          </a:prstGeom>
          <a:noFill/>
          <a:ln>
            <a:noFill/>
          </a:ln>
        </p:spPr>
      </p:pic>
      <p:sp>
        <p:nvSpPr>
          <p:cNvPr id="126" name="Google Shape;126;p23"/>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Background</a:t>
            </a:r>
            <a:endParaRPr/>
          </a:p>
        </p:txBody>
      </p:sp>
      <p:sp>
        <p:nvSpPr>
          <p:cNvPr id="127" name="Google Shape;127;p23"/>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Если указано только одно значение, второе значение считается center. Если заданы два значения в единицах длины или %, то первое значения представляет горизонтальную позицию, второе — вертикальную. Значения в единицах длины или % представляют смещение верхнего левого угла фонового изображения от верхнего левого угла области расположения фона.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Пара ключевых слов может быть </a:t>
            </a:r>
            <a:r>
              <a:rPr lang="ru" sz="1400">
                <a:solidFill>
                  <a:srgbClr val="000000"/>
                </a:solidFill>
                <a:latin typeface="Montserrat"/>
                <a:ea typeface="Montserrat"/>
                <a:cs typeface="Montserrat"/>
                <a:sym typeface="Montserrat"/>
              </a:rPr>
              <a:t>переупорядочение</a:t>
            </a:r>
            <a:r>
              <a:rPr lang="ru" sz="1400">
                <a:solidFill>
                  <a:srgbClr val="000000"/>
                </a:solidFill>
                <a:latin typeface="Montserrat"/>
                <a:ea typeface="Montserrat"/>
                <a:cs typeface="Montserrat"/>
                <a:sym typeface="Montserrat"/>
              </a:rPr>
              <a:t>, в то время как комбинация ключевого слова и длины или процента не может. Например, center left — допустимое значение, а 50% left — нет.</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Если заданы три или четыре значения в единицах длины или %, то перед каждым значением должно стоять ключевое слово, которое указывает, от какого края дается смещение. Если даны три значения, недостающее смещение считается равным нулю.</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Положительные значения смещают внутрь от края области расположения фона. Отрицательные значения смещают наружу от края области расположения фона.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4"/>
          <p:cNvPicPr preferRelativeResize="0"/>
          <p:nvPr/>
        </p:nvPicPr>
        <p:blipFill>
          <a:blip r:embed="rId3">
            <a:alphaModFix/>
          </a:blip>
          <a:stretch>
            <a:fillRect/>
          </a:stretch>
        </p:blipFill>
        <p:spPr>
          <a:xfrm>
            <a:off x="0" y="0"/>
            <a:ext cx="9144002" cy="5143500"/>
          </a:xfrm>
          <a:prstGeom prst="rect">
            <a:avLst/>
          </a:prstGeom>
          <a:noFill/>
          <a:ln>
            <a:noFill/>
          </a:ln>
        </p:spPr>
      </p:pic>
      <p:sp>
        <p:nvSpPr>
          <p:cNvPr id="133" name="Google Shape;133;p24"/>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Background</a:t>
            </a:r>
            <a:endParaRPr/>
          </a:p>
        </p:txBody>
      </p:sp>
      <p:sp>
        <p:nvSpPr>
          <p:cNvPr id="134" name="Google Shape;134;p24"/>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pic>
        <p:nvPicPr>
          <p:cNvPr id="135" name="Google Shape;135;p24"/>
          <p:cNvPicPr preferRelativeResize="0"/>
          <p:nvPr/>
        </p:nvPicPr>
        <p:blipFill>
          <a:blip r:embed="rId4">
            <a:alphaModFix/>
          </a:blip>
          <a:stretch>
            <a:fillRect/>
          </a:stretch>
        </p:blipFill>
        <p:spPr>
          <a:xfrm>
            <a:off x="1261438" y="1028688"/>
            <a:ext cx="6276975" cy="3552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5"/>
          <p:cNvPicPr preferRelativeResize="0"/>
          <p:nvPr/>
        </p:nvPicPr>
        <p:blipFill>
          <a:blip r:embed="rId3">
            <a:alphaModFix/>
          </a:blip>
          <a:stretch>
            <a:fillRect/>
          </a:stretch>
        </p:blipFill>
        <p:spPr>
          <a:xfrm>
            <a:off x="0" y="0"/>
            <a:ext cx="9144002" cy="5143500"/>
          </a:xfrm>
          <a:prstGeom prst="rect">
            <a:avLst/>
          </a:prstGeom>
          <a:noFill/>
          <a:ln>
            <a:noFill/>
          </a:ln>
        </p:spPr>
      </p:pic>
      <p:sp>
        <p:nvSpPr>
          <p:cNvPr id="141" name="Google Shape;141;p25"/>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Background</a:t>
            </a:r>
            <a:endParaRPr/>
          </a:p>
        </p:txBody>
      </p:sp>
      <p:sp>
        <p:nvSpPr>
          <p:cNvPr id="142" name="Google Shape;142;p25"/>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Можно задать фоновую картинку так, чтобы она располагалась только по низу блока: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div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background-color: #FCF8F7;</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height: 120px;</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background-image: url(https://encrypted-tbn0.gstatic.com/images?q=tbn:ANd9GcRWldMI8-ZsePQbqHsf6UT5ZyULwGGnyLdJWTDKJa53hhSNae5cbw&amp;s);</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background-position: left bottom;</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background-repeat: repeat-x;</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6"/>
          <p:cNvPicPr preferRelativeResize="0"/>
          <p:nvPr/>
        </p:nvPicPr>
        <p:blipFill>
          <a:blip r:embed="rId3">
            <a:alphaModFix/>
          </a:blip>
          <a:stretch>
            <a:fillRect/>
          </a:stretch>
        </p:blipFill>
        <p:spPr>
          <a:xfrm>
            <a:off x="0" y="0"/>
            <a:ext cx="9144002" cy="5143500"/>
          </a:xfrm>
          <a:prstGeom prst="rect">
            <a:avLst/>
          </a:prstGeom>
          <a:noFill/>
          <a:ln>
            <a:noFill/>
          </a:ln>
        </p:spPr>
      </p:pic>
      <p:sp>
        <p:nvSpPr>
          <p:cNvPr id="148" name="Google Shape;148;p26"/>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Background</a:t>
            </a:r>
            <a:endParaRPr/>
          </a:p>
        </p:txBody>
      </p:sp>
      <p:sp>
        <p:nvSpPr>
          <p:cNvPr id="149" name="Google Shape;149;p26"/>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Также благодаря свойству позиционирования, для одного блока можно использовать несколько фоновых изображений:</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div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width: 660px; background-color:#E0E4EF; height: 300px;</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background-image: url(http://www.pngpix.com/wp-content/uploads/2016/10/PNGPIX-COM-Explosion-PNG-Transparent-Image-2-500x826.png), url(https://avatanplus.com/files/resources/mid/5b1c0c2c13b60163e58f8c31.png),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url(https://cdn.pixabay.com/photo/2017/09/14/11/13/water-2748657_960_720.png);</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background-repeat: repeat-x;</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background-position: 0 250px, 0 150px, 0 98px;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7"/>
          <p:cNvPicPr preferRelativeResize="0"/>
          <p:nvPr/>
        </p:nvPicPr>
        <p:blipFill>
          <a:blip r:embed="rId3">
            <a:alphaModFix/>
          </a:blip>
          <a:stretch>
            <a:fillRect/>
          </a:stretch>
        </p:blipFill>
        <p:spPr>
          <a:xfrm>
            <a:off x="0" y="0"/>
            <a:ext cx="9144002" cy="5143500"/>
          </a:xfrm>
          <a:prstGeom prst="rect">
            <a:avLst/>
          </a:prstGeom>
          <a:noFill/>
          <a:ln>
            <a:noFill/>
          </a:ln>
        </p:spPr>
      </p:pic>
      <p:sp>
        <p:nvSpPr>
          <p:cNvPr id="155" name="Google Shape;155;p27"/>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Background</a:t>
            </a:r>
            <a:endParaRPr/>
          </a:p>
        </p:txBody>
      </p:sp>
      <p:sp>
        <p:nvSpPr>
          <p:cNvPr id="156" name="Google Shape;156;p27"/>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Размер изображений: свойство </a:t>
            </a:r>
            <a:r>
              <a:rPr b="1" lang="ru" sz="1400">
                <a:solidFill>
                  <a:srgbClr val="000000"/>
                </a:solidFill>
                <a:latin typeface="Montserrat"/>
                <a:ea typeface="Montserrat"/>
                <a:cs typeface="Montserrat"/>
                <a:sym typeface="Montserrat"/>
              </a:rPr>
              <a:t>background-size</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Свойство </a:t>
            </a:r>
            <a:r>
              <a:rPr b="1" lang="ru" sz="1400">
                <a:solidFill>
                  <a:srgbClr val="000000"/>
                </a:solidFill>
                <a:latin typeface="Montserrat"/>
                <a:ea typeface="Montserrat"/>
                <a:cs typeface="Montserrat"/>
                <a:sym typeface="Montserrat"/>
              </a:rPr>
              <a:t>background-size</a:t>
            </a:r>
            <a:r>
              <a:rPr lang="ru" sz="1400">
                <a:solidFill>
                  <a:srgbClr val="000000"/>
                </a:solidFill>
                <a:latin typeface="Montserrat"/>
                <a:ea typeface="Montserrat"/>
                <a:cs typeface="Montserrat"/>
                <a:sym typeface="Montserrat"/>
              </a:rPr>
              <a:t> устанавливает размер фоновых изображений.</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auto</a:t>
            </a:r>
            <a:r>
              <a:rPr lang="ru" sz="1400">
                <a:solidFill>
                  <a:srgbClr val="000000"/>
                </a:solidFill>
                <a:latin typeface="Montserrat"/>
                <a:ea typeface="Montserrat"/>
                <a:cs typeface="Montserrat"/>
                <a:sym typeface="Montserrat"/>
              </a:rPr>
              <a:t>	Значение по умолчанию. Высота и ширина изображения равны его оригинальным размерам.</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длина</a:t>
            </a:r>
            <a:r>
              <a:rPr lang="ru" sz="1400">
                <a:solidFill>
                  <a:srgbClr val="000000"/>
                </a:solidFill>
                <a:latin typeface="Montserrat"/>
                <a:ea typeface="Montserrat"/>
                <a:cs typeface="Montserrat"/>
                <a:sym typeface="Montserrat"/>
              </a:rPr>
              <a:t>	 Размер задается парой значений, первое значение устанавливает ширину изображения, второе — высоту. Для того, чтобы фон масштабировался вместе с текстом, размеры изображения нужно задавать в em.</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a:t>
            </a:r>
            <a:r>
              <a:rPr lang="ru" sz="1400">
                <a:solidFill>
                  <a:srgbClr val="000000"/>
                </a:solidFill>
                <a:latin typeface="Montserrat"/>
                <a:ea typeface="Montserrat"/>
                <a:cs typeface="Montserrat"/>
                <a:sym typeface="Montserrat"/>
              </a:rPr>
              <a:t>	Задает размер фонового изображения в процентах от ширины или высоты элемента, которое заполняется фоном.</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cover</a:t>
            </a:r>
            <a:r>
              <a:rPr lang="ru" sz="1400">
                <a:solidFill>
                  <a:srgbClr val="000000"/>
                </a:solidFill>
                <a:latin typeface="Montserrat"/>
                <a:ea typeface="Montserrat"/>
                <a:cs typeface="Montserrat"/>
                <a:sym typeface="Montserrat"/>
              </a:rPr>
              <a:t>	Масштабирует изображение с сохранением пропорций так, чтобы его ширина или высота равнялась ширине или высоте блока.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contain</a:t>
            </a:r>
            <a:r>
              <a:rPr lang="ru" sz="1400">
                <a:solidFill>
                  <a:srgbClr val="000000"/>
                </a:solidFill>
                <a:latin typeface="Montserrat"/>
                <a:ea typeface="Montserrat"/>
                <a:cs typeface="Montserrat"/>
                <a:sym typeface="Montserrat"/>
              </a:rPr>
              <a:t>	Масштабирует изображение с сохранением пропорций таким образом, чтобы оно целиком поместилось внутри блока.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8"/>
          <p:cNvPicPr preferRelativeResize="0"/>
          <p:nvPr/>
        </p:nvPicPr>
        <p:blipFill>
          <a:blip r:embed="rId3">
            <a:alphaModFix/>
          </a:blip>
          <a:stretch>
            <a:fillRect/>
          </a:stretch>
        </p:blipFill>
        <p:spPr>
          <a:xfrm>
            <a:off x="0" y="0"/>
            <a:ext cx="9144002" cy="5143500"/>
          </a:xfrm>
          <a:prstGeom prst="rect">
            <a:avLst/>
          </a:prstGeom>
          <a:noFill/>
          <a:ln>
            <a:noFill/>
          </a:ln>
        </p:spPr>
      </p:pic>
      <p:sp>
        <p:nvSpPr>
          <p:cNvPr id="162" name="Google Shape;162;p28"/>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Background</a:t>
            </a:r>
            <a:endParaRPr/>
          </a:p>
        </p:txBody>
      </p:sp>
      <p:sp>
        <p:nvSpPr>
          <p:cNvPr id="163" name="Google Shape;163;p28"/>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initial</a:t>
            </a:r>
            <a:r>
              <a:rPr lang="ru" sz="1400">
                <a:solidFill>
                  <a:srgbClr val="000000"/>
                </a:solidFill>
                <a:latin typeface="Montserrat"/>
                <a:ea typeface="Montserrat"/>
                <a:cs typeface="Montserrat"/>
                <a:sym typeface="Montserrat"/>
              </a:rPr>
              <a:t>	Устанавливает значение свойства в значение по умолчанию.</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inherit</a:t>
            </a:r>
            <a:r>
              <a:rPr lang="ru" sz="1400">
                <a:solidFill>
                  <a:srgbClr val="000000"/>
                </a:solidFill>
                <a:latin typeface="Montserrat"/>
                <a:ea typeface="Montserrat"/>
                <a:cs typeface="Montserrat"/>
                <a:sym typeface="Montserrat"/>
              </a:rPr>
              <a:t>	Наследует значение свойства от родительского элемента.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9"/>
          <p:cNvPicPr preferRelativeResize="0"/>
          <p:nvPr/>
        </p:nvPicPr>
        <p:blipFill>
          <a:blip r:embed="rId3">
            <a:alphaModFix/>
          </a:blip>
          <a:stretch>
            <a:fillRect/>
          </a:stretch>
        </p:blipFill>
        <p:spPr>
          <a:xfrm>
            <a:off x="0" y="0"/>
            <a:ext cx="9144002" cy="5143500"/>
          </a:xfrm>
          <a:prstGeom prst="rect">
            <a:avLst/>
          </a:prstGeom>
          <a:noFill/>
          <a:ln>
            <a:noFill/>
          </a:ln>
        </p:spPr>
      </p:pic>
      <p:sp>
        <p:nvSpPr>
          <p:cNvPr id="169" name="Google Shape;169;p29"/>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Background</a:t>
            </a:r>
            <a:endParaRPr/>
          </a:p>
        </p:txBody>
      </p:sp>
      <p:sp>
        <p:nvSpPr>
          <p:cNvPr id="170" name="Google Shape;170;p29"/>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Краткая запись свойств фона: свойство </a:t>
            </a:r>
            <a:r>
              <a:rPr b="1" lang="ru" sz="1400">
                <a:solidFill>
                  <a:srgbClr val="000000"/>
                </a:solidFill>
                <a:latin typeface="Montserrat"/>
                <a:ea typeface="Montserrat"/>
                <a:cs typeface="Montserrat"/>
                <a:sym typeface="Montserrat"/>
              </a:rPr>
              <a:t>background</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Свойство </a:t>
            </a:r>
            <a:r>
              <a:rPr b="1" lang="ru" sz="1400">
                <a:solidFill>
                  <a:srgbClr val="000000"/>
                </a:solidFill>
                <a:latin typeface="Montserrat"/>
                <a:ea typeface="Montserrat"/>
                <a:cs typeface="Montserrat"/>
                <a:sym typeface="Montserrat"/>
              </a:rPr>
              <a:t>background</a:t>
            </a:r>
            <a:r>
              <a:rPr lang="ru" sz="1400">
                <a:solidFill>
                  <a:srgbClr val="000000"/>
                </a:solidFill>
                <a:latin typeface="Montserrat"/>
                <a:ea typeface="Montserrat"/>
                <a:cs typeface="Montserrat"/>
                <a:sym typeface="Montserrat"/>
              </a:rPr>
              <a:t> позволяет описать в одном объявлении следующие свойства фона: </a:t>
            </a:r>
            <a:r>
              <a:rPr b="1" lang="ru" sz="1400">
                <a:solidFill>
                  <a:srgbClr val="000000"/>
                </a:solidFill>
                <a:latin typeface="Montserrat"/>
                <a:ea typeface="Montserrat"/>
                <a:cs typeface="Montserrat"/>
                <a:sym typeface="Montserrat"/>
              </a:rPr>
              <a:t>background-color, background-image, background-position, background-size, background-repeat, background-origin, background-clip и background-attachment. </a:t>
            </a:r>
            <a:r>
              <a:rPr lang="ru" sz="1400">
                <a:solidFill>
                  <a:srgbClr val="000000"/>
                </a:solidFill>
                <a:latin typeface="Montserrat"/>
                <a:ea typeface="Montserrat"/>
                <a:cs typeface="Montserrat"/>
                <a:sym typeface="Montserrat"/>
              </a:rPr>
              <a:t>Необязательно указывать все перечисленные свойства, если какое-либо свойство будет пропущено, оно примет значение по-умолчанию.</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Если вы указываете в краткой записи фона свойство background-size, то его значения нужно будет записать через слеш /, чтобы отделить его от свойства background-position.</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background: gold;</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background: url("rose.png") repeat-y;</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background: border-box red;</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background: no-repeat center/80% url("../img/icon.png");</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2" cy="5143500"/>
          </a:xfrm>
          <a:prstGeom prst="rect">
            <a:avLst/>
          </a:prstGeom>
          <a:noFill/>
          <a:ln>
            <a:noFill/>
          </a:ln>
        </p:spPr>
      </p:pic>
      <p:sp>
        <p:nvSpPr>
          <p:cNvPr id="62" name="Google Shape;62;p14"/>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a:t>
            </a:r>
            <a:r>
              <a:rPr lang="ru"/>
              <a:t> Background</a:t>
            </a:r>
            <a:endParaRPr/>
          </a:p>
        </p:txBody>
      </p:sp>
      <p:sp>
        <p:nvSpPr>
          <p:cNvPr id="63" name="Google Shape;63;p14"/>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Каждый блок html-элемента имеет фоновый слой, который может быть полностью прозрачным (по умолчанию) или заполнен цветом и/или одним или несколькими изображениями. CSS-свойства фона указывают, какой цвет background-color и изображения background-image использовать, а также их размер, расположение, способ укладки и т.д.</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Свойства фона не наследуются, но фон родительского блока будет просвечивать по умолчанию из-за начального значения в </a:t>
            </a:r>
            <a:r>
              <a:rPr b="1" lang="ru" sz="1400">
                <a:solidFill>
                  <a:srgbClr val="000000"/>
                </a:solidFill>
                <a:latin typeface="Montserrat"/>
                <a:ea typeface="Montserrat"/>
                <a:cs typeface="Montserrat"/>
                <a:sym typeface="Montserrat"/>
              </a:rPr>
              <a:t>background-color: transparent.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Фон не отображается у пустых элементов с нулевой высотой. Отрицательные значения свойства margin не влияют на фон элемента.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2" cy="5143500"/>
          </a:xfrm>
          <a:prstGeom prst="rect">
            <a:avLst/>
          </a:prstGeom>
          <a:noFill/>
          <a:ln>
            <a:noFill/>
          </a:ln>
        </p:spPr>
      </p:pic>
      <p:sp>
        <p:nvSpPr>
          <p:cNvPr id="69" name="Google Shape;69;p15"/>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Background</a:t>
            </a:r>
            <a:endParaRPr/>
          </a:p>
        </p:txBody>
      </p:sp>
      <p:sp>
        <p:nvSpPr>
          <p:cNvPr id="70" name="Google Shape;70;p15"/>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Базовый цвет: свойство </a:t>
            </a:r>
            <a:r>
              <a:rPr b="1" lang="ru" sz="1400">
                <a:solidFill>
                  <a:srgbClr val="000000"/>
                </a:solidFill>
                <a:latin typeface="Montserrat"/>
                <a:ea typeface="Montserrat"/>
                <a:cs typeface="Montserrat"/>
                <a:sym typeface="Montserrat"/>
              </a:rPr>
              <a:t>background-color</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Свойство background-color устанавливает цвет фона элемента. Цвет рисуется за фоновыми изображениями. Для блочных элементов цвет фона распространяется на всю ширину и высоту блока элемента, для строчных — только на область их содержимого.</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Цвет фона обрезается в соответствии со значением background-clip самого нижнего слоя фонового изображения.</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Свойство не наследуется.</a:t>
            </a:r>
            <a:endParaRPr sz="1400">
              <a:solidFill>
                <a:srgbClr val="000000"/>
              </a:solidFill>
              <a:latin typeface="Montserrat"/>
              <a:ea typeface="Montserrat"/>
              <a:cs typeface="Montserrat"/>
              <a:sym typeface="Montserrat"/>
            </a:endParaRPr>
          </a:p>
          <a:p>
            <a:pPr indent="-317500" lvl="0" marL="457200" rtl="0" algn="l">
              <a:spcBef>
                <a:spcPts val="110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background-color: salmon;</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background-color: #00ff00;</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background-color: rgba(255, 128, 128, 0.5);</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background-color: currentColor;</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background-color: transparent;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background-color: inherit;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background-color: initial;</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0" y="0"/>
            <a:ext cx="9144002" cy="5143500"/>
          </a:xfrm>
          <a:prstGeom prst="rect">
            <a:avLst/>
          </a:prstGeom>
          <a:noFill/>
          <a:ln>
            <a:noFill/>
          </a:ln>
        </p:spPr>
      </p:pic>
      <p:sp>
        <p:nvSpPr>
          <p:cNvPr id="76" name="Google Shape;76;p16"/>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Background</a:t>
            </a:r>
            <a:endParaRPr/>
          </a:p>
        </p:txBody>
      </p:sp>
      <p:sp>
        <p:nvSpPr>
          <p:cNvPr id="77" name="Google Shape;77;p16"/>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Источник изображения: свойство </a:t>
            </a:r>
            <a:r>
              <a:rPr b="1" lang="ru" sz="1400">
                <a:solidFill>
                  <a:srgbClr val="000000"/>
                </a:solidFill>
                <a:latin typeface="Montserrat"/>
                <a:ea typeface="Montserrat"/>
                <a:cs typeface="Montserrat"/>
                <a:sym typeface="Montserrat"/>
              </a:rPr>
              <a:t>background-image</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Свойство </a:t>
            </a:r>
            <a:r>
              <a:rPr b="1" lang="ru" sz="1400">
                <a:solidFill>
                  <a:srgbClr val="000000"/>
                </a:solidFill>
                <a:latin typeface="Montserrat"/>
                <a:ea typeface="Montserrat"/>
                <a:cs typeface="Montserrat"/>
                <a:sym typeface="Montserrat"/>
              </a:rPr>
              <a:t>background-image</a:t>
            </a:r>
            <a:r>
              <a:rPr lang="ru" sz="1400">
                <a:solidFill>
                  <a:srgbClr val="000000"/>
                </a:solidFill>
                <a:latin typeface="Montserrat"/>
                <a:ea typeface="Montserrat"/>
                <a:cs typeface="Montserrat"/>
                <a:sym typeface="Montserrat"/>
              </a:rPr>
              <a:t> устанавливает фоновое изображение (одно или несколько) элемента. Значение none считается слоем изображения, но ничего не рисует. Изображение, которое является пустым (нулевой ширины или нулевой высоты), которое не загружается или не может быть отображено (например, потому что оно не в поддерживаемом формате изображения) также считается слоем, но ничего не рисует.</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Семантически важные изображения должны предоставляться в разметке документа, например, с тегом &lt;img&gt;.</a:t>
            </a:r>
            <a:endParaRPr sz="1400">
              <a:solidFill>
                <a:srgbClr val="000000"/>
              </a:solidFill>
              <a:latin typeface="Montserrat"/>
              <a:ea typeface="Montserrat"/>
              <a:cs typeface="Montserrat"/>
              <a:sym typeface="Montserrat"/>
            </a:endParaRPr>
          </a:p>
          <a:p>
            <a:pPr indent="-317500" lvl="0" marL="457200" rtl="0" algn="l">
              <a:spcBef>
                <a:spcPts val="110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background-image: none;</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background-image: url(http://site.ru/rose.png);</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background-image: url(tl.png), url(tr.png);</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background-image: linear-gradient(white, gray);</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background-image: repeating-radial-gradient(circle closest-side at 20px 30px, red, yellow, green 100%, yellow 150%, red 200%);</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background-image: image("sprites.svg#xywh=40,0,20,20");</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0"/>
            <a:ext cx="9144002" cy="5143500"/>
          </a:xfrm>
          <a:prstGeom prst="rect">
            <a:avLst/>
          </a:prstGeom>
          <a:noFill/>
          <a:ln>
            <a:noFill/>
          </a:ln>
        </p:spPr>
      </p:pic>
      <p:sp>
        <p:nvSpPr>
          <p:cNvPr id="83" name="Google Shape;83;p17"/>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Background</a:t>
            </a:r>
            <a:endParaRPr/>
          </a:p>
        </p:txBody>
      </p:sp>
      <p:sp>
        <p:nvSpPr>
          <p:cNvPr id="84" name="Google Shape;84;p17"/>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Укладка изображений: свойство</a:t>
            </a:r>
            <a:r>
              <a:rPr b="1" lang="ru" sz="1400">
                <a:solidFill>
                  <a:srgbClr val="000000"/>
                </a:solidFill>
                <a:latin typeface="Montserrat"/>
                <a:ea typeface="Montserrat"/>
                <a:cs typeface="Montserrat"/>
                <a:sym typeface="Montserrat"/>
              </a:rPr>
              <a:t> background-repeat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Свойство </a:t>
            </a:r>
            <a:r>
              <a:rPr b="1" lang="ru" sz="1400">
                <a:solidFill>
                  <a:srgbClr val="000000"/>
                </a:solidFill>
                <a:latin typeface="Montserrat"/>
                <a:ea typeface="Montserrat"/>
                <a:cs typeface="Montserrat"/>
                <a:sym typeface="Montserrat"/>
              </a:rPr>
              <a:t>background-repeat </a:t>
            </a:r>
            <a:r>
              <a:rPr lang="ru" sz="1400">
                <a:solidFill>
                  <a:srgbClr val="000000"/>
                </a:solidFill>
                <a:latin typeface="Montserrat"/>
                <a:ea typeface="Montserrat"/>
                <a:cs typeface="Montserrat"/>
                <a:sym typeface="Montserrat"/>
              </a:rPr>
              <a:t>определяет, как фоновые изображения укладываются в области фона после того, как для них установлены размеры и позиционирование. Если значение свойства имеет два ключевых слова, первое используется для горизонтального направления, второе — для вертикального.</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repeat-x	</a:t>
            </a:r>
            <a:r>
              <a:rPr lang="ru" sz="1400">
                <a:solidFill>
                  <a:srgbClr val="000000"/>
                </a:solidFill>
                <a:latin typeface="Montserrat"/>
                <a:ea typeface="Montserrat"/>
                <a:cs typeface="Montserrat"/>
                <a:sym typeface="Montserrat"/>
              </a:rPr>
              <a:t>Изображение повторяется в горизонтальном направлении. Вычисляется в repeat no-repeat.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repeat-y</a:t>
            </a:r>
            <a:r>
              <a:rPr lang="ru" sz="1400">
                <a:solidFill>
                  <a:srgbClr val="000000"/>
                </a:solidFill>
                <a:latin typeface="Montserrat"/>
                <a:ea typeface="Montserrat"/>
                <a:cs typeface="Montserrat"/>
                <a:sym typeface="Montserrat"/>
              </a:rPr>
              <a:t>	Изображение повторяется в вертикальном направлении. Вычисляется в no-repeat repeat.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repeat</a:t>
            </a:r>
            <a:r>
              <a:rPr lang="ru" sz="1400">
                <a:solidFill>
                  <a:srgbClr val="000000"/>
                </a:solidFill>
                <a:latin typeface="Montserrat"/>
                <a:ea typeface="Montserrat"/>
                <a:cs typeface="Montserrat"/>
                <a:sym typeface="Montserrat"/>
              </a:rPr>
              <a:t>	Изображение повторяется в обоих направлениях так часто, чтобы покрыть область отрисовки фона. Если изображение не помещается, оно обрезается. Вычисляется в repeat repeat. Значение по умолчанию.</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0" y="0"/>
            <a:ext cx="9144002" cy="5143500"/>
          </a:xfrm>
          <a:prstGeom prst="rect">
            <a:avLst/>
          </a:prstGeom>
          <a:noFill/>
          <a:ln>
            <a:noFill/>
          </a:ln>
        </p:spPr>
      </p:pic>
      <p:sp>
        <p:nvSpPr>
          <p:cNvPr id="90" name="Google Shape;90;p18"/>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Background</a:t>
            </a:r>
            <a:endParaRPr/>
          </a:p>
        </p:txBody>
      </p:sp>
      <p:sp>
        <p:nvSpPr>
          <p:cNvPr id="91" name="Google Shape;91;p18"/>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space</a:t>
            </a:r>
            <a:r>
              <a:rPr lang="ru" sz="1400">
                <a:solidFill>
                  <a:srgbClr val="000000"/>
                </a:solidFill>
                <a:latin typeface="Montserrat"/>
                <a:ea typeface="Montserrat"/>
                <a:cs typeface="Montserrat"/>
                <a:sym typeface="Montserrat"/>
              </a:rPr>
              <a:t>	Изображение повторяется столько раз, сколько оно помещается в области фона, не обрезаясь, изображения расположены на равном расстоянии друг от друга. Первое и последнее изображения касаются краев области. Если область рисования фона больше, чем область позиционирования фона, шаблон повторяется, чтобы заполнить область рисования фона. Если недостаточно места для двух копий изображения, то размещается только одно изображение, а свойство background-position определяет его положение. Вычисляется в space space.</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round</a:t>
            </a:r>
            <a:r>
              <a:rPr lang="ru" sz="1400">
                <a:solidFill>
                  <a:srgbClr val="000000"/>
                </a:solidFill>
                <a:latin typeface="Montserrat"/>
                <a:ea typeface="Montserrat"/>
                <a:cs typeface="Montserrat"/>
                <a:sym typeface="Montserrat"/>
              </a:rPr>
              <a:t>	Изображение повторяется так часто, чтобы заполнить область фона, </a:t>
            </a:r>
            <a:r>
              <a:rPr lang="ru" sz="1400">
                <a:solidFill>
                  <a:srgbClr val="000000"/>
                </a:solidFill>
                <a:latin typeface="Montserrat"/>
                <a:ea typeface="Montserrat"/>
                <a:cs typeface="Montserrat"/>
                <a:sym typeface="Montserrat"/>
              </a:rPr>
              <a:t>масштабируя</a:t>
            </a:r>
            <a:r>
              <a:rPr lang="ru" sz="1400">
                <a:solidFill>
                  <a:srgbClr val="000000"/>
                </a:solidFill>
                <a:latin typeface="Montserrat"/>
                <a:ea typeface="Montserrat"/>
                <a:cs typeface="Montserrat"/>
                <a:sym typeface="Montserrat"/>
              </a:rPr>
              <a:t> и не обрезаясь. Вычисляется в round round.</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no-repeat</a:t>
            </a:r>
            <a:r>
              <a:rPr lang="ru" sz="1400">
                <a:solidFill>
                  <a:srgbClr val="000000"/>
                </a:solidFill>
                <a:latin typeface="Montserrat"/>
                <a:ea typeface="Montserrat"/>
                <a:cs typeface="Montserrat"/>
                <a:sym typeface="Montserrat"/>
              </a:rPr>
              <a:t>	Изображение размещается один раз и не повторяется. Вычисляется в no-repeat no-repeat.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initial</a:t>
            </a:r>
            <a:r>
              <a:rPr lang="ru" sz="1400">
                <a:solidFill>
                  <a:srgbClr val="000000"/>
                </a:solidFill>
                <a:latin typeface="Montserrat"/>
                <a:ea typeface="Montserrat"/>
                <a:cs typeface="Montserrat"/>
                <a:sym typeface="Montserrat"/>
              </a:rPr>
              <a:t>	Устанавливает значение свойства в значение по умолчанию.</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inherit</a:t>
            </a:r>
            <a:r>
              <a:rPr lang="ru" sz="1400">
                <a:solidFill>
                  <a:srgbClr val="000000"/>
                </a:solidFill>
                <a:latin typeface="Montserrat"/>
                <a:ea typeface="Montserrat"/>
                <a:cs typeface="Montserrat"/>
                <a:sym typeface="Montserrat"/>
              </a:rPr>
              <a:t>	Наследует значение свойства от родительского элемента.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0" y="0"/>
            <a:ext cx="9144002" cy="5143500"/>
          </a:xfrm>
          <a:prstGeom prst="rect">
            <a:avLst/>
          </a:prstGeom>
          <a:noFill/>
          <a:ln>
            <a:noFill/>
          </a:ln>
        </p:spPr>
      </p:pic>
      <p:sp>
        <p:nvSpPr>
          <p:cNvPr id="97" name="Google Shape;97;p19"/>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Background</a:t>
            </a:r>
            <a:endParaRPr/>
          </a:p>
        </p:txBody>
      </p:sp>
      <p:sp>
        <p:nvSpPr>
          <p:cNvPr id="98" name="Google Shape;98;p19"/>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pic>
        <p:nvPicPr>
          <p:cNvPr id="99" name="Google Shape;99;p19"/>
          <p:cNvPicPr preferRelativeResize="0"/>
          <p:nvPr/>
        </p:nvPicPr>
        <p:blipFill>
          <a:blip r:embed="rId4">
            <a:alphaModFix/>
          </a:blip>
          <a:stretch>
            <a:fillRect/>
          </a:stretch>
        </p:blipFill>
        <p:spPr>
          <a:xfrm>
            <a:off x="1219400" y="973125"/>
            <a:ext cx="6286500" cy="3543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0" y="0"/>
            <a:ext cx="9144002" cy="5143500"/>
          </a:xfrm>
          <a:prstGeom prst="rect">
            <a:avLst/>
          </a:prstGeom>
          <a:noFill/>
          <a:ln>
            <a:noFill/>
          </a:ln>
        </p:spPr>
      </p:pic>
      <p:sp>
        <p:nvSpPr>
          <p:cNvPr id="105" name="Google Shape;105;p20"/>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Background</a:t>
            </a:r>
            <a:endParaRPr/>
          </a:p>
        </p:txBody>
      </p:sp>
      <p:sp>
        <p:nvSpPr>
          <p:cNvPr id="106" name="Google Shape;106;p20"/>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Фиксация изображения: свойство </a:t>
            </a:r>
            <a:r>
              <a:rPr b="1" lang="ru" sz="1400">
                <a:solidFill>
                  <a:srgbClr val="000000"/>
                </a:solidFill>
                <a:latin typeface="Montserrat"/>
                <a:ea typeface="Montserrat"/>
                <a:cs typeface="Montserrat"/>
                <a:sym typeface="Montserrat"/>
              </a:rPr>
              <a:t>background-attachment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Свойство </a:t>
            </a:r>
            <a:r>
              <a:rPr b="1" lang="ru" sz="1400">
                <a:solidFill>
                  <a:srgbClr val="000000"/>
                </a:solidFill>
                <a:latin typeface="Montserrat"/>
                <a:ea typeface="Montserrat"/>
                <a:cs typeface="Montserrat"/>
                <a:sym typeface="Montserrat"/>
              </a:rPr>
              <a:t>background-attachment</a:t>
            </a:r>
            <a:r>
              <a:rPr lang="ru" sz="1400">
                <a:solidFill>
                  <a:srgbClr val="000000"/>
                </a:solidFill>
                <a:latin typeface="Montserrat"/>
                <a:ea typeface="Montserrat"/>
                <a:cs typeface="Montserrat"/>
                <a:sym typeface="Montserrat"/>
              </a:rPr>
              <a:t> указывает, является ли фоновое изображение фиксированными относительно области просмотра или прокручивается вместе с элементом или его содержимым.</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scroll</a:t>
            </a:r>
            <a:r>
              <a:rPr lang="ru" sz="1400">
                <a:solidFill>
                  <a:srgbClr val="000000"/>
                </a:solidFill>
                <a:latin typeface="Montserrat"/>
                <a:ea typeface="Montserrat"/>
                <a:cs typeface="Montserrat"/>
                <a:sym typeface="Montserrat"/>
              </a:rPr>
              <a:t>	Фоновое изображение прокручивается вместе с текстом и другим содержимым. Значение по умолчанию.</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fixed</a:t>
            </a:r>
            <a:r>
              <a:rPr lang="ru" sz="1400">
                <a:solidFill>
                  <a:srgbClr val="000000"/>
                </a:solidFill>
                <a:latin typeface="Montserrat"/>
                <a:ea typeface="Montserrat"/>
                <a:cs typeface="Montserrat"/>
                <a:sym typeface="Montserrat"/>
              </a:rPr>
              <a:t>	Предотвращает перемещение, фиксирует фоновое изображение на заднем плане.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local</a:t>
            </a:r>
            <a:r>
              <a:rPr lang="ru" sz="1400">
                <a:solidFill>
                  <a:srgbClr val="000000"/>
                </a:solidFill>
                <a:latin typeface="Montserrat"/>
                <a:ea typeface="Montserrat"/>
                <a:cs typeface="Montserrat"/>
                <a:sym typeface="Montserrat"/>
              </a:rPr>
              <a:t>	      Фоновое изображение прокручивается вместе с содержимым элемента.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initial</a:t>
            </a:r>
            <a:r>
              <a:rPr lang="ru" sz="1400">
                <a:solidFill>
                  <a:srgbClr val="000000"/>
                </a:solidFill>
                <a:latin typeface="Montserrat"/>
                <a:ea typeface="Montserrat"/>
                <a:cs typeface="Montserrat"/>
                <a:sym typeface="Montserrat"/>
              </a:rPr>
              <a:t>	Устанавливает значение свойства в значение по умолчанию.</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inherit</a:t>
            </a:r>
            <a:r>
              <a:rPr lang="ru" sz="1400">
                <a:solidFill>
                  <a:srgbClr val="000000"/>
                </a:solidFill>
                <a:latin typeface="Montserrat"/>
                <a:ea typeface="Montserrat"/>
                <a:cs typeface="Montserrat"/>
                <a:sym typeface="Montserrat"/>
              </a:rPr>
              <a:t>	Наследует значение свойства от родительского элемента.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0" y="0"/>
            <a:ext cx="9144002" cy="5143500"/>
          </a:xfrm>
          <a:prstGeom prst="rect">
            <a:avLst/>
          </a:prstGeom>
          <a:noFill/>
          <a:ln>
            <a:noFill/>
          </a:ln>
        </p:spPr>
      </p:pic>
      <p:sp>
        <p:nvSpPr>
          <p:cNvPr id="112" name="Google Shape;112;p21"/>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Background</a:t>
            </a:r>
            <a:endParaRPr/>
          </a:p>
        </p:txBody>
      </p:sp>
      <p:sp>
        <p:nvSpPr>
          <p:cNvPr id="113" name="Google Shape;113;p21"/>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Позиционирование изображений: свойство </a:t>
            </a:r>
            <a:r>
              <a:rPr b="1" lang="ru" sz="1400">
                <a:solidFill>
                  <a:srgbClr val="000000"/>
                </a:solidFill>
                <a:latin typeface="Montserrat"/>
                <a:ea typeface="Montserrat"/>
                <a:cs typeface="Montserrat"/>
                <a:sym typeface="Montserrat"/>
              </a:rPr>
              <a:t>background-position</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Если для элемента заданы фоновые изображения, свойство </a:t>
            </a:r>
            <a:r>
              <a:rPr b="1" lang="ru" sz="1400">
                <a:solidFill>
                  <a:srgbClr val="000000"/>
                </a:solidFill>
                <a:latin typeface="Montserrat"/>
                <a:ea typeface="Montserrat"/>
                <a:cs typeface="Montserrat"/>
                <a:sym typeface="Montserrat"/>
              </a:rPr>
              <a:t>background-position</a:t>
            </a:r>
            <a:r>
              <a:rPr lang="ru" sz="1400">
                <a:solidFill>
                  <a:srgbClr val="000000"/>
                </a:solidFill>
                <a:latin typeface="Montserrat"/>
                <a:ea typeface="Montserrat"/>
                <a:cs typeface="Montserrat"/>
                <a:sym typeface="Montserrat"/>
              </a:rPr>
              <a:t> указывает их начальное положение (после любого изменения размера) в соответствующей области расположения фона.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a:t>
            </a:r>
            <a:r>
              <a:rPr lang="ru" sz="1400">
                <a:solidFill>
                  <a:srgbClr val="000000"/>
                </a:solidFill>
                <a:latin typeface="Montserrat"/>
                <a:ea typeface="Montserrat"/>
                <a:cs typeface="Montserrat"/>
                <a:sym typeface="Montserrat"/>
              </a:rPr>
              <a:t>	Горизонтальное смещение вычисляется по формуле ширина области расположения фона — ширина фонового изображения. Вертикальное смещение по формуле высота области расположения фона - высота фонового изображения, где размер изображения — это размер, заданный свойством background-size. Значение по умолчанию 0% 0%.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left</a:t>
            </a:r>
            <a:r>
              <a:rPr lang="ru" sz="1400">
                <a:solidFill>
                  <a:srgbClr val="000000"/>
                </a:solidFill>
                <a:latin typeface="Montserrat"/>
                <a:ea typeface="Montserrat"/>
                <a:cs typeface="Montserrat"/>
                <a:sym typeface="Montserrat"/>
              </a:rPr>
              <a:t>	Вычисляет до 0% для горизонтальной позиции, если задано одно или два значения, в противном случае смещение происходит относительно левого края.</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center</a:t>
            </a:r>
            <a:r>
              <a:rPr lang="ru" sz="1400">
                <a:solidFill>
                  <a:srgbClr val="000000"/>
                </a:solidFill>
                <a:latin typeface="Montserrat"/>
                <a:ea typeface="Montserrat"/>
                <a:cs typeface="Montserrat"/>
                <a:sym typeface="Montserrat"/>
              </a:rPr>
              <a:t>	Вычисляет в left 50% для горизонтального положения, если не указано иное горизонтальное положение, или как top 50% для вертикального положения, если оно задано.</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