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6ac901cb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6ac901cb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aca5c54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aca5c54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6ac901c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6ac901c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6ac901c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6ac901c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6ac901c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6ac901c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6ac901cb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6ac901cb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6ac901c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6ac901cb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6ac901c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6ac901c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6ac901cb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6ac901cb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2"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latin typeface="Montserrat"/>
                <a:ea typeface="Montserrat"/>
                <a:cs typeface="Montserrat"/>
                <a:sym typeface="Montserrat"/>
              </a:rPr>
              <a:t>CSS</a:t>
            </a:r>
            <a:endParaRPr>
              <a:latin typeface="Montserrat"/>
              <a:ea typeface="Montserrat"/>
              <a:cs typeface="Montserrat"/>
              <a:sym typeface="Montserrat"/>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000000"/>
                </a:solidFill>
                <a:latin typeface="Montserrat"/>
                <a:ea typeface="Montserrat"/>
                <a:cs typeface="Montserrat"/>
                <a:sym typeface="Montserrat"/>
              </a:rPr>
              <a:t>Единицы измерения</a:t>
            </a:r>
            <a:endParaRPr>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9" name="Google Shape;119;p2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a:t>
            </a:r>
            <a:endParaRPr/>
          </a:p>
        </p:txBody>
      </p:sp>
      <p:sp>
        <p:nvSpPr>
          <p:cNvPr id="120" name="Google Shape;120;p22"/>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121" name="Google Shape;121;p22"/>
          <p:cNvPicPr preferRelativeResize="0"/>
          <p:nvPr/>
        </p:nvPicPr>
        <p:blipFill>
          <a:blip r:embed="rId4">
            <a:alphaModFix/>
          </a:blip>
          <a:stretch>
            <a:fillRect/>
          </a:stretch>
        </p:blipFill>
        <p:spPr>
          <a:xfrm>
            <a:off x="2235750" y="144475"/>
            <a:ext cx="5132901" cy="485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2" cy="5143500"/>
          </a:xfrm>
          <a:prstGeom prst="rect">
            <a:avLst/>
          </a:prstGeom>
          <a:noFill/>
          <a:ln>
            <a:noFill/>
          </a:ln>
        </p:spPr>
      </p:pic>
      <p:sp>
        <p:nvSpPr>
          <p:cNvPr id="62" name="Google Shape;62;p1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63" name="Google Shape;63;p1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Для задания размеров различных элементов, в CSS используются абсолютные и относительные единицы измерения. Абсолютные единицы не зависят от устройства вывода, а относительные единицы определяют размер элемента относительно значения другого размера.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Относительные единицы</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Относительные единицы измерения длины в CSS не имеют фиксированных значений. Их значения зависят от других заданных значений или функций. Они более востребованы в веб-дизайне, потому что упрощают определение размера элемента. С их помощью можно задать ширину, высоту, размер шрифта и т. д. относительно других основных параметров.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64" name="Google Shape;64;p14"/>
          <p:cNvPicPr preferRelativeResize="0"/>
          <p:nvPr/>
        </p:nvPicPr>
        <p:blipFill>
          <a:blip r:embed="rId4">
            <a:alphaModFix/>
          </a:blip>
          <a:stretch>
            <a:fillRect/>
          </a:stretch>
        </p:blipFill>
        <p:spPr>
          <a:xfrm>
            <a:off x="4283600" y="3413375"/>
            <a:ext cx="4400550" cy="180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0" y="0"/>
            <a:ext cx="9144002" cy="5143500"/>
          </a:xfrm>
          <a:prstGeom prst="rect">
            <a:avLst/>
          </a:prstGeom>
          <a:noFill/>
          <a:ln>
            <a:noFill/>
          </a:ln>
        </p:spPr>
      </p:pic>
      <p:sp>
        <p:nvSpPr>
          <p:cNvPr id="70" name="Google Shape;70;p1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71" name="Google Shape;71;p1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em</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Единица измерения em CSS имеет значение, </a:t>
            </a:r>
            <a:r>
              <a:rPr b="1" lang="ru" sz="1400">
                <a:solidFill>
                  <a:srgbClr val="000000"/>
                </a:solidFill>
                <a:latin typeface="Montserrat"/>
                <a:ea typeface="Montserrat"/>
                <a:cs typeface="Montserrat"/>
                <a:sym typeface="Montserrat"/>
              </a:rPr>
              <a:t>равное размеру шрифта основного или родительского элемента</a:t>
            </a:r>
            <a:r>
              <a:rPr lang="ru" sz="1400">
                <a:solidFill>
                  <a:srgbClr val="000000"/>
                </a:solidFill>
                <a:latin typeface="Montserrat"/>
                <a:ea typeface="Montserrat"/>
                <a:cs typeface="Montserrat"/>
                <a:sym typeface="Montserrat"/>
              </a:rPr>
              <a:t>. Например, если размер шрифта родительского элемента 30px, то значение 1em будет вычисляться как 30px (30 х 1) для всех дочерних элементов. Число не обязательно должно быть целым. Если в примере заменить 1em на 0,5, то значение будет 15px (30 х 0,5).</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Единица измерения em принимает значение родительского тега. Это может привести к нежелательным результатам при использовании вложенных друг в друга элементов.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Допустим, что у нас есть три вложенных друг в друга элемента. Первый элемент (корневой) имеет размер шрифта 30px, а два вложенных элемента — шрифт в 2em. Элемент, вложенный в корневой, будет иметь размер шрифта, вычисляемый как 60px (30 х 2). А элемент, вложенный в него, будет иметь размер шрифта, вычисляемый как 120px (60 х 2).</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9144002" cy="5143500"/>
          </a:xfrm>
          <a:prstGeom prst="rect">
            <a:avLst/>
          </a:prstGeom>
          <a:noFill/>
          <a:ln>
            <a:noFill/>
          </a:ln>
        </p:spPr>
      </p:pic>
      <p:sp>
        <p:nvSpPr>
          <p:cNvPr id="77" name="Google Shape;77;p1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78" name="Google Shape;78;p1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rem</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rem подобна em CSS, но ее значение </a:t>
            </a:r>
            <a:r>
              <a:rPr b="1" lang="ru" sz="1400">
                <a:solidFill>
                  <a:srgbClr val="000000"/>
                </a:solidFill>
                <a:latin typeface="Montserrat"/>
                <a:ea typeface="Montserrat"/>
                <a:cs typeface="Montserrat"/>
                <a:sym typeface="Montserrat"/>
              </a:rPr>
              <a:t>всегда остается равным размеру шрифта корневого элемента. </a:t>
            </a:r>
            <a:r>
              <a:rPr lang="ru" sz="1400">
                <a:solidFill>
                  <a:srgbClr val="000000"/>
                </a:solidFill>
                <a:latin typeface="Montserrat"/>
                <a:ea typeface="Montserrat"/>
                <a:cs typeface="Montserrat"/>
                <a:sym typeface="Montserrat"/>
              </a:rPr>
              <a:t>Единица измерения rem пригодится при разработке адаптивных сайтов, потому что позволяет масштабировать всю страницу, изменив размер шрифта в HTML-элементе.</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Процентные единицы измерения длины, зависящие от размеров области просмотра</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Область просмотра основывается на ширине и высоте окна просмотра и включает в себя:</a:t>
            </a:r>
            <a:endParaRPr sz="1400">
              <a:solidFill>
                <a:srgbClr val="000000"/>
              </a:solidFill>
              <a:latin typeface="Montserrat"/>
              <a:ea typeface="Montserrat"/>
              <a:cs typeface="Montserrat"/>
              <a:sym typeface="Montserrat"/>
            </a:endParaRPr>
          </a:p>
          <a:p>
            <a:pPr indent="-317500" lvl="0" marL="457200" rtl="0" algn="l">
              <a:spcBef>
                <a:spcPts val="110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vh (высота окна просмотра);</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vw (ширина окна просмотра);</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vmin (наименьшее из (vw, vh));</a:t>
            </a:r>
            <a:endParaRPr sz="1400">
              <a:solidFill>
                <a:srgbClr val="000000"/>
              </a:solidFill>
              <a:latin typeface="Montserrat"/>
              <a:ea typeface="Montserrat"/>
              <a:cs typeface="Montserrat"/>
              <a:sym typeface="Montserrat"/>
            </a:endParaRPr>
          </a:p>
          <a:p>
            <a:pPr indent="-317500" lvl="0" marL="457200" rtl="0" algn="l">
              <a:spcBef>
                <a:spcPts val="0"/>
              </a:spcBef>
              <a:spcAft>
                <a:spcPts val="0"/>
              </a:spcAft>
              <a:buClr>
                <a:srgbClr val="000000"/>
              </a:buClr>
              <a:buSzPts val="1400"/>
              <a:buFont typeface="Montserrat"/>
              <a:buAutoNum type="arabicPeriod"/>
            </a:pPr>
            <a:r>
              <a:rPr lang="ru" sz="1400">
                <a:solidFill>
                  <a:srgbClr val="000000"/>
                </a:solidFill>
                <a:latin typeface="Montserrat"/>
                <a:ea typeface="Montserrat"/>
                <a:cs typeface="Montserrat"/>
                <a:sym typeface="Montserrat"/>
              </a:rPr>
              <a:t>vmax (наибольшее из (vw, vh)).</a:t>
            </a:r>
            <a:endParaRPr sz="1400">
              <a:solidFill>
                <a:srgbClr val="000000"/>
              </a:solidFill>
              <a:latin typeface="Montserrat"/>
              <a:ea typeface="Montserrat"/>
              <a:cs typeface="Montserrat"/>
              <a:sym typeface="Montserrat"/>
            </a:endParaRPr>
          </a:p>
          <a:p>
            <a:pPr indent="0" lvl="0" marL="0" rtl="0" algn="l">
              <a:spcBef>
                <a:spcPts val="1100"/>
              </a:spcBef>
              <a:spcAft>
                <a:spcPts val="0"/>
              </a:spcAft>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9144002" cy="5143500"/>
          </a:xfrm>
          <a:prstGeom prst="rect">
            <a:avLst/>
          </a:prstGeom>
          <a:noFill/>
          <a:ln>
            <a:noFill/>
          </a:ln>
        </p:spPr>
      </p:pic>
      <p:sp>
        <p:nvSpPr>
          <p:cNvPr id="84" name="Google Shape;84;p1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85" name="Google Shape;85;p1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vw</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Это ширина области просмотра. 1vw равен 1/100 ширины окна просмотра. Немного похоже на проценты, за исключением того, что значение остается неизменным для всех элементов независимо от ширины их родительских элементов. Например, если ширина окна 1000px, то 1vw будет равен 10px.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vh</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То же самое, что и vw (ширина окна просмотра), только данная единица измерения зависит от высоты области просмотра. 1vh равен 1/100 высоты просмотра. Например, если высота окна браузера 900px, то 1vh будет 9рх.</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vmin</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Vmin равно 1/100 от минимального значения между высотой и шириной области просмотра. Другими словами, 1/100 стороны с наименьшей длиной. Например, если размеры окна 1200 на 800 пикселей, то значение vmin будет равно 8px.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4002" cy="5143500"/>
          </a:xfrm>
          <a:prstGeom prst="rect">
            <a:avLst/>
          </a:prstGeom>
          <a:noFill/>
          <a:ln>
            <a:noFill/>
          </a:ln>
        </p:spPr>
      </p:pic>
      <p:sp>
        <p:nvSpPr>
          <p:cNvPr id="91" name="Google Shape;91;p1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92" name="Google Shape;92;p1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vmax</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vmax равно 1/100 от максимального значения между высотой и шириной окна просмотра. Другими словами, 1/100 стороны с наибольшей длиной. Например, если размеры были 1200 на 800 пикселей, то vmax равно 12px.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Проценты %</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Расстояние, заданное в процентах, зависит от длины родительского элемента. Например, если родительский элемент шириной 1000px, а его дочерний элемент — 50% от этого значения, то ширина дочернего элемента будет 500px.</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0" y="0"/>
            <a:ext cx="9144002" cy="5143500"/>
          </a:xfrm>
          <a:prstGeom prst="rect">
            <a:avLst/>
          </a:prstGeom>
          <a:noFill/>
          <a:ln>
            <a:noFill/>
          </a:ln>
        </p:spPr>
      </p:pic>
      <p:sp>
        <p:nvSpPr>
          <p:cNvPr id="98" name="Google Shape;98;p1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99" name="Google Shape;99;p1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Абсолютные единицы</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Абсолютные единицы измерения CSS не подходят для веб-дизайна. Они представляют собой цифровое обозначение результатов измерений в физическом мире и не зависят от размера и разрешения экрана. Абсолютные длины с одним и тем же значением могут отличаться на разных экранах. Это вызвано различием DPI экрана (точек на дюйм).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Экраны высокого разрешения имеют более высокий показатель DPI по сравнению с экранами меньшего разрешения, благодаря чему на них изображения и текст выглядят меньше. Абсолютные единицы используются при определении стилей в полиграфии, где измерения происходят в дюймах, пунктах и пиках.</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0" y="0"/>
            <a:ext cx="9144002" cy="5143500"/>
          </a:xfrm>
          <a:prstGeom prst="rect">
            <a:avLst/>
          </a:prstGeom>
          <a:noFill/>
          <a:ln>
            <a:noFill/>
          </a:ln>
        </p:spPr>
      </p:pic>
      <p:sp>
        <p:nvSpPr>
          <p:cNvPr id="105" name="Google Shape;105;p2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106" name="Google Shape;106;p2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Абсолютные единицы измерения длины:</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cm </a:t>
            </a:r>
            <a:r>
              <a:rPr lang="ru" sz="1400">
                <a:solidFill>
                  <a:srgbClr val="000000"/>
                </a:solidFill>
                <a:latin typeface="Montserrat"/>
                <a:ea typeface="Montserrat"/>
                <a:cs typeface="Montserrat"/>
                <a:sym typeface="Montserrat"/>
              </a:rPr>
              <a:t>(сантиметры);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mm </a:t>
            </a:r>
            <a:r>
              <a:rPr lang="ru" sz="1400">
                <a:solidFill>
                  <a:srgbClr val="000000"/>
                </a:solidFill>
                <a:latin typeface="Montserrat"/>
                <a:ea typeface="Montserrat"/>
                <a:cs typeface="Montserrat"/>
                <a:sym typeface="Montserrat"/>
              </a:rPr>
              <a:t>(миллиметры);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in </a:t>
            </a:r>
            <a:r>
              <a:rPr lang="ru" sz="1400">
                <a:solidFill>
                  <a:srgbClr val="000000"/>
                </a:solidFill>
                <a:latin typeface="Montserrat"/>
                <a:ea typeface="Montserrat"/>
                <a:cs typeface="Montserrat"/>
                <a:sym typeface="Montserrat"/>
              </a:rPr>
              <a:t>(дюймы);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pc </a:t>
            </a:r>
            <a:r>
              <a:rPr lang="ru" sz="1400">
                <a:solidFill>
                  <a:srgbClr val="000000"/>
                </a:solidFill>
                <a:latin typeface="Montserrat"/>
                <a:ea typeface="Montserrat"/>
                <a:cs typeface="Montserrat"/>
                <a:sym typeface="Montserrat"/>
              </a:rPr>
              <a:t>(пики);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pt </a:t>
            </a:r>
            <a:r>
              <a:rPr lang="ru" sz="1400">
                <a:solidFill>
                  <a:srgbClr val="000000"/>
                </a:solidFill>
                <a:latin typeface="Montserrat"/>
                <a:ea typeface="Montserrat"/>
                <a:cs typeface="Montserrat"/>
                <a:sym typeface="Montserrat"/>
              </a:rPr>
              <a:t>(пункты);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px </a:t>
            </a:r>
            <a:r>
              <a:rPr lang="ru" sz="1400">
                <a:solidFill>
                  <a:srgbClr val="000000"/>
                </a:solidFill>
                <a:latin typeface="Montserrat"/>
                <a:ea typeface="Montserrat"/>
                <a:cs typeface="Montserrat"/>
                <a:sym typeface="Montserrat"/>
              </a:rPr>
              <a:t>(пиксели).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2" name="Google Shape;112;p2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CSS Единицы измерения</a:t>
            </a:r>
            <a:endParaRPr/>
          </a:p>
        </p:txBody>
      </p:sp>
      <p:sp>
        <p:nvSpPr>
          <p:cNvPr id="113" name="Google Shape;113;p2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Большинство абсолютных единиц длины бесполезны в интернете. Единственным исключением является px. Пиксели являются относительными единицами по отношению к разрешению экранов. Для принтеров и мониторов с очень высоким разрешением один пиксель в CSS равняется нескольким пикселям на экране, так что число px на дюйм составляет около 96. Пиксель является наименьшей единицей измерения и обычно используется в качестве ориентира для других.</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