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a1cb767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1cb767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a1cb7674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a1cb7674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a1cb7674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a1cb7674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a1cb7674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a1cb7674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aca5c54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aca5c54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a1cb767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a1cb767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a1cb767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a1cb767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a1cb7674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1cb7674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a1cb7674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a1cb7674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a1cb7674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a1cb7674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a1cb7674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1cb7674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a1cb767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1cb767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www.seoded.ru/ssilki/browsers/browsers.html"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2"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latin typeface="Montserrat"/>
                <a:ea typeface="Montserrat"/>
                <a:cs typeface="Montserrat"/>
                <a:sym typeface="Montserrat"/>
              </a:rPr>
              <a:t>HTML</a:t>
            </a:r>
            <a:endParaRPr>
              <a:latin typeface="Montserrat"/>
              <a:ea typeface="Montserrat"/>
              <a:cs typeface="Montserrat"/>
              <a:sym typeface="Montserrat"/>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000000"/>
                </a:solidFill>
                <a:latin typeface="Montserrat"/>
                <a:ea typeface="Montserrat"/>
                <a:cs typeface="Montserrat"/>
                <a:sym typeface="Montserrat"/>
              </a:rPr>
              <a:t>Таблицы</a:t>
            </a:r>
            <a:endParaRPr>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0" y="0"/>
            <a:ext cx="9144002" cy="5143500"/>
          </a:xfrm>
          <a:prstGeom prst="rect">
            <a:avLst/>
          </a:prstGeom>
          <a:noFill/>
          <a:ln>
            <a:noFill/>
          </a:ln>
        </p:spPr>
      </p:pic>
      <p:sp>
        <p:nvSpPr>
          <p:cNvPr id="121" name="Google Shape;121;p22"/>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122" name="Google Shape;122;p22"/>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Изменить размеры таблицы и ячеек можно с помощью следующих атрибутов:</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width</a:t>
            </a:r>
            <a:r>
              <a:rPr lang="ru" sz="1400">
                <a:solidFill>
                  <a:srgbClr val="000000"/>
                </a:solidFill>
                <a:latin typeface="Montserrat"/>
                <a:ea typeface="Montserrat"/>
                <a:cs typeface="Montserrat"/>
                <a:sym typeface="Montserrat"/>
              </a:rPr>
              <a:t> — ширина таблицы, столбца, ячейки;  </a:t>
            </a:r>
            <a:r>
              <a:rPr b="1" lang="ru" sz="1400">
                <a:solidFill>
                  <a:srgbClr val="000000"/>
                </a:solidFill>
                <a:latin typeface="Montserrat"/>
                <a:ea typeface="Montserrat"/>
                <a:cs typeface="Montserrat"/>
                <a:sym typeface="Montserrat"/>
              </a:rPr>
              <a:t>height</a:t>
            </a:r>
            <a:r>
              <a:rPr lang="ru" sz="1400">
                <a:solidFill>
                  <a:srgbClr val="000000"/>
                </a:solidFill>
                <a:latin typeface="Montserrat"/>
                <a:ea typeface="Montserrat"/>
                <a:cs typeface="Montserrat"/>
                <a:sym typeface="Montserrat"/>
              </a:rPr>
              <a:t> — высота таблицы, строки, ячейки.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Для того, чтобы выровнять текст в таблице (и другое </a:t>
            </a:r>
            <a:r>
              <a:rPr lang="ru" sz="1400">
                <a:solidFill>
                  <a:srgbClr val="000000"/>
                </a:solidFill>
                <a:latin typeface="Montserrat"/>
                <a:ea typeface="Montserrat"/>
                <a:cs typeface="Montserrat"/>
                <a:sym typeface="Montserrat"/>
              </a:rPr>
              <a:t>её</a:t>
            </a:r>
            <a:r>
              <a:rPr lang="ru" sz="1400">
                <a:solidFill>
                  <a:srgbClr val="000000"/>
                </a:solidFill>
                <a:latin typeface="Montserrat"/>
                <a:ea typeface="Montserrat"/>
                <a:cs typeface="Montserrat"/>
                <a:sym typeface="Montserrat"/>
              </a:rPr>
              <a:t> содержимое), нужно использовать атрибут </a:t>
            </a:r>
            <a:r>
              <a:rPr b="1" lang="ru" sz="1400">
                <a:solidFill>
                  <a:srgbClr val="000000"/>
                </a:solidFill>
                <a:latin typeface="Montserrat"/>
                <a:ea typeface="Montserrat"/>
                <a:cs typeface="Montserrat"/>
                <a:sym typeface="Montserrat"/>
              </a:rPr>
              <a:t>«align» для каждой конкретной ячейки!</a:t>
            </a:r>
            <a:r>
              <a:rPr lang="ru" sz="1400">
                <a:solidFill>
                  <a:srgbClr val="000000"/>
                </a:solidFill>
                <a:latin typeface="Montserrat"/>
                <a:ea typeface="Montserrat"/>
                <a:cs typeface="Montserrat"/>
                <a:sym typeface="Montserrat"/>
              </a:rPr>
              <a:t> Т.к. именно в ячейках располагается всё содержимое таблицы.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Для вертикального выравнивания содержимого ячеек предназначен атрибут </a:t>
            </a:r>
            <a:r>
              <a:rPr b="1" lang="ru" sz="1400">
                <a:solidFill>
                  <a:srgbClr val="000000"/>
                </a:solidFill>
                <a:latin typeface="Montserrat"/>
                <a:ea typeface="Montserrat"/>
                <a:cs typeface="Montserrat"/>
                <a:sym typeface="Montserrat"/>
              </a:rPr>
              <a:t>«valign»</a:t>
            </a:r>
            <a:r>
              <a:rPr lang="ru" sz="1400">
                <a:solidFill>
                  <a:srgbClr val="000000"/>
                </a:solidFill>
                <a:latin typeface="Montserrat"/>
                <a:ea typeface="Montserrat"/>
                <a:cs typeface="Montserrat"/>
                <a:sym typeface="Montserrat"/>
              </a:rPr>
              <a:t>, у которого есть следующие значения: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baseline</a:t>
            </a:r>
            <a:r>
              <a:rPr lang="ru" sz="1400">
                <a:solidFill>
                  <a:srgbClr val="000000"/>
                </a:solidFill>
                <a:latin typeface="Montserrat"/>
                <a:ea typeface="Montserrat"/>
                <a:cs typeface="Montserrat"/>
                <a:sym typeface="Montserrat"/>
              </a:rPr>
              <a:t> — выравнивание по базовой линии;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bottom</a:t>
            </a:r>
            <a:r>
              <a:rPr lang="ru" sz="1400">
                <a:solidFill>
                  <a:srgbClr val="000000"/>
                </a:solidFill>
                <a:latin typeface="Montserrat"/>
                <a:ea typeface="Montserrat"/>
                <a:cs typeface="Montserrat"/>
                <a:sym typeface="Montserrat"/>
              </a:rPr>
              <a:t> — выравнивание по нижнему краю;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middle</a:t>
            </a:r>
            <a:r>
              <a:rPr lang="ru" sz="1400">
                <a:solidFill>
                  <a:srgbClr val="000000"/>
                </a:solidFill>
                <a:latin typeface="Montserrat"/>
                <a:ea typeface="Montserrat"/>
                <a:cs typeface="Montserrat"/>
                <a:sym typeface="Montserrat"/>
              </a:rPr>
              <a:t> — выравнивание по середине (значение по 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top</a:t>
            </a:r>
            <a:r>
              <a:rPr lang="ru" sz="1400">
                <a:solidFill>
                  <a:srgbClr val="000000"/>
                </a:solidFill>
                <a:latin typeface="Montserrat"/>
                <a:ea typeface="Montserrat"/>
                <a:cs typeface="Montserrat"/>
                <a:sym typeface="Montserrat"/>
              </a:rPr>
              <a:t> — выравнивание по верхнему краю.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0" y="0"/>
            <a:ext cx="9144002" cy="5143500"/>
          </a:xfrm>
          <a:prstGeom prst="rect">
            <a:avLst/>
          </a:prstGeom>
          <a:noFill/>
          <a:ln>
            <a:noFill/>
          </a:ln>
        </p:spPr>
      </p:pic>
      <p:sp>
        <p:nvSpPr>
          <p:cNvPr id="128" name="Google Shape;128;p23"/>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129" name="Google Shape;129;p23"/>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 качестве фона таблицы или отдельной ячейки можно использовать картинки. В HTML это делается при помощи атрибута </a:t>
            </a:r>
            <a:r>
              <a:rPr b="1" lang="ru" sz="1400">
                <a:solidFill>
                  <a:srgbClr val="000000"/>
                </a:solidFill>
                <a:latin typeface="Montserrat"/>
                <a:ea typeface="Montserrat"/>
                <a:cs typeface="Montserrat"/>
                <a:sym typeface="Montserrat"/>
              </a:rPr>
              <a:t>«background»</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Атрибуты</a:t>
            </a:r>
            <a:endParaRPr b="1"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width</a:t>
            </a:r>
            <a:r>
              <a:rPr lang="ru" sz="1400">
                <a:solidFill>
                  <a:srgbClr val="000000"/>
                </a:solidFill>
                <a:latin typeface="Montserrat"/>
                <a:ea typeface="Montserrat"/>
                <a:cs typeface="Montserrat"/>
                <a:sym typeface="Montserrat"/>
              </a:rPr>
              <a:t> - ширина таблицы указывается в "%" или в пикселях "800"</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border</a:t>
            </a:r>
            <a:r>
              <a:rPr lang="ru" sz="1400">
                <a:solidFill>
                  <a:srgbClr val="000000"/>
                </a:solidFill>
                <a:latin typeface="Montserrat"/>
                <a:ea typeface="Montserrat"/>
                <a:cs typeface="Montserrat"/>
                <a:sym typeface="Montserrat"/>
              </a:rPr>
              <a:t> - толщина рамки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cellspacing</a:t>
            </a:r>
            <a:r>
              <a:rPr lang="ru" sz="1400">
                <a:solidFill>
                  <a:srgbClr val="000000"/>
                </a:solidFill>
                <a:latin typeface="Montserrat"/>
                <a:ea typeface="Montserrat"/>
                <a:cs typeface="Montserrat"/>
                <a:sym typeface="Montserrat"/>
              </a:rPr>
              <a:t> - расстояние между ячейками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cellpadding</a:t>
            </a:r>
            <a:r>
              <a:rPr lang="ru" sz="1400">
                <a:solidFill>
                  <a:srgbClr val="000000"/>
                </a:solidFill>
                <a:latin typeface="Montserrat"/>
                <a:ea typeface="Montserrat"/>
                <a:cs typeface="Montserrat"/>
                <a:sym typeface="Montserrat"/>
              </a:rPr>
              <a:t> - расстояние между рамкой ячейки и текстом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align</a:t>
            </a:r>
            <a:r>
              <a:rPr lang="ru" sz="1400">
                <a:solidFill>
                  <a:srgbClr val="000000"/>
                </a:solidFill>
                <a:latin typeface="Montserrat"/>
                <a:ea typeface="Montserrat"/>
                <a:cs typeface="Montserrat"/>
                <a:sym typeface="Montserrat"/>
              </a:rPr>
              <a:t> - выравнивание по горизонтали ( слева="left" центр="center" справа="right"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valign</a:t>
            </a:r>
            <a:r>
              <a:rPr lang="ru" sz="1400">
                <a:solidFill>
                  <a:srgbClr val="000000"/>
                </a:solidFill>
                <a:latin typeface="Montserrat"/>
                <a:ea typeface="Montserrat"/>
                <a:cs typeface="Montserrat"/>
                <a:sym typeface="Montserrat"/>
              </a:rPr>
              <a:t> - выравнивание по вертикали ( верх="top" середина="middle" низ="bottom"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colspan</a:t>
            </a:r>
            <a:r>
              <a:rPr lang="ru" sz="1400">
                <a:solidFill>
                  <a:srgbClr val="000000"/>
                </a:solidFill>
                <a:latin typeface="Montserrat"/>
                <a:ea typeface="Montserrat"/>
                <a:cs typeface="Montserrat"/>
                <a:sym typeface="Montserrat"/>
              </a:rPr>
              <a:t> - количество ячеек по горизонтали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rowspan</a:t>
            </a:r>
            <a:r>
              <a:rPr lang="ru" sz="1400">
                <a:solidFill>
                  <a:srgbClr val="000000"/>
                </a:solidFill>
                <a:latin typeface="Montserrat"/>
                <a:ea typeface="Montserrat"/>
                <a:cs typeface="Montserrat"/>
                <a:sym typeface="Montserrat"/>
              </a:rPr>
              <a:t> - количество ячеек по вертикали</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0" y="0"/>
            <a:ext cx="9144002" cy="5143500"/>
          </a:xfrm>
          <a:prstGeom prst="rect">
            <a:avLst/>
          </a:prstGeom>
          <a:noFill/>
          <a:ln>
            <a:noFill/>
          </a:ln>
        </p:spPr>
      </p:pic>
      <p:sp>
        <p:nvSpPr>
          <p:cNvPr id="135" name="Google Shape;135;p2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136" name="Google Shape;136;p2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292100" lvl="0" marL="457200" rtl="0" algn="l">
              <a:spcBef>
                <a:spcPts val="110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&lt;head&gt;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&lt;meta http-equiv="Content-Type" content="text/html; charset=windows-1251" /&gt;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&lt;title&gt;Жесткая табличная HTML верстка сайта&lt;/title&gt;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&lt;meta name="viewport" content="width=device-width, initial-scale=1"&gt;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&lt;style type="text/css"&gt;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.header {width:100%; height:60px; background-color:#717dc9; padding:20px; text-align:center}</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.left_col {width:120px; height:460px; background-color:#dddddd; padding:15px; vertical-align:top}</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.center_col {width:500px; background-color:#ffffff; padding:15px; vertical-align:top}</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.right_col {width:120px; background-color:#dddddd; padding:15px; vertical-align:top}</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.footer {width:100%; padding:10px 0 10px 20px; background-color:#717dc9; font-size:13px}</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&lt;/style&gt;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&lt;/head&gt;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&lt;body&gt;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&lt;table cellpadding="0" cellspacing="0" width="860" align="center"&gt;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 &lt;td colspan="3" class="header"&gt;Мой сайт&lt;/td&gt;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 class="left_col"&gt;Меню&lt;/td&gt;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 class="center_col"&gt;Содержание&lt;/td&gt;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 class="right_col"&gt;Ссылки&lt;/td&gt;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 &lt;td colspan="3" class="footer"&gt;&amp;copy; Все права защищены&lt;/td&gt;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&lt;/table&gt;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&lt;/body&gt;</a:t>
            </a:r>
            <a:endParaRPr sz="1000">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0" y="0"/>
            <a:ext cx="9144002" cy="5143500"/>
          </a:xfrm>
          <a:prstGeom prst="rect">
            <a:avLst/>
          </a:prstGeom>
          <a:noFill/>
          <a:ln>
            <a:noFill/>
          </a:ln>
        </p:spPr>
      </p:pic>
      <p:sp>
        <p:nvSpPr>
          <p:cNvPr id="142" name="Google Shape;142;p2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143" name="Google Shape;143;p25"/>
          <p:cNvSpPr txBox="1"/>
          <p:nvPr>
            <p:ph idx="1" type="body"/>
          </p:nvPr>
        </p:nvSpPr>
        <p:spPr>
          <a:xfrm>
            <a:off x="429350" y="572700"/>
            <a:ext cx="8520600" cy="4300500"/>
          </a:xfrm>
          <a:prstGeom prst="rect">
            <a:avLst/>
          </a:prstGeom>
        </p:spPr>
        <p:txBody>
          <a:bodyPr anchorCtr="0" anchor="t" bIns="91425" lIns="91425" spcFirstLastPara="1" rIns="91425" wrap="square" tIns="91425">
            <a:noAutofit/>
          </a:bodyPr>
          <a:lstStyle/>
          <a:p>
            <a:pPr indent="-292100" lvl="0" marL="457200" rtl="0" algn="l">
              <a:spcBef>
                <a:spcPts val="110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&lt;html&gt;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&lt;body&gt;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&lt;table style="width: 500px;border:0px;"&gt;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 colspan="2" style="background-color:#85C2FF;"&gt;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&lt;h1 style="color: black;"&gt;Верхняя часть сайта&lt;/h1&gt;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 style="vertical-align: top;"&gt;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 style="background-color:#C2EBFF;width:100px;text-align:top;"&gt;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&lt;b&gt;Меню&lt;/b&gt;&lt;br&gt;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пункт 1&lt;br&gt;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пункт 2&lt;br&gt;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пункт 3</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 style="background-color:#fff;height:200px;width:400px;text-align:top;"&gt;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Место для контента&lt;/td&gt;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&lt;td colspan="2" style="background-color:#85C2FF;text-align:center;"&gt;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Copyright © 2012 www.puzzleweb.ru&lt;/td&gt;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&lt;/tr&gt;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&lt;/table&gt; </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  &lt;/body&gt;</a:t>
            </a:r>
            <a:endParaRPr sz="10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AutoNum type="arabicPeriod"/>
            </a:pPr>
            <a:r>
              <a:rPr lang="ru" sz="1000">
                <a:solidFill>
                  <a:srgbClr val="000000"/>
                </a:solidFill>
                <a:latin typeface="Montserrat"/>
                <a:ea typeface="Montserrat"/>
                <a:cs typeface="Montserrat"/>
                <a:sym typeface="Montserrat"/>
              </a:rPr>
              <a:t>&lt;/html&gt;</a:t>
            </a:r>
            <a:endParaRPr sz="1000">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2" cy="5143500"/>
          </a:xfrm>
          <a:prstGeom prst="rect">
            <a:avLst/>
          </a:prstGeom>
          <a:noFill/>
          <a:ln>
            <a:noFill/>
          </a:ln>
        </p:spPr>
      </p:pic>
      <p:sp>
        <p:nvSpPr>
          <p:cNvPr id="62" name="Google Shape;62;p14"/>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63" name="Google Shape;63;p14"/>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Табличная верстка</a:t>
            </a:r>
            <a:r>
              <a:rPr lang="ru" sz="1400">
                <a:solidFill>
                  <a:srgbClr val="000000"/>
                </a:solidFill>
                <a:latin typeface="Montserrat"/>
                <a:ea typeface="Montserrat"/>
                <a:cs typeface="Montserrat"/>
                <a:sym typeface="Montserrat"/>
              </a:rPr>
              <a:t> — условное название метода верстки веб-документов, при котором в качестве структурной основы для расположения текстовых и графических элементов документа используются таблицы (то есть HTML-тег </a:t>
            </a:r>
            <a:r>
              <a:rPr b="1" lang="ru" sz="1400">
                <a:solidFill>
                  <a:srgbClr val="000000"/>
                </a:solidFill>
                <a:latin typeface="Montserrat"/>
                <a:ea typeface="Montserrat"/>
                <a:cs typeface="Montserrat"/>
                <a:sym typeface="Montserrat"/>
              </a:rPr>
              <a:t>&lt;table&gt;)</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Метод получил широкое распространение во времена, предшествовавшие появлению стандарта CSS, так как на тот момент не было другой простой возможности точно расположить элементы на странице. Таблицы же, за счет того, что автоматически изменяют свой размер в соответствии с содержимым, а также за счет возможности, напротив, задать точные размеры той или иной ячейки, позволяют быстро и удобно расставить иллюстрации к тексту или совместить несколько частей коллажа в одно большое изображение. Кроме того, таблицы в HTML могут быть вложенными, что позволяет создавать целые иерархии таблиц, что было очень удобно при верстке сложных страниц, отдельные элементы которых должны были бы сохранять </a:t>
            </a:r>
            <a:r>
              <a:rPr lang="ru" sz="1400">
                <a:solidFill>
                  <a:srgbClr val="000000"/>
                </a:solidFill>
                <a:latin typeface="Montserrat"/>
                <a:ea typeface="Montserrat"/>
                <a:cs typeface="Montserrat"/>
                <a:sym typeface="Montserrat"/>
              </a:rPr>
              <a:t>свое</a:t>
            </a:r>
            <a:r>
              <a:rPr lang="ru" sz="1400">
                <a:solidFill>
                  <a:srgbClr val="000000"/>
                </a:solidFill>
                <a:latin typeface="Montserrat"/>
                <a:ea typeface="Montserrat"/>
                <a:cs typeface="Montserrat"/>
                <a:sym typeface="Montserrat"/>
              </a:rPr>
              <a:t> положение и размер на экране вне зависимости от размера окна браузера, тогда как другие элементы, напротив, должны были изменяться в размерах и/или изменять своё местоположение относительно остальных объектов документа.</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2" cy="5143500"/>
          </a:xfrm>
          <a:prstGeom prst="rect">
            <a:avLst/>
          </a:prstGeom>
          <a:noFill/>
          <a:ln>
            <a:noFill/>
          </a:ln>
        </p:spPr>
      </p:pic>
      <p:sp>
        <p:nvSpPr>
          <p:cNvPr id="69" name="Google Shape;69;p15"/>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70" name="Google Shape;70;p15"/>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1966375" y="1084450"/>
            <a:ext cx="5067300" cy="354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9144002" cy="5143500"/>
          </a:xfrm>
          <a:prstGeom prst="rect">
            <a:avLst/>
          </a:prstGeom>
          <a:noFill/>
          <a:ln>
            <a:noFill/>
          </a:ln>
        </p:spPr>
      </p:pic>
      <p:sp>
        <p:nvSpPr>
          <p:cNvPr id="77" name="Google Shape;77;p16"/>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78" name="Google Shape;78;p16"/>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ru" sz="1100">
                <a:solidFill>
                  <a:schemeClr val="dk1"/>
                </a:solidFill>
              </a:rPr>
              <a:t>&lt; table&gt;</a:t>
            </a:r>
            <a:r>
              <a:rPr lang="ru" sz="1100">
                <a:solidFill>
                  <a:srgbClr val="FF0000"/>
                </a:solidFill>
              </a:rPr>
              <a:t>— начало таблицы</a:t>
            </a:r>
            <a:endParaRPr sz="1100">
              <a:solidFill>
                <a:srgbClr val="FF0000"/>
              </a:solidFill>
            </a:endParaRPr>
          </a:p>
          <a:p>
            <a:pPr indent="0" lvl="0" marL="0" rtl="0" algn="l">
              <a:spcBef>
                <a:spcPts val="1100"/>
              </a:spcBef>
              <a:spcAft>
                <a:spcPts val="0"/>
              </a:spcAft>
              <a:buClr>
                <a:schemeClr val="dk1"/>
              </a:buClr>
              <a:buSzPts val="1100"/>
              <a:buFont typeface="Arial"/>
              <a:buNone/>
            </a:pPr>
            <a:r>
              <a:rPr lang="ru" sz="1100">
                <a:solidFill>
                  <a:schemeClr val="dk1"/>
                </a:solidFill>
                <a:highlight>
                  <a:schemeClr val="lt1"/>
                </a:highlight>
              </a:rPr>
              <a:t>  </a:t>
            </a:r>
            <a:r>
              <a:rPr b="1" lang="ru" sz="1100">
                <a:solidFill>
                  <a:schemeClr val="dk1"/>
                </a:solidFill>
              </a:rPr>
              <a:t>&lt; tr&gt;</a:t>
            </a:r>
            <a:r>
              <a:rPr lang="ru" sz="1100">
                <a:solidFill>
                  <a:srgbClr val="FF0000"/>
                </a:solidFill>
              </a:rPr>
              <a:t>— начало строки</a:t>
            </a:r>
            <a:endParaRPr sz="1100">
              <a:solidFill>
                <a:srgbClr val="FF0000"/>
              </a:solidFill>
            </a:endParaRPr>
          </a:p>
          <a:p>
            <a:pPr indent="0" lvl="0" marL="0" rtl="0" algn="l">
              <a:spcBef>
                <a:spcPts val="1100"/>
              </a:spcBef>
              <a:spcAft>
                <a:spcPts val="0"/>
              </a:spcAft>
              <a:buClr>
                <a:schemeClr val="dk1"/>
              </a:buClr>
              <a:buSzPts val="1100"/>
              <a:buFont typeface="Arial"/>
              <a:buNone/>
            </a:pPr>
            <a:r>
              <a:rPr lang="ru" sz="1100">
                <a:solidFill>
                  <a:schemeClr val="dk1"/>
                </a:solidFill>
                <a:highlight>
                  <a:schemeClr val="lt1"/>
                </a:highlight>
              </a:rPr>
              <a:t>    </a:t>
            </a:r>
            <a:r>
              <a:rPr b="1" lang="ru" sz="1100">
                <a:solidFill>
                  <a:schemeClr val="dk1"/>
                </a:solidFill>
              </a:rPr>
              <a:t>&lt; td&gt;Первая ячейка&lt; /td&gt;</a:t>
            </a:r>
            <a:r>
              <a:rPr lang="ru" sz="1100">
                <a:solidFill>
                  <a:srgbClr val="FF0000"/>
                </a:solidFill>
              </a:rPr>
              <a:t>— первый столбец</a:t>
            </a:r>
            <a:endParaRPr sz="1100">
              <a:solidFill>
                <a:srgbClr val="FF0000"/>
              </a:solidFill>
            </a:endParaRPr>
          </a:p>
          <a:p>
            <a:pPr indent="0" lvl="0" marL="0" rtl="0" algn="l">
              <a:spcBef>
                <a:spcPts val="1100"/>
              </a:spcBef>
              <a:spcAft>
                <a:spcPts val="0"/>
              </a:spcAft>
              <a:buClr>
                <a:schemeClr val="dk1"/>
              </a:buClr>
              <a:buSzPts val="1100"/>
              <a:buFont typeface="Arial"/>
              <a:buNone/>
            </a:pPr>
            <a:r>
              <a:rPr lang="ru" sz="1100">
                <a:solidFill>
                  <a:schemeClr val="dk1"/>
                </a:solidFill>
                <a:highlight>
                  <a:schemeClr val="lt1"/>
                </a:highlight>
              </a:rPr>
              <a:t>    </a:t>
            </a:r>
            <a:r>
              <a:rPr b="1" lang="ru" sz="1100">
                <a:solidFill>
                  <a:schemeClr val="dk1"/>
                </a:solidFill>
              </a:rPr>
              <a:t>&lt; td&gt;Вторая ячейка&lt; /td&gt;</a:t>
            </a:r>
            <a:r>
              <a:rPr lang="ru" sz="1100">
                <a:solidFill>
                  <a:srgbClr val="FF0000"/>
                </a:solidFill>
              </a:rPr>
              <a:t>— второй столбец</a:t>
            </a:r>
            <a:endParaRPr sz="1100">
              <a:solidFill>
                <a:srgbClr val="FF0000"/>
              </a:solidFill>
            </a:endParaRPr>
          </a:p>
          <a:p>
            <a:pPr indent="0" lvl="0" marL="0" rtl="0" algn="l">
              <a:spcBef>
                <a:spcPts val="1100"/>
              </a:spcBef>
              <a:spcAft>
                <a:spcPts val="0"/>
              </a:spcAft>
              <a:buClr>
                <a:schemeClr val="dk1"/>
              </a:buClr>
              <a:buSzPts val="1100"/>
              <a:buFont typeface="Arial"/>
              <a:buNone/>
            </a:pPr>
            <a:r>
              <a:rPr lang="ru" sz="1100">
                <a:solidFill>
                  <a:schemeClr val="dk1"/>
                </a:solidFill>
                <a:highlight>
                  <a:schemeClr val="lt1"/>
                </a:highlight>
              </a:rPr>
              <a:t>  </a:t>
            </a:r>
            <a:r>
              <a:rPr b="1" lang="ru" sz="1100">
                <a:solidFill>
                  <a:schemeClr val="dk1"/>
                </a:solidFill>
              </a:rPr>
              <a:t>&lt; /tr&gt;</a:t>
            </a:r>
            <a:r>
              <a:rPr lang="ru" sz="1100">
                <a:solidFill>
                  <a:srgbClr val="FF0000"/>
                </a:solidFill>
              </a:rPr>
              <a:t>— конец строки</a:t>
            </a:r>
            <a:endParaRPr sz="1100">
              <a:solidFill>
                <a:srgbClr val="FF0000"/>
              </a:solidFill>
            </a:endParaRPr>
          </a:p>
          <a:p>
            <a:pPr indent="0" lvl="0" marL="0" rtl="0" algn="l">
              <a:spcBef>
                <a:spcPts val="1100"/>
              </a:spcBef>
              <a:spcAft>
                <a:spcPts val="1100"/>
              </a:spcAft>
              <a:buClr>
                <a:schemeClr val="dk1"/>
              </a:buClr>
              <a:buSzPts val="1100"/>
              <a:buFont typeface="Arial"/>
              <a:buNone/>
            </a:pPr>
            <a:r>
              <a:rPr b="1" lang="ru" sz="1100">
                <a:solidFill>
                  <a:schemeClr val="dk1"/>
                </a:solidFill>
              </a:rPr>
              <a:t>&lt; /table&gt;</a:t>
            </a:r>
            <a:r>
              <a:rPr lang="ru" sz="1100">
                <a:solidFill>
                  <a:srgbClr val="FF0000"/>
                </a:solidFill>
              </a:rPr>
              <a:t>— конец таблицы</a:t>
            </a:r>
            <a:endParaRPr sz="140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9144002" cy="5143500"/>
          </a:xfrm>
          <a:prstGeom prst="rect">
            <a:avLst/>
          </a:prstGeom>
          <a:noFill/>
          <a:ln>
            <a:noFill/>
          </a:ln>
        </p:spPr>
      </p:pic>
      <p:sp>
        <p:nvSpPr>
          <p:cNvPr id="84" name="Google Shape;84;p17"/>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85" name="Google Shape;85;p17"/>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По-умолчанию, таблица в браузерах представляется без рамки. Чтобы рамка таблицы была видна, используется атрибут </a:t>
            </a:r>
            <a:r>
              <a:rPr b="1" lang="ru" sz="1400">
                <a:solidFill>
                  <a:srgbClr val="000000"/>
                </a:solidFill>
                <a:latin typeface="Montserrat"/>
                <a:ea typeface="Montserrat"/>
                <a:cs typeface="Montserrat"/>
                <a:sym typeface="Montserrat"/>
              </a:rPr>
              <a:t>«border»</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 table </a:t>
            </a:r>
            <a:r>
              <a:rPr b="1" lang="ru" sz="1400">
                <a:solidFill>
                  <a:srgbClr val="000000"/>
                </a:solidFill>
                <a:latin typeface="Montserrat"/>
                <a:ea typeface="Montserrat"/>
                <a:cs typeface="Montserrat"/>
                <a:sym typeface="Montserrat"/>
              </a:rPr>
              <a:t>border="5"</a:t>
            </a:r>
            <a:r>
              <a:rPr lang="ru" sz="1400">
                <a:solidFill>
                  <a:srgbClr val="000000"/>
                </a:solidFill>
                <a:latin typeface="Montserrat"/>
                <a:ea typeface="Montserrat"/>
                <a:cs typeface="Montserrat"/>
                <a:sym typeface="Montserrat"/>
              </a:rPr>
              <a:t> </a:t>
            </a:r>
            <a:r>
              <a:rPr b="1" lang="ru" sz="1400">
                <a:solidFill>
                  <a:srgbClr val="000000"/>
                </a:solidFill>
                <a:latin typeface="Montserrat"/>
                <a:ea typeface="Montserrat"/>
                <a:cs typeface="Montserrat"/>
                <a:sym typeface="Montserrat"/>
              </a:rPr>
              <a:t>bordercolor="#FF0000"</a:t>
            </a:r>
            <a:r>
              <a:rPr lang="ru" sz="1400">
                <a:solidFill>
                  <a:srgbClr val="000000"/>
                </a:solidFill>
                <a:latin typeface="Montserrat"/>
                <a:ea typeface="Montserrat"/>
                <a:cs typeface="Montserrat"/>
                <a:sym typeface="Montserrat"/>
              </a:rPr>
              <a:t>&gt;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 tr&gt;    &lt; td&gt;Первая ячейка&lt; /td&gt;    &lt; td&gt;Вторая ячейка&lt; /td&gt;  &lt; /tr&gt;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 /table&gt;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Значение атрибута «</a:t>
            </a:r>
            <a:r>
              <a:rPr b="1" lang="ru" sz="1400">
                <a:solidFill>
                  <a:srgbClr val="000000"/>
                </a:solidFill>
                <a:latin typeface="Montserrat"/>
                <a:ea typeface="Montserrat"/>
                <a:cs typeface="Montserrat"/>
                <a:sym typeface="Montserrat"/>
              </a:rPr>
              <a:t>border</a:t>
            </a:r>
            <a:r>
              <a:rPr lang="ru" sz="1400">
                <a:solidFill>
                  <a:srgbClr val="000000"/>
                </a:solidFill>
                <a:latin typeface="Montserrat"/>
                <a:ea typeface="Montserrat"/>
                <a:cs typeface="Montserrat"/>
                <a:sym typeface="Montserrat"/>
              </a:rPr>
              <a:t>» влияет только на внешнюю рамку, границы между ячейками изменять нельзя. Их можно либо показывать, либо нет. Например, если изменить значение атрибута </a:t>
            </a:r>
            <a:r>
              <a:rPr b="1" lang="ru" sz="1400">
                <a:solidFill>
                  <a:srgbClr val="000000"/>
                </a:solidFill>
                <a:latin typeface="Montserrat"/>
                <a:ea typeface="Montserrat"/>
                <a:cs typeface="Montserrat"/>
                <a:sym typeface="Montserrat"/>
              </a:rPr>
              <a:t>«border»</a:t>
            </a:r>
            <a:r>
              <a:rPr lang="ru" sz="1400">
                <a:solidFill>
                  <a:srgbClr val="000000"/>
                </a:solidFill>
                <a:latin typeface="Montserrat"/>
                <a:ea typeface="Montserrat"/>
                <a:cs typeface="Montserrat"/>
                <a:sym typeface="Montserrat"/>
              </a:rPr>
              <a:t> с «1» на «5»:</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Можно поменять цвет рамки таблицы с помощью атрибута </a:t>
            </a:r>
            <a:r>
              <a:rPr b="1" lang="ru" sz="1400">
                <a:solidFill>
                  <a:srgbClr val="000000"/>
                </a:solidFill>
                <a:latin typeface="Montserrat"/>
                <a:ea typeface="Montserrat"/>
                <a:cs typeface="Montserrat"/>
                <a:sym typeface="Montserrat"/>
              </a:rPr>
              <a:t>«bordercolor»</a:t>
            </a:r>
            <a:r>
              <a:rPr lang="ru" sz="1400">
                <a:solidFill>
                  <a:srgbClr val="000000"/>
                </a:solidFill>
                <a:latin typeface="Montserrat"/>
                <a:ea typeface="Montserrat"/>
                <a:cs typeface="Montserrat"/>
                <a:sym typeface="Montserrat"/>
              </a:rPr>
              <a:t>.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9144002" cy="5143500"/>
          </a:xfrm>
          <a:prstGeom prst="rect">
            <a:avLst/>
          </a:prstGeom>
          <a:noFill/>
          <a:ln>
            <a:noFill/>
          </a:ln>
        </p:spPr>
      </p:pic>
      <p:sp>
        <p:nvSpPr>
          <p:cNvPr id="91" name="Google Shape;91;p18"/>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92" name="Google Shape;92;p18"/>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По-умолчанию, таблица в </a:t>
            </a:r>
            <a:r>
              <a:rPr lang="ru" sz="1400">
                <a:solidFill>
                  <a:schemeClr val="dk1"/>
                </a:solidFill>
                <a:highlight>
                  <a:schemeClr val="lt1"/>
                </a:highlight>
                <a:uFill>
                  <a:noFill/>
                </a:uFill>
                <a:latin typeface="Montserrat"/>
                <a:ea typeface="Montserrat"/>
                <a:cs typeface="Montserrat"/>
                <a:sym typeface="Montserrat"/>
                <a:hlinkClick r:id="rId4">
                  <a:extLst>
                    <a:ext uri="{A12FA001-AC4F-418D-AE19-62706E023703}">
                      <ahyp:hlinkClr val="tx"/>
                    </a:ext>
                  </a:extLst>
                </a:hlinkClick>
              </a:rPr>
              <a:t>браузерах</a:t>
            </a:r>
            <a:r>
              <a:rPr lang="ru" sz="1400">
                <a:solidFill>
                  <a:schemeClr val="dk1"/>
                </a:solidFill>
                <a:highlight>
                  <a:schemeClr val="lt1"/>
                </a:highlight>
                <a:latin typeface="Montserrat"/>
                <a:ea typeface="Montserrat"/>
                <a:cs typeface="Montserrat"/>
                <a:sym typeface="Montserrat"/>
              </a:rPr>
              <a:t> представляется без рамки. Чтобы рамка таблицы была видна, используется уже знакомый тебе по предыдущим разделам атрибут </a:t>
            </a:r>
            <a:r>
              <a:rPr b="1" lang="ru" sz="1400">
                <a:solidFill>
                  <a:schemeClr val="dk1"/>
                </a:solidFill>
                <a:highlight>
                  <a:schemeClr val="lt1"/>
                </a:highlight>
                <a:latin typeface="Montserrat"/>
                <a:ea typeface="Montserrat"/>
                <a:cs typeface="Montserrat"/>
                <a:sym typeface="Montserrat"/>
              </a:rPr>
              <a:t>«border»</a:t>
            </a:r>
            <a:r>
              <a:rPr lang="ru" sz="1400">
                <a:solidFill>
                  <a:schemeClr val="dk1"/>
                </a:solidFill>
                <a:highlight>
                  <a:schemeClr val="lt1"/>
                </a:highlight>
                <a:latin typeface="Montserrat"/>
                <a:ea typeface="Montserrat"/>
                <a:cs typeface="Montserrat"/>
                <a:sym typeface="Montserrat"/>
              </a:rPr>
              <a:t>:</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&lt; table </a:t>
            </a:r>
            <a:r>
              <a:rPr b="1" lang="ru" sz="1400">
                <a:solidFill>
                  <a:schemeClr val="dk1"/>
                </a:solidFill>
                <a:latin typeface="Montserrat"/>
                <a:ea typeface="Montserrat"/>
                <a:cs typeface="Montserrat"/>
                <a:sym typeface="Montserrat"/>
              </a:rPr>
              <a:t>border="5" bordercolor="#FF0000"</a:t>
            </a:r>
            <a:r>
              <a:rPr lang="ru" sz="1400">
                <a:solidFill>
                  <a:schemeClr val="dk1"/>
                </a:solidFill>
                <a:highlight>
                  <a:schemeClr val="lt1"/>
                </a:highlight>
                <a:latin typeface="Montserrat"/>
                <a:ea typeface="Montserrat"/>
                <a:cs typeface="Montserrat"/>
                <a:sym typeface="Montserrat"/>
              </a:rPr>
              <a:t>&gt;</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  &lt; tr&gt;    &lt; td&gt;Первая ячейка&lt; /td&gt;    &lt; td&gt;Вторая ячейка&lt; /td&gt;  &lt; /tr&gt;</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&lt; /table&gt;</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Значение атрибута «border» влияет только на внешнюю рамку, границы между ячейками изменять нельзя. Их можно либо показывать, либо нет. Например, если изменить значение атрибута «border» с «1» на «5»:</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Можно поменять цвет рамки таблицы с помощью атрибута </a:t>
            </a:r>
            <a:r>
              <a:rPr b="1" lang="ru" sz="1400">
                <a:solidFill>
                  <a:schemeClr val="dk1"/>
                </a:solidFill>
                <a:highlight>
                  <a:schemeClr val="lt1"/>
                </a:highlight>
                <a:latin typeface="Montserrat"/>
                <a:ea typeface="Montserrat"/>
                <a:cs typeface="Montserrat"/>
                <a:sym typeface="Montserrat"/>
              </a:rPr>
              <a:t>«bordercolor»</a:t>
            </a:r>
            <a:r>
              <a:rPr lang="ru" sz="1400">
                <a:solidFill>
                  <a:schemeClr val="dk1"/>
                </a:solidFill>
                <a:highlight>
                  <a:schemeClr val="lt1"/>
                </a:highlight>
                <a:latin typeface="Montserrat"/>
                <a:ea typeface="Montserrat"/>
                <a:cs typeface="Montserrat"/>
                <a:sym typeface="Montserrat"/>
              </a:rPr>
              <a:t>. </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pic>
        <p:nvPicPr>
          <p:cNvPr id="93" name="Google Shape;93;p18"/>
          <p:cNvPicPr preferRelativeResize="0"/>
          <p:nvPr/>
        </p:nvPicPr>
        <p:blipFill>
          <a:blip r:embed="rId5">
            <a:alphaModFix/>
          </a:blip>
          <a:stretch>
            <a:fillRect/>
          </a:stretch>
        </p:blipFill>
        <p:spPr>
          <a:xfrm>
            <a:off x="2030700" y="4130050"/>
            <a:ext cx="4991100" cy="87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9144002" cy="5143500"/>
          </a:xfrm>
          <a:prstGeom prst="rect">
            <a:avLst/>
          </a:prstGeom>
          <a:noFill/>
          <a:ln>
            <a:noFill/>
          </a:ln>
        </p:spPr>
      </p:pic>
      <p:sp>
        <p:nvSpPr>
          <p:cNvPr id="99" name="Google Shape;99;p19"/>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100" name="Google Shape;100;p19"/>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Для того, чтобы задать отступы внутри ячеек применяется атрибут «cellpadding»</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&lt; table border="1" </a:t>
            </a:r>
            <a:r>
              <a:rPr b="1" lang="ru" sz="1400">
                <a:solidFill>
                  <a:schemeClr val="dk1"/>
                </a:solidFill>
                <a:latin typeface="Montserrat"/>
                <a:ea typeface="Montserrat"/>
                <a:cs typeface="Montserrat"/>
                <a:sym typeface="Montserrat"/>
              </a:rPr>
              <a:t>cellpadding</a:t>
            </a:r>
            <a:r>
              <a:rPr lang="ru" sz="1400">
                <a:solidFill>
                  <a:schemeClr val="dk1"/>
                </a:solidFill>
                <a:highlight>
                  <a:schemeClr val="lt1"/>
                </a:highlight>
                <a:latin typeface="Montserrat"/>
                <a:ea typeface="Montserrat"/>
                <a:cs typeface="Montserrat"/>
                <a:sym typeface="Montserrat"/>
              </a:rPr>
              <a:t>="10"&gt;</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  &lt; tr&gt;&lt; td&gt;Первая ячейка&lt; /td&gt;&lt; td&gt;Вторая ячейка&lt; /td&gt;&lt; td&gt;Третья ячейка&lt; /td&gt;&lt; /tr&gt;</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  &lt; tr&gt;&lt; td&gt;Четвертая ячейка&lt; /td&gt;&lt; td&gt;Пятая ячейка&lt; /td&gt;&lt; td&gt;Шестая ячейка&lt; /td&gt;&lt; /tr&gt;</a:t>
            </a:r>
            <a:endParaRPr sz="1400">
              <a:solidFill>
                <a:schemeClr val="dk1"/>
              </a:solidFill>
              <a:highlight>
                <a:schemeClr val="lt1"/>
              </a:highlight>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rPr lang="ru" sz="1400">
                <a:solidFill>
                  <a:schemeClr val="dk1"/>
                </a:solidFill>
                <a:highlight>
                  <a:schemeClr val="lt1"/>
                </a:highlight>
                <a:latin typeface="Montserrat"/>
                <a:ea typeface="Montserrat"/>
                <a:cs typeface="Montserrat"/>
                <a:sym typeface="Montserrat"/>
              </a:rPr>
              <a:t>&lt; /table&gt;</a:t>
            </a:r>
            <a:endParaRPr sz="1700">
              <a:solidFill>
                <a:srgbClr val="000000"/>
              </a:solidFill>
              <a:latin typeface="Montserrat"/>
              <a:ea typeface="Montserrat"/>
              <a:cs typeface="Montserrat"/>
              <a:sym typeface="Montserrat"/>
            </a:endParaRPr>
          </a:p>
        </p:txBody>
      </p:sp>
      <p:pic>
        <p:nvPicPr>
          <p:cNvPr id="101" name="Google Shape;101;p19"/>
          <p:cNvPicPr preferRelativeResize="0"/>
          <p:nvPr/>
        </p:nvPicPr>
        <p:blipFill>
          <a:blip r:embed="rId4">
            <a:alphaModFix/>
          </a:blip>
          <a:stretch>
            <a:fillRect/>
          </a:stretch>
        </p:blipFill>
        <p:spPr>
          <a:xfrm>
            <a:off x="2179563" y="3242175"/>
            <a:ext cx="4562475"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0" y="0"/>
            <a:ext cx="9144002" cy="5143500"/>
          </a:xfrm>
          <a:prstGeom prst="rect">
            <a:avLst/>
          </a:prstGeom>
          <a:noFill/>
          <a:ln>
            <a:noFill/>
          </a:ln>
        </p:spPr>
      </p:pic>
      <p:sp>
        <p:nvSpPr>
          <p:cNvPr id="107" name="Google Shape;107;p20"/>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108" name="Google Shape;108;p20"/>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Чтобы объединить ячейки таблицы по горизонтали (столбцам) или по вертикали (строкам), в HTML применяются следующие атрибуты: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colspan</a:t>
            </a:r>
            <a:r>
              <a:rPr lang="ru" sz="1400">
                <a:solidFill>
                  <a:srgbClr val="000000"/>
                </a:solidFill>
                <a:latin typeface="Montserrat"/>
                <a:ea typeface="Montserrat"/>
                <a:cs typeface="Montserrat"/>
                <a:sym typeface="Montserrat"/>
              </a:rPr>
              <a:t> — объединение ячеек по горизонтали (столбцам);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rowspan</a:t>
            </a:r>
            <a:r>
              <a:rPr lang="ru" sz="1400">
                <a:solidFill>
                  <a:srgbClr val="000000"/>
                </a:solidFill>
                <a:latin typeface="Montserrat"/>
                <a:ea typeface="Montserrat"/>
                <a:cs typeface="Montserrat"/>
                <a:sym typeface="Montserrat"/>
              </a:rPr>
              <a:t> — объединение ячеек по вертикали (строкам).</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 table border="1" cellpadding="10"&gt;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 tr&gt;   &lt; td colspan="2"&gt;Первая и вторая ячейки&lt; /td&gt;&lt; td&gt;Третья ячейка&lt; /td&gt;  &lt; /tr&gt;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  &lt; tr&gt;    &lt; td&gt;Четвертая ячейка&lt; /td&gt;&lt; td&gt;Пятая ячейка&lt; /td&gt;&lt; td&gt;Шестая ячейка&lt; /td&gt;  &lt; /tr&gt;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 /table&gt;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0" y="0"/>
            <a:ext cx="9144002" cy="5143500"/>
          </a:xfrm>
          <a:prstGeom prst="rect">
            <a:avLst/>
          </a:prstGeom>
          <a:noFill/>
          <a:ln>
            <a:noFill/>
          </a:ln>
        </p:spPr>
      </p:pic>
      <p:sp>
        <p:nvSpPr>
          <p:cNvPr id="114" name="Google Shape;114;p21"/>
          <p:cNvSpPr txBox="1"/>
          <p:nvPr>
            <p:ph type="title"/>
          </p:nvPr>
        </p:nvSpPr>
        <p:spPr>
          <a:xfrm>
            <a:off x="429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HTML Таблицы</a:t>
            </a:r>
            <a:endParaRPr/>
          </a:p>
        </p:txBody>
      </p:sp>
      <p:sp>
        <p:nvSpPr>
          <p:cNvPr id="115" name="Google Shape;115;p21"/>
          <p:cNvSpPr txBox="1"/>
          <p:nvPr>
            <p:ph idx="1" type="body"/>
          </p:nvPr>
        </p:nvSpPr>
        <p:spPr>
          <a:xfrm>
            <a:off x="429350" y="705850"/>
            <a:ext cx="8520600" cy="430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В случае использования таблицы для упорядочивания данных (а не для разметки страницы), может понадобиться использование заголовка. Заголовок таблицы </a:t>
            </a:r>
            <a:r>
              <a:rPr lang="ru" sz="1400">
                <a:solidFill>
                  <a:srgbClr val="000000"/>
                </a:solidFill>
                <a:latin typeface="Montserrat"/>
                <a:ea typeface="Montserrat"/>
                <a:cs typeface="Montserrat"/>
                <a:sym typeface="Montserrat"/>
              </a:rPr>
              <a:t>задается</a:t>
            </a:r>
            <a:r>
              <a:rPr lang="ru" sz="1400">
                <a:solidFill>
                  <a:srgbClr val="000000"/>
                </a:solidFill>
                <a:latin typeface="Montserrat"/>
                <a:ea typeface="Montserrat"/>
                <a:cs typeface="Montserrat"/>
                <a:sym typeface="Montserrat"/>
              </a:rPr>
              <a:t> тегом </a:t>
            </a:r>
            <a:r>
              <a:rPr b="1" lang="ru" sz="1400">
                <a:solidFill>
                  <a:srgbClr val="000000"/>
                </a:solidFill>
                <a:latin typeface="Montserrat"/>
                <a:ea typeface="Montserrat"/>
                <a:cs typeface="Montserrat"/>
                <a:sym typeface="Montserrat"/>
              </a:rPr>
              <a:t>&lt; caption&gt;&lt; /caption&gt;</a:t>
            </a:r>
            <a:r>
              <a:rPr lang="ru" sz="1400">
                <a:solidFill>
                  <a:srgbClr val="000000"/>
                </a:solidFill>
                <a:latin typeface="Montserrat"/>
                <a:ea typeface="Montserrat"/>
                <a:cs typeface="Montserrat"/>
                <a:sym typeface="Montserrat"/>
              </a:rPr>
              <a:t>.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&lt; table border="1" cellpadding="10"&gt;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&lt; caption&gt;Заголовок таблицы&lt; /caption&gt;</a:t>
            </a:r>
            <a:r>
              <a:rPr lang="ru"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К заголовку таблицы можно применить атрибут </a:t>
            </a:r>
            <a:r>
              <a:rPr b="1" lang="ru" sz="1400">
                <a:solidFill>
                  <a:srgbClr val="000000"/>
                </a:solidFill>
                <a:latin typeface="Montserrat"/>
                <a:ea typeface="Montserrat"/>
                <a:cs typeface="Montserrat"/>
                <a:sym typeface="Montserrat"/>
              </a:rPr>
              <a:t>«align»</a:t>
            </a:r>
            <a:r>
              <a:rPr lang="ru" sz="1400">
                <a:solidFill>
                  <a:srgbClr val="000000"/>
                </a:solidFill>
                <a:latin typeface="Montserrat"/>
                <a:ea typeface="Montserrat"/>
                <a:cs typeface="Montserrat"/>
                <a:sym typeface="Montserrat"/>
              </a:rPr>
              <a:t>. Для выравнивания </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lang="ru" sz="1400">
                <a:solidFill>
                  <a:srgbClr val="000000"/>
                </a:solidFill>
                <a:latin typeface="Montserrat"/>
                <a:ea typeface="Montserrat"/>
                <a:cs typeface="Montserrat"/>
                <a:sym typeface="Montserrat"/>
              </a:rPr>
              <a:t>У атрибу</a:t>
            </a:r>
            <a:r>
              <a:rPr lang="ru" sz="1400">
                <a:solidFill>
                  <a:srgbClr val="000000"/>
                </a:solidFill>
                <a:latin typeface="Montserrat"/>
                <a:ea typeface="Montserrat"/>
                <a:cs typeface="Montserrat"/>
                <a:sym typeface="Montserrat"/>
              </a:rPr>
              <a:t>та </a:t>
            </a:r>
            <a:r>
              <a:rPr b="1" lang="ru" sz="1400">
                <a:solidFill>
                  <a:srgbClr val="000000"/>
                </a:solidFill>
                <a:latin typeface="Montserrat"/>
                <a:ea typeface="Montserrat"/>
                <a:cs typeface="Montserrat"/>
                <a:sym typeface="Montserrat"/>
              </a:rPr>
              <a:t>«align»</a:t>
            </a:r>
            <a:r>
              <a:rPr lang="ru" sz="1400">
                <a:solidFill>
                  <a:srgbClr val="000000"/>
                </a:solidFill>
                <a:latin typeface="Montserrat"/>
                <a:ea typeface="Montserrat"/>
                <a:cs typeface="Montserrat"/>
                <a:sym typeface="Montserrat"/>
              </a:rPr>
              <a:t> бывают следующие значения:</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left</a:t>
            </a:r>
            <a:r>
              <a:rPr lang="ru" sz="1400">
                <a:solidFill>
                  <a:srgbClr val="000000"/>
                </a:solidFill>
                <a:latin typeface="Montserrat"/>
                <a:ea typeface="Montserrat"/>
                <a:cs typeface="Montserrat"/>
                <a:sym typeface="Montserrat"/>
              </a:rPr>
              <a:t> — выравнивает заголовок по левому краю таблицы;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right</a:t>
            </a:r>
            <a:r>
              <a:rPr lang="ru" sz="1400">
                <a:solidFill>
                  <a:srgbClr val="000000"/>
                </a:solidFill>
                <a:latin typeface="Montserrat"/>
                <a:ea typeface="Montserrat"/>
                <a:cs typeface="Montserrat"/>
                <a:sym typeface="Montserrat"/>
              </a:rPr>
              <a:t> — выравнивает заголовок по правому краю таблицы;</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center</a:t>
            </a:r>
            <a:r>
              <a:rPr lang="ru" sz="1400">
                <a:solidFill>
                  <a:srgbClr val="000000"/>
                </a:solidFill>
                <a:latin typeface="Montserrat"/>
                <a:ea typeface="Montserrat"/>
                <a:cs typeface="Montserrat"/>
                <a:sym typeface="Montserrat"/>
              </a:rPr>
              <a:t> — выравнивает заголовок по центру таблицы (значение по умолчанию);</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top</a:t>
            </a:r>
            <a:r>
              <a:rPr lang="ru" sz="1400">
                <a:solidFill>
                  <a:srgbClr val="000000"/>
                </a:solidFill>
                <a:latin typeface="Montserrat"/>
                <a:ea typeface="Montserrat"/>
                <a:cs typeface="Montserrat"/>
                <a:sym typeface="Montserrat"/>
              </a:rPr>
              <a:t> — то же, что и «center», только работает во всех браузерах;</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rPr b="1" lang="ru" sz="1400">
                <a:solidFill>
                  <a:srgbClr val="000000"/>
                </a:solidFill>
                <a:latin typeface="Montserrat"/>
                <a:ea typeface="Montserrat"/>
                <a:cs typeface="Montserrat"/>
                <a:sym typeface="Montserrat"/>
              </a:rPr>
              <a:t>bottom</a:t>
            </a:r>
            <a:r>
              <a:rPr lang="ru" sz="1400">
                <a:solidFill>
                  <a:srgbClr val="000000"/>
                </a:solidFill>
                <a:latin typeface="Montserrat"/>
                <a:ea typeface="Montserrat"/>
                <a:cs typeface="Montserrat"/>
                <a:sym typeface="Montserrat"/>
              </a:rPr>
              <a:t> — заголовок размещается под таблицей по центру.</a:t>
            </a:r>
            <a:endParaRPr sz="1400">
              <a:solidFill>
                <a:srgbClr val="000000"/>
              </a:solidFill>
              <a:latin typeface="Montserrat"/>
              <a:ea typeface="Montserrat"/>
              <a:cs typeface="Montserrat"/>
              <a:sym typeface="Montserrat"/>
            </a:endParaRPr>
          </a:p>
          <a:p>
            <a:pPr indent="0" lvl="0" marL="0" rtl="0" algn="l">
              <a:spcBef>
                <a:spcPts val="1100"/>
              </a:spcBef>
              <a:spcAft>
                <a:spcPts val="0"/>
              </a:spcAft>
              <a:buClr>
                <a:schemeClr val="dk1"/>
              </a:buClr>
              <a:buSzPts val="1100"/>
              <a:buFont typeface="Arial"/>
              <a:buNone/>
            </a:pPr>
            <a:r>
              <a:t/>
            </a:r>
            <a:endParaRPr sz="1400">
              <a:solidFill>
                <a:srgbClr val="000000"/>
              </a:solidFill>
              <a:latin typeface="Montserrat"/>
              <a:ea typeface="Montserrat"/>
              <a:cs typeface="Montserrat"/>
              <a:sym typeface="Montserrat"/>
            </a:endParaRPr>
          </a:p>
          <a:p>
            <a:pPr indent="0" lvl="0" marL="0" rtl="0" algn="l">
              <a:spcBef>
                <a:spcPts val="1100"/>
              </a:spcBef>
              <a:spcAft>
                <a:spcPts val="1100"/>
              </a:spcAft>
              <a:buClr>
                <a:schemeClr val="dk1"/>
              </a:buClr>
              <a:buSzPts val="1100"/>
              <a:buFont typeface="Arial"/>
              <a:buNone/>
            </a:pPr>
            <a:r>
              <a:t/>
            </a:r>
            <a:endParaRPr sz="1400">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