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Montserrat"/>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Montserrat-bold.fntdata"/><Relationship Id="rId10" Type="http://schemas.openxmlformats.org/officeDocument/2006/relationships/slide" Target="slides/slide5.xml"/><Relationship Id="rId54" Type="http://schemas.openxmlformats.org/officeDocument/2006/relationships/font" Target="fonts/Montserrat-regular.fntdata"/><Relationship Id="rId13" Type="http://schemas.openxmlformats.org/officeDocument/2006/relationships/slide" Target="slides/slide8.xml"/><Relationship Id="rId57" Type="http://schemas.openxmlformats.org/officeDocument/2006/relationships/font" Target="fonts/Montserrat-boldItalic.fntdata"/><Relationship Id="rId12" Type="http://schemas.openxmlformats.org/officeDocument/2006/relationships/slide" Target="slides/slide7.xml"/><Relationship Id="rId56" Type="http://schemas.openxmlformats.org/officeDocument/2006/relationships/font" Target="fonts/Montserra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a5b5cb0d6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a5b5cb0d6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a5b5cb0d6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a5b5cb0d6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a5b5cb0d6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a5b5cb0d6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a5b5cb0d6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a5b5cb0d6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a5b5cb0d6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a5b5cb0d6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a5b5cb0d6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a5b5cb0d6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a5b5cb0d6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a5b5cb0d6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5b5cb0d6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a5b5cb0d6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a5b5cb0d6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5b5cb0d6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a5b5cb0d6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a5b5cb0d6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aca5c54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aca5c54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a5b5cb0d6_2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a5b5cb0d6_2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a5b5cb0d6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a5b5cb0d6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a5b5cb0d6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a5b5cb0d6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a5b5cb0d6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a5b5cb0d6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a5b5cb0d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a5b5cb0d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a5b5cb0d6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a5b5cb0d6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a5b5cb0d6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a5b5cb0d6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a5b5cb0d6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a5b5cb0d6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a5b5cb0d6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a5b5cb0d6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a5b5cb0d6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a5b5cb0d6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a5b5cb0d6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a5b5cb0d6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a5b5cb0d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a5b5cb0d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a5b5cb0d6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a5b5cb0d6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a5b5cb0d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a5b5cb0d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b72020d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b72020d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b72020de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b72020de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b72020de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b72020d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b72020de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b72020de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b72020de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b72020de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8b72020de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b72020de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b72020de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b72020de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a5b5cb0d6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a5b5cb0d6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b72020de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b72020de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b72020de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b72020de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8b72020de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b72020de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b72020de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b72020de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8b72020de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b72020de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b72020de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b72020de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8b72020d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8b72020d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8b72020de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8b72020de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b72020de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b72020de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a5b5cb0d6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a5b5cb0d6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a5b5cb0d6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a5b5cb0d6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a5b5cb0d6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a5b5cb0d6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a5b5cb0d6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a5b5cb0d6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a5b5cb0d6_2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a5b5cb0d6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2"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latin typeface="Montserrat"/>
                <a:ea typeface="Montserrat"/>
                <a:cs typeface="Montserrat"/>
                <a:sym typeface="Montserrat"/>
              </a:rPr>
              <a:t>HTML</a:t>
            </a:r>
            <a:endParaRPr>
              <a:latin typeface="Montserrat"/>
              <a:ea typeface="Montserrat"/>
              <a:cs typeface="Montserrat"/>
              <a:sym typeface="Montserrat"/>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000000"/>
                </a:solidFill>
                <a:latin typeface="Montserrat"/>
                <a:ea typeface="Montserrat"/>
                <a:cs typeface="Montserrat"/>
                <a:sym typeface="Montserrat"/>
              </a:rPr>
              <a:t>HTML5 tags, audio, video</a:t>
            </a:r>
            <a:endParaRPr>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0" y="0"/>
            <a:ext cx="9144002" cy="5143500"/>
          </a:xfrm>
          <a:prstGeom prst="rect">
            <a:avLst/>
          </a:prstGeom>
          <a:noFill/>
          <a:ln>
            <a:noFill/>
          </a:ln>
        </p:spPr>
      </p:pic>
      <p:sp>
        <p:nvSpPr>
          <p:cNvPr id="118" name="Google Shape;118;p22"/>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9" name="Google Shape;119;p22"/>
          <p:cNvSpPr txBox="1"/>
          <p:nvPr>
            <p:ph idx="1" type="body"/>
          </p:nvPr>
        </p:nvSpPr>
        <p:spPr>
          <a:xfrm>
            <a:off x="429350" y="680725"/>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&lt;article&gt;</a:t>
            </a:r>
            <a:r>
              <a:rPr lang="ru" sz="1400">
                <a:solidFill>
                  <a:srgbClr val="000000"/>
                </a:solidFill>
                <a:latin typeface="Montserrat"/>
                <a:ea typeface="Montserrat"/>
                <a:cs typeface="Montserrat"/>
                <a:sym typeface="Montserrat"/>
              </a:rPr>
              <a:t> внутри </a:t>
            </a:r>
            <a:r>
              <a:rPr b="1" lang="ru" sz="1400">
                <a:solidFill>
                  <a:srgbClr val="000000"/>
                </a:solidFill>
                <a:latin typeface="Montserrat"/>
                <a:ea typeface="Montserrat"/>
                <a:cs typeface="Montserrat"/>
                <a:sym typeface="Montserrat"/>
              </a:rPr>
              <a:t>&lt;section&gt;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Можно создавать родительские элементы </a:t>
            </a:r>
            <a:r>
              <a:rPr b="1" lang="ru" sz="1400">
                <a:solidFill>
                  <a:srgbClr val="000000"/>
                </a:solidFill>
                <a:latin typeface="Montserrat"/>
                <a:ea typeface="Montserrat"/>
                <a:cs typeface="Montserrat"/>
                <a:sym typeface="Montserrat"/>
              </a:rPr>
              <a:t>&lt;section&gt;</a:t>
            </a:r>
            <a:r>
              <a:rPr lang="ru" sz="1400">
                <a:solidFill>
                  <a:srgbClr val="000000"/>
                </a:solidFill>
                <a:latin typeface="Montserrat"/>
                <a:ea typeface="Montserrat"/>
                <a:cs typeface="Montserrat"/>
                <a:sym typeface="Montserrat"/>
              </a:rPr>
              <a:t> с вложенными элементами </a:t>
            </a:r>
            <a:r>
              <a:rPr b="1" lang="ru" sz="1400">
                <a:solidFill>
                  <a:srgbClr val="000000"/>
                </a:solidFill>
                <a:latin typeface="Montserrat"/>
                <a:ea typeface="Montserrat"/>
                <a:cs typeface="Montserrat"/>
                <a:sym typeface="Montserrat"/>
              </a:rPr>
              <a:t>&lt;article&gt;,</a:t>
            </a:r>
            <a:r>
              <a:rPr lang="ru" sz="1400">
                <a:solidFill>
                  <a:srgbClr val="000000"/>
                </a:solidFill>
                <a:latin typeface="Montserrat"/>
                <a:ea typeface="Montserrat"/>
                <a:cs typeface="Montserrat"/>
                <a:sym typeface="Montserrat"/>
              </a:rPr>
              <a:t> в которых есть один или несколько элементов </a:t>
            </a:r>
            <a:r>
              <a:rPr b="1" lang="ru" sz="1400">
                <a:solidFill>
                  <a:srgbClr val="000000"/>
                </a:solidFill>
                <a:latin typeface="Montserrat"/>
                <a:ea typeface="Montserrat"/>
                <a:cs typeface="Montserrat"/>
                <a:sym typeface="Montserrat"/>
              </a:rPr>
              <a:t>&lt;article&gt;</a:t>
            </a:r>
            <a:r>
              <a:rPr lang="ru" sz="1400">
                <a:solidFill>
                  <a:srgbClr val="000000"/>
                </a:solidFill>
                <a:latin typeface="Montserrat"/>
                <a:ea typeface="Montserrat"/>
                <a:cs typeface="Montserrat"/>
                <a:sym typeface="Montserrat"/>
              </a:rPr>
              <a:t>. Не все страницы должны быть устроены именно так, но это допустимый способ вложения элементов. Например, основная область контента страницы содержит два блока со статьями разной тематики. Можно сделать на этом акцент, поместив каждую статью одной тематики внутрь элемента</a:t>
            </a:r>
            <a:r>
              <a:rPr b="1" lang="ru" sz="1400">
                <a:solidFill>
                  <a:srgbClr val="000000"/>
                </a:solidFill>
                <a:latin typeface="Montserrat"/>
                <a:ea typeface="Montserrat"/>
                <a:cs typeface="Montserrat"/>
                <a:sym typeface="Montserrat"/>
              </a:rPr>
              <a:t> &lt;section&gt;</a:t>
            </a:r>
            <a:endParaRPr b="1" sz="1400">
              <a:solidFill>
                <a:srgbClr val="000000"/>
              </a:solidFill>
              <a:latin typeface="Montserrat"/>
              <a:ea typeface="Montserrat"/>
              <a:cs typeface="Montserrat"/>
              <a:sym typeface="Montserrat"/>
            </a:endParaRPr>
          </a:p>
          <a:p>
            <a:pPr indent="-304800" lvl="0" marL="457200" rtl="0" algn="l">
              <a:spcBef>
                <a:spcPts val="1100"/>
              </a:spcBef>
              <a:spcAft>
                <a:spcPts val="0"/>
              </a:spcAft>
              <a:buClr>
                <a:srgbClr val="292B2C"/>
              </a:buClr>
              <a:buSzPts val="1200"/>
              <a:buFont typeface="Montserrat"/>
              <a:buAutoNum type="arabicPeriod"/>
            </a:pPr>
            <a:r>
              <a:rPr b="1" lang="ru" sz="1200">
                <a:solidFill>
                  <a:srgbClr val="292B2C"/>
                </a:solidFill>
                <a:highlight>
                  <a:schemeClr val="lt1"/>
                </a:highlight>
                <a:latin typeface="Montserrat"/>
                <a:ea typeface="Montserrat"/>
                <a:cs typeface="Montserrat"/>
                <a:sym typeface="Montserrat"/>
              </a:rPr>
              <a:t>&lt;section&gt;</a:t>
            </a:r>
            <a:endParaRPr b="1" sz="1200">
              <a:solidFill>
                <a:srgbClr val="292B2C"/>
              </a:solidFill>
              <a:highlight>
                <a:schemeClr val="lt1"/>
              </a:highlight>
              <a:latin typeface="Montserrat"/>
              <a:ea typeface="Montserrat"/>
              <a:cs typeface="Montserrat"/>
              <a:sym typeface="Montserrat"/>
            </a:endParaRPr>
          </a:p>
          <a:p>
            <a:pPr indent="-304800" lvl="0" marL="457200" rtl="0" algn="l">
              <a:spcBef>
                <a:spcPts val="0"/>
              </a:spcBef>
              <a:spcAft>
                <a:spcPts val="0"/>
              </a:spcAft>
              <a:buClr>
                <a:srgbClr val="292B2C"/>
              </a:buClr>
              <a:buSzPts val="1200"/>
              <a:buFont typeface="Montserrat"/>
              <a:buAutoNum type="arabicPeriod"/>
            </a:pPr>
            <a:r>
              <a:rPr lang="ru" sz="1200">
                <a:solidFill>
                  <a:srgbClr val="292B2C"/>
                </a:solidFill>
                <a:highlight>
                  <a:schemeClr val="lt1"/>
                </a:highlight>
                <a:latin typeface="Montserrat"/>
                <a:ea typeface="Montserrat"/>
                <a:cs typeface="Montserrat"/>
                <a:sym typeface="Montserrat"/>
              </a:rPr>
              <a:t>  &lt;h1&gt;Заметки о природе&lt;/h1&gt;</a:t>
            </a:r>
            <a:endParaRPr sz="1200">
              <a:solidFill>
                <a:srgbClr val="292B2C"/>
              </a:solidFill>
              <a:highlight>
                <a:schemeClr val="lt1"/>
              </a:highlight>
              <a:latin typeface="Montserrat"/>
              <a:ea typeface="Montserrat"/>
              <a:cs typeface="Montserrat"/>
              <a:sym typeface="Montserrat"/>
            </a:endParaRPr>
          </a:p>
          <a:p>
            <a:pPr indent="-304800" lvl="0" marL="457200" rtl="0" algn="l">
              <a:spcBef>
                <a:spcPts val="0"/>
              </a:spcBef>
              <a:spcAft>
                <a:spcPts val="0"/>
              </a:spcAft>
              <a:buClr>
                <a:srgbClr val="292B2C"/>
              </a:buClr>
              <a:buSzPts val="1200"/>
              <a:buFont typeface="Montserrat"/>
              <a:buAutoNum type="arabicPeriod"/>
            </a:pPr>
            <a:r>
              <a:rPr lang="ru" sz="1200">
                <a:solidFill>
                  <a:srgbClr val="292B2C"/>
                </a:solidFill>
                <a:highlight>
                  <a:schemeClr val="lt1"/>
                </a:highlight>
                <a:latin typeface="Montserrat"/>
                <a:ea typeface="Montserrat"/>
                <a:cs typeface="Montserrat"/>
                <a:sym typeface="Montserrat"/>
              </a:rPr>
              <a:t>    &lt;article&gt;       &lt;h2&gt;...&lt;/h2&gt;      &lt;p&gt;...&lt;/p&gt;    &lt;/article&gt;</a:t>
            </a:r>
            <a:endParaRPr sz="1200">
              <a:solidFill>
                <a:srgbClr val="292B2C"/>
              </a:solidFill>
              <a:highlight>
                <a:schemeClr val="lt1"/>
              </a:highlight>
              <a:latin typeface="Montserrat"/>
              <a:ea typeface="Montserrat"/>
              <a:cs typeface="Montserrat"/>
              <a:sym typeface="Montserrat"/>
            </a:endParaRPr>
          </a:p>
          <a:p>
            <a:pPr indent="-304800" lvl="0" marL="457200" rtl="0" algn="l">
              <a:spcBef>
                <a:spcPts val="0"/>
              </a:spcBef>
              <a:spcAft>
                <a:spcPts val="0"/>
              </a:spcAft>
              <a:buClr>
                <a:srgbClr val="292B2C"/>
              </a:buClr>
              <a:buSzPts val="1200"/>
              <a:buFont typeface="Montserrat"/>
              <a:buAutoNum type="arabicPeriod"/>
            </a:pPr>
            <a:r>
              <a:rPr lang="ru" sz="1200">
                <a:solidFill>
                  <a:srgbClr val="292B2C"/>
                </a:solidFill>
                <a:highlight>
                  <a:schemeClr val="lt1"/>
                </a:highlight>
                <a:latin typeface="Montserrat"/>
                <a:ea typeface="Montserrat"/>
                <a:cs typeface="Montserrat"/>
                <a:sym typeface="Montserrat"/>
              </a:rPr>
              <a:t>    &lt;article&gt;      &lt;h2&gt;...&lt;/h2&gt;      &lt;p&gt;...&lt;/p&gt;    &lt;/article&gt;</a:t>
            </a:r>
            <a:endParaRPr sz="1200">
              <a:solidFill>
                <a:srgbClr val="292B2C"/>
              </a:solidFill>
              <a:highlight>
                <a:schemeClr val="lt1"/>
              </a:highlight>
              <a:latin typeface="Montserrat"/>
              <a:ea typeface="Montserrat"/>
              <a:cs typeface="Montserrat"/>
              <a:sym typeface="Montserrat"/>
            </a:endParaRPr>
          </a:p>
          <a:p>
            <a:pPr indent="-304800" lvl="0" marL="457200" rtl="0" algn="l">
              <a:spcBef>
                <a:spcPts val="0"/>
              </a:spcBef>
              <a:spcAft>
                <a:spcPts val="0"/>
              </a:spcAft>
              <a:buClr>
                <a:srgbClr val="292B2C"/>
              </a:buClr>
              <a:buSzPts val="1200"/>
              <a:buFont typeface="Montserrat"/>
              <a:buAutoNum type="arabicPeriod"/>
            </a:pPr>
            <a:r>
              <a:rPr b="1" lang="ru" sz="1200">
                <a:solidFill>
                  <a:srgbClr val="292B2C"/>
                </a:solidFill>
                <a:highlight>
                  <a:schemeClr val="lt1"/>
                </a:highlight>
                <a:latin typeface="Montserrat"/>
                <a:ea typeface="Montserrat"/>
                <a:cs typeface="Montserrat"/>
                <a:sym typeface="Montserrat"/>
              </a:rPr>
              <a:t>&lt;/section&gt;</a:t>
            </a:r>
            <a:endParaRPr b="1" sz="1200">
              <a:solidFill>
                <a:srgbClr val="292B2C"/>
              </a:solidFill>
              <a:highlight>
                <a:schemeClr val="lt1"/>
              </a:highlight>
              <a:latin typeface="Montserrat"/>
              <a:ea typeface="Montserrat"/>
              <a:cs typeface="Montserrat"/>
              <a:sym typeface="Montserrat"/>
            </a:endParaRPr>
          </a:p>
          <a:p>
            <a:pPr indent="-304800" lvl="0" marL="457200" rtl="0" algn="l">
              <a:spcBef>
                <a:spcPts val="0"/>
              </a:spcBef>
              <a:spcAft>
                <a:spcPts val="0"/>
              </a:spcAft>
              <a:buClr>
                <a:srgbClr val="292B2C"/>
              </a:buClr>
              <a:buSzPts val="1200"/>
              <a:buFont typeface="Montserrat"/>
              <a:buAutoNum type="arabicPeriod"/>
            </a:pPr>
            <a:r>
              <a:rPr b="1" lang="ru" sz="1200">
                <a:solidFill>
                  <a:srgbClr val="292B2C"/>
                </a:solidFill>
                <a:highlight>
                  <a:schemeClr val="lt1"/>
                </a:highlight>
                <a:latin typeface="Montserrat"/>
                <a:ea typeface="Montserrat"/>
                <a:cs typeface="Montserrat"/>
                <a:sym typeface="Montserrat"/>
              </a:rPr>
              <a:t>&lt;section&gt;</a:t>
            </a:r>
            <a:endParaRPr b="1" sz="1200">
              <a:solidFill>
                <a:srgbClr val="292B2C"/>
              </a:solidFill>
              <a:highlight>
                <a:schemeClr val="lt1"/>
              </a:highlight>
              <a:latin typeface="Montserrat"/>
              <a:ea typeface="Montserrat"/>
              <a:cs typeface="Montserrat"/>
              <a:sym typeface="Montserrat"/>
            </a:endParaRPr>
          </a:p>
          <a:p>
            <a:pPr indent="-304800" lvl="0" marL="457200" rtl="0" algn="l">
              <a:spcBef>
                <a:spcPts val="0"/>
              </a:spcBef>
              <a:spcAft>
                <a:spcPts val="0"/>
              </a:spcAft>
              <a:buClr>
                <a:srgbClr val="292B2C"/>
              </a:buClr>
              <a:buSzPts val="1200"/>
              <a:buFont typeface="Montserrat"/>
              <a:buAutoNum type="arabicPeriod"/>
            </a:pPr>
            <a:r>
              <a:rPr lang="ru" sz="1200">
                <a:solidFill>
                  <a:srgbClr val="292B2C"/>
                </a:solidFill>
                <a:highlight>
                  <a:schemeClr val="lt1"/>
                </a:highlight>
                <a:latin typeface="Montserrat"/>
                <a:ea typeface="Montserrat"/>
                <a:cs typeface="Montserrat"/>
                <a:sym typeface="Montserrat"/>
              </a:rPr>
              <a:t>  &lt;h1&gt;Исторические заметки&lt;/h1&gt;</a:t>
            </a:r>
            <a:endParaRPr sz="1200">
              <a:solidFill>
                <a:srgbClr val="292B2C"/>
              </a:solidFill>
              <a:highlight>
                <a:schemeClr val="lt1"/>
              </a:highlight>
              <a:latin typeface="Montserrat"/>
              <a:ea typeface="Montserrat"/>
              <a:cs typeface="Montserrat"/>
              <a:sym typeface="Montserrat"/>
            </a:endParaRPr>
          </a:p>
          <a:p>
            <a:pPr indent="-304800" lvl="0" marL="457200" rtl="0" algn="l">
              <a:spcBef>
                <a:spcPts val="0"/>
              </a:spcBef>
              <a:spcAft>
                <a:spcPts val="0"/>
              </a:spcAft>
              <a:buClr>
                <a:srgbClr val="292B2C"/>
              </a:buClr>
              <a:buSzPts val="1200"/>
              <a:buFont typeface="Montserrat"/>
              <a:buAutoNum type="arabicPeriod"/>
            </a:pPr>
            <a:r>
              <a:rPr lang="ru" sz="1200">
                <a:solidFill>
                  <a:srgbClr val="292B2C"/>
                </a:solidFill>
                <a:highlight>
                  <a:schemeClr val="lt1"/>
                </a:highlight>
                <a:latin typeface="Montserrat"/>
                <a:ea typeface="Montserrat"/>
                <a:cs typeface="Montserrat"/>
                <a:sym typeface="Montserrat"/>
              </a:rPr>
              <a:t>    &lt;article&gt;      &lt;h2&gt;...&lt;/h2&gt;      &lt;p&gt;...&lt;/p&gt;    &lt;/article&gt;</a:t>
            </a:r>
            <a:endParaRPr sz="1200">
              <a:solidFill>
                <a:srgbClr val="292B2C"/>
              </a:solidFill>
              <a:highlight>
                <a:schemeClr val="lt1"/>
              </a:highlight>
              <a:latin typeface="Montserrat"/>
              <a:ea typeface="Montserrat"/>
              <a:cs typeface="Montserrat"/>
              <a:sym typeface="Montserrat"/>
            </a:endParaRPr>
          </a:p>
          <a:p>
            <a:pPr indent="-304800" lvl="0" marL="457200" rtl="0" algn="l">
              <a:spcBef>
                <a:spcPts val="0"/>
              </a:spcBef>
              <a:spcAft>
                <a:spcPts val="0"/>
              </a:spcAft>
              <a:buClr>
                <a:srgbClr val="292B2C"/>
              </a:buClr>
              <a:buSzPts val="1200"/>
              <a:buFont typeface="Montserrat"/>
              <a:buAutoNum type="arabicPeriod"/>
            </a:pPr>
            <a:r>
              <a:rPr lang="ru" sz="1200">
                <a:solidFill>
                  <a:srgbClr val="292B2C"/>
                </a:solidFill>
                <a:highlight>
                  <a:schemeClr val="lt1"/>
                </a:highlight>
                <a:latin typeface="Montserrat"/>
                <a:ea typeface="Montserrat"/>
                <a:cs typeface="Montserrat"/>
                <a:sym typeface="Montserrat"/>
              </a:rPr>
              <a:t>    &lt;article&gt;      &lt;h2&gt;...&lt;/h2&gt;      &lt;p&gt;...&lt;/p&gt;    &lt;/article&gt;</a:t>
            </a:r>
            <a:endParaRPr sz="1200">
              <a:solidFill>
                <a:srgbClr val="292B2C"/>
              </a:solidFill>
              <a:highlight>
                <a:schemeClr val="lt1"/>
              </a:highlight>
              <a:latin typeface="Montserrat"/>
              <a:ea typeface="Montserrat"/>
              <a:cs typeface="Montserrat"/>
              <a:sym typeface="Montserrat"/>
            </a:endParaRPr>
          </a:p>
          <a:p>
            <a:pPr indent="-304800" lvl="0" marL="457200" rtl="0" algn="l">
              <a:spcBef>
                <a:spcPts val="0"/>
              </a:spcBef>
              <a:spcAft>
                <a:spcPts val="0"/>
              </a:spcAft>
              <a:buClr>
                <a:srgbClr val="292B2C"/>
              </a:buClr>
              <a:buSzPts val="1200"/>
              <a:buFont typeface="Montserrat"/>
              <a:buAutoNum type="arabicPeriod"/>
            </a:pPr>
            <a:r>
              <a:rPr b="1" lang="ru" sz="1200">
                <a:solidFill>
                  <a:srgbClr val="292B2C"/>
                </a:solidFill>
                <a:highlight>
                  <a:schemeClr val="lt1"/>
                </a:highlight>
                <a:latin typeface="Montserrat"/>
                <a:ea typeface="Montserrat"/>
                <a:cs typeface="Montserrat"/>
                <a:sym typeface="Montserrat"/>
              </a:rPr>
              <a:t>&lt;/section&gt;</a:t>
            </a:r>
            <a:endParaRPr b="1" sz="1400">
              <a:solidFill>
                <a:srgbClr val="00000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0" y="0"/>
            <a:ext cx="9144002" cy="5143500"/>
          </a:xfrm>
          <a:prstGeom prst="rect">
            <a:avLst/>
          </a:prstGeom>
          <a:noFill/>
          <a:ln>
            <a:noFill/>
          </a:ln>
        </p:spPr>
      </p:pic>
      <p:sp>
        <p:nvSpPr>
          <p:cNvPr id="125" name="Google Shape;125;p23"/>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6" name="Google Shape;126;p23"/>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&lt;aside&gt;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 секционное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Группирует содержимое, связанное с окружающим его контентом напрямую, но которое можно счесть отдельным (т.е., удаление этого блока не повлияет на понимание основного содержимого). Чаще всего элемент позиционируется как боковая колонка (как в книгах) и включает в себя группу элементов: </a:t>
            </a:r>
            <a:r>
              <a:rPr b="1" lang="ru" sz="1400">
                <a:solidFill>
                  <a:srgbClr val="000000"/>
                </a:solidFill>
                <a:latin typeface="Montserrat"/>
                <a:ea typeface="Montserrat"/>
                <a:cs typeface="Montserrat"/>
                <a:sym typeface="Montserrat"/>
              </a:rPr>
              <a:t>&lt;nav&gt;</a:t>
            </a:r>
            <a:r>
              <a:rPr lang="ru" sz="1400">
                <a:solidFill>
                  <a:srgbClr val="000000"/>
                </a:solidFill>
                <a:latin typeface="Montserrat"/>
                <a:ea typeface="Montserrat"/>
                <a:cs typeface="Montserrat"/>
                <a:sym typeface="Montserrat"/>
              </a:rPr>
              <a:t>, цифровые данные, цитаты, рекламные блоки, архивные записи. Не подходит для блоков, просто позиционированных в стороне.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&lt;aside&gt;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&lt;h2&gt;...&lt;/h2&gt;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&lt;p&gt;...&lt;/p&gt;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&lt;/aside&gt;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4"/>
          <p:cNvPicPr preferRelativeResize="0"/>
          <p:nvPr/>
        </p:nvPicPr>
        <p:blipFill>
          <a:blip r:embed="rId3">
            <a:alphaModFix/>
          </a:blip>
          <a:stretch>
            <a:fillRect/>
          </a:stretch>
        </p:blipFill>
        <p:spPr>
          <a:xfrm>
            <a:off x="0" y="0"/>
            <a:ext cx="9144002" cy="5143500"/>
          </a:xfrm>
          <a:prstGeom prst="rect">
            <a:avLst/>
          </a:prstGeom>
          <a:noFill/>
          <a:ln>
            <a:noFill/>
          </a:ln>
        </p:spPr>
      </p:pic>
      <p:sp>
        <p:nvSpPr>
          <p:cNvPr id="132" name="Google Shape;132;p24"/>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3" name="Google Shape;133;p24"/>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&lt;footer&gt;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Представляет собой нижний колонтитул содержащей его секции или корневого элемента. Обычно содержит информацию об авторе статьи, данные о копирайте и т.д. Если используется как колонтитул всей страницы, содержимое дополняется сведениями об авторских правах, ссылками на условия использования, контактную информацию, ссылками на связанное содержимое и т.п.</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В одном веб-документе может быть несколько элементов </a:t>
            </a:r>
            <a:r>
              <a:rPr b="1" lang="ru" sz="1400">
                <a:solidFill>
                  <a:srgbClr val="000000"/>
                </a:solidFill>
                <a:latin typeface="Montserrat"/>
                <a:ea typeface="Montserrat"/>
                <a:cs typeface="Montserrat"/>
                <a:sym typeface="Montserrat"/>
              </a:rPr>
              <a:t>&lt;footer&gt;</a:t>
            </a:r>
            <a:r>
              <a:rPr lang="ru" sz="1400">
                <a:solidFill>
                  <a:srgbClr val="000000"/>
                </a:solidFill>
                <a:latin typeface="Montserrat"/>
                <a:ea typeface="Montserrat"/>
                <a:cs typeface="Montserrat"/>
                <a:sym typeface="Montserrat"/>
              </a:rPr>
              <a:t>. Как каждая страница, так и каждая статья может иметь свой элемент </a:t>
            </a:r>
            <a:r>
              <a:rPr b="1" lang="ru" sz="1400">
                <a:solidFill>
                  <a:srgbClr val="000000"/>
                </a:solidFill>
                <a:latin typeface="Montserrat"/>
                <a:ea typeface="Montserrat"/>
                <a:cs typeface="Montserrat"/>
                <a:sym typeface="Montserrat"/>
              </a:rPr>
              <a:t>&lt;footer&gt;</a:t>
            </a:r>
            <a:r>
              <a:rPr lang="ru" sz="1400">
                <a:solidFill>
                  <a:srgbClr val="000000"/>
                </a:solidFill>
                <a:latin typeface="Montserrat"/>
                <a:ea typeface="Montserrat"/>
                <a:cs typeface="Montserrat"/>
                <a:sym typeface="Montserrat"/>
              </a:rPr>
              <a:t>, более того, </a:t>
            </a:r>
            <a:r>
              <a:rPr b="1" lang="ru" sz="1400">
                <a:solidFill>
                  <a:srgbClr val="000000"/>
                </a:solidFill>
                <a:latin typeface="Montserrat"/>
                <a:ea typeface="Montserrat"/>
                <a:cs typeface="Montserrat"/>
                <a:sym typeface="Montserrat"/>
              </a:rPr>
              <a:t>&lt;footer&gt;</a:t>
            </a:r>
            <a:r>
              <a:rPr lang="ru" sz="1400">
                <a:solidFill>
                  <a:srgbClr val="000000"/>
                </a:solidFill>
                <a:latin typeface="Montserrat"/>
                <a:ea typeface="Montserrat"/>
                <a:cs typeface="Montserrat"/>
                <a:sym typeface="Montserrat"/>
              </a:rPr>
              <a:t> можно поместить в элемент </a:t>
            </a:r>
            <a:r>
              <a:rPr b="1" lang="ru" sz="1400">
                <a:solidFill>
                  <a:srgbClr val="000000"/>
                </a:solidFill>
                <a:latin typeface="Montserrat"/>
                <a:ea typeface="Montserrat"/>
                <a:cs typeface="Montserrat"/>
                <a:sym typeface="Montserrat"/>
              </a:rPr>
              <a:t>&lt;blockquote&gt;</a:t>
            </a:r>
            <a:r>
              <a:rPr lang="ru" sz="1400">
                <a:solidFill>
                  <a:srgbClr val="000000"/>
                </a:solidFill>
                <a:latin typeface="Montserrat"/>
                <a:ea typeface="Montserrat"/>
                <a:cs typeface="Montserrat"/>
                <a:sym typeface="Montserrat"/>
              </a:rPr>
              <a:t>, чтобы указать источник цитирования.</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0" y="0"/>
            <a:ext cx="9144002" cy="5143500"/>
          </a:xfrm>
          <a:prstGeom prst="rect">
            <a:avLst/>
          </a:prstGeom>
          <a:noFill/>
          <a:ln>
            <a:noFill/>
          </a:ln>
        </p:spPr>
      </p:pic>
      <p:sp>
        <p:nvSpPr>
          <p:cNvPr id="139" name="Google Shape;139;p25"/>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25"/>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&lt;footer&gt;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&lt;address&gt;...&lt;/address&gt;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&lt;small&gt;@2014...&lt;/small&gt;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&lt;/footer&gt;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&lt;address&gt;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Используется для определения контактной информации автора/владельца документа или статьи. Для обозначения автора документа тег размещают внутри элемента </a:t>
            </a:r>
            <a:r>
              <a:rPr b="1" lang="ru" sz="1400">
                <a:solidFill>
                  <a:srgbClr val="000000"/>
                </a:solidFill>
                <a:latin typeface="Montserrat"/>
                <a:ea typeface="Montserrat"/>
                <a:cs typeface="Montserrat"/>
                <a:sym typeface="Montserrat"/>
              </a:rPr>
              <a:t>&lt;body&gt;,</a:t>
            </a:r>
            <a:r>
              <a:rPr lang="ru" sz="1400">
                <a:solidFill>
                  <a:srgbClr val="000000"/>
                </a:solidFill>
                <a:latin typeface="Montserrat"/>
                <a:ea typeface="Montserrat"/>
                <a:cs typeface="Montserrat"/>
                <a:sym typeface="Montserrat"/>
              </a:rPr>
              <a:t> для отображения автора статьи — внутри тега </a:t>
            </a:r>
            <a:r>
              <a:rPr b="1" lang="ru" sz="1400">
                <a:solidFill>
                  <a:srgbClr val="000000"/>
                </a:solidFill>
                <a:latin typeface="Montserrat"/>
                <a:ea typeface="Montserrat"/>
                <a:cs typeface="Montserrat"/>
                <a:sym typeface="Montserrat"/>
              </a:rPr>
              <a:t>&lt;article&gt;</a:t>
            </a:r>
            <a:r>
              <a:rPr lang="ru" sz="1400">
                <a:solidFill>
                  <a:srgbClr val="000000"/>
                </a:solidFill>
                <a:latin typeface="Montserrat"/>
                <a:ea typeface="Montserrat"/>
                <a:cs typeface="Montserrat"/>
                <a:sym typeface="Montserrat"/>
              </a:rPr>
              <a:t>. В браузере обычно отображается курсивом.</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0" y="0"/>
            <a:ext cx="9144002" cy="5143500"/>
          </a:xfrm>
          <a:prstGeom prst="rect">
            <a:avLst/>
          </a:prstGeom>
          <a:noFill/>
          <a:ln>
            <a:noFill/>
          </a:ln>
        </p:spPr>
      </p:pic>
      <p:sp>
        <p:nvSpPr>
          <p:cNvPr id="146" name="Google Shape;146;p26"/>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7" name="Google Shape;147;p26"/>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a:t>
            </a:r>
            <a:r>
              <a:rPr b="1" lang="ru" sz="1400">
                <a:solidFill>
                  <a:srgbClr val="000000"/>
                </a:solidFill>
                <a:latin typeface="Montserrat"/>
                <a:ea typeface="Montserrat"/>
                <a:cs typeface="Montserrat"/>
                <a:sym typeface="Montserrat"/>
              </a:rPr>
              <a:t> &lt;main&gt;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&lt;main&gt;</a:t>
            </a:r>
            <a:r>
              <a:rPr lang="ru" sz="1400">
                <a:solidFill>
                  <a:srgbClr val="000000"/>
                </a:solidFill>
                <a:latin typeface="Montserrat"/>
                <a:ea typeface="Montserrat"/>
                <a:cs typeface="Montserrat"/>
                <a:sym typeface="Montserrat"/>
              </a:rPr>
              <a:t> представляет основное содержимое документа (содержимое элемента &lt;body&gt;). Контент, находящийся внутри элемента, должен быть уникальным и не повторяться во всех документах сайта, таких как навигационные ссылки, информация о копирайте, логотипы, формы поиска (в случае, если форма поиска является основной функцией документа).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&lt;main&gt;</a:t>
            </a:r>
            <a:r>
              <a:rPr lang="ru" sz="1400">
                <a:solidFill>
                  <a:srgbClr val="000000"/>
                </a:solidFill>
                <a:latin typeface="Montserrat"/>
                <a:ea typeface="Montserrat"/>
                <a:cs typeface="Montserrat"/>
                <a:sym typeface="Montserrat"/>
              </a:rPr>
              <a:t> </a:t>
            </a:r>
            <a:r>
              <a:rPr b="1" lang="ru" sz="1400">
                <a:solidFill>
                  <a:srgbClr val="000000"/>
                </a:solidFill>
                <a:latin typeface="Montserrat"/>
                <a:ea typeface="Montserrat"/>
                <a:cs typeface="Montserrat"/>
                <a:sym typeface="Montserrat"/>
              </a:rPr>
              <a:t>не может быть потомком</a:t>
            </a:r>
            <a:r>
              <a:rPr lang="ru" sz="1400">
                <a:solidFill>
                  <a:srgbClr val="000000"/>
                </a:solidFill>
                <a:latin typeface="Montserrat"/>
                <a:ea typeface="Montserrat"/>
                <a:cs typeface="Montserrat"/>
                <a:sym typeface="Montserrat"/>
              </a:rPr>
              <a:t> таких элементов как </a:t>
            </a:r>
            <a:r>
              <a:rPr b="1" lang="ru" sz="1400">
                <a:solidFill>
                  <a:srgbClr val="000000"/>
                </a:solidFill>
                <a:latin typeface="Montserrat"/>
                <a:ea typeface="Montserrat"/>
                <a:cs typeface="Montserrat"/>
                <a:sym typeface="Montserrat"/>
              </a:rPr>
              <a:t>&lt;article&gt;, &lt;aside&gt;, &lt;footer&gt;, &lt;header&gt; или &lt;nav&gt;.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7"/>
          <p:cNvPicPr preferRelativeResize="0"/>
          <p:nvPr/>
        </p:nvPicPr>
        <p:blipFill>
          <a:blip r:embed="rId3">
            <a:alphaModFix/>
          </a:blip>
          <a:stretch>
            <a:fillRect/>
          </a:stretch>
        </p:blipFill>
        <p:spPr>
          <a:xfrm>
            <a:off x="0" y="0"/>
            <a:ext cx="9144002" cy="5143500"/>
          </a:xfrm>
          <a:prstGeom prst="rect">
            <a:avLst/>
          </a:prstGeom>
          <a:noFill/>
          <a:ln>
            <a:noFill/>
          </a:ln>
        </p:spPr>
      </p:pic>
      <p:sp>
        <p:nvSpPr>
          <p:cNvPr id="153" name="Google Shape;153;p27"/>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4" name="Google Shape;154;p27"/>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285750" lvl="0" marL="457200" rtl="0" algn="l">
              <a:spcBef>
                <a:spcPts val="110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&lt;body&gt;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&lt;header&gt;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&lt;h1&gt;Пудель&lt;/h1&gt;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&lt;nav&gt;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&lt;ul&gt; </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&lt;li&gt;&lt;a href="index.html"&gt;Главная&lt;/a&gt;&lt;/li&gt;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&lt;li&gt;&lt;a href="about.html"&gt;О породе&lt;/a&gt;&lt;/li&gt;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&lt;li&gt;&lt;a href="health.html"&gt;Здоровье&lt;/a&gt;&lt;/li&gt;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&lt;/ul&gt;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&lt;/nav&gt;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&lt;/header&gt;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&lt;main&gt;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&lt;section&gt;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&lt;header&gt;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&lt;h2&gt;О породе&lt;/h2&gt;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&lt;nav&gt;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&lt;ul&gt;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&lt;li&gt;&lt;a href="#basic"&gt;Разновидности&lt;/a&gt;&lt;/li&gt;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&lt;li&gt;&lt;a href="#app"&gt;Внешний вид&lt;/a&gt;&lt;/li&gt;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&lt;li&gt;&lt;a href="#temp"&gt;Характер&lt;/a&gt;&lt;/li&gt;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&lt;/ul&gt;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&lt;/nav&gt;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&lt;/header&gt;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&lt;section id="basic"&gt;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&lt;h3&gt;Разновидности&lt;/h3&gt;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&lt;p&gt;...&lt;/p&gt;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&lt;/section&gt;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&lt;section id="app"&gt;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&lt;h3&gt;Внешний вид&lt;/h3&gt;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&lt;p&gt;...&lt;/p&gt;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&lt;/section&gt;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&lt;section id="temp"&gt;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&lt;h3&gt;Характер&lt;/h3&gt;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&lt;p&gt;...&lt;/p&gt;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&lt;/section&gt;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&lt;footer&gt;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&lt;a href="#basic"&gt;Разновидности&lt;/a&gt;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&lt;a href="#app"&gt;Внешний вид&lt;/a&gt;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&lt;a href="#temp"&gt;Характер&lt;/a&gt;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&lt;/footer&gt;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&lt;/section&gt;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&lt;/main&gt;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&lt;footer&gt;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&lt;small&gt;Copyright © &lt;time datetime="2016"&gt;2016&lt;/time&gt; Моя собака.ру&lt;/small&gt;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rPr lang="ru" sz="900">
                <a:solidFill>
                  <a:srgbClr val="000000"/>
                </a:solidFill>
                <a:latin typeface="Montserrat"/>
                <a:ea typeface="Montserrat"/>
                <a:cs typeface="Montserrat"/>
                <a:sym typeface="Montserrat"/>
              </a:rPr>
              <a:t>    &lt;/footer&gt;</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t/>
            </a:r>
            <a:endParaRPr sz="900">
              <a:solidFill>
                <a:srgbClr val="000000"/>
              </a:solidFill>
              <a:latin typeface="Montserrat"/>
              <a:ea typeface="Montserrat"/>
              <a:cs typeface="Montserrat"/>
              <a:sym typeface="Montserrat"/>
            </a:endParaRPr>
          </a:p>
          <a:p>
            <a:pPr indent="-285750" lvl="0" marL="457200" rtl="0" algn="l">
              <a:spcBef>
                <a:spcPts val="0"/>
              </a:spcBef>
              <a:spcAft>
                <a:spcPts val="0"/>
              </a:spcAft>
              <a:buClr>
                <a:srgbClr val="000000"/>
              </a:buClr>
              <a:buSzPts val="900"/>
              <a:buFont typeface="Montserrat"/>
              <a:buAutoNum type="arabicPeriod"/>
            </a:pPr>
            <a:r>
              <a:t/>
            </a:r>
            <a:endParaRPr sz="900">
              <a:solidFill>
                <a:srgbClr val="00000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8"/>
          <p:cNvPicPr preferRelativeResize="0"/>
          <p:nvPr/>
        </p:nvPicPr>
        <p:blipFill>
          <a:blip r:embed="rId3">
            <a:alphaModFix/>
          </a:blip>
          <a:stretch>
            <a:fillRect/>
          </a:stretch>
        </p:blipFill>
        <p:spPr>
          <a:xfrm>
            <a:off x="0" y="0"/>
            <a:ext cx="9144002" cy="5143500"/>
          </a:xfrm>
          <a:prstGeom prst="rect">
            <a:avLst/>
          </a:prstGeom>
          <a:noFill/>
          <a:ln>
            <a:noFill/>
          </a:ln>
        </p:spPr>
      </p:pic>
      <p:sp>
        <p:nvSpPr>
          <p:cNvPr id="160" name="Google Shape;160;p28"/>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1" name="Google Shape;161;p28"/>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&lt;figure&gt;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 корневое секционное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&lt;figure&gt; </a:t>
            </a:r>
            <a:r>
              <a:rPr lang="ru" sz="1400">
                <a:solidFill>
                  <a:srgbClr val="000000"/>
                </a:solidFill>
                <a:latin typeface="Montserrat"/>
                <a:ea typeface="Montserrat"/>
                <a:cs typeface="Montserrat"/>
                <a:sym typeface="Montserrat"/>
              </a:rPr>
              <a:t>представляет автономный контент (необязательно с заголовком), являющийся самостоятельным элементом основного потока. Элемент может быть перемещен из основного содержимого документа в боковую колонку или приложение, не затрагивая поток документа. С помощью элемента </a:t>
            </a:r>
            <a:r>
              <a:rPr b="1" lang="ru" sz="1400">
                <a:solidFill>
                  <a:srgbClr val="000000"/>
                </a:solidFill>
                <a:latin typeface="Montserrat"/>
                <a:ea typeface="Montserrat"/>
                <a:cs typeface="Montserrat"/>
                <a:sym typeface="Montserrat"/>
              </a:rPr>
              <a:t>&lt;figure&gt;</a:t>
            </a:r>
            <a:r>
              <a:rPr lang="ru" sz="1400">
                <a:solidFill>
                  <a:srgbClr val="000000"/>
                </a:solidFill>
                <a:latin typeface="Montserrat"/>
                <a:ea typeface="Montserrat"/>
                <a:cs typeface="Montserrat"/>
                <a:sym typeface="Montserrat"/>
              </a:rPr>
              <a:t> можно добавлять краткие характеристики к иллюстрациям, фотографиям, диаграммам, фрагментам кода и т.д..</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&lt;figure&gt;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&lt;img src="picture.jpg" alt="Осень"&gt;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&lt;figcaption&gt;Осенний лес&lt;/figcaption&gt;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&lt;/figure&gt;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9"/>
          <p:cNvPicPr preferRelativeResize="0"/>
          <p:nvPr/>
        </p:nvPicPr>
        <p:blipFill>
          <a:blip r:embed="rId3">
            <a:alphaModFix/>
          </a:blip>
          <a:stretch>
            <a:fillRect/>
          </a:stretch>
        </p:blipFill>
        <p:spPr>
          <a:xfrm>
            <a:off x="0" y="0"/>
            <a:ext cx="9144002" cy="5143500"/>
          </a:xfrm>
          <a:prstGeom prst="rect">
            <a:avLst/>
          </a:prstGeom>
          <a:noFill/>
          <a:ln>
            <a:noFill/>
          </a:ln>
        </p:spPr>
      </p:pic>
      <p:sp>
        <p:nvSpPr>
          <p:cNvPr id="167" name="Google Shape;167;p29"/>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8" name="Google Shape;168;p29"/>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&lt;figcaption&gt;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&lt;figcaption&gt;</a:t>
            </a:r>
            <a:r>
              <a:rPr lang="ru" sz="1400">
                <a:solidFill>
                  <a:srgbClr val="000000"/>
                </a:solidFill>
                <a:latin typeface="Montserrat"/>
                <a:ea typeface="Montserrat"/>
                <a:cs typeface="Montserrat"/>
                <a:sym typeface="Montserrat"/>
              </a:rPr>
              <a:t> — потомок элемента </a:t>
            </a:r>
            <a:r>
              <a:rPr b="1" lang="ru" sz="1400">
                <a:solidFill>
                  <a:srgbClr val="000000"/>
                </a:solidFill>
                <a:latin typeface="Montserrat"/>
                <a:ea typeface="Montserrat"/>
                <a:cs typeface="Montserrat"/>
                <a:sym typeface="Montserrat"/>
              </a:rPr>
              <a:t>&lt;figure&gt;</a:t>
            </a:r>
            <a:r>
              <a:rPr lang="ru" sz="1400">
                <a:solidFill>
                  <a:srgbClr val="000000"/>
                </a:solidFill>
                <a:latin typeface="Montserrat"/>
                <a:ea typeface="Montserrat"/>
                <a:cs typeface="Montserrat"/>
                <a:sym typeface="Montserrat"/>
              </a:rPr>
              <a:t>, не принадлежит ни к одной категории контента. Элемент является блочным, по ширине равен ширине элемента </a:t>
            </a:r>
            <a:r>
              <a:rPr b="1" lang="ru" sz="1400">
                <a:solidFill>
                  <a:srgbClr val="000000"/>
                </a:solidFill>
                <a:latin typeface="Montserrat"/>
                <a:ea typeface="Montserrat"/>
                <a:cs typeface="Montserrat"/>
                <a:sym typeface="Montserrat"/>
              </a:rPr>
              <a:t>&lt;figure&gt;</a:t>
            </a:r>
            <a:r>
              <a:rPr lang="ru" sz="1400">
                <a:solidFill>
                  <a:srgbClr val="000000"/>
                </a:solidFill>
                <a:latin typeface="Montserrat"/>
                <a:ea typeface="Montserrat"/>
                <a:cs typeface="Montserrat"/>
                <a:sym typeface="Montserrat"/>
              </a:rPr>
              <a:t>, высота по умолчанию равна 18px.</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a:t>
            </a:r>
            <a:r>
              <a:rPr b="1" lang="ru" sz="1400">
                <a:solidFill>
                  <a:srgbClr val="000000"/>
                </a:solidFill>
                <a:latin typeface="Montserrat"/>
                <a:ea typeface="Montserrat"/>
                <a:cs typeface="Montserrat"/>
                <a:sym typeface="Montserrat"/>
              </a:rPr>
              <a:t> &lt;time&gt;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 текстовое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Определяет время (24 часа) или дату по григорианскому календарю с возможным указанием времени и смещения часового пояса. Текст, заключенный в данный тег, не имеет стилевого оформления браузером. Для тега доступен атрибут datetime, в качестве содержимого которого указывается то, что будет видеть пользователь на экране своего компьютера: </a:t>
            </a:r>
            <a:r>
              <a:rPr b="1" lang="ru" sz="1400">
                <a:solidFill>
                  <a:srgbClr val="000000"/>
                </a:solidFill>
                <a:latin typeface="Montserrat"/>
                <a:ea typeface="Montserrat"/>
                <a:cs typeface="Montserrat"/>
                <a:sym typeface="Montserrat"/>
              </a:rPr>
              <a:t>&lt;time datetime="2019-09-25"&gt; </a:t>
            </a:r>
            <a:r>
              <a:rPr lang="ru" sz="1400">
                <a:solidFill>
                  <a:srgbClr val="000000"/>
                </a:solidFill>
                <a:latin typeface="Montserrat"/>
                <a:ea typeface="Montserrat"/>
                <a:cs typeface="Montserrat"/>
                <a:sym typeface="Montserrat"/>
              </a:rPr>
              <a:t>25 Сентября 2019</a:t>
            </a:r>
            <a:r>
              <a:rPr b="1" lang="ru" sz="1400">
                <a:solidFill>
                  <a:srgbClr val="000000"/>
                </a:solidFill>
                <a:latin typeface="Montserrat"/>
                <a:ea typeface="Montserrat"/>
                <a:cs typeface="Montserrat"/>
                <a:sym typeface="Montserrat"/>
              </a:rPr>
              <a:t>&lt;/time&gt;</a:t>
            </a:r>
            <a:endParaRPr b="1"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0"/>
          <p:cNvPicPr preferRelativeResize="0"/>
          <p:nvPr/>
        </p:nvPicPr>
        <p:blipFill>
          <a:blip r:embed="rId3">
            <a:alphaModFix/>
          </a:blip>
          <a:stretch>
            <a:fillRect/>
          </a:stretch>
        </p:blipFill>
        <p:spPr>
          <a:xfrm>
            <a:off x="0" y="0"/>
            <a:ext cx="9144002" cy="5143500"/>
          </a:xfrm>
          <a:prstGeom prst="rect">
            <a:avLst/>
          </a:prstGeom>
          <a:noFill/>
          <a:ln>
            <a:noFill/>
          </a:ln>
        </p:spPr>
      </p:pic>
      <p:sp>
        <p:nvSpPr>
          <p:cNvPr id="174" name="Google Shape;174;p30"/>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p30"/>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Чтобы дата могла считываться автоматически, она должна быть в формате </a:t>
            </a:r>
            <a:r>
              <a:rPr b="1" lang="ru" sz="1400">
                <a:solidFill>
                  <a:srgbClr val="000000"/>
                </a:solidFill>
                <a:latin typeface="Montserrat"/>
                <a:ea typeface="Montserrat"/>
                <a:cs typeface="Montserrat"/>
                <a:sym typeface="Montserrat"/>
              </a:rPr>
              <a:t>YYYY-MM-DD</a:t>
            </a:r>
            <a:r>
              <a:rPr lang="ru" sz="1400">
                <a:solidFill>
                  <a:srgbClr val="000000"/>
                </a:solidFill>
                <a:latin typeface="Montserrat"/>
                <a:ea typeface="Montserrat"/>
                <a:cs typeface="Montserrat"/>
                <a:sym typeface="Montserrat"/>
              </a:rPr>
              <a:t>. Время, которое также может указываться, задается в формате HH:MM с добавлением разделяющего префикса T (time):</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&lt;time datetime="2019-09-25T12:00"&gt; 25 Сентября 2019&lt;/time&gt;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&lt;mark&gt;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 текстовое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Текст, помещенный внутрь тега </a:t>
            </a:r>
            <a:r>
              <a:rPr b="1" lang="ru" sz="1400">
                <a:solidFill>
                  <a:srgbClr val="000000"/>
                </a:solidFill>
                <a:latin typeface="Montserrat"/>
                <a:ea typeface="Montserrat"/>
                <a:cs typeface="Montserrat"/>
                <a:sym typeface="Montserrat"/>
              </a:rPr>
              <a:t>&lt;mark&gt;</a:t>
            </a:r>
            <a:r>
              <a:rPr lang="ru" sz="1400">
                <a:solidFill>
                  <a:srgbClr val="000000"/>
                </a:solidFill>
                <a:latin typeface="Montserrat"/>
                <a:ea typeface="Montserrat"/>
                <a:cs typeface="Montserrat"/>
                <a:sym typeface="Montserrat"/>
              </a:rPr>
              <a:t>, выделяется по умолчанию желтым цветом (цвет фона и цвет шрифта в выделенном блоке можно изменить, задав определенные css-стили). С помощью данного тега можно отмечать важное содержимое, а также ключевые слова.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1"/>
          <p:cNvPicPr preferRelativeResize="0"/>
          <p:nvPr/>
        </p:nvPicPr>
        <p:blipFill>
          <a:blip r:embed="rId3">
            <a:alphaModFix/>
          </a:blip>
          <a:stretch>
            <a:fillRect/>
          </a:stretch>
        </p:blipFill>
        <p:spPr>
          <a:xfrm>
            <a:off x="0" y="0"/>
            <a:ext cx="9144002" cy="5143500"/>
          </a:xfrm>
          <a:prstGeom prst="rect">
            <a:avLst/>
          </a:prstGeom>
          <a:noFill/>
          <a:ln>
            <a:noFill/>
          </a:ln>
        </p:spPr>
      </p:pic>
      <p:sp>
        <p:nvSpPr>
          <p:cNvPr id="181" name="Google Shape;181;p31"/>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 name="Google Shape;182;p31"/>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&lt;bdi&gt;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 текстовое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Отделяет фрагмент текста, который должен быть изолирован от остального текста для двунаправленного форматирования текста. Используется для текстов, написанных одновременно на языках, читающихся слева направо и справа налево.</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&lt;wbr&gt;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 текстовое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Одиночный тег, </a:t>
            </a:r>
            <a:r>
              <a:rPr lang="ru" sz="1400">
                <a:solidFill>
                  <a:srgbClr val="000000"/>
                </a:solidFill>
                <a:latin typeface="Montserrat"/>
                <a:ea typeface="Montserrat"/>
                <a:cs typeface="Montserrat"/>
                <a:sym typeface="Montserrat"/>
              </a:rPr>
              <a:t>указывает</a:t>
            </a:r>
            <a:r>
              <a:rPr lang="ru" sz="1400">
                <a:solidFill>
                  <a:srgbClr val="000000"/>
                </a:solidFill>
                <a:latin typeface="Montserrat"/>
                <a:ea typeface="Montserrat"/>
                <a:cs typeface="Montserrat"/>
                <a:sym typeface="Montserrat"/>
              </a:rPr>
              <a:t> браузеру место, где можно добавить разрыв длинной строки в случае необходимости.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2" cy="5143500"/>
          </a:xfrm>
          <a:prstGeom prst="rect">
            <a:avLst/>
          </a:prstGeom>
          <a:noFill/>
          <a:ln>
            <a:noFill/>
          </a:ln>
        </p:spPr>
      </p:pic>
      <p:sp>
        <p:nvSpPr>
          <p:cNvPr id="62" name="Google Shape;62;p14"/>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HTML5 tags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Семантические элементы HTML5 доступно описывают свой смысл или назначение как для браузеров, так и для веб-разработчиков.</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До появления стандарта HTML5 вся разметка страниц осуществлялась преимущественно с помощью элементов &lt;div&gt;, которым присваивали классы class или идентификаторы id для наглядности разметки (например, </a:t>
            </a:r>
            <a:r>
              <a:rPr b="1" lang="ru" sz="1400">
                <a:solidFill>
                  <a:srgbClr val="000000"/>
                </a:solidFill>
                <a:latin typeface="Montserrat"/>
                <a:ea typeface="Montserrat"/>
                <a:cs typeface="Montserrat"/>
                <a:sym typeface="Montserrat"/>
              </a:rPr>
              <a:t>&lt;div id="header"&gt;</a:t>
            </a:r>
            <a:r>
              <a:rPr lang="ru" sz="1400">
                <a:solidFill>
                  <a:srgbClr val="000000"/>
                </a:solidFill>
                <a:latin typeface="Montserrat"/>
                <a:ea typeface="Montserrat"/>
                <a:cs typeface="Montserrat"/>
                <a:sym typeface="Montserrat"/>
              </a:rPr>
              <a:t>). С их помощью в HTML-документе размещали верхние и нижние колонтитулы, боковые панели, навигацию и многое другое.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Стандарт HTML5 предоставил новые элементы для структурирования, группировки контента и разметки текстового содержимого. Новые семантические элементы позволили улучшить структуру веб-страницы, добавив смысловое значение заключенному в них содержимому (было </a:t>
            </a:r>
            <a:r>
              <a:rPr b="1" lang="ru" sz="1400">
                <a:solidFill>
                  <a:srgbClr val="000000"/>
                </a:solidFill>
                <a:latin typeface="Montserrat"/>
                <a:ea typeface="Montserrat"/>
                <a:cs typeface="Montserrat"/>
                <a:sym typeface="Montserrat"/>
              </a:rPr>
              <a:t>&lt;div id="header"&gt;</a:t>
            </a:r>
            <a:r>
              <a:rPr lang="ru" sz="1400">
                <a:solidFill>
                  <a:srgbClr val="000000"/>
                </a:solidFill>
                <a:latin typeface="Montserrat"/>
                <a:ea typeface="Montserrat"/>
                <a:cs typeface="Montserrat"/>
                <a:sym typeface="Montserrat"/>
              </a:rPr>
              <a:t>, стало </a:t>
            </a:r>
            <a:r>
              <a:rPr b="1" lang="ru" sz="1400">
                <a:solidFill>
                  <a:srgbClr val="000000"/>
                </a:solidFill>
                <a:latin typeface="Montserrat"/>
                <a:ea typeface="Montserrat"/>
                <a:cs typeface="Montserrat"/>
                <a:sym typeface="Montserrat"/>
              </a:rPr>
              <a:t>&lt;header&gt;</a:t>
            </a:r>
            <a:r>
              <a:rPr lang="ru" sz="1400">
                <a:solidFill>
                  <a:srgbClr val="000000"/>
                </a:solidFill>
                <a:latin typeface="Montserrat"/>
                <a:ea typeface="Montserrat"/>
                <a:cs typeface="Montserrat"/>
                <a:sym typeface="Montserrat"/>
              </a:rPr>
              <a:t>). Для отображения внешнего вида элементов не задано никаких правил, поэтому элементы можно стилизовать по своему усмотрению. Для всех элементов доступны ‎глобальные атрибуты.</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2"/>
          <p:cNvPicPr preferRelativeResize="0"/>
          <p:nvPr/>
        </p:nvPicPr>
        <p:blipFill>
          <a:blip r:embed="rId3">
            <a:alphaModFix/>
          </a:blip>
          <a:stretch>
            <a:fillRect/>
          </a:stretch>
        </p:blipFill>
        <p:spPr>
          <a:xfrm>
            <a:off x="0" y="0"/>
            <a:ext cx="9144002" cy="5143500"/>
          </a:xfrm>
          <a:prstGeom prst="rect">
            <a:avLst/>
          </a:prstGeom>
          <a:noFill/>
          <a:ln>
            <a:noFill/>
          </a:ln>
        </p:spPr>
      </p:pic>
      <p:sp>
        <p:nvSpPr>
          <p:cNvPr id="188" name="Google Shape;188;p32"/>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 name="Google Shape;189;p32"/>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Элементы для описания Восточно-Азиатских символов</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 текстовое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&lt;ruby&gt;</a:t>
            </a:r>
            <a:r>
              <a:rPr lang="ru" sz="1400">
                <a:solidFill>
                  <a:srgbClr val="000000"/>
                </a:solidFill>
                <a:latin typeface="Montserrat"/>
                <a:ea typeface="Montserrat"/>
                <a:cs typeface="Montserrat"/>
                <a:sym typeface="Montserrat"/>
              </a:rPr>
              <a:t> позволяет помечать один и более элементов категории текстовое содержимое с помощью ruby-аннотации. Ruby-аннотация используется в преимущественно в Восточно-Азиатской типографики как руководство по произношению или для включения других характеристик. Элемент может содержать:</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один и более текстовых узлов или элементов </a:t>
            </a:r>
            <a:r>
              <a:rPr b="1" lang="ru" sz="1400">
                <a:solidFill>
                  <a:srgbClr val="000000"/>
                </a:solidFill>
                <a:latin typeface="Montserrat"/>
                <a:ea typeface="Montserrat"/>
                <a:cs typeface="Montserrat"/>
                <a:sym typeface="Montserrat"/>
              </a:rPr>
              <a:t>&lt;rb&gt;</a:t>
            </a:r>
            <a:r>
              <a:rPr lang="ru"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один и более элементов </a:t>
            </a:r>
            <a:r>
              <a:rPr b="1" lang="ru" sz="1400">
                <a:solidFill>
                  <a:srgbClr val="000000"/>
                </a:solidFill>
                <a:latin typeface="Montserrat"/>
                <a:ea typeface="Montserrat"/>
                <a:cs typeface="Montserrat"/>
                <a:sym typeface="Montserrat"/>
              </a:rPr>
              <a:t>&lt;rt&gt;, &lt;rtc&gt;,</a:t>
            </a:r>
            <a:r>
              <a:rPr lang="ru" sz="1400">
                <a:solidFill>
                  <a:srgbClr val="000000"/>
                </a:solidFill>
                <a:latin typeface="Montserrat"/>
                <a:ea typeface="Montserrat"/>
                <a:cs typeface="Montserrat"/>
                <a:sym typeface="Montserrat"/>
              </a:rPr>
              <a:t> каждый из которых предшествует или следует непосредственно за элементом </a:t>
            </a:r>
            <a:r>
              <a:rPr b="1" lang="ru" sz="1400">
                <a:solidFill>
                  <a:srgbClr val="000000"/>
                </a:solidFill>
                <a:latin typeface="Montserrat"/>
                <a:ea typeface="Montserrat"/>
                <a:cs typeface="Montserrat"/>
                <a:sym typeface="Montserrat"/>
              </a:rPr>
              <a:t>&lt;rp</a:t>
            </a:r>
            <a:r>
              <a:rPr lang="ru" sz="1400">
                <a:solidFill>
                  <a:srgbClr val="000000"/>
                </a:solidFill>
                <a:latin typeface="Montserrat"/>
                <a:ea typeface="Montserrat"/>
                <a:cs typeface="Montserrat"/>
                <a:sym typeface="Montserrat"/>
              </a:rPr>
              <a:t>&gt;.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Элементы </a:t>
            </a:r>
            <a:r>
              <a:rPr b="1" lang="ru" sz="1400">
                <a:solidFill>
                  <a:srgbClr val="000000"/>
                </a:solidFill>
                <a:latin typeface="Montserrat"/>
                <a:ea typeface="Montserrat"/>
                <a:cs typeface="Montserrat"/>
                <a:sym typeface="Montserrat"/>
              </a:rPr>
              <a:t>&lt;rb&gt;, &lt;rt&gt;, &lt;rtc&gt; и &lt;rp&gt;</a:t>
            </a:r>
            <a:r>
              <a:rPr lang="ru" sz="1400">
                <a:solidFill>
                  <a:srgbClr val="000000"/>
                </a:solidFill>
                <a:latin typeface="Montserrat"/>
                <a:ea typeface="Montserrat"/>
                <a:cs typeface="Montserrat"/>
                <a:sym typeface="Montserrat"/>
              </a:rPr>
              <a:t> не относятся ни к одной категории контента.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3"/>
          <p:cNvPicPr preferRelativeResize="0"/>
          <p:nvPr/>
        </p:nvPicPr>
        <p:blipFill>
          <a:blip r:embed="rId3">
            <a:alphaModFix/>
          </a:blip>
          <a:stretch>
            <a:fillRect/>
          </a:stretch>
        </p:blipFill>
        <p:spPr>
          <a:xfrm>
            <a:off x="0" y="0"/>
            <a:ext cx="9144002" cy="5143500"/>
          </a:xfrm>
          <a:prstGeom prst="rect">
            <a:avLst/>
          </a:prstGeom>
          <a:noFill/>
          <a:ln>
            <a:noFill/>
          </a:ln>
        </p:spPr>
      </p:pic>
      <p:sp>
        <p:nvSpPr>
          <p:cNvPr id="195" name="Google Shape;195;p33"/>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6" name="Google Shape;196;p33"/>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&lt;rb&gt; </a:t>
            </a:r>
            <a:r>
              <a:rPr lang="ru" sz="1400">
                <a:solidFill>
                  <a:srgbClr val="000000"/>
                </a:solidFill>
                <a:latin typeface="Montserrat"/>
                <a:ea typeface="Montserrat"/>
                <a:cs typeface="Montserrat"/>
                <a:sym typeface="Montserrat"/>
              </a:rPr>
              <a:t>определяет вложенный в него текст как базовый компонент аннотации.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&lt;rt&gt;</a:t>
            </a:r>
            <a:r>
              <a:rPr lang="ru" sz="1400">
                <a:solidFill>
                  <a:srgbClr val="000000"/>
                </a:solidFill>
                <a:latin typeface="Montserrat"/>
                <a:ea typeface="Montserrat"/>
                <a:cs typeface="Montserrat"/>
                <a:sym typeface="Montserrat"/>
              </a:rPr>
              <a:t> выводит аннотацию к тексту сверху или снизу над ним.</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&lt;rtc&gt;</a:t>
            </a:r>
            <a:r>
              <a:rPr lang="ru" sz="1400">
                <a:solidFill>
                  <a:srgbClr val="000000"/>
                </a:solidFill>
                <a:latin typeface="Montserrat"/>
                <a:ea typeface="Montserrat"/>
                <a:cs typeface="Montserrat"/>
                <a:sym typeface="Montserrat"/>
              </a:rPr>
              <a:t> отмечает вложенный в него текст как дополнительную аннотацию.</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&lt;rp&gt;</a:t>
            </a:r>
            <a:r>
              <a:rPr lang="ru" sz="1400">
                <a:solidFill>
                  <a:srgbClr val="000000"/>
                </a:solidFill>
                <a:latin typeface="Montserrat"/>
                <a:ea typeface="Montserrat"/>
                <a:cs typeface="Montserrat"/>
                <a:sym typeface="Montserrat"/>
              </a:rPr>
              <a:t> выводит альтернативный текст в случае если браузер не поддерживает элемент </a:t>
            </a:r>
            <a:r>
              <a:rPr b="1" lang="ru" sz="1400">
                <a:solidFill>
                  <a:srgbClr val="000000"/>
                </a:solidFill>
                <a:latin typeface="Montserrat"/>
                <a:ea typeface="Montserrat"/>
                <a:cs typeface="Montserrat"/>
                <a:sym typeface="Montserrat"/>
              </a:rPr>
              <a:t>&lt;ruby&gt;</a:t>
            </a:r>
            <a:r>
              <a:rPr lang="ru"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&lt;ruby&gt;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漢 &lt;rt&gt; ㄏㄢˋ &lt;/rt&gt;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&lt;/ruby&gt;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&lt;ruby&gt;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汉&lt;rt&gt;hàn&lt;/rt&gt;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字&lt;rt&gt;zì&lt;/rt&gt;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a:t>
            </a:r>
            <a:r>
              <a:rPr b="1" lang="ru" sz="1400">
                <a:solidFill>
                  <a:srgbClr val="000000"/>
                </a:solidFill>
                <a:latin typeface="Montserrat"/>
                <a:ea typeface="Montserrat"/>
                <a:cs typeface="Montserrat"/>
                <a:sym typeface="Montserrat"/>
              </a:rPr>
              <a:t>&lt;/ruby&gt;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4"/>
          <p:cNvPicPr preferRelativeResize="0"/>
          <p:nvPr/>
        </p:nvPicPr>
        <p:blipFill>
          <a:blip r:embed="rId3">
            <a:alphaModFix/>
          </a:blip>
          <a:stretch>
            <a:fillRect/>
          </a:stretch>
        </p:blipFill>
        <p:spPr>
          <a:xfrm>
            <a:off x="0" y="0"/>
            <a:ext cx="9144002" cy="5143500"/>
          </a:xfrm>
          <a:prstGeom prst="rect">
            <a:avLst/>
          </a:prstGeom>
          <a:noFill/>
          <a:ln>
            <a:noFill/>
          </a:ln>
        </p:spPr>
      </p:pic>
      <p:sp>
        <p:nvSpPr>
          <p:cNvPr id="202" name="Google Shape;202;p34"/>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3" name="Google Shape;203;p34"/>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Фреймы</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Фреймы разделяют окно браузера на отдельные области, расположенные вплотную друг к другу. В каждую из таких областей загружается самостоятельная веб-страница определяемая с помощью элемента </a:t>
            </a:r>
            <a:r>
              <a:rPr b="1" lang="ru" sz="1400">
                <a:solidFill>
                  <a:srgbClr val="000000"/>
                </a:solidFill>
                <a:latin typeface="Montserrat"/>
                <a:ea typeface="Montserrat"/>
                <a:cs typeface="Montserrat"/>
                <a:sym typeface="Montserrat"/>
              </a:rPr>
              <a:t>&lt;frame&gt;</a:t>
            </a:r>
            <a:r>
              <a:rPr lang="ru" sz="1400">
                <a:solidFill>
                  <a:srgbClr val="000000"/>
                </a:solidFill>
                <a:latin typeface="Montserrat"/>
                <a:ea typeface="Montserrat"/>
                <a:cs typeface="Montserrat"/>
                <a:sym typeface="Montserrat"/>
              </a:rPr>
              <a:t>. С помощью фреймов веб-страница делится на два или более документа, которые обычно содержат навигацию по сайту и его контент. Механизм фреймов позволяет открывать документ в одном фрейме, по ссылке, нажатой в совершенно другом фрейме. Допустимо также использовать вложенную структуру элементов, это позволяет дробить фреймы на мелкие области.</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5"/>
          <p:cNvPicPr preferRelativeResize="0"/>
          <p:nvPr/>
        </p:nvPicPr>
        <p:blipFill>
          <a:blip r:embed="rId3">
            <a:alphaModFix/>
          </a:blip>
          <a:stretch>
            <a:fillRect/>
          </a:stretch>
        </p:blipFill>
        <p:spPr>
          <a:xfrm>
            <a:off x="0" y="0"/>
            <a:ext cx="9144002" cy="5143500"/>
          </a:xfrm>
          <a:prstGeom prst="rect">
            <a:avLst/>
          </a:prstGeom>
          <a:noFill/>
          <a:ln>
            <a:noFill/>
          </a:ln>
        </p:spPr>
      </p:pic>
      <p:sp>
        <p:nvSpPr>
          <p:cNvPr id="209" name="Google Shape;209;p35"/>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0" name="Google Shape;210;p35"/>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&lt;iframe&gt;</a:t>
            </a:r>
            <a:r>
              <a:rPr lang="ru" sz="1400">
                <a:solidFill>
                  <a:srgbClr val="000000"/>
                </a:solidFill>
                <a:latin typeface="Montserrat"/>
                <a:ea typeface="Montserrat"/>
                <a:cs typeface="Montserrat"/>
                <a:sym typeface="Montserrat"/>
              </a:rPr>
              <a:t> является контейнером, содержание которого игнорируется браузерами, не поддерживающими данный элемент. Для таких браузеров можно указать альтернативный текст, который увидят пользователи. Он должен располагаться между тегами </a:t>
            </a:r>
            <a:r>
              <a:rPr b="1" lang="ru" sz="1400">
                <a:solidFill>
                  <a:srgbClr val="000000"/>
                </a:solidFill>
                <a:latin typeface="Montserrat"/>
                <a:ea typeface="Montserrat"/>
                <a:cs typeface="Montserrat"/>
                <a:sym typeface="Montserrat"/>
              </a:rPr>
              <a:t>&lt;iframe&gt;</a:t>
            </a:r>
            <a:r>
              <a:rPr lang="ru" sz="1400">
                <a:solidFill>
                  <a:srgbClr val="000000"/>
                </a:solidFill>
                <a:latin typeface="Montserrat"/>
                <a:ea typeface="Montserrat"/>
                <a:cs typeface="Montserrat"/>
                <a:sym typeface="Montserrat"/>
              </a:rPr>
              <a:t> и </a:t>
            </a:r>
            <a:r>
              <a:rPr b="1" lang="ru" sz="1400">
                <a:solidFill>
                  <a:srgbClr val="000000"/>
                </a:solidFill>
                <a:latin typeface="Montserrat"/>
                <a:ea typeface="Montserrat"/>
                <a:cs typeface="Montserrat"/>
                <a:sym typeface="Montserrat"/>
              </a:rPr>
              <a:t>&lt;/iframe&gt;</a:t>
            </a:r>
            <a:r>
              <a:rPr lang="ru"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&lt;h2&gt;Элемент iframe&lt;/h2&gt;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&lt;iframe src="http://wikipedia.com" width="600" height="600"&gt;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&lt;/iframe&gt;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iframe</a:t>
            </a:r>
            <a:r>
              <a:rPr lang="ru" sz="1400">
                <a:solidFill>
                  <a:srgbClr val="000000"/>
                </a:solidFill>
                <a:latin typeface="Montserrat"/>
                <a:ea typeface="Montserrat"/>
                <a:cs typeface="Montserrat"/>
                <a:sym typeface="Montserrat"/>
              </a:rPr>
              <a:t> не содержит в себе никакого содержимого. Вся его настройка производится с помощью атрибутов:</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src</a:t>
            </a:r>
            <a:r>
              <a:rPr lang="ru" sz="1400">
                <a:solidFill>
                  <a:srgbClr val="000000"/>
                </a:solidFill>
                <a:latin typeface="Montserrat"/>
                <a:ea typeface="Montserrat"/>
                <a:cs typeface="Montserrat"/>
                <a:sym typeface="Montserrat"/>
              </a:rPr>
              <a:t>: устанавливает полный путь к загружаемому ресурсу</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width</a:t>
            </a:r>
            <a:r>
              <a:rPr lang="ru" sz="1400">
                <a:solidFill>
                  <a:srgbClr val="000000"/>
                </a:solidFill>
                <a:latin typeface="Montserrat"/>
                <a:ea typeface="Montserrat"/>
                <a:cs typeface="Montserrat"/>
                <a:sym typeface="Montserrat"/>
              </a:rPr>
              <a:t>: ширина фрейма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height</a:t>
            </a:r>
            <a:r>
              <a:rPr lang="ru" sz="1400">
                <a:solidFill>
                  <a:srgbClr val="000000"/>
                </a:solidFill>
                <a:latin typeface="Montserrat"/>
                <a:ea typeface="Montserrat"/>
                <a:cs typeface="Montserrat"/>
                <a:sym typeface="Montserrat"/>
              </a:rPr>
              <a:t>: высота фрейма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6"/>
          <p:cNvPicPr preferRelativeResize="0"/>
          <p:nvPr/>
        </p:nvPicPr>
        <p:blipFill>
          <a:blip r:embed="rId3">
            <a:alphaModFix/>
          </a:blip>
          <a:stretch>
            <a:fillRect/>
          </a:stretch>
        </p:blipFill>
        <p:spPr>
          <a:xfrm>
            <a:off x="0" y="0"/>
            <a:ext cx="9144002" cy="5143500"/>
          </a:xfrm>
          <a:prstGeom prst="rect">
            <a:avLst/>
          </a:prstGeom>
          <a:noFill/>
          <a:ln>
            <a:noFill/>
          </a:ln>
        </p:spPr>
      </p:pic>
      <p:sp>
        <p:nvSpPr>
          <p:cNvPr id="216" name="Google Shape;216;p36"/>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7" name="Google Shape;217;p36"/>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Надо отметить, что не все сайты могут открываться во фреймах, поскольку на стороне веб-сервера могут действовать ограничения на открытие во фреймах.</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Определяет, как фрейм будет выравниваться по краю, а также способ обтекания его текстом.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allowfullscreen  </a:t>
            </a:r>
            <a:r>
              <a:rPr lang="ru" sz="1400">
                <a:solidFill>
                  <a:srgbClr val="000000"/>
                </a:solidFill>
                <a:latin typeface="Montserrat"/>
                <a:ea typeface="Montserrat"/>
                <a:cs typeface="Montserrat"/>
                <a:sym typeface="Montserrat"/>
              </a:rPr>
              <a:t>Разрешает для фрейма полноэкранный режим.</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allowtransparency  </a:t>
            </a:r>
            <a:r>
              <a:rPr lang="ru" sz="1400">
                <a:solidFill>
                  <a:srgbClr val="000000"/>
                </a:solidFill>
                <a:latin typeface="Montserrat"/>
                <a:ea typeface="Montserrat"/>
                <a:cs typeface="Montserrat"/>
                <a:sym typeface="Montserrat"/>
              </a:rPr>
              <a:t>Устанавливает прозрачный фон фрейма, через который виден фон страницы.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frameborder   </a:t>
            </a:r>
            <a:r>
              <a:rPr lang="ru" sz="1400">
                <a:solidFill>
                  <a:srgbClr val="000000"/>
                </a:solidFill>
                <a:latin typeface="Montserrat"/>
                <a:ea typeface="Montserrat"/>
                <a:cs typeface="Montserrat"/>
                <a:sym typeface="Montserrat"/>
              </a:rPr>
              <a:t>Устанавливает, отображать границу вокруг фрейма или нет.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height  </a:t>
            </a:r>
            <a:r>
              <a:rPr lang="ru" sz="1400">
                <a:solidFill>
                  <a:srgbClr val="000000"/>
                </a:solidFill>
                <a:latin typeface="Montserrat"/>
                <a:ea typeface="Montserrat"/>
                <a:cs typeface="Montserrat"/>
                <a:sym typeface="Montserrat"/>
              </a:rPr>
              <a:t>Высота фрейма.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marginheight   </a:t>
            </a:r>
            <a:r>
              <a:rPr lang="ru" sz="1400">
                <a:solidFill>
                  <a:srgbClr val="000000"/>
                </a:solidFill>
                <a:latin typeface="Montserrat"/>
                <a:ea typeface="Montserrat"/>
                <a:cs typeface="Montserrat"/>
                <a:sym typeface="Montserrat"/>
              </a:rPr>
              <a:t>Отступ сверху и снизу от содержания до границы фрейма.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marginwidth   </a:t>
            </a:r>
            <a:r>
              <a:rPr lang="ru" sz="1400">
                <a:solidFill>
                  <a:srgbClr val="000000"/>
                </a:solidFill>
                <a:latin typeface="Montserrat"/>
                <a:ea typeface="Montserrat"/>
                <a:cs typeface="Montserrat"/>
                <a:sym typeface="Montserrat"/>
              </a:rPr>
              <a:t>О</a:t>
            </a:r>
            <a:r>
              <a:rPr lang="ru" sz="1400">
                <a:solidFill>
                  <a:srgbClr val="000000"/>
                </a:solidFill>
                <a:latin typeface="Montserrat"/>
                <a:ea typeface="Montserrat"/>
                <a:cs typeface="Montserrat"/>
                <a:sym typeface="Montserrat"/>
              </a:rPr>
              <a:t>тступ слева и справа от содержимого до границы фрейма.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7"/>
          <p:cNvPicPr preferRelativeResize="0"/>
          <p:nvPr/>
        </p:nvPicPr>
        <p:blipFill>
          <a:blip r:embed="rId3">
            <a:alphaModFix/>
          </a:blip>
          <a:stretch>
            <a:fillRect/>
          </a:stretch>
        </p:blipFill>
        <p:spPr>
          <a:xfrm>
            <a:off x="0" y="0"/>
            <a:ext cx="9144002" cy="5143500"/>
          </a:xfrm>
          <a:prstGeom prst="rect">
            <a:avLst/>
          </a:prstGeom>
          <a:noFill/>
          <a:ln>
            <a:noFill/>
          </a:ln>
        </p:spPr>
      </p:pic>
      <p:sp>
        <p:nvSpPr>
          <p:cNvPr id="223" name="Google Shape;223;p37"/>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4" name="Google Shape;224;p37"/>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name  </a:t>
            </a:r>
            <a:r>
              <a:rPr lang="ru" sz="1400">
                <a:solidFill>
                  <a:srgbClr val="000000"/>
                </a:solidFill>
                <a:latin typeface="Montserrat"/>
                <a:ea typeface="Montserrat"/>
                <a:cs typeface="Montserrat"/>
                <a:sym typeface="Montserrat"/>
              </a:rPr>
              <a:t>Имя фрейма.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sandbox  </a:t>
            </a:r>
            <a:r>
              <a:rPr lang="ru" sz="1400">
                <a:solidFill>
                  <a:srgbClr val="000000"/>
                </a:solidFill>
                <a:latin typeface="Montserrat"/>
                <a:ea typeface="Montserrat"/>
                <a:cs typeface="Montserrat"/>
                <a:sym typeface="Montserrat"/>
              </a:rPr>
              <a:t>Позволяет задать ряд ограничений на контент загружаемый во фрейме.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scrolling  </a:t>
            </a:r>
            <a:r>
              <a:rPr lang="ru" sz="1400">
                <a:solidFill>
                  <a:srgbClr val="000000"/>
                </a:solidFill>
                <a:latin typeface="Montserrat"/>
                <a:ea typeface="Montserrat"/>
                <a:cs typeface="Montserrat"/>
                <a:sym typeface="Montserrat"/>
              </a:rPr>
              <a:t>С</a:t>
            </a:r>
            <a:r>
              <a:rPr lang="ru" sz="1400">
                <a:solidFill>
                  <a:srgbClr val="000000"/>
                </a:solidFill>
                <a:latin typeface="Montserrat"/>
                <a:ea typeface="Montserrat"/>
                <a:cs typeface="Montserrat"/>
                <a:sym typeface="Montserrat"/>
              </a:rPr>
              <a:t>пособ отображения полосы прокрутки во фрейме.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seamless  </a:t>
            </a:r>
            <a:r>
              <a:rPr lang="ru" sz="1400">
                <a:solidFill>
                  <a:srgbClr val="000000"/>
                </a:solidFill>
                <a:latin typeface="Montserrat"/>
                <a:ea typeface="Montserrat"/>
                <a:cs typeface="Montserrat"/>
                <a:sym typeface="Montserrat"/>
              </a:rPr>
              <a:t>Определяет, что содержимое фрейма должно отображаться так, словно оно является частью документа.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src  </a:t>
            </a:r>
            <a:r>
              <a:rPr lang="ru" sz="1400">
                <a:solidFill>
                  <a:srgbClr val="000000"/>
                </a:solidFill>
                <a:latin typeface="Montserrat"/>
                <a:ea typeface="Montserrat"/>
                <a:cs typeface="Montserrat"/>
                <a:sym typeface="Montserrat"/>
              </a:rPr>
              <a:t>Путь к файлу, содержимое которого будет загружаться во фрейм.</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srcdoc  </a:t>
            </a:r>
            <a:r>
              <a:rPr lang="ru" sz="1400">
                <a:solidFill>
                  <a:srgbClr val="000000"/>
                </a:solidFill>
                <a:latin typeface="Montserrat"/>
                <a:ea typeface="Montserrat"/>
                <a:cs typeface="Montserrat"/>
                <a:sym typeface="Montserrat"/>
              </a:rPr>
              <a:t>Хранит содержимое фрейма непосредственно в атрибуте.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width  </a:t>
            </a:r>
            <a:r>
              <a:rPr lang="ru" sz="1400">
                <a:solidFill>
                  <a:srgbClr val="000000"/>
                </a:solidFill>
                <a:latin typeface="Montserrat"/>
                <a:ea typeface="Montserrat"/>
                <a:cs typeface="Montserrat"/>
                <a:sym typeface="Montserrat"/>
              </a:rPr>
              <a:t>Ширина фрейма.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8"/>
          <p:cNvPicPr preferRelativeResize="0"/>
          <p:nvPr/>
        </p:nvPicPr>
        <p:blipFill>
          <a:blip r:embed="rId3">
            <a:alphaModFix/>
          </a:blip>
          <a:stretch>
            <a:fillRect/>
          </a:stretch>
        </p:blipFill>
        <p:spPr>
          <a:xfrm>
            <a:off x="0" y="0"/>
            <a:ext cx="9144002" cy="5143500"/>
          </a:xfrm>
          <a:prstGeom prst="rect">
            <a:avLst/>
          </a:prstGeom>
          <a:noFill/>
          <a:ln>
            <a:noFill/>
          </a:ln>
        </p:spPr>
      </p:pic>
      <p:sp>
        <p:nvSpPr>
          <p:cNvPr id="230" name="Google Shape;230;p38"/>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1" name="Google Shape;231;p38"/>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100">
                <a:solidFill>
                  <a:srgbClr val="3182BD"/>
                </a:solidFill>
                <a:highlight>
                  <a:srgbClr val="F8F7F7"/>
                </a:highlight>
                <a:latin typeface="Courier New"/>
                <a:ea typeface="Courier New"/>
                <a:cs typeface="Courier New"/>
                <a:sym typeface="Courier New"/>
              </a:rPr>
              <a:t>&lt;!DOCTYPE</a:t>
            </a:r>
            <a:r>
              <a:rPr lang="ru" sz="1100">
                <a:solidFill>
                  <a:srgbClr val="333333"/>
                </a:solidFill>
                <a:highlight>
                  <a:srgbClr val="F8F7F7"/>
                </a:highlight>
                <a:latin typeface="Courier New"/>
                <a:ea typeface="Courier New"/>
                <a:cs typeface="Courier New"/>
                <a:sym typeface="Courier New"/>
              </a:rPr>
              <a:t> HTML</a:t>
            </a:r>
            <a:r>
              <a:rPr lang="ru" sz="1100">
                <a:solidFill>
                  <a:srgbClr val="3182BD"/>
                </a:solidFill>
                <a:highlight>
                  <a:srgbClr val="F8F7F7"/>
                </a:highlight>
                <a:latin typeface="Courier New"/>
                <a:ea typeface="Courier New"/>
                <a:cs typeface="Courier New"/>
                <a:sym typeface="Courier New"/>
              </a:rPr>
              <a:t>&gt;</a:t>
            </a:r>
            <a:endParaRPr sz="1100">
              <a:solidFill>
                <a:srgbClr val="333333"/>
              </a:solidFill>
              <a:highlight>
                <a:srgbClr val="F8F7F7"/>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ru" sz="1100">
                <a:solidFill>
                  <a:srgbClr val="3182BD"/>
                </a:solidFill>
                <a:highlight>
                  <a:srgbClr val="F8F7F7"/>
                </a:highlight>
                <a:latin typeface="Courier New"/>
                <a:ea typeface="Courier New"/>
                <a:cs typeface="Courier New"/>
                <a:sym typeface="Courier New"/>
              </a:rPr>
              <a:t>&lt;html&gt;</a:t>
            </a:r>
            <a:endParaRPr sz="1100">
              <a:solidFill>
                <a:srgbClr val="333333"/>
              </a:solidFill>
              <a:highlight>
                <a:srgbClr val="F8F7F7"/>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ru" sz="1100">
                <a:solidFill>
                  <a:srgbClr val="333333"/>
                </a:solidFill>
                <a:highlight>
                  <a:srgbClr val="F8F7F7"/>
                </a:highlight>
                <a:latin typeface="Courier New"/>
                <a:ea typeface="Courier New"/>
                <a:cs typeface="Courier New"/>
                <a:sym typeface="Courier New"/>
              </a:rPr>
              <a:t> </a:t>
            </a:r>
            <a:r>
              <a:rPr lang="ru" sz="1100">
                <a:solidFill>
                  <a:srgbClr val="3182BD"/>
                </a:solidFill>
                <a:highlight>
                  <a:srgbClr val="F8F7F7"/>
                </a:highlight>
                <a:latin typeface="Courier New"/>
                <a:ea typeface="Courier New"/>
                <a:cs typeface="Courier New"/>
                <a:sym typeface="Courier New"/>
              </a:rPr>
              <a:t>&lt;head&gt;</a:t>
            </a:r>
            <a:endParaRPr sz="1100">
              <a:solidFill>
                <a:srgbClr val="333333"/>
              </a:solidFill>
              <a:highlight>
                <a:srgbClr val="F8F7F7"/>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ru" sz="1100">
                <a:solidFill>
                  <a:srgbClr val="333333"/>
                </a:solidFill>
                <a:highlight>
                  <a:srgbClr val="F8F7F7"/>
                </a:highlight>
                <a:latin typeface="Courier New"/>
                <a:ea typeface="Courier New"/>
                <a:cs typeface="Courier New"/>
                <a:sym typeface="Courier New"/>
              </a:rPr>
              <a:t>  </a:t>
            </a:r>
            <a:r>
              <a:rPr lang="ru" sz="1100">
                <a:solidFill>
                  <a:srgbClr val="3182BD"/>
                </a:solidFill>
                <a:highlight>
                  <a:srgbClr val="F8F7F7"/>
                </a:highlight>
                <a:latin typeface="Courier New"/>
                <a:ea typeface="Courier New"/>
                <a:cs typeface="Courier New"/>
                <a:sym typeface="Courier New"/>
              </a:rPr>
              <a:t>&lt;meta</a:t>
            </a:r>
            <a:r>
              <a:rPr lang="ru" sz="1100">
                <a:solidFill>
                  <a:srgbClr val="333333"/>
                </a:solidFill>
                <a:highlight>
                  <a:srgbClr val="F8F7F7"/>
                </a:highlight>
                <a:latin typeface="Courier New"/>
                <a:ea typeface="Courier New"/>
                <a:cs typeface="Courier New"/>
                <a:sym typeface="Courier New"/>
              </a:rPr>
              <a:t> </a:t>
            </a:r>
            <a:r>
              <a:rPr lang="ru" sz="1100">
                <a:solidFill>
                  <a:srgbClr val="E6550D"/>
                </a:solidFill>
                <a:highlight>
                  <a:srgbClr val="F8F7F7"/>
                </a:highlight>
                <a:latin typeface="Courier New"/>
                <a:ea typeface="Courier New"/>
                <a:cs typeface="Courier New"/>
                <a:sym typeface="Courier New"/>
              </a:rPr>
              <a:t>charset</a:t>
            </a:r>
            <a:r>
              <a:rPr lang="ru" sz="1100">
                <a:solidFill>
                  <a:srgbClr val="756BB1"/>
                </a:solidFill>
                <a:highlight>
                  <a:srgbClr val="F8F7F7"/>
                </a:highlight>
                <a:latin typeface="Courier New"/>
                <a:ea typeface="Courier New"/>
                <a:cs typeface="Courier New"/>
                <a:sym typeface="Courier New"/>
              </a:rPr>
              <a:t>=</a:t>
            </a:r>
            <a:r>
              <a:rPr lang="ru" sz="1100">
                <a:solidFill>
                  <a:srgbClr val="31A354"/>
                </a:solidFill>
                <a:highlight>
                  <a:srgbClr val="F8F7F7"/>
                </a:highlight>
                <a:latin typeface="Courier New"/>
                <a:ea typeface="Courier New"/>
                <a:cs typeface="Courier New"/>
                <a:sym typeface="Courier New"/>
              </a:rPr>
              <a:t>"utf-8"</a:t>
            </a:r>
            <a:r>
              <a:rPr lang="ru" sz="1100">
                <a:solidFill>
                  <a:srgbClr val="3182BD"/>
                </a:solidFill>
                <a:highlight>
                  <a:srgbClr val="F8F7F7"/>
                </a:highlight>
                <a:latin typeface="Courier New"/>
                <a:ea typeface="Courier New"/>
                <a:cs typeface="Courier New"/>
                <a:sym typeface="Courier New"/>
              </a:rPr>
              <a:t>&gt;</a:t>
            </a:r>
            <a:endParaRPr sz="1100">
              <a:solidFill>
                <a:srgbClr val="333333"/>
              </a:solidFill>
              <a:highlight>
                <a:srgbClr val="F8F7F7"/>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ru" sz="1100">
                <a:solidFill>
                  <a:srgbClr val="333333"/>
                </a:solidFill>
                <a:highlight>
                  <a:srgbClr val="F8F7F7"/>
                </a:highlight>
                <a:latin typeface="Courier New"/>
                <a:ea typeface="Courier New"/>
                <a:cs typeface="Courier New"/>
                <a:sym typeface="Courier New"/>
              </a:rPr>
              <a:t>  </a:t>
            </a:r>
            <a:r>
              <a:rPr lang="ru" sz="1100">
                <a:solidFill>
                  <a:srgbClr val="3182BD"/>
                </a:solidFill>
                <a:highlight>
                  <a:srgbClr val="F8F7F7"/>
                </a:highlight>
                <a:latin typeface="Courier New"/>
                <a:ea typeface="Courier New"/>
                <a:cs typeface="Courier New"/>
                <a:sym typeface="Courier New"/>
              </a:rPr>
              <a:t>&lt;title&gt;</a:t>
            </a:r>
            <a:r>
              <a:rPr lang="ru" sz="1100">
                <a:solidFill>
                  <a:srgbClr val="333333"/>
                </a:solidFill>
                <a:highlight>
                  <a:srgbClr val="F8F7F7"/>
                </a:highlight>
                <a:latin typeface="Courier New"/>
                <a:ea typeface="Courier New"/>
                <a:cs typeface="Courier New"/>
                <a:sym typeface="Courier New"/>
              </a:rPr>
              <a:t>IFRAME</a:t>
            </a:r>
            <a:r>
              <a:rPr lang="ru" sz="1100">
                <a:solidFill>
                  <a:srgbClr val="3182BD"/>
                </a:solidFill>
                <a:highlight>
                  <a:srgbClr val="F8F7F7"/>
                </a:highlight>
                <a:latin typeface="Courier New"/>
                <a:ea typeface="Courier New"/>
                <a:cs typeface="Courier New"/>
                <a:sym typeface="Courier New"/>
              </a:rPr>
              <a:t>&lt;/title&gt;</a:t>
            </a:r>
            <a:endParaRPr sz="1100">
              <a:solidFill>
                <a:srgbClr val="333333"/>
              </a:solidFill>
              <a:highlight>
                <a:srgbClr val="F8F7F7"/>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ru" sz="1100">
                <a:solidFill>
                  <a:srgbClr val="333333"/>
                </a:solidFill>
                <a:highlight>
                  <a:srgbClr val="F8F7F7"/>
                </a:highlight>
                <a:latin typeface="Courier New"/>
                <a:ea typeface="Courier New"/>
                <a:cs typeface="Courier New"/>
                <a:sym typeface="Courier New"/>
              </a:rPr>
              <a:t> </a:t>
            </a:r>
            <a:r>
              <a:rPr lang="ru" sz="1100">
                <a:solidFill>
                  <a:srgbClr val="3182BD"/>
                </a:solidFill>
                <a:highlight>
                  <a:srgbClr val="F8F7F7"/>
                </a:highlight>
                <a:latin typeface="Courier New"/>
                <a:ea typeface="Courier New"/>
                <a:cs typeface="Courier New"/>
                <a:sym typeface="Courier New"/>
              </a:rPr>
              <a:t>&lt;/head&gt;</a:t>
            </a:r>
            <a:endParaRPr sz="1100">
              <a:solidFill>
                <a:srgbClr val="333333"/>
              </a:solidFill>
              <a:highlight>
                <a:srgbClr val="F8F7F7"/>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ru" sz="1100">
                <a:solidFill>
                  <a:srgbClr val="333333"/>
                </a:solidFill>
                <a:highlight>
                  <a:srgbClr val="F8F7F7"/>
                </a:highlight>
                <a:latin typeface="Courier New"/>
                <a:ea typeface="Courier New"/>
                <a:cs typeface="Courier New"/>
                <a:sym typeface="Courier New"/>
              </a:rPr>
              <a:t> </a:t>
            </a:r>
            <a:r>
              <a:rPr lang="ru" sz="1100">
                <a:solidFill>
                  <a:srgbClr val="3182BD"/>
                </a:solidFill>
                <a:highlight>
                  <a:srgbClr val="F8F7F7"/>
                </a:highlight>
                <a:latin typeface="Courier New"/>
                <a:ea typeface="Courier New"/>
                <a:cs typeface="Courier New"/>
                <a:sym typeface="Courier New"/>
              </a:rPr>
              <a:t>&lt;body&gt;</a:t>
            </a:r>
            <a:r>
              <a:rPr lang="ru" sz="1100">
                <a:solidFill>
                  <a:srgbClr val="333333"/>
                </a:solidFill>
                <a:highlight>
                  <a:srgbClr val="F8F7F7"/>
                </a:highlight>
                <a:latin typeface="Courier New"/>
                <a:ea typeface="Courier New"/>
                <a:cs typeface="Courier New"/>
                <a:sym typeface="Courier New"/>
              </a:rPr>
              <a:t>  </a:t>
            </a:r>
            <a:endParaRPr sz="1100">
              <a:solidFill>
                <a:srgbClr val="333333"/>
              </a:solidFill>
              <a:highlight>
                <a:srgbClr val="F8F7F7"/>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ru" sz="1100">
                <a:solidFill>
                  <a:srgbClr val="333333"/>
                </a:solidFill>
                <a:highlight>
                  <a:srgbClr val="F8F7F7"/>
                </a:highlight>
                <a:latin typeface="Courier New"/>
                <a:ea typeface="Courier New"/>
                <a:cs typeface="Courier New"/>
                <a:sym typeface="Courier New"/>
              </a:rPr>
              <a:t> </a:t>
            </a:r>
            <a:r>
              <a:rPr lang="ru" sz="1100">
                <a:solidFill>
                  <a:srgbClr val="3182BD"/>
                </a:solidFill>
                <a:highlight>
                  <a:srgbClr val="F8F7F7"/>
                </a:highlight>
                <a:latin typeface="Courier New"/>
                <a:ea typeface="Courier New"/>
                <a:cs typeface="Courier New"/>
                <a:sym typeface="Courier New"/>
              </a:rPr>
              <a:t>&lt;iframe</a:t>
            </a:r>
            <a:r>
              <a:rPr lang="ru" sz="1100">
                <a:solidFill>
                  <a:srgbClr val="333333"/>
                </a:solidFill>
                <a:highlight>
                  <a:srgbClr val="F8F7F7"/>
                </a:highlight>
                <a:latin typeface="Courier New"/>
                <a:ea typeface="Courier New"/>
                <a:cs typeface="Courier New"/>
                <a:sym typeface="Courier New"/>
              </a:rPr>
              <a:t> </a:t>
            </a:r>
            <a:r>
              <a:rPr lang="ru" sz="1100">
                <a:solidFill>
                  <a:srgbClr val="E6550D"/>
                </a:solidFill>
                <a:highlight>
                  <a:srgbClr val="F8F7F7"/>
                </a:highlight>
                <a:latin typeface="Courier New"/>
                <a:ea typeface="Courier New"/>
                <a:cs typeface="Courier New"/>
                <a:sym typeface="Courier New"/>
              </a:rPr>
              <a:t>src</a:t>
            </a:r>
            <a:r>
              <a:rPr lang="ru" sz="1100">
                <a:solidFill>
                  <a:srgbClr val="756BB1"/>
                </a:solidFill>
                <a:highlight>
                  <a:srgbClr val="F8F7F7"/>
                </a:highlight>
                <a:latin typeface="Courier New"/>
                <a:ea typeface="Courier New"/>
                <a:cs typeface="Courier New"/>
                <a:sym typeface="Courier New"/>
              </a:rPr>
              <a:t>=</a:t>
            </a:r>
            <a:r>
              <a:rPr lang="ru" sz="1100">
                <a:solidFill>
                  <a:srgbClr val="31A354"/>
                </a:solidFill>
                <a:highlight>
                  <a:srgbClr val="F8F7F7"/>
                </a:highlight>
                <a:latin typeface="Courier New"/>
                <a:ea typeface="Courier New"/>
                <a:cs typeface="Courier New"/>
                <a:sym typeface="Courier New"/>
              </a:rPr>
              <a:t>"page/banner.html"</a:t>
            </a:r>
            <a:r>
              <a:rPr lang="ru" sz="1100">
                <a:solidFill>
                  <a:srgbClr val="333333"/>
                </a:solidFill>
                <a:highlight>
                  <a:srgbClr val="F8F7F7"/>
                </a:highlight>
                <a:latin typeface="Courier New"/>
                <a:ea typeface="Courier New"/>
                <a:cs typeface="Courier New"/>
                <a:sym typeface="Courier New"/>
              </a:rPr>
              <a:t> </a:t>
            </a:r>
            <a:r>
              <a:rPr lang="ru" sz="1100">
                <a:solidFill>
                  <a:srgbClr val="E6550D"/>
                </a:solidFill>
                <a:highlight>
                  <a:srgbClr val="F8F7F7"/>
                </a:highlight>
                <a:latin typeface="Courier New"/>
                <a:ea typeface="Courier New"/>
                <a:cs typeface="Courier New"/>
                <a:sym typeface="Courier New"/>
              </a:rPr>
              <a:t>width</a:t>
            </a:r>
            <a:r>
              <a:rPr lang="ru" sz="1100">
                <a:solidFill>
                  <a:srgbClr val="756BB1"/>
                </a:solidFill>
                <a:highlight>
                  <a:srgbClr val="F8F7F7"/>
                </a:highlight>
                <a:latin typeface="Courier New"/>
                <a:ea typeface="Courier New"/>
                <a:cs typeface="Courier New"/>
                <a:sym typeface="Courier New"/>
              </a:rPr>
              <a:t>=</a:t>
            </a:r>
            <a:r>
              <a:rPr lang="ru" sz="1100">
                <a:solidFill>
                  <a:srgbClr val="31A354"/>
                </a:solidFill>
                <a:highlight>
                  <a:srgbClr val="F8F7F7"/>
                </a:highlight>
                <a:latin typeface="Courier New"/>
                <a:ea typeface="Courier New"/>
                <a:cs typeface="Courier New"/>
                <a:sym typeface="Courier New"/>
              </a:rPr>
              <a:t>"468"</a:t>
            </a:r>
            <a:r>
              <a:rPr lang="ru" sz="1100">
                <a:solidFill>
                  <a:srgbClr val="333333"/>
                </a:solidFill>
                <a:highlight>
                  <a:srgbClr val="F8F7F7"/>
                </a:highlight>
                <a:latin typeface="Courier New"/>
                <a:ea typeface="Courier New"/>
                <a:cs typeface="Courier New"/>
                <a:sym typeface="Courier New"/>
              </a:rPr>
              <a:t> </a:t>
            </a:r>
            <a:r>
              <a:rPr lang="ru" sz="1100">
                <a:solidFill>
                  <a:srgbClr val="E6550D"/>
                </a:solidFill>
                <a:highlight>
                  <a:srgbClr val="F8F7F7"/>
                </a:highlight>
                <a:latin typeface="Courier New"/>
                <a:ea typeface="Courier New"/>
                <a:cs typeface="Courier New"/>
                <a:sym typeface="Courier New"/>
              </a:rPr>
              <a:t>height</a:t>
            </a:r>
            <a:r>
              <a:rPr lang="ru" sz="1100">
                <a:solidFill>
                  <a:srgbClr val="756BB1"/>
                </a:solidFill>
                <a:highlight>
                  <a:srgbClr val="F8F7F7"/>
                </a:highlight>
                <a:latin typeface="Courier New"/>
                <a:ea typeface="Courier New"/>
                <a:cs typeface="Courier New"/>
                <a:sym typeface="Courier New"/>
              </a:rPr>
              <a:t>=</a:t>
            </a:r>
            <a:r>
              <a:rPr lang="ru" sz="1100">
                <a:solidFill>
                  <a:srgbClr val="31A354"/>
                </a:solidFill>
                <a:highlight>
                  <a:srgbClr val="F8F7F7"/>
                </a:highlight>
                <a:latin typeface="Courier New"/>
                <a:ea typeface="Courier New"/>
                <a:cs typeface="Courier New"/>
                <a:sym typeface="Courier New"/>
              </a:rPr>
              <a:t>"60"</a:t>
            </a:r>
            <a:r>
              <a:rPr lang="ru" sz="1100">
                <a:solidFill>
                  <a:srgbClr val="333333"/>
                </a:solidFill>
                <a:highlight>
                  <a:srgbClr val="F8F7F7"/>
                </a:highlight>
                <a:latin typeface="Courier New"/>
                <a:ea typeface="Courier New"/>
                <a:cs typeface="Courier New"/>
                <a:sym typeface="Courier New"/>
              </a:rPr>
              <a:t> </a:t>
            </a:r>
            <a:r>
              <a:rPr lang="ru" sz="1100">
                <a:solidFill>
                  <a:srgbClr val="E6550D"/>
                </a:solidFill>
                <a:highlight>
                  <a:srgbClr val="F8F7F7"/>
                </a:highlight>
                <a:latin typeface="Courier New"/>
                <a:ea typeface="Courier New"/>
                <a:cs typeface="Courier New"/>
                <a:sym typeface="Courier New"/>
              </a:rPr>
              <a:t>align</a:t>
            </a:r>
            <a:r>
              <a:rPr lang="ru" sz="1100">
                <a:solidFill>
                  <a:srgbClr val="756BB1"/>
                </a:solidFill>
                <a:highlight>
                  <a:srgbClr val="F8F7F7"/>
                </a:highlight>
                <a:latin typeface="Courier New"/>
                <a:ea typeface="Courier New"/>
                <a:cs typeface="Courier New"/>
                <a:sym typeface="Courier New"/>
              </a:rPr>
              <a:t>=</a:t>
            </a:r>
            <a:r>
              <a:rPr lang="ru" sz="1100">
                <a:solidFill>
                  <a:srgbClr val="31A354"/>
                </a:solidFill>
                <a:highlight>
                  <a:srgbClr val="F8F7F7"/>
                </a:highlight>
                <a:latin typeface="Courier New"/>
                <a:ea typeface="Courier New"/>
                <a:cs typeface="Courier New"/>
                <a:sym typeface="Courier New"/>
              </a:rPr>
              <a:t>"left"</a:t>
            </a:r>
            <a:r>
              <a:rPr lang="ru" sz="1100">
                <a:solidFill>
                  <a:srgbClr val="3182BD"/>
                </a:solidFill>
                <a:highlight>
                  <a:srgbClr val="F8F7F7"/>
                </a:highlight>
                <a:latin typeface="Courier New"/>
                <a:ea typeface="Courier New"/>
                <a:cs typeface="Courier New"/>
                <a:sym typeface="Courier New"/>
              </a:rPr>
              <a:t>&gt;</a:t>
            </a:r>
            <a:endParaRPr sz="1100">
              <a:solidFill>
                <a:srgbClr val="333333"/>
              </a:solidFill>
              <a:highlight>
                <a:srgbClr val="F8F7F7"/>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ru" sz="1100">
                <a:solidFill>
                  <a:srgbClr val="333333"/>
                </a:solidFill>
                <a:highlight>
                  <a:srgbClr val="F8F7F7"/>
                </a:highlight>
                <a:latin typeface="Courier New"/>
                <a:ea typeface="Courier New"/>
                <a:cs typeface="Courier New"/>
                <a:sym typeface="Courier New"/>
              </a:rPr>
              <a:t>    Ваш браузер не поддерживает встроенные фреймы!</a:t>
            </a:r>
            <a:endParaRPr sz="1100">
              <a:solidFill>
                <a:srgbClr val="333333"/>
              </a:solidFill>
              <a:highlight>
                <a:srgbClr val="F8F7F7"/>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ru" sz="1100">
                <a:solidFill>
                  <a:srgbClr val="333333"/>
                </a:solidFill>
                <a:highlight>
                  <a:srgbClr val="F8F7F7"/>
                </a:highlight>
                <a:latin typeface="Courier New"/>
                <a:ea typeface="Courier New"/>
                <a:cs typeface="Courier New"/>
                <a:sym typeface="Courier New"/>
              </a:rPr>
              <a:t> </a:t>
            </a:r>
            <a:r>
              <a:rPr lang="ru" sz="1100">
                <a:solidFill>
                  <a:srgbClr val="3182BD"/>
                </a:solidFill>
                <a:highlight>
                  <a:srgbClr val="F8F7F7"/>
                </a:highlight>
                <a:latin typeface="Courier New"/>
                <a:ea typeface="Courier New"/>
                <a:cs typeface="Courier New"/>
                <a:sym typeface="Courier New"/>
              </a:rPr>
              <a:t>&lt;/iframe&gt;</a:t>
            </a:r>
            <a:endParaRPr sz="1100">
              <a:solidFill>
                <a:srgbClr val="333333"/>
              </a:solidFill>
              <a:highlight>
                <a:srgbClr val="F8F7F7"/>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rPr lang="ru" sz="1100">
                <a:solidFill>
                  <a:srgbClr val="333333"/>
                </a:solidFill>
                <a:highlight>
                  <a:srgbClr val="F8F7F7"/>
                </a:highlight>
                <a:latin typeface="Courier New"/>
                <a:ea typeface="Courier New"/>
                <a:cs typeface="Courier New"/>
                <a:sym typeface="Courier New"/>
              </a:rPr>
              <a:t> </a:t>
            </a:r>
            <a:r>
              <a:rPr lang="ru" sz="1100">
                <a:solidFill>
                  <a:srgbClr val="3182BD"/>
                </a:solidFill>
                <a:highlight>
                  <a:srgbClr val="F8F7F7"/>
                </a:highlight>
                <a:latin typeface="Courier New"/>
                <a:ea typeface="Courier New"/>
                <a:cs typeface="Courier New"/>
                <a:sym typeface="Courier New"/>
              </a:rPr>
              <a:t>&lt;/body&gt;</a:t>
            </a:r>
            <a:endParaRPr sz="1100">
              <a:solidFill>
                <a:srgbClr val="333333"/>
              </a:solidFill>
              <a:highlight>
                <a:srgbClr val="F8F7F7"/>
              </a:highlight>
              <a:latin typeface="Courier New"/>
              <a:ea typeface="Courier New"/>
              <a:cs typeface="Courier New"/>
              <a:sym typeface="Courier New"/>
            </a:endParaRPr>
          </a:p>
          <a:p>
            <a:pPr indent="0" lvl="0" marL="101600" marR="101600" rtl="0" algn="l">
              <a:lnSpc>
                <a:spcPct val="129545"/>
              </a:lnSpc>
              <a:spcBef>
                <a:spcPts val="1100"/>
              </a:spcBef>
              <a:spcAft>
                <a:spcPts val="0"/>
              </a:spcAft>
              <a:buClr>
                <a:schemeClr val="dk1"/>
              </a:buClr>
              <a:buSzPts val="1100"/>
              <a:buFont typeface="Arial"/>
              <a:buNone/>
            </a:pPr>
            <a:r>
              <a:rPr lang="ru" sz="1100">
                <a:solidFill>
                  <a:srgbClr val="3182BD"/>
                </a:solidFill>
                <a:highlight>
                  <a:srgbClr val="F8F7F7"/>
                </a:highlight>
                <a:latin typeface="Courier New"/>
                <a:ea typeface="Courier New"/>
                <a:cs typeface="Courier New"/>
                <a:sym typeface="Courier New"/>
              </a:rPr>
              <a:t>&lt;/html&gt;</a:t>
            </a:r>
            <a:endParaRPr sz="1100">
              <a:solidFill>
                <a:srgbClr val="3182BD"/>
              </a:solidFill>
              <a:highlight>
                <a:srgbClr val="F8F7F7"/>
              </a:highlight>
              <a:latin typeface="Courier New"/>
              <a:ea typeface="Courier New"/>
              <a:cs typeface="Courier New"/>
              <a:sym typeface="Courier New"/>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9"/>
          <p:cNvPicPr preferRelativeResize="0"/>
          <p:nvPr/>
        </p:nvPicPr>
        <p:blipFill>
          <a:blip r:embed="rId3">
            <a:alphaModFix/>
          </a:blip>
          <a:stretch>
            <a:fillRect/>
          </a:stretch>
        </p:blipFill>
        <p:spPr>
          <a:xfrm>
            <a:off x="0" y="0"/>
            <a:ext cx="9144002" cy="5143500"/>
          </a:xfrm>
          <a:prstGeom prst="rect">
            <a:avLst/>
          </a:prstGeom>
          <a:noFill/>
          <a:ln>
            <a:noFill/>
          </a:ln>
        </p:spPr>
      </p:pic>
      <p:sp>
        <p:nvSpPr>
          <p:cNvPr id="237" name="Google Shape;237;p39"/>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8" name="Google Shape;238;p39"/>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&lt;noframes&gt;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Содержимое элемента </a:t>
            </a:r>
            <a:r>
              <a:rPr b="1" lang="ru" sz="1400">
                <a:solidFill>
                  <a:srgbClr val="000000"/>
                </a:solidFill>
                <a:latin typeface="Montserrat"/>
                <a:ea typeface="Montserrat"/>
                <a:cs typeface="Montserrat"/>
                <a:sym typeface="Montserrat"/>
              </a:rPr>
              <a:t>&lt;noframes&gt;</a:t>
            </a:r>
            <a:r>
              <a:rPr lang="ru" sz="1400">
                <a:solidFill>
                  <a:srgbClr val="000000"/>
                </a:solidFill>
                <a:latin typeface="Montserrat"/>
                <a:ea typeface="Montserrat"/>
                <a:cs typeface="Montserrat"/>
                <a:sym typeface="Montserrat"/>
              </a:rPr>
              <a:t> отображается в браузере, когда он не поддерживает фреймы и не умеет их интерпретировать. Браузеры, которые работают с фреймами, полностью игнорируют содержимое </a:t>
            </a:r>
            <a:r>
              <a:rPr b="1" lang="ru" sz="1400">
                <a:solidFill>
                  <a:srgbClr val="000000"/>
                </a:solidFill>
                <a:latin typeface="Montserrat"/>
                <a:ea typeface="Montserrat"/>
                <a:cs typeface="Montserrat"/>
                <a:sym typeface="Montserrat"/>
              </a:rPr>
              <a:t>&lt;noframes&gt;.</a:t>
            </a:r>
            <a:r>
              <a:rPr lang="ru" sz="1400">
                <a:solidFill>
                  <a:srgbClr val="000000"/>
                </a:solidFill>
                <a:latin typeface="Montserrat"/>
                <a:ea typeface="Montserrat"/>
                <a:cs typeface="Montserrat"/>
                <a:sym typeface="Montserrat"/>
              </a:rPr>
              <a:t> Как правило, внутри этого элемента располагается текст, информирующий пользователя о том, что его браузер фреймы не поддерживает или с предложением перейти на страницу без фреймов.</a:t>
            </a:r>
            <a:endParaRPr sz="1400">
              <a:solidFill>
                <a:srgbClr val="000000"/>
              </a:solidFill>
              <a:latin typeface="Montserrat"/>
              <a:ea typeface="Montserrat"/>
              <a:cs typeface="Montserrat"/>
              <a:sym typeface="Montserrat"/>
            </a:endParaRPr>
          </a:p>
          <a:p>
            <a:pPr indent="0" lvl="0" marL="0" marR="101600" rtl="0" algn="l">
              <a:lnSpc>
                <a:spcPct val="129545"/>
              </a:lnSpc>
              <a:spcBef>
                <a:spcPts val="1100"/>
              </a:spcBef>
              <a:spcAft>
                <a:spcPts val="0"/>
              </a:spcAft>
              <a:buClr>
                <a:schemeClr val="dk1"/>
              </a:buClr>
              <a:buSzPts val="1100"/>
              <a:buFont typeface="Arial"/>
              <a:buNone/>
            </a:pPr>
            <a:r>
              <a:rPr lang="ru" sz="1100">
                <a:solidFill>
                  <a:srgbClr val="3182BD"/>
                </a:solidFill>
                <a:highlight>
                  <a:srgbClr val="F8F7F7"/>
                </a:highlight>
                <a:latin typeface="Courier New"/>
                <a:ea typeface="Courier New"/>
                <a:cs typeface="Courier New"/>
                <a:sym typeface="Courier New"/>
              </a:rPr>
              <a:t>&lt;frameset</a:t>
            </a:r>
            <a:r>
              <a:rPr lang="ru" sz="1100">
                <a:solidFill>
                  <a:srgbClr val="333333"/>
                </a:solidFill>
                <a:highlight>
                  <a:srgbClr val="F8F7F7"/>
                </a:highlight>
                <a:latin typeface="Courier New"/>
                <a:ea typeface="Courier New"/>
                <a:cs typeface="Courier New"/>
                <a:sym typeface="Courier New"/>
              </a:rPr>
              <a:t> </a:t>
            </a:r>
            <a:r>
              <a:rPr lang="ru" sz="1100">
                <a:solidFill>
                  <a:srgbClr val="3182BD"/>
                </a:solidFill>
                <a:highlight>
                  <a:srgbClr val="F8F7F7"/>
                </a:highlight>
                <a:latin typeface="Courier New"/>
                <a:ea typeface="Courier New"/>
                <a:cs typeface="Courier New"/>
                <a:sym typeface="Courier New"/>
              </a:rPr>
              <a:t>&gt;</a:t>
            </a:r>
            <a:endParaRPr sz="1100">
              <a:solidFill>
                <a:srgbClr val="333333"/>
              </a:solidFill>
              <a:highlight>
                <a:srgbClr val="F8F7F7"/>
              </a:highlight>
              <a:latin typeface="Courier New"/>
              <a:ea typeface="Courier New"/>
              <a:cs typeface="Courier New"/>
              <a:sym typeface="Courier New"/>
            </a:endParaRPr>
          </a:p>
          <a:p>
            <a:pPr indent="0" lvl="0" marL="0" marR="101600" rtl="0" algn="l">
              <a:lnSpc>
                <a:spcPct val="129545"/>
              </a:lnSpc>
              <a:spcBef>
                <a:spcPts val="0"/>
              </a:spcBef>
              <a:spcAft>
                <a:spcPts val="0"/>
              </a:spcAft>
              <a:buClr>
                <a:schemeClr val="dk1"/>
              </a:buClr>
              <a:buSzPts val="1100"/>
              <a:buFont typeface="Arial"/>
              <a:buNone/>
            </a:pPr>
            <a:r>
              <a:rPr lang="ru" sz="1100">
                <a:solidFill>
                  <a:srgbClr val="333333"/>
                </a:solidFill>
                <a:highlight>
                  <a:srgbClr val="F8F7F7"/>
                </a:highlight>
                <a:latin typeface="Courier New"/>
                <a:ea typeface="Courier New"/>
                <a:cs typeface="Courier New"/>
                <a:sym typeface="Courier New"/>
              </a:rPr>
              <a:t>    </a:t>
            </a:r>
            <a:r>
              <a:rPr lang="ru" sz="1100">
                <a:solidFill>
                  <a:srgbClr val="3182BD"/>
                </a:solidFill>
                <a:highlight>
                  <a:srgbClr val="F8F7F7"/>
                </a:highlight>
                <a:latin typeface="Courier New"/>
                <a:ea typeface="Courier New"/>
                <a:cs typeface="Courier New"/>
                <a:sym typeface="Courier New"/>
              </a:rPr>
              <a:t>&lt;frame</a:t>
            </a:r>
            <a:r>
              <a:rPr lang="ru" sz="1100">
                <a:solidFill>
                  <a:srgbClr val="333333"/>
                </a:solidFill>
                <a:highlight>
                  <a:srgbClr val="F8F7F7"/>
                </a:highlight>
                <a:latin typeface="Courier New"/>
                <a:ea typeface="Courier New"/>
                <a:cs typeface="Courier New"/>
                <a:sym typeface="Courier New"/>
              </a:rPr>
              <a:t> </a:t>
            </a:r>
            <a:r>
              <a:rPr lang="ru" sz="1100">
                <a:solidFill>
                  <a:srgbClr val="E6550D"/>
                </a:solidFill>
                <a:highlight>
                  <a:srgbClr val="F8F7F7"/>
                </a:highlight>
                <a:latin typeface="Courier New"/>
                <a:ea typeface="Courier New"/>
                <a:cs typeface="Courier New"/>
                <a:sym typeface="Courier New"/>
              </a:rPr>
              <a:t>src</a:t>
            </a:r>
            <a:r>
              <a:rPr lang="ru" sz="1100">
                <a:solidFill>
                  <a:srgbClr val="756BB1"/>
                </a:solidFill>
                <a:highlight>
                  <a:srgbClr val="F8F7F7"/>
                </a:highlight>
                <a:latin typeface="Courier New"/>
                <a:ea typeface="Courier New"/>
                <a:cs typeface="Courier New"/>
                <a:sym typeface="Courier New"/>
              </a:rPr>
              <a:t>=</a:t>
            </a:r>
            <a:r>
              <a:rPr lang="ru" sz="1100">
                <a:solidFill>
                  <a:srgbClr val="31A354"/>
                </a:solidFill>
                <a:highlight>
                  <a:srgbClr val="F8F7F7"/>
                </a:highlight>
                <a:latin typeface="Courier New"/>
                <a:ea typeface="Courier New"/>
                <a:cs typeface="Courier New"/>
                <a:sym typeface="Courier New"/>
              </a:rPr>
              <a:t>"menu.html"</a:t>
            </a:r>
            <a:r>
              <a:rPr lang="ru" sz="1100">
                <a:solidFill>
                  <a:srgbClr val="333333"/>
                </a:solidFill>
                <a:highlight>
                  <a:srgbClr val="F8F7F7"/>
                </a:highlight>
                <a:latin typeface="Courier New"/>
                <a:ea typeface="Courier New"/>
                <a:cs typeface="Courier New"/>
                <a:sym typeface="Courier New"/>
              </a:rPr>
              <a:t> </a:t>
            </a:r>
            <a:r>
              <a:rPr lang="ru" sz="1100">
                <a:solidFill>
                  <a:srgbClr val="E6550D"/>
                </a:solidFill>
                <a:highlight>
                  <a:srgbClr val="F8F7F7"/>
                </a:highlight>
                <a:latin typeface="Courier New"/>
                <a:ea typeface="Courier New"/>
                <a:cs typeface="Courier New"/>
                <a:sym typeface="Courier New"/>
              </a:rPr>
              <a:t>name</a:t>
            </a:r>
            <a:r>
              <a:rPr lang="ru" sz="1100">
                <a:solidFill>
                  <a:srgbClr val="756BB1"/>
                </a:solidFill>
                <a:highlight>
                  <a:srgbClr val="F8F7F7"/>
                </a:highlight>
                <a:latin typeface="Courier New"/>
                <a:ea typeface="Courier New"/>
                <a:cs typeface="Courier New"/>
                <a:sym typeface="Courier New"/>
              </a:rPr>
              <a:t>=</a:t>
            </a:r>
            <a:r>
              <a:rPr lang="ru" sz="1100">
                <a:solidFill>
                  <a:srgbClr val="31A354"/>
                </a:solidFill>
                <a:highlight>
                  <a:srgbClr val="F8F7F7"/>
                </a:highlight>
                <a:latin typeface="Courier New"/>
                <a:ea typeface="Courier New"/>
                <a:cs typeface="Courier New"/>
                <a:sym typeface="Courier New"/>
              </a:rPr>
              <a:t>"leftFrame"</a:t>
            </a:r>
            <a:r>
              <a:rPr lang="ru" sz="1100">
                <a:solidFill>
                  <a:srgbClr val="3182BD"/>
                </a:solidFill>
                <a:highlight>
                  <a:srgbClr val="F8F7F7"/>
                </a:highlight>
                <a:latin typeface="Courier New"/>
                <a:ea typeface="Courier New"/>
                <a:cs typeface="Courier New"/>
                <a:sym typeface="Courier New"/>
              </a:rPr>
              <a:t>&gt;</a:t>
            </a:r>
            <a:endParaRPr sz="1100">
              <a:solidFill>
                <a:srgbClr val="333333"/>
              </a:solidFill>
              <a:highlight>
                <a:srgbClr val="F8F7F7"/>
              </a:highlight>
              <a:latin typeface="Courier New"/>
              <a:ea typeface="Courier New"/>
              <a:cs typeface="Courier New"/>
              <a:sym typeface="Courier New"/>
            </a:endParaRPr>
          </a:p>
          <a:p>
            <a:pPr indent="0" lvl="0" marL="0" marR="101600" rtl="0" algn="l">
              <a:lnSpc>
                <a:spcPct val="129545"/>
              </a:lnSpc>
              <a:spcBef>
                <a:spcPts val="0"/>
              </a:spcBef>
              <a:spcAft>
                <a:spcPts val="0"/>
              </a:spcAft>
              <a:buClr>
                <a:schemeClr val="dk1"/>
              </a:buClr>
              <a:buSzPts val="1100"/>
              <a:buFont typeface="Arial"/>
              <a:buNone/>
            </a:pPr>
            <a:r>
              <a:rPr lang="ru" sz="1100">
                <a:solidFill>
                  <a:srgbClr val="333333"/>
                </a:solidFill>
                <a:highlight>
                  <a:srgbClr val="F8F7F7"/>
                </a:highlight>
                <a:latin typeface="Courier New"/>
                <a:ea typeface="Courier New"/>
                <a:cs typeface="Courier New"/>
                <a:sym typeface="Courier New"/>
              </a:rPr>
              <a:t>    </a:t>
            </a:r>
            <a:r>
              <a:rPr lang="ru" sz="1100">
                <a:solidFill>
                  <a:srgbClr val="3182BD"/>
                </a:solidFill>
                <a:highlight>
                  <a:srgbClr val="F8F7F7"/>
                </a:highlight>
                <a:latin typeface="Courier New"/>
                <a:ea typeface="Courier New"/>
                <a:cs typeface="Courier New"/>
                <a:sym typeface="Courier New"/>
              </a:rPr>
              <a:t>&lt;frame</a:t>
            </a:r>
            <a:r>
              <a:rPr lang="ru" sz="1100">
                <a:solidFill>
                  <a:srgbClr val="333333"/>
                </a:solidFill>
                <a:highlight>
                  <a:srgbClr val="F8F7F7"/>
                </a:highlight>
                <a:latin typeface="Courier New"/>
                <a:ea typeface="Courier New"/>
                <a:cs typeface="Courier New"/>
                <a:sym typeface="Courier New"/>
              </a:rPr>
              <a:t> </a:t>
            </a:r>
            <a:r>
              <a:rPr lang="ru" sz="1100">
                <a:solidFill>
                  <a:srgbClr val="E6550D"/>
                </a:solidFill>
                <a:highlight>
                  <a:srgbClr val="F8F7F7"/>
                </a:highlight>
                <a:latin typeface="Courier New"/>
                <a:ea typeface="Courier New"/>
                <a:cs typeface="Courier New"/>
                <a:sym typeface="Courier New"/>
              </a:rPr>
              <a:t>src</a:t>
            </a:r>
            <a:r>
              <a:rPr lang="ru" sz="1100">
                <a:solidFill>
                  <a:srgbClr val="756BB1"/>
                </a:solidFill>
                <a:highlight>
                  <a:srgbClr val="F8F7F7"/>
                </a:highlight>
                <a:latin typeface="Courier New"/>
                <a:ea typeface="Courier New"/>
                <a:cs typeface="Courier New"/>
                <a:sym typeface="Courier New"/>
              </a:rPr>
              <a:t>=</a:t>
            </a:r>
            <a:r>
              <a:rPr lang="ru" sz="1100">
                <a:solidFill>
                  <a:srgbClr val="31A354"/>
                </a:solidFill>
                <a:highlight>
                  <a:srgbClr val="F8F7F7"/>
                </a:highlight>
                <a:latin typeface="Courier New"/>
                <a:ea typeface="Courier New"/>
                <a:cs typeface="Courier New"/>
                <a:sym typeface="Courier New"/>
              </a:rPr>
              <a:t>"content.html"</a:t>
            </a:r>
            <a:r>
              <a:rPr lang="ru" sz="1100">
                <a:solidFill>
                  <a:srgbClr val="333333"/>
                </a:solidFill>
                <a:highlight>
                  <a:srgbClr val="F8F7F7"/>
                </a:highlight>
                <a:latin typeface="Courier New"/>
                <a:ea typeface="Courier New"/>
                <a:cs typeface="Courier New"/>
                <a:sym typeface="Courier New"/>
              </a:rPr>
              <a:t> </a:t>
            </a:r>
            <a:r>
              <a:rPr lang="ru" sz="1100">
                <a:solidFill>
                  <a:srgbClr val="E6550D"/>
                </a:solidFill>
                <a:highlight>
                  <a:srgbClr val="F8F7F7"/>
                </a:highlight>
                <a:latin typeface="Courier New"/>
                <a:ea typeface="Courier New"/>
                <a:cs typeface="Courier New"/>
                <a:sym typeface="Courier New"/>
              </a:rPr>
              <a:t>name</a:t>
            </a:r>
            <a:r>
              <a:rPr lang="ru" sz="1100">
                <a:solidFill>
                  <a:srgbClr val="756BB1"/>
                </a:solidFill>
                <a:highlight>
                  <a:srgbClr val="F8F7F7"/>
                </a:highlight>
                <a:latin typeface="Courier New"/>
                <a:ea typeface="Courier New"/>
                <a:cs typeface="Courier New"/>
                <a:sym typeface="Courier New"/>
              </a:rPr>
              <a:t>=</a:t>
            </a:r>
            <a:r>
              <a:rPr lang="ru" sz="1100">
                <a:solidFill>
                  <a:srgbClr val="31A354"/>
                </a:solidFill>
                <a:highlight>
                  <a:srgbClr val="F8F7F7"/>
                </a:highlight>
                <a:latin typeface="Courier New"/>
                <a:ea typeface="Courier New"/>
                <a:cs typeface="Courier New"/>
                <a:sym typeface="Courier New"/>
              </a:rPr>
              <a:t>"mainFrame"</a:t>
            </a:r>
            <a:r>
              <a:rPr lang="ru" sz="1100">
                <a:solidFill>
                  <a:srgbClr val="3182BD"/>
                </a:solidFill>
                <a:highlight>
                  <a:srgbClr val="F8F7F7"/>
                </a:highlight>
                <a:latin typeface="Courier New"/>
                <a:ea typeface="Courier New"/>
                <a:cs typeface="Courier New"/>
                <a:sym typeface="Courier New"/>
              </a:rPr>
              <a:t>&gt;</a:t>
            </a:r>
            <a:endParaRPr sz="1100">
              <a:solidFill>
                <a:srgbClr val="333333"/>
              </a:solidFill>
              <a:highlight>
                <a:srgbClr val="F8F7F7"/>
              </a:highlight>
              <a:latin typeface="Courier New"/>
              <a:ea typeface="Courier New"/>
              <a:cs typeface="Courier New"/>
              <a:sym typeface="Courier New"/>
            </a:endParaRPr>
          </a:p>
          <a:p>
            <a:pPr indent="0" lvl="0" marL="0" marR="101600" rtl="0" algn="l">
              <a:lnSpc>
                <a:spcPct val="129545"/>
              </a:lnSpc>
              <a:spcBef>
                <a:spcPts val="0"/>
              </a:spcBef>
              <a:spcAft>
                <a:spcPts val="0"/>
              </a:spcAft>
              <a:buClr>
                <a:schemeClr val="dk1"/>
              </a:buClr>
              <a:buSzPts val="1100"/>
              <a:buFont typeface="Arial"/>
              <a:buNone/>
            </a:pPr>
            <a:r>
              <a:rPr lang="ru" sz="1100">
                <a:solidFill>
                  <a:srgbClr val="333333"/>
                </a:solidFill>
                <a:highlight>
                  <a:srgbClr val="F8F7F7"/>
                </a:highlight>
                <a:latin typeface="Courier New"/>
                <a:ea typeface="Courier New"/>
                <a:cs typeface="Courier New"/>
                <a:sym typeface="Courier New"/>
              </a:rPr>
              <a:t>    </a:t>
            </a:r>
            <a:r>
              <a:rPr lang="ru" sz="1100">
                <a:solidFill>
                  <a:srgbClr val="3182BD"/>
                </a:solidFill>
                <a:highlight>
                  <a:srgbClr val="F8F7F7"/>
                </a:highlight>
                <a:latin typeface="Courier New"/>
                <a:ea typeface="Courier New"/>
                <a:cs typeface="Courier New"/>
                <a:sym typeface="Courier New"/>
              </a:rPr>
              <a:t>&lt;noframes&gt;</a:t>
            </a:r>
            <a:r>
              <a:rPr lang="ru" sz="1100">
                <a:solidFill>
                  <a:srgbClr val="333333"/>
                </a:solidFill>
                <a:highlight>
                  <a:srgbClr val="F8F7F7"/>
                </a:highlight>
                <a:latin typeface="Courier New"/>
                <a:ea typeface="Courier New"/>
                <a:cs typeface="Courier New"/>
                <a:sym typeface="Courier New"/>
              </a:rPr>
              <a:t>Ваш браузер не поддерживает фреймы.</a:t>
            </a:r>
            <a:r>
              <a:rPr lang="ru" sz="1100">
                <a:solidFill>
                  <a:srgbClr val="3182BD"/>
                </a:solidFill>
                <a:highlight>
                  <a:srgbClr val="F8F7F7"/>
                </a:highlight>
                <a:latin typeface="Courier New"/>
                <a:ea typeface="Courier New"/>
                <a:cs typeface="Courier New"/>
                <a:sym typeface="Courier New"/>
              </a:rPr>
              <a:t>&lt;/noframes&gt;</a:t>
            </a:r>
            <a:endParaRPr sz="1100">
              <a:solidFill>
                <a:srgbClr val="333333"/>
              </a:solidFill>
              <a:highlight>
                <a:srgbClr val="F8F7F7"/>
              </a:highlight>
              <a:latin typeface="Courier New"/>
              <a:ea typeface="Courier New"/>
              <a:cs typeface="Courier New"/>
              <a:sym typeface="Courier New"/>
            </a:endParaRPr>
          </a:p>
          <a:p>
            <a:pPr indent="0" lvl="0" marL="0" marR="101600" rtl="0" algn="l">
              <a:lnSpc>
                <a:spcPct val="129545"/>
              </a:lnSpc>
              <a:spcBef>
                <a:spcPts val="0"/>
              </a:spcBef>
              <a:spcAft>
                <a:spcPts val="0"/>
              </a:spcAft>
              <a:buClr>
                <a:schemeClr val="dk1"/>
              </a:buClr>
              <a:buSzPts val="1100"/>
              <a:buFont typeface="Arial"/>
              <a:buNone/>
            </a:pPr>
            <a:r>
              <a:rPr lang="ru" sz="1100">
                <a:solidFill>
                  <a:srgbClr val="3182BD"/>
                </a:solidFill>
                <a:highlight>
                  <a:srgbClr val="F8F7F7"/>
                </a:highlight>
                <a:latin typeface="Courier New"/>
                <a:ea typeface="Courier New"/>
                <a:cs typeface="Courier New"/>
                <a:sym typeface="Courier New"/>
              </a:rPr>
              <a:t>&lt;/frameset&gt;</a:t>
            </a:r>
            <a:endParaRPr sz="1100">
              <a:solidFill>
                <a:srgbClr val="3182BD"/>
              </a:solidFill>
              <a:highlight>
                <a:srgbClr val="F8F7F7"/>
              </a:highlight>
              <a:latin typeface="Courier New"/>
              <a:ea typeface="Courier New"/>
              <a:cs typeface="Courier New"/>
              <a:sym typeface="Courier New"/>
            </a:endParaRPr>
          </a:p>
          <a:p>
            <a:pPr indent="0" lvl="0" marL="0" marR="101600" rtl="0" algn="l">
              <a:lnSpc>
                <a:spcPct val="129545"/>
              </a:lnSpc>
              <a:spcBef>
                <a:spcPts val="0"/>
              </a:spcBef>
              <a:spcAft>
                <a:spcPts val="0"/>
              </a:spcAft>
              <a:buClr>
                <a:schemeClr val="dk1"/>
              </a:buClr>
              <a:buSzPts val="1100"/>
              <a:buFont typeface="Arial"/>
              <a:buNone/>
            </a:pPr>
            <a:r>
              <a:t/>
            </a:r>
            <a:endParaRPr sz="1100">
              <a:solidFill>
                <a:srgbClr val="3182BD"/>
              </a:solidFill>
              <a:highlight>
                <a:srgbClr val="F8F7F7"/>
              </a:highlight>
              <a:latin typeface="Courier New"/>
              <a:ea typeface="Courier New"/>
              <a:cs typeface="Courier New"/>
              <a:sym typeface="Courier New"/>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0"/>
          <p:cNvPicPr preferRelativeResize="0"/>
          <p:nvPr/>
        </p:nvPicPr>
        <p:blipFill>
          <a:blip r:embed="rId3">
            <a:alphaModFix/>
          </a:blip>
          <a:stretch>
            <a:fillRect/>
          </a:stretch>
        </p:blipFill>
        <p:spPr>
          <a:xfrm>
            <a:off x="0" y="0"/>
            <a:ext cx="9144002" cy="5143500"/>
          </a:xfrm>
          <a:prstGeom prst="rect">
            <a:avLst/>
          </a:prstGeom>
          <a:noFill/>
          <a:ln>
            <a:noFill/>
          </a:ln>
        </p:spPr>
      </p:pic>
      <p:sp>
        <p:nvSpPr>
          <p:cNvPr id="244" name="Google Shape;244;p40"/>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5" name="Google Shape;245;p40"/>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Получаем код карты на Google Maps.</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Открываем  Google Maps</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Находим участок карты, который вы хотите разместить на своем сайте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Кликаем на ссылку </a:t>
            </a:r>
            <a:r>
              <a:rPr b="1" lang="ru" sz="1400">
                <a:solidFill>
                  <a:srgbClr val="000000"/>
                </a:solidFill>
                <a:latin typeface="Montserrat"/>
                <a:ea typeface="Montserrat"/>
                <a:cs typeface="Montserrat"/>
                <a:sym typeface="Montserrat"/>
              </a:rPr>
              <a:t>«Поделиться»</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pic>
        <p:nvPicPr>
          <p:cNvPr id="246" name="Google Shape;246;p40"/>
          <p:cNvPicPr preferRelativeResize="0"/>
          <p:nvPr/>
        </p:nvPicPr>
        <p:blipFill>
          <a:blip r:embed="rId4">
            <a:alphaModFix/>
          </a:blip>
          <a:stretch>
            <a:fillRect/>
          </a:stretch>
        </p:blipFill>
        <p:spPr>
          <a:xfrm>
            <a:off x="3937700" y="2043750"/>
            <a:ext cx="3354700" cy="3099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1"/>
          <p:cNvPicPr preferRelativeResize="0"/>
          <p:nvPr/>
        </p:nvPicPr>
        <p:blipFill>
          <a:blip r:embed="rId3">
            <a:alphaModFix/>
          </a:blip>
          <a:stretch>
            <a:fillRect/>
          </a:stretch>
        </p:blipFill>
        <p:spPr>
          <a:xfrm>
            <a:off x="0" y="0"/>
            <a:ext cx="9144002" cy="5143500"/>
          </a:xfrm>
          <a:prstGeom prst="rect">
            <a:avLst/>
          </a:prstGeom>
          <a:noFill/>
          <a:ln>
            <a:noFill/>
          </a:ln>
        </p:spPr>
      </p:pic>
      <p:sp>
        <p:nvSpPr>
          <p:cNvPr id="252" name="Google Shape;252;p41"/>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3" name="Google Shape;253;p41"/>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В появившемся окне выбираем закладку «Код»</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Выделяем код в </a:t>
            </a:r>
            <a:r>
              <a:rPr lang="ru" sz="1400">
                <a:solidFill>
                  <a:srgbClr val="000000"/>
                </a:solidFill>
                <a:latin typeface="Montserrat"/>
                <a:ea typeface="Montserrat"/>
                <a:cs typeface="Montserrat"/>
                <a:sym typeface="Montserrat"/>
              </a:rPr>
              <a:t>текстовом</a:t>
            </a:r>
            <a:r>
              <a:rPr lang="ru" sz="1400">
                <a:solidFill>
                  <a:srgbClr val="000000"/>
                </a:solidFill>
                <a:latin typeface="Montserrat"/>
                <a:ea typeface="Montserrat"/>
                <a:cs typeface="Montserrat"/>
                <a:sym typeface="Montserrat"/>
              </a:rPr>
              <a:t> поле и копируем его</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pic>
        <p:nvPicPr>
          <p:cNvPr id="254" name="Google Shape;254;p41"/>
          <p:cNvPicPr preferRelativeResize="0"/>
          <p:nvPr/>
        </p:nvPicPr>
        <p:blipFill>
          <a:blip r:embed="rId4">
            <a:alphaModFix/>
          </a:blip>
          <a:stretch>
            <a:fillRect/>
          </a:stretch>
        </p:blipFill>
        <p:spPr>
          <a:xfrm>
            <a:off x="2474375" y="1566900"/>
            <a:ext cx="3360975" cy="336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2" cy="5143500"/>
          </a:xfrm>
          <a:prstGeom prst="rect">
            <a:avLst/>
          </a:prstGeom>
          <a:noFill/>
          <a:ln>
            <a:noFill/>
          </a:ln>
        </p:spPr>
      </p:pic>
      <p:sp>
        <p:nvSpPr>
          <p:cNvPr id="69" name="Google Shape;69;p15"/>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 name="Google Shape;70;p15"/>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Согласно спецификации HTML5 каждый элемент принадлежит к определенной (ноль или более) категории. Каждая из них группирует элементы со схожими характеристиками. Выделяют следующие общие категории:</a:t>
            </a:r>
            <a:endParaRPr sz="1400">
              <a:solidFill>
                <a:srgbClr val="000000"/>
              </a:solidFill>
              <a:latin typeface="Montserrat"/>
              <a:ea typeface="Montserrat"/>
              <a:cs typeface="Montserrat"/>
              <a:sym typeface="Montserrat"/>
            </a:endParaRPr>
          </a:p>
          <a:p>
            <a:pPr indent="-317500" lvl="0" marL="457200" rtl="0" algn="l">
              <a:spcBef>
                <a:spcPts val="110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Мета содержимое</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Потоковое содержимое</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Секционное содержимое</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Заголовочное содержимое</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Текстовое содержимое</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Встроенное содержимое</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Интерактивное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2"/>
          <p:cNvPicPr preferRelativeResize="0"/>
          <p:nvPr/>
        </p:nvPicPr>
        <p:blipFill>
          <a:blip r:embed="rId3">
            <a:alphaModFix/>
          </a:blip>
          <a:stretch>
            <a:fillRect/>
          </a:stretch>
        </p:blipFill>
        <p:spPr>
          <a:xfrm>
            <a:off x="0" y="0"/>
            <a:ext cx="9144002" cy="5143500"/>
          </a:xfrm>
          <a:prstGeom prst="rect">
            <a:avLst/>
          </a:prstGeom>
          <a:noFill/>
          <a:ln>
            <a:noFill/>
          </a:ln>
        </p:spPr>
      </p:pic>
      <p:sp>
        <p:nvSpPr>
          <p:cNvPr id="260" name="Google Shape;260;p42"/>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1" name="Google Shape;261;p42"/>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Размещаем полученный код</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Разместите полученный код на HTML-коде страницы вашего сайта. Это будет выглядеть приблизительно так:</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&lt;iframe src="https://www.google.com/maps/embed?pb=!1m18!1m12!1m3!1d143494.86491623629!2d38.8346975935457!3d55.80873818252006!2m3!1f0!2f0!3f0!3m2!1i1024!2i768!4f13.1!3m3!1m2!1s0x414b1c7e8e89e903%3A0x2489581359276ac7!2z0J7RgNC10YXQvtCy0L4t0JfRg9C10LLQviwg0JzQvtGB0LrQvtCy0YHQutCw0Y8g0L7QsdC7Lg!5e0!3m2!1sru!2sru!4v1452761646368" width="600" height="450" frameborder="0" style="border:0" allowfullscreen&gt;&lt;/iframe&gt;</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3"/>
          <p:cNvPicPr preferRelativeResize="0"/>
          <p:nvPr/>
        </p:nvPicPr>
        <p:blipFill>
          <a:blip r:embed="rId3">
            <a:alphaModFix/>
          </a:blip>
          <a:stretch>
            <a:fillRect/>
          </a:stretch>
        </p:blipFill>
        <p:spPr>
          <a:xfrm>
            <a:off x="0" y="0"/>
            <a:ext cx="9144002" cy="5143500"/>
          </a:xfrm>
          <a:prstGeom prst="rect">
            <a:avLst/>
          </a:prstGeom>
          <a:noFill/>
          <a:ln>
            <a:noFill/>
          </a:ln>
        </p:spPr>
      </p:pic>
      <p:sp>
        <p:nvSpPr>
          <p:cNvPr id="267" name="Google Shape;267;p43"/>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8" name="Google Shape;268;p43"/>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HTML5-аудио </a:t>
            </a:r>
            <a:r>
              <a:rPr lang="ru" sz="1400">
                <a:solidFill>
                  <a:srgbClr val="000000"/>
                </a:solidFill>
                <a:latin typeface="Montserrat"/>
                <a:ea typeface="Montserrat"/>
                <a:cs typeface="Montserrat"/>
                <a:sym typeface="Montserrat"/>
              </a:rPr>
              <a:t>предоставляет улучшенные возможности работы с аудио контентом. До недавнего времени единственным способом добавления звуковых файлов на веб-страницы было интегрирование фонового звука с помощью тега </a:t>
            </a:r>
            <a:r>
              <a:rPr b="1" lang="ru" sz="1400">
                <a:solidFill>
                  <a:srgbClr val="000000"/>
                </a:solidFill>
                <a:latin typeface="Montserrat"/>
                <a:ea typeface="Montserrat"/>
                <a:cs typeface="Montserrat"/>
                <a:sym typeface="Montserrat"/>
              </a:rPr>
              <a:t>&lt;bgsound&gt;,</a:t>
            </a:r>
            <a:r>
              <a:rPr lang="ru" sz="1400">
                <a:solidFill>
                  <a:srgbClr val="000000"/>
                </a:solidFill>
                <a:latin typeface="Montserrat"/>
                <a:ea typeface="Montserrat"/>
                <a:cs typeface="Montserrat"/>
                <a:sym typeface="Montserrat"/>
              </a:rPr>
              <a:t> который проигрывался во время просмотра пользователем страницы без возможности выключения.</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Благодаря добавлению в спецификацию HTML5 нового элемента </a:t>
            </a:r>
            <a:r>
              <a:rPr b="1" lang="ru" sz="1400">
                <a:solidFill>
                  <a:srgbClr val="000000"/>
                </a:solidFill>
                <a:latin typeface="Montserrat"/>
                <a:ea typeface="Montserrat"/>
                <a:cs typeface="Montserrat"/>
                <a:sym typeface="Montserrat"/>
              </a:rPr>
              <a:t>&lt;audio&gt;,</a:t>
            </a:r>
            <a:r>
              <a:rPr lang="ru" sz="1400">
                <a:solidFill>
                  <a:srgbClr val="000000"/>
                </a:solidFill>
                <a:latin typeface="Montserrat"/>
                <a:ea typeface="Montserrat"/>
                <a:cs typeface="Montserrat"/>
                <a:sym typeface="Montserrat"/>
              </a:rPr>
              <a:t> появилась возможность добавлять аудио содержимое со встроенным программным интерфейсом без привлечения подключаемых модулей.</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HTML5-элемент </a:t>
            </a:r>
            <a:r>
              <a:rPr b="1" lang="ru" sz="1400">
                <a:solidFill>
                  <a:srgbClr val="000000"/>
                </a:solidFill>
                <a:latin typeface="Montserrat"/>
                <a:ea typeface="Montserrat"/>
                <a:cs typeface="Montserrat"/>
                <a:sym typeface="Montserrat"/>
              </a:rPr>
              <a:t>&lt;audio&gt;</a:t>
            </a:r>
            <a:r>
              <a:rPr lang="ru" sz="1400">
                <a:solidFill>
                  <a:srgbClr val="000000"/>
                </a:solidFill>
                <a:latin typeface="Montserrat"/>
                <a:ea typeface="Montserrat"/>
                <a:cs typeface="Montserrat"/>
                <a:sym typeface="Montserrat"/>
              </a:rPr>
              <a:t> используется для внедрения звукового контента в веб-страницы. В общем виде HTML-разметка имеет следующий вид:</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&lt;audio src="name.ogg" controls&gt;&lt;/audio&gt;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4"/>
          <p:cNvPicPr preferRelativeResize="0"/>
          <p:nvPr/>
        </p:nvPicPr>
        <p:blipFill>
          <a:blip r:embed="rId3">
            <a:alphaModFix/>
          </a:blip>
          <a:stretch>
            <a:fillRect/>
          </a:stretch>
        </p:blipFill>
        <p:spPr>
          <a:xfrm>
            <a:off x="0" y="0"/>
            <a:ext cx="9144002" cy="5143500"/>
          </a:xfrm>
          <a:prstGeom prst="rect">
            <a:avLst/>
          </a:prstGeom>
          <a:noFill/>
          <a:ln>
            <a:noFill/>
          </a:ln>
        </p:spPr>
      </p:pic>
      <p:sp>
        <p:nvSpPr>
          <p:cNvPr id="274" name="Google Shape;274;p44"/>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5" name="Google Shape;275;p44"/>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Атрибут </a:t>
            </a:r>
            <a:r>
              <a:rPr b="1" lang="ru" sz="1400">
                <a:solidFill>
                  <a:srgbClr val="000000"/>
                </a:solidFill>
                <a:latin typeface="Montserrat"/>
                <a:ea typeface="Montserrat"/>
                <a:cs typeface="Montserrat"/>
                <a:sym typeface="Montserrat"/>
              </a:rPr>
              <a:t>controls</a:t>
            </a:r>
            <a:r>
              <a:rPr lang="ru" sz="1400">
                <a:solidFill>
                  <a:srgbClr val="000000"/>
                </a:solidFill>
                <a:latin typeface="Montserrat"/>
                <a:ea typeface="Montserrat"/>
                <a:cs typeface="Montserrat"/>
                <a:sym typeface="Montserrat"/>
              </a:rPr>
              <a:t> добавляет отображение браузерами интерфейса управления аудио плеера — кнопки воспроизведения, паузы, громкости.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pic>
        <p:nvPicPr>
          <p:cNvPr id="276" name="Google Shape;276;p44"/>
          <p:cNvPicPr preferRelativeResize="0"/>
          <p:nvPr/>
        </p:nvPicPr>
        <p:blipFill>
          <a:blip r:embed="rId4">
            <a:alphaModFix/>
          </a:blip>
          <a:stretch>
            <a:fillRect/>
          </a:stretch>
        </p:blipFill>
        <p:spPr>
          <a:xfrm>
            <a:off x="2220550" y="1735175"/>
            <a:ext cx="4591050" cy="2647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5"/>
          <p:cNvPicPr preferRelativeResize="0"/>
          <p:nvPr/>
        </p:nvPicPr>
        <p:blipFill>
          <a:blip r:embed="rId3">
            <a:alphaModFix/>
          </a:blip>
          <a:stretch>
            <a:fillRect/>
          </a:stretch>
        </p:blipFill>
        <p:spPr>
          <a:xfrm>
            <a:off x="0" y="0"/>
            <a:ext cx="9144002" cy="5143500"/>
          </a:xfrm>
          <a:prstGeom prst="rect">
            <a:avLst/>
          </a:prstGeom>
          <a:noFill/>
          <a:ln>
            <a:noFill/>
          </a:ln>
        </p:spPr>
      </p:pic>
      <p:sp>
        <p:nvSpPr>
          <p:cNvPr id="282" name="Google Shape;282;p45"/>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3" name="Google Shape;283;p45"/>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В настоящий момент не существует аудио формата, который бы работал во всех браузерах, поэтому для обеспечения доступности контента максимально широкой аудитории рекомендуется включать несколько источников звука, представленных с использованием атрибута src элемента </a:t>
            </a:r>
            <a:r>
              <a:rPr b="1" lang="ru" sz="1400">
                <a:solidFill>
                  <a:srgbClr val="000000"/>
                </a:solidFill>
                <a:latin typeface="Montserrat"/>
                <a:ea typeface="Montserrat"/>
                <a:cs typeface="Montserrat"/>
                <a:sym typeface="Montserrat"/>
              </a:rPr>
              <a:t>&lt;source&gt;</a:t>
            </a:r>
            <a:r>
              <a:rPr lang="ru" sz="1400">
                <a:solidFill>
                  <a:srgbClr val="000000"/>
                </a:solidFill>
                <a:latin typeface="Montserrat"/>
                <a:ea typeface="Montserrat"/>
                <a:cs typeface="Montserrat"/>
                <a:sym typeface="Montserrat"/>
              </a:rPr>
              <a:t>. Одновременно можно добавить резервный контент для браузеров, которые не поддерживают элемент </a:t>
            </a:r>
            <a:r>
              <a:rPr b="1" lang="ru" sz="1400">
                <a:solidFill>
                  <a:srgbClr val="000000"/>
                </a:solidFill>
                <a:latin typeface="Montserrat"/>
                <a:ea typeface="Montserrat"/>
                <a:cs typeface="Montserrat"/>
                <a:sym typeface="Montserrat"/>
              </a:rPr>
              <a:t>&lt;audio&gt;</a:t>
            </a:r>
            <a:r>
              <a:rPr lang="ru"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&lt;audio controls&gt;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&lt;source src="name.ogg" type="audio/ogg"&gt;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&lt;source src="name.mp3" type="audio/mpeg"&gt;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&lt;a href="sounds/name.mp3"&gt;Скачать name.mp3&lt;/a&gt;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&lt;/audio&gt;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6"/>
          <p:cNvPicPr preferRelativeResize="0"/>
          <p:nvPr/>
        </p:nvPicPr>
        <p:blipFill>
          <a:blip r:embed="rId3">
            <a:alphaModFix/>
          </a:blip>
          <a:stretch>
            <a:fillRect/>
          </a:stretch>
        </p:blipFill>
        <p:spPr>
          <a:xfrm>
            <a:off x="0" y="0"/>
            <a:ext cx="9144002" cy="5143500"/>
          </a:xfrm>
          <a:prstGeom prst="rect">
            <a:avLst/>
          </a:prstGeom>
          <a:noFill/>
          <a:ln>
            <a:noFill/>
          </a:ln>
        </p:spPr>
      </p:pic>
      <p:sp>
        <p:nvSpPr>
          <p:cNvPr id="289" name="Google Shape;289;p46"/>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0" name="Google Shape;290;p46"/>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autoplay</a:t>
            </a:r>
            <a:r>
              <a:rPr lang="ru" sz="1400">
                <a:solidFill>
                  <a:srgbClr val="000000"/>
                </a:solidFill>
                <a:latin typeface="Montserrat"/>
                <a:ea typeface="Montserrat"/>
                <a:cs typeface="Montserrat"/>
                <a:sym typeface="Montserrat"/>
              </a:rPr>
              <a:t>	Автоматическое воспроизведение аудио файла сразу же после загрузки страницы.</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controls</a:t>
            </a:r>
            <a:r>
              <a:rPr lang="ru" sz="1400">
                <a:solidFill>
                  <a:srgbClr val="000000"/>
                </a:solidFill>
                <a:latin typeface="Montserrat"/>
                <a:ea typeface="Montserrat"/>
                <a:cs typeface="Montserrat"/>
                <a:sym typeface="Montserrat"/>
              </a:rPr>
              <a:t>	Указывает браузеру, что нужно отобразить базовые элементы управления воспроизведением (начинать и останавливать воспроизведение, переходить в другое место записи, регулировать громкость).</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loop</a:t>
            </a:r>
            <a:r>
              <a:rPr lang="ru" sz="1400">
                <a:solidFill>
                  <a:srgbClr val="000000"/>
                </a:solidFill>
                <a:latin typeface="Montserrat"/>
                <a:ea typeface="Montserrat"/>
                <a:cs typeface="Montserrat"/>
                <a:sym typeface="Montserrat"/>
              </a:rPr>
              <a:t>	Циклическое воспроизведение аудио файла.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muted</a:t>
            </a:r>
            <a:r>
              <a:rPr lang="ru" sz="1400">
                <a:solidFill>
                  <a:srgbClr val="000000"/>
                </a:solidFill>
                <a:latin typeface="Montserrat"/>
                <a:ea typeface="Montserrat"/>
                <a:cs typeface="Montserrat"/>
                <a:sym typeface="Montserrat"/>
              </a:rPr>
              <a:t>	Выключает звук при воспроизведении аудио файла.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preload</a:t>
            </a:r>
            <a:r>
              <a:rPr lang="ru" sz="1400">
                <a:solidFill>
                  <a:srgbClr val="000000"/>
                </a:solidFill>
                <a:latin typeface="Montserrat"/>
                <a:ea typeface="Montserrat"/>
                <a:cs typeface="Montserrat"/>
                <a:sym typeface="Montserrat"/>
              </a:rPr>
              <a:t>	Атрибут, отвечающий за предварительную загрузку аудио контента. Не является обязательным, некоторые браузеры игнорируют его. Возможные значения:</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auto</a:t>
            </a:r>
            <a:r>
              <a:rPr lang="ru" sz="1400">
                <a:solidFill>
                  <a:srgbClr val="000000"/>
                </a:solidFill>
                <a:latin typeface="Montserrat"/>
                <a:ea typeface="Montserrat"/>
                <a:cs typeface="Montserrat"/>
                <a:sym typeface="Montserrat"/>
              </a:rPr>
              <a:t> — браузер загружает аудио файл полностью, чтобы он был доступен, когда пользователь начнет его воспроизведение.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7"/>
          <p:cNvPicPr preferRelativeResize="0"/>
          <p:nvPr/>
        </p:nvPicPr>
        <p:blipFill>
          <a:blip r:embed="rId3">
            <a:alphaModFix/>
          </a:blip>
          <a:stretch>
            <a:fillRect/>
          </a:stretch>
        </p:blipFill>
        <p:spPr>
          <a:xfrm>
            <a:off x="0" y="0"/>
            <a:ext cx="9144002" cy="5143500"/>
          </a:xfrm>
          <a:prstGeom prst="rect">
            <a:avLst/>
          </a:prstGeom>
          <a:noFill/>
          <a:ln>
            <a:noFill/>
          </a:ln>
        </p:spPr>
      </p:pic>
      <p:sp>
        <p:nvSpPr>
          <p:cNvPr id="296" name="Google Shape;296;p47"/>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7" name="Google Shape;297;p47"/>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metadata</a:t>
            </a:r>
            <a:r>
              <a:rPr lang="ru" sz="1400">
                <a:solidFill>
                  <a:srgbClr val="000000"/>
                </a:solidFill>
                <a:latin typeface="Montserrat"/>
                <a:ea typeface="Montserrat"/>
                <a:cs typeface="Montserrat"/>
                <a:sym typeface="Montserrat"/>
              </a:rPr>
              <a:t> — браузер загружает первую небольшую часть аудио файла, чтобы определить его основные характеристики.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none</a:t>
            </a:r>
            <a:r>
              <a:rPr lang="ru" sz="1400">
                <a:solidFill>
                  <a:srgbClr val="000000"/>
                </a:solidFill>
                <a:latin typeface="Montserrat"/>
                <a:ea typeface="Montserrat"/>
                <a:cs typeface="Montserrat"/>
                <a:sym typeface="Montserrat"/>
              </a:rPr>
              <a:t> — отсутствие автоматической загрузки аудио файла.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src</a:t>
            </a:r>
            <a:r>
              <a:rPr lang="ru" sz="1400">
                <a:solidFill>
                  <a:srgbClr val="000000"/>
                </a:solidFill>
                <a:latin typeface="Montserrat"/>
                <a:ea typeface="Montserrat"/>
                <a:cs typeface="Montserrat"/>
                <a:sym typeface="Montserrat"/>
              </a:rPr>
              <a:t>	Содержит абсолютный или относительный URL-адрес аудио файла.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8"/>
          <p:cNvPicPr preferRelativeResize="0"/>
          <p:nvPr/>
        </p:nvPicPr>
        <p:blipFill>
          <a:blip r:embed="rId3">
            <a:alphaModFix/>
          </a:blip>
          <a:stretch>
            <a:fillRect/>
          </a:stretch>
        </p:blipFill>
        <p:spPr>
          <a:xfrm>
            <a:off x="0" y="0"/>
            <a:ext cx="9144002" cy="5143500"/>
          </a:xfrm>
          <a:prstGeom prst="rect">
            <a:avLst/>
          </a:prstGeom>
          <a:noFill/>
          <a:ln>
            <a:noFill/>
          </a:ln>
        </p:spPr>
      </p:pic>
      <p:sp>
        <p:nvSpPr>
          <p:cNvPr id="303" name="Google Shape;303;p48"/>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4" name="Google Shape;304;p48"/>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Аудио кодеки</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Аудио кодек (декодер) представляет собой программу для преобразования цифровых данных в формат звукового файла или звукового потока. Популярными аудио форматами являются следующие: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MP3</a:t>
            </a:r>
            <a:r>
              <a:rPr lang="ru" sz="1400">
                <a:solidFill>
                  <a:srgbClr val="000000"/>
                </a:solidFill>
                <a:latin typeface="Montserrat"/>
                <a:ea typeface="Montserrat"/>
                <a:cs typeface="Montserrat"/>
                <a:sym typeface="Montserrat"/>
              </a:rPr>
              <a:t> — самый популярный аудио формат, использующий сжатие с потерями и позволяющий уменьшить размер файла в несколько раз. В силу лицензионных отчислений не поддерживается Firefox и Opera.</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AAC</a:t>
            </a:r>
            <a:r>
              <a:rPr lang="ru" sz="1400">
                <a:solidFill>
                  <a:srgbClr val="000000"/>
                </a:solidFill>
                <a:latin typeface="Montserrat"/>
                <a:ea typeface="Montserrat"/>
                <a:cs typeface="Montserrat"/>
                <a:sym typeface="Montserrat"/>
              </a:rPr>
              <a:t> (Advanced Audio Codec) — закрытый кодек, аналог MP3, но по сравнению с последним, поддерживает более высокое качество звука при сходном размере файла.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Ogg Vorbis</a:t>
            </a:r>
            <a:r>
              <a:rPr lang="ru" sz="1400">
                <a:solidFill>
                  <a:srgbClr val="000000"/>
                </a:solidFill>
                <a:latin typeface="Montserrat"/>
                <a:ea typeface="Montserrat"/>
                <a:cs typeface="Montserrat"/>
                <a:sym typeface="Montserrat"/>
              </a:rPr>
              <a:t> — бесплатный формат с открытым кодом, поддерживается в Firefox, Opera и Chrome. Обеспечивает хорошее качество звука, но недостаточно широко поддерживается аппаратными проигрывателями.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h</a:t>
            </a:r>
            <a:r>
              <a:rPr b="1" lang="ru" sz="1400">
                <a:solidFill>
                  <a:srgbClr val="000000"/>
                </a:solidFill>
                <a:latin typeface="Montserrat"/>
                <a:ea typeface="Montserrat"/>
                <a:cs typeface="Montserrat"/>
                <a:sym typeface="Montserrat"/>
              </a:rPr>
              <a:t>ttps://codepen.io/nazarelen/pen/rrOgBw</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9"/>
          <p:cNvPicPr preferRelativeResize="0"/>
          <p:nvPr/>
        </p:nvPicPr>
        <p:blipFill>
          <a:blip r:embed="rId3">
            <a:alphaModFix/>
          </a:blip>
          <a:stretch>
            <a:fillRect/>
          </a:stretch>
        </p:blipFill>
        <p:spPr>
          <a:xfrm>
            <a:off x="0" y="0"/>
            <a:ext cx="9144002" cy="5143500"/>
          </a:xfrm>
          <a:prstGeom prst="rect">
            <a:avLst/>
          </a:prstGeom>
          <a:noFill/>
          <a:ln>
            <a:noFill/>
          </a:ln>
        </p:spPr>
      </p:pic>
      <p:sp>
        <p:nvSpPr>
          <p:cNvPr id="310" name="Google Shape;310;p49"/>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1" name="Google Shape;311;p49"/>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HTML5 видео</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Раньше, если вы хотели добавить видео на веб-страницу, вам приходилось использовать элемент </a:t>
            </a:r>
            <a:r>
              <a:rPr b="1" lang="ru" sz="1400">
                <a:solidFill>
                  <a:srgbClr val="000000"/>
                </a:solidFill>
                <a:latin typeface="Montserrat"/>
                <a:ea typeface="Montserrat"/>
                <a:cs typeface="Montserrat"/>
                <a:sym typeface="Montserrat"/>
              </a:rPr>
              <a:t>&lt;object&gt;</a:t>
            </a:r>
            <a:r>
              <a:rPr lang="ru" sz="1400">
                <a:solidFill>
                  <a:srgbClr val="000000"/>
                </a:solidFill>
                <a:latin typeface="Montserrat"/>
                <a:ea typeface="Montserrat"/>
                <a:cs typeface="Montserrat"/>
                <a:sym typeface="Montserrat"/>
              </a:rPr>
              <a:t>, представляющий собой универсальный контейнер для внешних объектов. Подобные приложения были в малой степени интерактивными и слабо взаимодействовали с окружающими их элементами на веб-странице.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Второй подход заключался в использовании подключаемого модуля браузера, например </a:t>
            </a:r>
            <a:r>
              <a:rPr b="1" lang="ru" sz="1400">
                <a:solidFill>
                  <a:srgbClr val="000000"/>
                </a:solidFill>
                <a:latin typeface="Montserrat"/>
                <a:ea typeface="Montserrat"/>
                <a:cs typeface="Montserrat"/>
                <a:sym typeface="Montserrat"/>
              </a:rPr>
              <a:t>Silverlight</a:t>
            </a:r>
            <a:r>
              <a:rPr lang="ru" sz="1400">
                <a:solidFill>
                  <a:srgbClr val="000000"/>
                </a:solidFill>
                <a:latin typeface="Montserrat"/>
                <a:ea typeface="Montserrat"/>
                <a:cs typeface="Montserrat"/>
                <a:sym typeface="Montserrat"/>
              </a:rPr>
              <a:t> или </a:t>
            </a:r>
            <a:r>
              <a:rPr b="1" lang="ru" sz="1400">
                <a:solidFill>
                  <a:srgbClr val="000000"/>
                </a:solidFill>
                <a:latin typeface="Montserrat"/>
                <a:ea typeface="Montserrat"/>
                <a:cs typeface="Montserrat"/>
                <a:sym typeface="Montserrat"/>
              </a:rPr>
              <a:t>Flash</a:t>
            </a:r>
            <a:r>
              <a:rPr lang="ru" sz="1400">
                <a:solidFill>
                  <a:srgbClr val="000000"/>
                </a:solidFill>
                <a:latin typeface="Montserrat"/>
                <a:ea typeface="Montserrat"/>
                <a:cs typeface="Montserrat"/>
                <a:sym typeface="Montserrat"/>
              </a:rPr>
              <a:t>. И хотя технология </a:t>
            </a:r>
            <a:r>
              <a:rPr b="1" lang="ru" sz="1400">
                <a:solidFill>
                  <a:srgbClr val="000000"/>
                </a:solidFill>
                <a:latin typeface="Montserrat"/>
                <a:ea typeface="Montserrat"/>
                <a:cs typeface="Montserrat"/>
                <a:sym typeface="Montserrat"/>
              </a:rPr>
              <a:t>Flash</a:t>
            </a:r>
            <a:r>
              <a:rPr lang="ru" sz="1400">
                <a:solidFill>
                  <a:srgbClr val="000000"/>
                </a:solidFill>
                <a:latin typeface="Montserrat"/>
                <a:ea typeface="Montserrat"/>
                <a:cs typeface="Montserrat"/>
                <a:sym typeface="Montserrat"/>
              </a:rPr>
              <a:t> позволяла использовать готовый видеоплеер или создавать собственный, но её использование порождало большое нагромождение HTML-разметки, а видеофайлы нужно было кодировать в требуемый формат.</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HTML5-видео — новый стандарт для размещения мультимедийных файлов в сети с оригинальным программным интерфейсом без привлечения подключаемых модулей. С помощью элемента </a:t>
            </a:r>
            <a:r>
              <a:rPr b="1" lang="ru" sz="1400">
                <a:solidFill>
                  <a:srgbClr val="000000"/>
                </a:solidFill>
                <a:latin typeface="Montserrat"/>
                <a:ea typeface="Montserrat"/>
                <a:cs typeface="Montserrat"/>
                <a:sym typeface="Montserrat"/>
              </a:rPr>
              <a:t>&lt;video&gt;</a:t>
            </a:r>
            <a:r>
              <a:rPr lang="ru" sz="1400">
                <a:solidFill>
                  <a:srgbClr val="000000"/>
                </a:solidFill>
                <a:latin typeface="Montserrat"/>
                <a:ea typeface="Montserrat"/>
                <a:cs typeface="Montserrat"/>
                <a:sym typeface="Montserrat"/>
              </a:rPr>
              <a:t> появилась возможность добавлять </a:t>
            </a:r>
            <a:r>
              <a:rPr lang="ru" sz="1400">
                <a:solidFill>
                  <a:srgbClr val="000000"/>
                </a:solidFill>
                <a:latin typeface="Montserrat"/>
                <a:ea typeface="Montserrat"/>
                <a:cs typeface="Montserrat"/>
                <a:sym typeface="Montserrat"/>
              </a:rPr>
              <a:t>видео содержимое</a:t>
            </a:r>
            <a:r>
              <a:rPr lang="ru" sz="1400">
                <a:solidFill>
                  <a:srgbClr val="000000"/>
                </a:solidFill>
                <a:latin typeface="Montserrat"/>
                <a:ea typeface="Montserrat"/>
                <a:cs typeface="Montserrat"/>
                <a:sym typeface="Montserrat"/>
              </a:rPr>
              <a:t> на веб-страницы, а также стилизовать внешний вид </a:t>
            </a:r>
            <a:r>
              <a:rPr lang="ru" sz="1400">
                <a:solidFill>
                  <a:srgbClr val="000000"/>
                </a:solidFill>
                <a:latin typeface="Montserrat"/>
                <a:ea typeface="Montserrat"/>
                <a:cs typeface="Montserrat"/>
                <a:sym typeface="Montserrat"/>
              </a:rPr>
              <a:t>медиаплеера</a:t>
            </a:r>
            <a:r>
              <a:rPr lang="ru" sz="1400">
                <a:solidFill>
                  <a:srgbClr val="000000"/>
                </a:solidFill>
                <a:latin typeface="Montserrat"/>
                <a:ea typeface="Montserrat"/>
                <a:cs typeface="Montserrat"/>
                <a:sym typeface="Montserrat"/>
              </a:rPr>
              <a:t> при помощи css-стилей.</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50"/>
          <p:cNvPicPr preferRelativeResize="0"/>
          <p:nvPr/>
        </p:nvPicPr>
        <p:blipFill>
          <a:blip r:embed="rId3">
            <a:alphaModFix/>
          </a:blip>
          <a:stretch>
            <a:fillRect/>
          </a:stretch>
        </p:blipFill>
        <p:spPr>
          <a:xfrm>
            <a:off x="0" y="0"/>
            <a:ext cx="9144002" cy="5143500"/>
          </a:xfrm>
          <a:prstGeom prst="rect">
            <a:avLst/>
          </a:prstGeom>
          <a:noFill/>
          <a:ln>
            <a:noFill/>
          </a:ln>
        </p:spPr>
      </p:pic>
      <p:sp>
        <p:nvSpPr>
          <p:cNvPr id="317" name="Google Shape;317;p50"/>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8" name="Google Shape;318;p50"/>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pic>
        <p:nvPicPr>
          <p:cNvPr id="319" name="Google Shape;319;p50"/>
          <p:cNvPicPr preferRelativeResize="0"/>
          <p:nvPr/>
        </p:nvPicPr>
        <p:blipFill>
          <a:blip r:embed="rId4">
            <a:alphaModFix/>
          </a:blip>
          <a:stretch>
            <a:fillRect/>
          </a:stretch>
        </p:blipFill>
        <p:spPr>
          <a:xfrm>
            <a:off x="1205425" y="1280600"/>
            <a:ext cx="6400800" cy="3038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51"/>
          <p:cNvPicPr preferRelativeResize="0"/>
          <p:nvPr/>
        </p:nvPicPr>
        <p:blipFill>
          <a:blip r:embed="rId3">
            <a:alphaModFix/>
          </a:blip>
          <a:stretch>
            <a:fillRect/>
          </a:stretch>
        </p:blipFill>
        <p:spPr>
          <a:xfrm>
            <a:off x="0" y="0"/>
            <a:ext cx="9144002" cy="5143500"/>
          </a:xfrm>
          <a:prstGeom prst="rect">
            <a:avLst/>
          </a:prstGeom>
          <a:noFill/>
          <a:ln>
            <a:noFill/>
          </a:ln>
        </p:spPr>
      </p:pic>
      <p:sp>
        <p:nvSpPr>
          <p:cNvPr id="325" name="Google Shape;325;p51"/>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6" name="Google Shape;326;p51"/>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200">
                <a:solidFill>
                  <a:srgbClr val="292B2C"/>
                </a:solidFill>
                <a:highlight>
                  <a:schemeClr val="lt1"/>
                </a:highlight>
                <a:latin typeface="Montserrat"/>
                <a:ea typeface="Montserrat"/>
                <a:cs typeface="Montserrat"/>
                <a:sym typeface="Montserrat"/>
              </a:rPr>
              <a:t>В простом варианте HTML-разметка для размещения видеофайла на странице имеет следующий вид:</a:t>
            </a:r>
            <a:endParaRPr sz="1200">
              <a:solidFill>
                <a:srgbClr val="292B2C"/>
              </a:solidFill>
              <a:highlight>
                <a:schemeClr val="lt1"/>
              </a:highlight>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200">
                <a:solidFill>
                  <a:srgbClr val="292B2C"/>
                </a:solidFill>
                <a:highlight>
                  <a:schemeClr val="lt1"/>
                </a:highlight>
                <a:latin typeface="Montserrat"/>
                <a:ea typeface="Montserrat"/>
                <a:cs typeface="Montserrat"/>
                <a:sym typeface="Montserrat"/>
              </a:rPr>
              <a:t>&lt;video src="video.ogv" controls&gt;&lt;/video&gt; </a:t>
            </a:r>
            <a:endParaRPr b="1" sz="1200">
              <a:solidFill>
                <a:srgbClr val="292B2C"/>
              </a:solidFill>
              <a:highlight>
                <a:schemeClr val="lt1"/>
              </a:highlight>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200">
                <a:solidFill>
                  <a:srgbClr val="292B2C"/>
                </a:solidFill>
                <a:highlight>
                  <a:schemeClr val="lt1"/>
                </a:highlight>
                <a:latin typeface="Montserrat"/>
                <a:ea typeface="Montserrat"/>
                <a:cs typeface="Montserrat"/>
                <a:sym typeface="Montserrat"/>
              </a:rPr>
              <a:t>Атрибут </a:t>
            </a:r>
            <a:r>
              <a:rPr b="1" lang="ru" sz="1200">
                <a:solidFill>
                  <a:srgbClr val="292B2C"/>
                </a:solidFill>
                <a:highlight>
                  <a:schemeClr val="lt1"/>
                </a:highlight>
                <a:latin typeface="Montserrat"/>
                <a:ea typeface="Montserrat"/>
                <a:cs typeface="Montserrat"/>
                <a:sym typeface="Montserrat"/>
              </a:rPr>
              <a:t>controls </a:t>
            </a:r>
            <a:r>
              <a:rPr lang="ru" sz="1200">
                <a:solidFill>
                  <a:srgbClr val="292B2C"/>
                </a:solidFill>
                <a:highlight>
                  <a:schemeClr val="lt1"/>
                </a:highlight>
                <a:latin typeface="Montserrat"/>
                <a:ea typeface="Montserrat"/>
                <a:cs typeface="Montserrat"/>
                <a:sym typeface="Montserrat"/>
              </a:rPr>
              <a:t>отвечает за появление элементов управления видеоплеером. Вы можете добавить изображение с помощью атрибута </a:t>
            </a:r>
            <a:r>
              <a:rPr b="1" lang="ru" sz="1200">
                <a:solidFill>
                  <a:srgbClr val="292B2C"/>
                </a:solidFill>
                <a:highlight>
                  <a:schemeClr val="lt1"/>
                </a:highlight>
                <a:latin typeface="Montserrat"/>
                <a:ea typeface="Montserrat"/>
                <a:cs typeface="Montserrat"/>
                <a:sym typeface="Montserrat"/>
              </a:rPr>
              <a:t>poster</a:t>
            </a:r>
            <a:r>
              <a:rPr lang="ru" sz="1200">
                <a:solidFill>
                  <a:srgbClr val="292B2C"/>
                </a:solidFill>
                <a:highlight>
                  <a:schemeClr val="lt1"/>
                </a:highlight>
                <a:latin typeface="Montserrat"/>
                <a:ea typeface="Montserrat"/>
                <a:cs typeface="Montserrat"/>
                <a:sym typeface="Montserrat"/>
              </a:rPr>
              <a:t>, которое браузер будет использовать, пока загружается видео или пока пользователь не нажмет на кнопку воспроизведения, а также задать высоту и ширину видео.</a:t>
            </a:r>
            <a:endParaRPr sz="1200">
              <a:solidFill>
                <a:srgbClr val="292B2C"/>
              </a:solidFill>
              <a:highlight>
                <a:schemeClr val="lt1"/>
              </a:highlight>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200">
                <a:solidFill>
                  <a:srgbClr val="292B2C"/>
                </a:solidFill>
                <a:highlight>
                  <a:schemeClr val="lt1"/>
                </a:highlight>
                <a:latin typeface="Montserrat"/>
                <a:ea typeface="Montserrat"/>
                <a:cs typeface="Montserrat"/>
                <a:sym typeface="Montserrat"/>
              </a:rPr>
              <a:t>Как и в случае с аудиофайлами, рекомендуется перечислять в </a:t>
            </a:r>
            <a:r>
              <a:rPr b="1" lang="ru" sz="1200">
                <a:solidFill>
                  <a:srgbClr val="292B2C"/>
                </a:solidFill>
                <a:highlight>
                  <a:schemeClr val="lt1"/>
                </a:highlight>
                <a:latin typeface="Montserrat"/>
                <a:ea typeface="Montserrat"/>
                <a:cs typeface="Montserrat"/>
                <a:sym typeface="Montserrat"/>
              </a:rPr>
              <a:t>&lt;source&gt;</a:t>
            </a:r>
            <a:r>
              <a:rPr lang="ru" sz="1200">
                <a:solidFill>
                  <a:srgbClr val="292B2C"/>
                </a:solidFill>
                <a:highlight>
                  <a:schemeClr val="lt1"/>
                </a:highlight>
                <a:latin typeface="Montserrat"/>
                <a:ea typeface="Montserrat"/>
                <a:cs typeface="Montserrat"/>
                <a:sym typeface="Montserrat"/>
              </a:rPr>
              <a:t> все форматы, начиная с более предпочтительного. Также нужно указывать MIME-тип для каждого видеофайла.</a:t>
            </a:r>
            <a:endParaRPr sz="1200">
              <a:solidFill>
                <a:srgbClr val="292B2C"/>
              </a:solidFill>
              <a:highlight>
                <a:schemeClr val="lt1"/>
              </a:highlight>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200">
              <a:solidFill>
                <a:srgbClr val="292B2C"/>
              </a:solidFill>
              <a:highlight>
                <a:schemeClr val="lt1"/>
              </a:highlight>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2" cy="5143500"/>
          </a:xfrm>
          <a:prstGeom prst="rect">
            <a:avLst/>
          </a:prstGeom>
          <a:noFill/>
          <a:ln>
            <a:noFill/>
          </a:ln>
        </p:spPr>
      </p:pic>
      <p:sp>
        <p:nvSpPr>
          <p:cNvPr id="76" name="Google Shape;76;p16"/>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&lt;header&gt;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Группирует вводные и навигационные элементы, не является обязательным. Может содержать заголовки, оборачивать содержание раздела страницы, форму поиска или логотип. В HTML-документе может содержаться одновременно несколько элементов </a:t>
            </a:r>
            <a:r>
              <a:rPr b="1" lang="ru" sz="1400">
                <a:solidFill>
                  <a:srgbClr val="000000"/>
                </a:solidFill>
                <a:latin typeface="Montserrat"/>
                <a:ea typeface="Montserrat"/>
                <a:cs typeface="Montserrat"/>
                <a:sym typeface="Montserrat"/>
              </a:rPr>
              <a:t>&lt;header&gt;</a:t>
            </a:r>
            <a:r>
              <a:rPr lang="ru" sz="1400">
                <a:solidFill>
                  <a:srgbClr val="000000"/>
                </a:solidFill>
                <a:latin typeface="Montserrat"/>
                <a:ea typeface="Montserrat"/>
                <a:cs typeface="Montserrat"/>
                <a:sym typeface="Montserrat"/>
              </a:rPr>
              <a:t> и они могут располагаться в любой части страницы.</a:t>
            </a:r>
            <a:endParaRPr sz="1400">
              <a:solidFill>
                <a:srgbClr val="000000"/>
              </a:solidFill>
              <a:latin typeface="Montserrat"/>
              <a:ea typeface="Montserrat"/>
              <a:cs typeface="Montserrat"/>
              <a:sym typeface="Montserrat"/>
            </a:endParaRPr>
          </a:p>
          <a:p>
            <a:pPr indent="-317500" lvl="0" marL="457200" rtl="0" algn="l">
              <a:spcBef>
                <a:spcPts val="110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&lt;header&gt;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&lt;h1&gt;Site description&lt;/h1&gt;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&lt;nav&gt;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&lt;ul&gt;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&lt;li&gt;&lt;a href=""&gt;About&lt;/a&gt;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&lt;li&gt;&lt;a href=""&gt;Forum&lt;/a&gt;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&lt;li&gt;&lt;a href=""&gt;Download&lt;/a&gt;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&lt;/ul&gt; </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&lt;/nav&gt;&lt;/header&gt;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52"/>
          <p:cNvPicPr preferRelativeResize="0"/>
          <p:nvPr/>
        </p:nvPicPr>
        <p:blipFill>
          <a:blip r:embed="rId3">
            <a:alphaModFix/>
          </a:blip>
          <a:stretch>
            <a:fillRect/>
          </a:stretch>
        </p:blipFill>
        <p:spPr>
          <a:xfrm>
            <a:off x="0" y="0"/>
            <a:ext cx="9144002" cy="5143500"/>
          </a:xfrm>
          <a:prstGeom prst="rect">
            <a:avLst/>
          </a:prstGeom>
          <a:noFill/>
          <a:ln>
            <a:noFill/>
          </a:ln>
        </p:spPr>
      </p:pic>
      <p:sp>
        <p:nvSpPr>
          <p:cNvPr id="332" name="Google Shape;332;p52"/>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3" name="Google Shape;333;p52"/>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&lt;video controls width="400" height="300"&gt;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&lt;source src="video.mp4" type="video/mp4"&gt;&lt;!-- MP4 для Safari, IE9, iPhone, iPad, Android, и Windows Phone 7 --&gt;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&lt;source src="video.webm" type="video/webm"&gt;&lt;!-- WebM/VP8 для Firefox4, Opera, и Chrome --&gt;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&lt;source src="video.ogv" type="video/ogg"&gt;&lt;!-- Ogg/Vorbis для старых версий браузеров Firefox и Opera --&gt;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&lt;object data="video.swf" type="application/x-shockwave-flash"&gt;&lt;!-- добавляем видеоконтент для устаревших браузеров, в которых нет поддержки элемента video --&gt;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&lt;param name="movie" value="video.swf"&gt;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&lt;/object&gt;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&lt;/video&gt;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3"/>
          <p:cNvPicPr preferRelativeResize="0"/>
          <p:nvPr/>
        </p:nvPicPr>
        <p:blipFill>
          <a:blip r:embed="rId3">
            <a:alphaModFix/>
          </a:blip>
          <a:stretch>
            <a:fillRect/>
          </a:stretch>
        </p:blipFill>
        <p:spPr>
          <a:xfrm>
            <a:off x="0" y="0"/>
            <a:ext cx="9144002" cy="5143500"/>
          </a:xfrm>
          <a:prstGeom prst="rect">
            <a:avLst/>
          </a:prstGeom>
          <a:noFill/>
          <a:ln>
            <a:noFill/>
          </a:ln>
        </p:spPr>
      </p:pic>
      <p:sp>
        <p:nvSpPr>
          <p:cNvPr id="339" name="Google Shape;339;p53"/>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0" name="Google Shape;340;p53"/>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autoplay</a:t>
            </a:r>
            <a:r>
              <a:rPr lang="ru" sz="1400">
                <a:solidFill>
                  <a:srgbClr val="000000"/>
                </a:solidFill>
                <a:latin typeface="Montserrat"/>
                <a:ea typeface="Montserrat"/>
                <a:cs typeface="Montserrat"/>
                <a:sym typeface="Montserrat"/>
              </a:rPr>
              <a:t>	Автоматическое воспроизведение видеоофайла сразу же после загрузки страницы.</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controls</a:t>
            </a:r>
            <a:r>
              <a:rPr lang="ru" sz="1400">
                <a:solidFill>
                  <a:srgbClr val="000000"/>
                </a:solidFill>
                <a:latin typeface="Montserrat"/>
                <a:ea typeface="Montserrat"/>
                <a:cs typeface="Montserrat"/>
                <a:sym typeface="Montserrat"/>
              </a:rPr>
              <a:t>	Указывает браузеру, что нужно отобразить базовые элементы управления воспроизведением (воспроизведение, пауза, громкость).</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height</a:t>
            </a:r>
            <a:r>
              <a:rPr lang="ru" sz="1400">
                <a:solidFill>
                  <a:srgbClr val="000000"/>
                </a:solidFill>
                <a:latin typeface="Montserrat"/>
                <a:ea typeface="Montserrat"/>
                <a:cs typeface="Montserrat"/>
                <a:sym typeface="Montserrat"/>
              </a:rPr>
              <a:t>	Задает высоту окна для отображения видеоданных, возможные значения: px или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loop</a:t>
            </a:r>
            <a:r>
              <a:rPr lang="ru" sz="1400">
                <a:solidFill>
                  <a:srgbClr val="000000"/>
                </a:solidFill>
                <a:latin typeface="Montserrat"/>
                <a:ea typeface="Montserrat"/>
                <a:cs typeface="Montserrat"/>
                <a:sym typeface="Montserrat"/>
              </a:rPr>
              <a:t>	Циклическое воспроизведение видеофайла.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muted</a:t>
            </a:r>
            <a:r>
              <a:rPr lang="ru" sz="1400">
                <a:solidFill>
                  <a:srgbClr val="000000"/>
                </a:solidFill>
                <a:latin typeface="Montserrat"/>
                <a:ea typeface="Montserrat"/>
                <a:cs typeface="Montserrat"/>
                <a:sym typeface="Montserrat"/>
              </a:rPr>
              <a:t>	Выключает звук при воспроизведении видеофайла.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poster</a:t>
            </a:r>
            <a:r>
              <a:rPr lang="ru" sz="1400">
                <a:solidFill>
                  <a:srgbClr val="000000"/>
                </a:solidFill>
                <a:latin typeface="Montserrat"/>
                <a:ea typeface="Montserrat"/>
                <a:cs typeface="Montserrat"/>
                <a:sym typeface="Montserrat"/>
              </a:rPr>
              <a:t>	URL файла изображения, которое будет отображаться во время загрузки видеофайла или до тех пор, пока пользователь не нажмет на кнопку PLAY. Если атрибут не задан, то будет отображаться первый кадр видеофайла.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54"/>
          <p:cNvPicPr preferRelativeResize="0"/>
          <p:nvPr/>
        </p:nvPicPr>
        <p:blipFill>
          <a:blip r:embed="rId3">
            <a:alphaModFix/>
          </a:blip>
          <a:stretch>
            <a:fillRect/>
          </a:stretch>
        </p:blipFill>
        <p:spPr>
          <a:xfrm>
            <a:off x="0" y="0"/>
            <a:ext cx="9144002" cy="5143500"/>
          </a:xfrm>
          <a:prstGeom prst="rect">
            <a:avLst/>
          </a:prstGeom>
          <a:noFill/>
          <a:ln>
            <a:noFill/>
          </a:ln>
        </p:spPr>
      </p:pic>
      <p:sp>
        <p:nvSpPr>
          <p:cNvPr id="346" name="Google Shape;346;p54"/>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7" name="Google Shape;347;p54"/>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preload</a:t>
            </a:r>
            <a:r>
              <a:rPr lang="ru" sz="1400">
                <a:solidFill>
                  <a:srgbClr val="000000"/>
                </a:solidFill>
                <a:latin typeface="Montserrat"/>
                <a:ea typeface="Montserrat"/>
                <a:cs typeface="Montserrat"/>
                <a:sym typeface="Montserrat"/>
              </a:rPr>
              <a:t>	Атрибут, отвечающий за предварительную загрузку видеоконтента. Не является обязательным, некоторые браузеры игнорируют его. Возможные значения:</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a:t>
            </a:r>
            <a:r>
              <a:rPr b="1" lang="ru" sz="1400">
                <a:solidFill>
                  <a:srgbClr val="000000"/>
                </a:solidFill>
                <a:latin typeface="Montserrat"/>
                <a:ea typeface="Montserrat"/>
                <a:cs typeface="Montserrat"/>
                <a:sym typeface="Montserrat"/>
              </a:rPr>
              <a:t>auto</a:t>
            </a:r>
            <a:r>
              <a:rPr lang="ru" sz="1400">
                <a:solidFill>
                  <a:srgbClr val="000000"/>
                </a:solidFill>
                <a:latin typeface="Montserrat"/>
                <a:ea typeface="Montserrat"/>
                <a:cs typeface="Montserrat"/>
                <a:sym typeface="Montserrat"/>
              </a:rPr>
              <a:t> — браузер загружает видеофайл полностью, чтобы он был доступен, когда пользователь начнет его воспроизведение.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metadata</a:t>
            </a:r>
            <a:r>
              <a:rPr lang="ru" sz="1400">
                <a:solidFill>
                  <a:srgbClr val="000000"/>
                </a:solidFill>
                <a:latin typeface="Montserrat"/>
                <a:ea typeface="Montserrat"/>
                <a:cs typeface="Montserrat"/>
                <a:sym typeface="Montserrat"/>
              </a:rPr>
              <a:t> — браузер загружает первую небольшую часть видеофайла, чтобы определить его основные характеристики.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none</a:t>
            </a:r>
            <a:r>
              <a:rPr lang="ru" sz="1400">
                <a:solidFill>
                  <a:srgbClr val="000000"/>
                </a:solidFill>
                <a:latin typeface="Montserrat"/>
                <a:ea typeface="Montserrat"/>
                <a:cs typeface="Montserrat"/>
                <a:sym typeface="Montserrat"/>
              </a:rPr>
              <a:t> — отсутствие автоматической загрузки видеофайла.)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src</a:t>
            </a:r>
            <a:r>
              <a:rPr lang="ru" sz="1400">
                <a:solidFill>
                  <a:srgbClr val="000000"/>
                </a:solidFill>
                <a:latin typeface="Montserrat"/>
                <a:ea typeface="Montserrat"/>
                <a:cs typeface="Montserrat"/>
                <a:sym typeface="Montserrat"/>
              </a:rPr>
              <a:t>	Содержит абсолютный или относительный URL-адрес видеофайла.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width</a:t>
            </a:r>
            <a:r>
              <a:rPr lang="ru" sz="1400">
                <a:solidFill>
                  <a:srgbClr val="000000"/>
                </a:solidFill>
                <a:latin typeface="Montserrat"/>
                <a:ea typeface="Montserrat"/>
                <a:cs typeface="Montserrat"/>
                <a:sym typeface="Montserrat"/>
              </a:rPr>
              <a:t>	Задает ширину окна для отображения видеоданных, возможные значения: px или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55"/>
          <p:cNvPicPr preferRelativeResize="0"/>
          <p:nvPr/>
        </p:nvPicPr>
        <p:blipFill>
          <a:blip r:embed="rId3">
            <a:alphaModFix/>
          </a:blip>
          <a:stretch>
            <a:fillRect/>
          </a:stretch>
        </p:blipFill>
        <p:spPr>
          <a:xfrm>
            <a:off x="0" y="0"/>
            <a:ext cx="9144002" cy="5143500"/>
          </a:xfrm>
          <a:prstGeom prst="rect">
            <a:avLst/>
          </a:prstGeom>
          <a:noFill/>
          <a:ln>
            <a:noFill/>
          </a:ln>
        </p:spPr>
      </p:pic>
      <p:sp>
        <p:nvSpPr>
          <p:cNvPr id="353" name="Google Shape;353;p55"/>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4" name="Google Shape;354;p55"/>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Видеокодеки</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При просмотре видео проигрыватель должен его декодировать. Одни проигрыватели используют программное декодирование видеопотока, другие используют аппаратное декодирование.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Важно! Поскольку каждый браузер поддерживает определенный кодек, поэтому, чтобы обеспечить воспроизведение видео-контента во всех браузерах, видео-файл нужно размещать в нескольких форматах.</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H.264</a:t>
            </a:r>
            <a:r>
              <a:rPr lang="ru" sz="1400">
                <a:solidFill>
                  <a:srgbClr val="000000"/>
                </a:solidFill>
                <a:latin typeface="Montserrat"/>
                <a:ea typeface="Montserrat"/>
                <a:cs typeface="Montserrat"/>
                <a:sym typeface="Montserrat"/>
              </a:rPr>
              <a:t> — высококачественный кодек от фирмы MPEG, делится на профили для поддержки как устройств с минимальными возможностями, так и устройств высокого разрешения.</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Ogg Theora</a:t>
            </a:r>
            <a:r>
              <a:rPr lang="ru" sz="1400">
                <a:solidFill>
                  <a:srgbClr val="000000"/>
                </a:solidFill>
                <a:latin typeface="Montserrat"/>
                <a:ea typeface="Montserrat"/>
                <a:cs typeface="Montserrat"/>
                <a:sym typeface="Montserrat"/>
              </a:rPr>
              <a:t> — открытый бесплатный стандарт для видео, качество и производительность несколько ниже стандарта H.264.</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VP8</a:t>
            </a:r>
            <a:r>
              <a:rPr lang="ru" sz="1400">
                <a:solidFill>
                  <a:srgbClr val="000000"/>
                </a:solidFill>
                <a:latin typeface="Montserrat"/>
                <a:ea typeface="Montserrat"/>
                <a:cs typeface="Montserrat"/>
                <a:sym typeface="Montserrat"/>
              </a:rPr>
              <a:t> — открытый бесплатный кодек, сходный по качеству с H.264. Поддерживается в Firefox, Chrome и Opera.</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6"/>
          <p:cNvPicPr preferRelativeResize="0"/>
          <p:nvPr/>
        </p:nvPicPr>
        <p:blipFill>
          <a:blip r:embed="rId3">
            <a:alphaModFix/>
          </a:blip>
          <a:stretch>
            <a:fillRect/>
          </a:stretch>
        </p:blipFill>
        <p:spPr>
          <a:xfrm>
            <a:off x="0" y="0"/>
            <a:ext cx="9144002" cy="5143500"/>
          </a:xfrm>
          <a:prstGeom prst="rect">
            <a:avLst/>
          </a:prstGeom>
          <a:noFill/>
          <a:ln>
            <a:noFill/>
          </a:ln>
        </p:spPr>
      </p:pic>
      <p:sp>
        <p:nvSpPr>
          <p:cNvPr id="360" name="Google Shape;360;p56"/>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1" name="Google Shape;361;p56"/>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Любой видеофайл является файловым контейнером, в котором хранятся другие файлы. Аудио- и видеодорожки объединяются для воспроизведения видеоролика. Метаданные содержат информацию о данном видеоролике — изображение обложки, субтитры и пр. К популярным форматам </a:t>
            </a:r>
            <a:r>
              <a:rPr lang="ru" sz="1400">
                <a:solidFill>
                  <a:srgbClr val="000000"/>
                </a:solidFill>
                <a:latin typeface="Montserrat"/>
                <a:ea typeface="Montserrat"/>
                <a:cs typeface="Montserrat"/>
                <a:sym typeface="Montserrat"/>
              </a:rPr>
              <a:t>видео контейнеров</a:t>
            </a:r>
            <a:r>
              <a:rPr lang="ru" sz="1400">
                <a:solidFill>
                  <a:srgbClr val="000000"/>
                </a:solidFill>
                <a:latin typeface="Montserrat"/>
                <a:ea typeface="Montserrat"/>
                <a:cs typeface="Montserrat"/>
                <a:sym typeface="Montserrat"/>
              </a:rPr>
              <a:t> относятся следующие: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Ogg (.ogv, .oga, .ogx, .ogg) </a:t>
            </a:r>
            <a:r>
              <a:rPr lang="ru" sz="1400">
                <a:solidFill>
                  <a:srgbClr val="000000"/>
                </a:solidFill>
                <a:latin typeface="Montserrat"/>
                <a:ea typeface="Montserrat"/>
                <a:cs typeface="Montserrat"/>
                <a:sym typeface="Montserrat"/>
              </a:rPr>
              <a:t>— формат-контейнер с открытым исходным кодом для видеокодека Theora и аудио Vorbis. Работает в Firefox, Chrome и Opera.MIME-тип: video/ogg</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MPEG 4 (.mp4) </a:t>
            </a:r>
            <a:r>
              <a:rPr lang="ru" sz="1400">
                <a:solidFill>
                  <a:srgbClr val="000000"/>
                </a:solidFill>
                <a:latin typeface="Montserrat"/>
                <a:ea typeface="Montserrat"/>
                <a:cs typeface="Montserrat"/>
                <a:sym typeface="Montserrat"/>
              </a:rPr>
              <a:t>— формат-контейнер для видеокодека H.264 и аудиокодека AAC. Работает в Safari и Chrome. Кодирует видео, в том числе высокой четкости, для полного спектра устройств, таких как iPhone, iPod и iPad.   MIME-тип: video/mp4.</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WebM (.webm) </a:t>
            </a:r>
            <a:r>
              <a:rPr lang="ru" sz="1400">
                <a:solidFill>
                  <a:srgbClr val="000000"/>
                </a:solidFill>
                <a:latin typeface="Montserrat"/>
                <a:ea typeface="Montserrat"/>
                <a:cs typeface="Montserrat"/>
                <a:sym typeface="Montserrat"/>
              </a:rPr>
              <a:t>— формат-контейнер с открытым исходным кодом для видеокодека VP8 от Google и аудиокодека Ogg Vorbis. Работает в Firefox, Chrome, Opera и Adobe Flash Player.</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MIME-тип: video/webm.</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57"/>
          <p:cNvPicPr preferRelativeResize="0"/>
          <p:nvPr/>
        </p:nvPicPr>
        <p:blipFill>
          <a:blip r:embed="rId3">
            <a:alphaModFix/>
          </a:blip>
          <a:stretch>
            <a:fillRect/>
          </a:stretch>
        </p:blipFill>
        <p:spPr>
          <a:xfrm>
            <a:off x="0" y="0"/>
            <a:ext cx="9144002" cy="5143500"/>
          </a:xfrm>
          <a:prstGeom prst="rect">
            <a:avLst/>
          </a:prstGeom>
          <a:noFill/>
          <a:ln>
            <a:noFill/>
          </a:ln>
        </p:spPr>
      </p:pic>
      <p:sp>
        <p:nvSpPr>
          <p:cNvPr id="367" name="Google Shape;367;p57"/>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8" name="Google Shape;368;p57"/>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Audio Video Interleave (.avi) </a:t>
            </a:r>
            <a:r>
              <a:rPr lang="ru" sz="1400">
                <a:solidFill>
                  <a:srgbClr val="000000"/>
                </a:solidFill>
                <a:latin typeface="Montserrat"/>
                <a:ea typeface="Montserrat"/>
                <a:cs typeface="Montserrat"/>
                <a:sym typeface="Montserrat"/>
              </a:rPr>
              <a:t>— формат предназначен для записи звука и движущихся изображений, соответствует спецификации RIFF.</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MIME-тип: video/vnd.avi, video/avi, video/msvideo, video/x-msvideo.</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Matroska</a:t>
            </a:r>
            <a:r>
              <a:rPr lang="ru" sz="1400">
                <a:solidFill>
                  <a:srgbClr val="000000"/>
                </a:solidFill>
                <a:latin typeface="Montserrat"/>
                <a:ea typeface="Montserrat"/>
                <a:cs typeface="Montserrat"/>
                <a:sym typeface="Montserrat"/>
              </a:rPr>
              <a:t> (.mkv) — популярный видеоконтейнер, может содержать видео в формате H.264, VP8 или Theora.</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MIME-тип: video/x-matroska, audio/x-matroska.</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58"/>
          <p:cNvPicPr preferRelativeResize="0"/>
          <p:nvPr/>
        </p:nvPicPr>
        <p:blipFill>
          <a:blip r:embed="rId3">
            <a:alphaModFix/>
          </a:blip>
          <a:stretch>
            <a:fillRect/>
          </a:stretch>
        </p:blipFill>
        <p:spPr>
          <a:xfrm>
            <a:off x="0" y="0"/>
            <a:ext cx="9144002" cy="5143500"/>
          </a:xfrm>
          <a:prstGeom prst="rect">
            <a:avLst/>
          </a:prstGeom>
          <a:noFill/>
          <a:ln>
            <a:noFill/>
          </a:ln>
        </p:spPr>
      </p:pic>
      <p:sp>
        <p:nvSpPr>
          <p:cNvPr id="374" name="Google Shape;374;p58"/>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5" name="Google Shape;375;p58"/>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Формат	   Видеокодек	       Аудиокодек</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.mp4	       H.264			AAC</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.ogg/.ogv	       Theora		Vorbis</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.webm	       VP8			Vorbis</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Видео в формате .avi на сайте средствами HTML5 не воспроизводится. Поэтому его необходимо перекодировать в эти три формата с соответствующими видео и </a:t>
            </a:r>
            <a:r>
              <a:rPr lang="ru" sz="1400">
                <a:solidFill>
                  <a:srgbClr val="000000"/>
                </a:solidFill>
                <a:latin typeface="Montserrat"/>
                <a:ea typeface="Montserrat"/>
                <a:cs typeface="Montserrat"/>
                <a:sym typeface="Montserrat"/>
              </a:rPr>
              <a:t>аудио кодеками</a:t>
            </a:r>
            <a:r>
              <a:rPr lang="ru" sz="1400">
                <a:solidFill>
                  <a:srgbClr val="000000"/>
                </a:solidFill>
                <a:latin typeface="Montserrat"/>
                <a:ea typeface="Montserrat"/>
                <a:cs typeface="Montserrat"/>
                <a:sym typeface="Montserrat"/>
              </a:rPr>
              <a:t> для вывода на сайте. Для этого можно использовать видеоконвертеры, указанные на странице ниже.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59"/>
          <p:cNvPicPr preferRelativeResize="0"/>
          <p:nvPr/>
        </p:nvPicPr>
        <p:blipFill>
          <a:blip r:embed="rId3">
            <a:alphaModFix/>
          </a:blip>
          <a:stretch>
            <a:fillRect/>
          </a:stretch>
        </p:blipFill>
        <p:spPr>
          <a:xfrm>
            <a:off x="0" y="0"/>
            <a:ext cx="9144002" cy="5143500"/>
          </a:xfrm>
          <a:prstGeom prst="rect">
            <a:avLst/>
          </a:prstGeom>
          <a:noFill/>
          <a:ln>
            <a:noFill/>
          </a:ln>
        </p:spPr>
      </p:pic>
      <p:sp>
        <p:nvSpPr>
          <p:cNvPr id="381" name="Google Shape;381;p59"/>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2" name="Google Shape;382;p59"/>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Пример: размещаем видео на сайте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1. Декодируем видео в три файла с соответствующими видео и </a:t>
            </a:r>
            <a:r>
              <a:rPr lang="ru" sz="1400">
                <a:solidFill>
                  <a:srgbClr val="000000"/>
                </a:solidFill>
                <a:latin typeface="Montserrat"/>
                <a:ea typeface="Montserrat"/>
                <a:cs typeface="Montserrat"/>
                <a:sym typeface="Montserrat"/>
              </a:rPr>
              <a:t>аудио кодеками</a:t>
            </a:r>
            <a:r>
              <a:rPr lang="ru"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для .mp4 — H.264/AAC,</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для .webm — VP8/Vorbis,</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для .ogv — Theora/Vorbis.</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2. Размещаем код для вставки видео на сайт с помощью HTML5-разметки, используя атрибуты для задания видео требуемых параметров:</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60"/>
          <p:cNvPicPr preferRelativeResize="0"/>
          <p:nvPr/>
        </p:nvPicPr>
        <p:blipFill>
          <a:blip r:embed="rId3">
            <a:alphaModFix/>
          </a:blip>
          <a:stretch>
            <a:fillRect/>
          </a:stretch>
        </p:blipFill>
        <p:spPr>
          <a:xfrm>
            <a:off x="0" y="0"/>
            <a:ext cx="9144002" cy="5143500"/>
          </a:xfrm>
          <a:prstGeom prst="rect">
            <a:avLst/>
          </a:prstGeom>
          <a:noFill/>
          <a:ln>
            <a:noFill/>
          </a:ln>
        </p:spPr>
      </p:pic>
      <p:sp>
        <p:nvSpPr>
          <p:cNvPr id="388" name="Google Shape;388;p60"/>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9" name="Google Shape;389;p60"/>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&lt;video controls width="710" height="538" poster="/examples/media/martynko.png" preload="none"&gt;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&lt;source src="/examples/media/martynko.mp4" type="video/mp4"&gt;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&lt;source src="/examples/media/martynko.webm" type="video/webm"&gt;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&lt;source src="/examples/media/martynko.ogv" type="video/ogg"&gt;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&lt;/video&gt;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Если вы хотите выровнять видеоплеер на странице, нужно обернуть элемент </a:t>
            </a:r>
            <a:r>
              <a:rPr b="1" lang="ru" sz="1400">
                <a:solidFill>
                  <a:srgbClr val="000000"/>
                </a:solidFill>
                <a:latin typeface="Montserrat"/>
                <a:ea typeface="Montserrat"/>
                <a:cs typeface="Montserrat"/>
                <a:sym typeface="Montserrat"/>
              </a:rPr>
              <a:t>&lt;video&gt;</a:t>
            </a:r>
            <a:r>
              <a:rPr lang="ru" sz="1400">
                <a:solidFill>
                  <a:srgbClr val="000000"/>
                </a:solidFill>
                <a:latin typeface="Montserrat"/>
                <a:ea typeface="Montserrat"/>
                <a:cs typeface="Montserrat"/>
                <a:sym typeface="Montserrat"/>
              </a:rPr>
              <a:t> в контейнер </a:t>
            </a:r>
            <a:r>
              <a:rPr b="1" lang="ru" sz="1400">
                <a:solidFill>
                  <a:srgbClr val="000000"/>
                </a:solidFill>
                <a:latin typeface="Montserrat"/>
                <a:ea typeface="Montserrat"/>
                <a:cs typeface="Montserrat"/>
                <a:sym typeface="Montserrat"/>
              </a:rPr>
              <a:t>&lt;div&gt; </a:t>
            </a:r>
            <a:r>
              <a:rPr lang="ru" sz="1400">
                <a:solidFill>
                  <a:srgbClr val="000000"/>
                </a:solidFill>
                <a:latin typeface="Montserrat"/>
                <a:ea typeface="Montserrat"/>
                <a:cs typeface="Montserrat"/>
                <a:sym typeface="Montserrat"/>
              </a:rPr>
              <a:t>с присвоенным классом, для которого задаются ширина и высота, соответствующие размерам вашего видео. Далее, с помощью css-свойств можно задать отступы, выравнивание на странице и т.д.</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4002" cy="5143500"/>
          </a:xfrm>
          <a:prstGeom prst="rect">
            <a:avLst/>
          </a:prstGeom>
          <a:noFill/>
          <a:ln>
            <a:noFill/>
          </a:ln>
        </p:spPr>
      </p:pic>
      <p:sp>
        <p:nvSpPr>
          <p:cNvPr id="83" name="Google Shape;83;p17"/>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&lt;header&gt;</a:t>
            </a:r>
            <a:r>
              <a:rPr lang="ru" sz="1400">
                <a:solidFill>
                  <a:srgbClr val="000000"/>
                </a:solidFill>
                <a:latin typeface="Montserrat"/>
                <a:ea typeface="Montserrat"/>
                <a:cs typeface="Montserrat"/>
                <a:sym typeface="Montserrat"/>
              </a:rPr>
              <a:t> нельзя помещать внутрь элементов </a:t>
            </a:r>
            <a:r>
              <a:rPr b="1" lang="ru" sz="1400">
                <a:solidFill>
                  <a:srgbClr val="000000"/>
                </a:solidFill>
                <a:latin typeface="Montserrat"/>
                <a:ea typeface="Montserrat"/>
                <a:cs typeface="Montserrat"/>
                <a:sym typeface="Montserrat"/>
              </a:rPr>
              <a:t>&lt;footer&gt;, &lt;address&gt;</a:t>
            </a:r>
            <a:r>
              <a:rPr lang="ru" sz="1400">
                <a:solidFill>
                  <a:srgbClr val="000000"/>
                </a:solidFill>
                <a:latin typeface="Montserrat"/>
                <a:ea typeface="Montserrat"/>
                <a:cs typeface="Montserrat"/>
                <a:sym typeface="Montserrat"/>
              </a:rPr>
              <a:t> или другого элемента </a:t>
            </a:r>
            <a:r>
              <a:rPr b="1" lang="ru" sz="1400">
                <a:solidFill>
                  <a:srgbClr val="000000"/>
                </a:solidFill>
                <a:latin typeface="Montserrat"/>
                <a:ea typeface="Montserrat"/>
                <a:cs typeface="Montserrat"/>
                <a:sym typeface="Montserrat"/>
              </a:rPr>
              <a:t>&lt;header&gt;</a:t>
            </a:r>
            <a:r>
              <a:rPr lang="ru"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&lt;nav&gt;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 секционное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Предназначен для создания блока навигации веб-страницы или всего веб-сайта, при этом не обязательно должен находиться внутри </a:t>
            </a:r>
            <a:r>
              <a:rPr b="1" lang="ru" sz="1400">
                <a:solidFill>
                  <a:srgbClr val="000000"/>
                </a:solidFill>
                <a:latin typeface="Montserrat"/>
                <a:ea typeface="Montserrat"/>
                <a:cs typeface="Montserrat"/>
                <a:sym typeface="Montserrat"/>
              </a:rPr>
              <a:t>&lt;header&gt;</a:t>
            </a:r>
            <a:r>
              <a:rPr lang="ru" sz="1400">
                <a:solidFill>
                  <a:srgbClr val="000000"/>
                </a:solidFill>
                <a:latin typeface="Montserrat"/>
                <a:ea typeface="Montserrat"/>
                <a:cs typeface="Montserrat"/>
                <a:sym typeface="Montserrat"/>
              </a:rPr>
              <a:t>. На странице может быть несколько элементов </a:t>
            </a:r>
            <a:r>
              <a:rPr b="1" lang="ru" sz="1400">
                <a:solidFill>
                  <a:srgbClr val="000000"/>
                </a:solidFill>
                <a:latin typeface="Montserrat"/>
                <a:ea typeface="Montserrat"/>
                <a:cs typeface="Montserrat"/>
                <a:sym typeface="Montserrat"/>
              </a:rPr>
              <a:t>&lt;nav&gt;</a:t>
            </a:r>
            <a:r>
              <a:rPr lang="ru" sz="1400">
                <a:solidFill>
                  <a:srgbClr val="000000"/>
                </a:solidFill>
                <a:latin typeface="Montserrat"/>
                <a:ea typeface="Montserrat"/>
                <a:cs typeface="Montserrat"/>
                <a:sym typeface="Montserrat"/>
              </a:rPr>
              <a:t>. Не заменяет теги </a:t>
            </a:r>
            <a:r>
              <a:rPr b="1" lang="ru" sz="1400">
                <a:solidFill>
                  <a:srgbClr val="000000"/>
                </a:solidFill>
                <a:latin typeface="Montserrat"/>
                <a:ea typeface="Montserrat"/>
                <a:cs typeface="Montserrat"/>
                <a:sym typeface="Montserrat"/>
              </a:rPr>
              <a:t>&lt;ul&gt;</a:t>
            </a:r>
            <a:r>
              <a:rPr lang="ru" sz="1400">
                <a:solidFill>
                  <a:srgbClr val="000000"/>
                </a:solidFill>
                <a:latin typeface="Montserrat"/>
                <a:ea typeface="Montserrat"/>
                <a:cs typeface="Montserrat"/>
                <a:sym typeface="Montserrat"/>
              </a:rPr>
              <a:t> или </a:t>
            </a:r>
            <a:r>
              <a:rPr b="1" lang="ru" sz="1400">
                <a:solidFill>
                  <a:srgbClr val="000000"/>
                </a:solidFill>
                <a:latin typeface="Montserrat"/>
                <a:ea typeface="Montserrat"/>
                <a:cs typeface="Montserrat"/>
                <a:sym typeface="Montserrat"/>
              </a:rPr>
              <a:t>&lt;оl&gt;</a:t>
            </a:r>
            <a:r>
              <a:rPr lang="ru" sz="1400">
                <a:solidFill>
                  <a:srgbClr val="000000"/>
                </a:solidFill>
                <a:latin typeface="Montserrat"/>
                <a:ea typeface="Montserrat"/>
                <a:cs typeface="Montserrat"/>
                <a:sym typeface="Montserrat"/>
              </a:rPr>
              <a:t>, он просто их обрамляет. Не все группы ссылок на странице должны быть </a:t>
            </a:r>
            <a:r>
              <a:rPr lang="ru" sz="1400">
                <a:solidFill>
                  <a:srgbClr val="000000"/>
                </a:solidFill>
                <a:latin typeface="Montserrat"/>
                <a:ea typeface="Montserrat"/>
                <a:cs typeface="Montserrat"/>
                <a:sym typeface="Montserrat"/>
              </a:rPr>
              <a:t>обернуты</a:t>
            </a:r>
            <a:r>
              <a:rPr b="1" lang="ru" sz="1400">
                <a:solidFill>
                  <a:srgbClr val="000000"/>
                </a:solidFill>
                <a:latin typeface="Montserrat"/>
                <a:ea typeface="Montserrat"/>
                <a:cs typeface="Montserrat"/>
                <a:sym typeface="Montserrat"/>
              </a:rPr>
              <a:t> &lt;nav&gt;,</a:t>
            </a:r>
            <a:r>
              <a:rPr lang="ru" sz="1400">
                <a:solidFill>
                  <a:srgbClr val="000000"/>
                </a:solidFill>
                <a:latin typeface="Montserrat"/>
                <a:ea typeface="Montserrat"/>
                <a:cs typeface="Montserrat"/>
                <a:sym typeface="Montserrat"/>
              </a:rPr>
              <a:t> этот элемент предназначен в первую очередь для разделов, которые состоят из главных навигационных блоков.</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0"/>
            <a:ext cx="9144002" cy="5143500"/>
          </a:xfrm>
          <a:prstGeom prst="rect">
            <a:avLst/>
          </a:prstGeom>
          <a:noFill/>
          <a:ln>
            <a:noFill/>
          </a:ln>
        </p:spPr>
      </p:pic>
      <p:sp>
        <p:nvSpPr>
          <p:cNvPr id="90" name="Google Shape;90;p18"/>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1" name="Google Shape;91;p18"/>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317500" lvl="0" marL="457200" rtl="0" algn="l">
              <a:spcBef>
                <a:spcPts val="110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&lt;nav&gt;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&lt;ul&gt;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&lt;li&gt;&lt;a&gt;...&lt;/a&gt;&lt;/li&gt;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&lt;li&gt;&lt;a&gt;...&lt;/a&gt;&lt;/li&gt;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&lt;li&gt;&lt;a&gt;...&lt;/a&gt;&lt;/li&gt;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&lt;/ul&gt;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&lt;/nav&gt;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В качестве элементов панели навигации можно использовать не только элементы списков:</a:t>
            </a:r>
            <a:endParaRPr sz="1400">
              <a:solidFill>
                <a:srgbClr val="000000"/>
              </a:solidFill>
              <a:latin typeface="Montserrat"/>
              <a:ea typeface="Montserrat"/>
              <a:cs typeface="Montserrat"/>
              <a:sym typeface="Montserrat"/>
            </a:endParaRPr>
          </a:p>
          <a:p>
            <a:pPr indent="-317500" lvl="0" marL="457200" rtl="0" algn="l">
              <a:spcBef>
                <a:spcPts val="110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&lt;nav&gt;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&lt;p&gt;&lt;a href=""&gt;...&lt;/a&gt;&lt;/p&gt;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&lt;p&gt;&lt;a href=""&gt;...&lt;/a&gt;&lt;/p&gt;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&lt;/nav&gt;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0" y="0"/>
            <a:ext cx="9144002" cy="5143500"/>
          </a:xfrm>
          <a:prstGeom prst="rect">
            <a:avLst/>
          </a:prstGeom>
          <a:noFill/>
          <a:ln>
            <a:noFill/>
          </a:ln>
        </p:spPr>
      </p:pic>
      <p:sp>
        <p:nvSpPr>
          <p:cNvPr id="97" name="Google Shape;97;p19"/>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19"/>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&lt;article&gt;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 секционное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Используется для группировки записей — публикаций, статей, записей блога, комментариев. Представляет собой независимый обособленный блок, предназначенный для многократного использования, как правило, начинается с заголовка. Может дублироваться на других страницах сайта и содержать внутри другие элементы </a:t>
            </a:r>
            <a:r>
              <a:rPr b="1" lang="ru" sz="1400">
                <a:solidFill>
                  <a:srgbClr val="000000"/>
                </a:solidFill>
                <a:latin typeface="Montserrat"/>
                <a:ea typeface="Montserrat"/>
                <a:cs typeface="Montserrat"/>
                <a:sym typeface="Montserrat"/>
              </a:rPr>
              <a:t>&lt;article&gt;</a:t>
            </a:r>
            <a:r>
              <a:rPr lang="ru" sz="1400">
                <a:solidFill>
                  <a:srgbClr val="000000"/>
                </a:solidFill>
                <a:latin typeface="Montserrat"/>
                <a:ea typeface="Montserrat"/>
                <a:cs typeface="Montserrat"/>
                <a:sym typeface="Montserrat"/>
              </a:rPr>
              <a:t>, которые по содержанию имеют близкое отношение к содержанию внешней статьи. Если на странице присутствует только одна статья с заголовком и текстовым содержимым, она не нуждается в </a:t>
            </a:r>
            <a:r>
              <a:rPr lang="ru" sz="1400">
                <a:solidFill>
                  <a:srgbClr val="000000"/>
                </a:solidFill>
                <a:latin typeface="Montserrat"/>
                <a:ea typeface="Montserrat"/>
                <a:cs typeface="Montserrat"/>
                <a:sym typeface="Montserrat"/>
              </a:rPr>
              <a:t>обертке</a:t>
            </a:r>
            <a:r>
              <a:rPr lang="ru" sz="1400">
                <a:solidFill>
                  <a:srgbClr val="000000"/>
                </a:solidFill>
                <a:latin typeface="Montserrat"/>
                <a:ea typeface="Montserrat"/>
                <a:cs typeface="Montserrat"/>
                <a:sym typeface="Montserrat"/>
              </a:rPr>
              <a:t> элементом </a:t>
            </a:r>
            <a:r>
              <a:rPr b="1" lang="ru" sz="1400">
                <a:solidFill>
                  <a:srgbClr val="000000"/>
                </a:solidFill>
                <a:latin typeface="Montserrat"/>
                <a:ea typeface="Montserrat"/>
                <a:cs typeface="Montserrat"/>
                <a:sym typeface="Montserrat"/>
              </a:rPr>
              <a:t>&lt;article&gt;</a:t>
            </a:r>
            <a:r>
              <a:rPr lang="ru" sz="1400">
                <a:solidFill>
                  <a:srgbClr val="000000"/>
                </a:solidFill>
                <a:latin typeface="Montserrat"/>
                <a:ea typeface="Montserrat"/>
                <a:cs typeface="Montserrat"/>
                <a:sym typeface="Montserrat"/>
              </a:rPr>
              <a:t>. Элемент рекомендуется использовать только в том случае, если содержимое элемента будет явно указано в схеме документа.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0" y="0"/>
            <a:ext cx="9144002" cy="5143500"/>
          </a:xfrm>
          <a:prstGeom prst="rect">
            <a:avLst/>
          </a:prstGeom>
          <a:noFill/>
          <a:ln>
            <a:noFill/>
          </a:ln>
        </p:spPr>
      </p:pic>
      <p:sp>
        <p:nvSpPr>
          <p:cNvPr id="104" name="Google Shape;104;p20"/>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20"/>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317500" lvl="0" marL="457200" rtl="0" algn="l">
              <a:spcBef>
                <a:spcPts val="1100"/>
              </a:spcBef>
              <a:spcAft>
                <a:spcPts val="0"/>
              </a:spcAft>
              <a:buClr>
                <a:srgbClr val="000000"/>
              </a:buClr>
              <a:buSzPts val="1400"/>
              <a:buFont typeface="Montserrat"/>
              <a:buAutoNum type="arabicPeriod"/>
            </a:pPr>
            <a:r>
              <a:rPr b="1" lang="ru" sz="1400">
                <a:solidFill>
                  <a:srgbClr val="000000"/>
                </a:solidFill>
                <a:latin typeface="Montserrat"/>
                <a:ea typeface="Montserrat"/>
                <a:cs typeface="Montserrat"/>
                <a:sym typeface="Montserrat"/>
              </a:rPr>
              <a:t>&lt;section&gt;</a:t>
            </a:r>
            <a:r>
              <a:rPr lang="ru" sz="1400">
                <a:solidFill>
                  <a:srgbClr val="000000"/>
                </a:solidFill>
                <a:latin typeface="Montserrat"/>
                <a:ea typeface="Montserrat"/>
                <a:cs typeface="Montserrat"/>
                <a:sym typeface="Montserrat"/>
              </a:rPr>
              <a:t>               </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a:t>
            </a:r>
            <a:r>
              <a:rPr b="1" lang="ru" sz="1400">
                <a:solidFill>
                  <a:srgbClr val="000000"/>
                </a:solidFill>
                <a:latin typeface="Montserrat"/>
                <a:ea typeface="Montserrat"/>
                <a:cs typeface="Montserrat"/>
                <a:sym typeface="Montserrat"/>
              </a:rPr>
              <a:t>&lt;article&gt;</a:t>
            </a:r>
            <a:endParaRPr b="1"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&lt;h2&gt;&lt;a href=""&gt;Spring Comes (and Goes) in Sussex County&lt;/a&gt;&lt;/h2&gt;        </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&lt;p&gt;Yesterday I joined the Brooklyn Bird Club for our annual trip to Western New Jersey, specifically Hyper Humus, a relatively recently discovered hot spot. &lt;/p&gt;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a:t>
            </a:r>
            <a:r>
              <a:rPr b="1" lang="ru" sz="1400">
                <a:solidFill>
                  <a:srgbClr val="000000"/>
                </a:solidFill>
                <a:latin typeface="Montserrat"/>
                <a:ea typeface="Montserrat"/>
                <a:cs typeface="Montserrat"/>
                <a:sym typeface="Montserrat"/>
              </a:rPr>
              <a:t> &lt;/article&gt;</a:t>
            </a:r>
            <a:endParaRPr b="1"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a:t>
            </a:r>
            <a:r>
              <a:rPr b="1" lang="ru" sz="1400">
                <a:solidFill>
                  <a:srgbClr val="000000"/>
                </a:solidFill>
                <a:latin typeface="Montserrat"/>
                <a:ea typeface="Montserrat"/>
                <a:cs typeface="Montserrat"/>
                <a:sym typeface="Montserrat"/>
              </a:rPr>
              <a:t>&lt;article&gt;</a:t>
            </a:r>
            <a:endParaRPr b="1"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&lt;h2&gt;&lt;a href=""&gt;But does it count for your life list?&lt;/a&gt;&lt;/h2&gt;        </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&lt;p&gt;Seems you can now go bird watching via the Internet. I haven't been able to test it out yet (20 user limit apparently) but this is certainly cool. Personally, I can't imagine it replacing actually being out in the field by any small amount.&lt;/p&gt;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a:t>
            </a:r>
            <a:r>
              <a:rPr b="1" lang="ru" sz="1400">
                <a:solidFill>
                  <a:srgbClr val="000000"/>
                </a:solidFill>
                <a:latin typeface="Montserrat"/>
                <a:ea typeface="Montserrat"/>
                <a:cs typeface="Montserrat"/>
                <a:sym typeface="Montserrat"/>
              </a:rPr>
              <a:t>&lt;/article&gt;</a:t>
            </a:r>
            <a:r>
              <a:rPr lang="ru" sz="1400">
                <a:solidFill>
                  <a:srgbClr val="000000"/>
                </a:solidFill>
                <a:latin typeface="Montserrat"/>
                <a:ea typeface="Montserrat"/>
                <a:cs typeface="Montserrat"/>
                <a:sym typeface="Montserrat"/>
              </a:rPr>
              <a:t>  </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a:t>
            </a:r>
            <a:r>
              <a:rPr b="1" lang="ru" sz="1400">
                <a:solidFill>
                  <a:srgbClr val="000000"/>
                </a:solidFill>
                <a:latin typeface="Montserrat"/>
                <a:ea typeface="Montserrat"/>
                <a:cs typeface="Montserrat"/>
                <a:sym typeface="Montserrat"/>
              </a:rPr>
              <a:t>&lt;nav&gt;</a:t>
            </a:r>
            <a:endParaRPr b="1"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&lt;a href=""&gt;&amp;laquo; Previous Entries&lt;/a&gt;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a:t>
            </a:r>
            <a:r>
              <a:rPr b="1" lang="ru" sz="1400">
                <a:solidFill>
                  <a:srgbClr val="000000"/>
                </a:solidFill>
                <a:latin typeface="Montserrat"/>
                <a:ea typeface="Montserrat"/>
                <a:cs typeface="Montserrat"/>
                <a:sym typeface="Montserrat"/>
              </a:rPr>
              <a:t>&lt;/nav&gt;</a:t>
            </a:r>
            <a:endParaRPr b="1"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 </a:t>
            </a:r>
            <a:r>
              <a:rPr b="1" lang="ru" sz="1400">
                <a:solidFill>
                  <a:srgbClr val="000000"/>
                </a:solidFill>
                <a:latin typeface="Montserrat"/>
                <a:ea typeface="Montserrat"/>
                <a:cs typeface="Montserrat"/>
                <a:sym typeface="Montserrat"/>
              </a:rPr>
              <a:t> &lt;/section&gt;</a:t>
            </a:r>
            <a:endParaRPr b="1" sz="1400">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0" y="0"/>
            <a:ext cx="9144002" cy="5143500"/>
          </a:xfrm>
          <a:prstGeom prst="rect">
            <a:avLst/>
          </a:prstGeom>
          <a:noFill/>
          <a:ln>
            <a:noFill/>
          </a:ln>
        </p:spPr>
      </p:pic>
      <p:sp>
        <p:nvSpPr>
          <p:cNvPr id="111" name="Google Shape;111;p21"/>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HTML5 tags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2" name="Google Shape;112;p21"/>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a:t>
            </a:r>
            <a:r>
              <a:rPr b="1" lang="ru" sz="1400">
                <a:solidFill>
                  <a:srgbClr val="000000"/>
                </a:solidFill>
                <a:latin typeface="Montserrat"/>
                <a:ea typeface="Montserrat"/>
                <a:cs typeface="Montserrat"/>
                <a:sym typeface="Montserrat"/>
              </a:rPr>
              <a:t>&lt;section&gt;</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Категории контента: потоковое содержимое, секционное содержимое.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Элемент представляет собой универсальный раздел документа. Группирует тематическое содержимое и обычно содержит заголовок. Не является блоком-оберткой, для этих целей уместнее использовать элемент </a:t>
            </a:r>
            <a:r>
              <a:rPr b="1" lang="ru" sz="1400">
                <a:solidFill>
                  <a:srgbClr val="000000"/>
                </a:solidFill>
                <a:latin typeface="Montserrat"/>
                <a:ea typeface="Montserrat"/>
                <a:cs typeface="Montserrat"/>
                <a:sym typeface="Montserrat"/>
              </a:rPr>
              <a:t>&lt;div&gt;</a:t>
            </a:r>
            <a:r>
              <a:rPr lang="ru" sz="1400">
                <a:solidFill>
                  <a:srgbClr val="000000"/>
                </a:solidFill>
                <a:latin typeface="Montserrat"/>
                <a:ea typeface="Montserrat"/>
                <a:cs typeface="Montserrat"/>
                <a:sym typeface="Montserrat"/>
              </a:rPr>
              <a:t>. В качестве содержимого может выступать оглавление, разделы научных публикаций, программа мероприятия. Домашняя страница сайта также может быть поделена на секции — блок вводной информации, новости и контакты. Элемент рекомендуется использовать только в том случае, если содержимое элемента будет явно указано в схеме документа.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