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8" r:id="rId2"/>
    <p:sldId id="263" r:id="rId3"/>
    <p:sldId id="294" r:id="rId4"/>
    <p:sldId id="295" r:id="rId5"/>
    <p:sldId id="296" r:id="rId6"/>
    <p:sldId id="297" r:id="rId7"/>
    <p:sldId id="273" r:id="rId8"/>
    <p:sldId id="291" r:id="rId9"/>
    <p:sldId id="298" r:id="rId10"/>
    <p:sldId id="277" r:id="rId11"/>
    <p:sldId id="280" r:id="rId12"/>
    <p:sldId id="281" r:id="rId13"/>
    <p:sldId id="307" r:id="rId14"/>
    <p:sldId id="312" r:id="rId15"/>
    <p:sldId id="309" r:id="rId16"/>
    <p:sldId id="310" r:id="rId17"/>
    <p:sldId id="311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14" r:id="rId26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lvano Martello" initials="SM" lastIdx="0" clrIdx="0">
    <p:extLst>
      <p:ext uri="{19B8F6BF-5375-455C-9EA6-DF929625EA0E}">
        <p15:presenceInfo xmlns:p15="http://schemas.microsoft.com/office/powerpoint/2012/main" userId="Silvano Martell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71" autoAdjust="0"/>
  </p:normalViewPr>
  <p:slideViewPr>
    <p:cSldViewPr>
      <p:cViewPr varScale="1">
        <p:scale>
          <a:sx n="110" d="100"/>
          <a:sy n="110" d="100"/>
        </p:scale>
        <p:origin x="93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72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F5C80-3820-4E51-B1AF-D70FDEDEECE5}" type="datetimeFigureOut">
              <a:rPr lang="it-IT" smtClean="0"/>
              <a:t>24/01/2017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51246-21F7-4631-BBA9-35E4F9DFC27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5064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AE4F-2A11-4476-BD72-9B768B636DC1}" type="datetimeFigureOut">
              <a:rPr lang="it-IT" smtClean="0"/>
              <a:t>24/01/2017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42C9B-22AB-4938-BA0E-5ED25030664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8806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AE4F-2A11-4476-BD72-9B768B636DC1}" type="datetimeFigureOut">
              <a:rPr lang="it-IT" smtClean="0"/>
              <a:t>24/01/2017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42C9B-22AB-4938-BA0E-5ED25030664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773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AE4F-2A11-4476-BD72-9B768B636DC1}" type="datetimeFigureOut">
              <a:rPr lang="it-IT" smtClean="0"/>
              <a:t>24/01/2017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42C9B-22AB-4938-BA0E-5ED25030664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5753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AE4F-2A11-4476-BD72-9B768B636DC1}" type="datetimeFigureOut">
              <a:rPr lang="it-IT" smtClean="0"/>
              <a:t>24/01/2017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42C9B-22AB-4938-BA0E-5ED25030664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4924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AE4F-2A11-4476-BD72-9B768B636DC1}" type="datetimeFigureOut">
              <a:rPr lang="it-IT" smtClean="0"/>
              <a:t>24/01/2017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42C9B-22AB-4938-BA0E-5ED25030664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5275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AE4F-2A11-4476-BD72-9B768B636DC1}" type="datetimeFigureOut">
              <a:rPr lang="it-IT" smtClean="0"/>
              <a:t>24/01/2017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42C9B-22AB-4938-BA0E-5ED25030664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9083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AE4F-2A11-4476-BD72-9B768B636DC1}" type="datetimeFigureOut">
              <a:rPr lang="it-IT" smtClean="0"/>
              <a:t>24/01/2017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42C9B-22AB-4938-BA0E-5ED25030664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470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AE4F-2A11-4476-BD72-9B768B636DC1}" type="datetimeFigureOut">
              <a:rPr lang="it-IT" smtClean="0"/>
              <a:t>24/01/2017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42C9B-22AB-4938-BA0E-5ED25030664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6101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AE4F-2A11-4476-BD72-9B768B636DC1}" type="datetimeFigureOut">
              <a:rPr lang="it-IT" smtClean="0"/>
              <a:t>24/01/2017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42C9B-22AB-4938-BA0E-5ED25030664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5080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AE4F-2A11-4476-BD72-9B768B636DC1}" type="datetimeFigureOut">
              <a:rPr lang="it-IT" smtClean="0"/>
              <a:t>24/01/2017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42C9B-22AB-4938-BA0E-5ED25030664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4534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AE4F-2A11-4476-BD72-9B768B636DC1}" type="datetimeFigureOut">
              <a:rPr lang="it-IT" smtClean="0"/>
              <a:t>24/01/2017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42C9B-22AB-4938-BA0E-5ED25030664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3134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FAE4F-2A11-4476-BD72-9B768B636DC1}" type="datetimeFigureOut">
              <a:rPr lang="it-IT" smtClean="0"/>
              <a:t>24/01/2017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42C9B-22AB-4938-BA0E-5ED25030664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4674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/index.php?title=EURO_Working_Group_on_Locational_Analysis&amp;action=edit&amp;redlink=1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ecco2017.euro-online.org/en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2286000" y="2551837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sz="3600" b="1" cap="small" dirty="0">
                <a:solidFill>
                  <a:srgbClr val="FF0000"/>
                </a:solidFill>
              </a:rPr>
              <a:t>Publications</a:t>
            </a:r>
            <a:br>
              <a:rPr lang="en-US" sz="3600" b="1" cap="small" dirty="0">
                <a:solidFill>
                  <a:srgbClr val="FF0000"/>
                </a:solidFill>
              </a:rPr>
            </a:br>
            <a:r>
              <a:rPr lang="en-US" sz="3600" b="1" cap="small" dirty="0">
                <a:solidFill>
                  <a:srgbClr val="FF0000"/>
                </a:solidFill>
              </a:rPr>
              <a:t/>
            </a:r>
            <a:br>
              <a:rPr lang="en-US" sz="3600" b="1" cap="small" dirty="0">
                <a:solidFill>
                  <a:srgbClr val="FF0000"/>
                </a:solidFill>
              </a:rPr>
            </a:br>
            <a:r>
              <a:rPr lang="en-US" sz="3600" b="1" cap="small" dirty="0" err="1">
                <a:solidFill>
                  <a:prstClr val="black"/>
                </a:solidFill>
              </a:rPr>
              <a:t>Silvano</a:t>
            </a:r>
            <a:r>
              <a:rPr lang="en-US" sz="3600" b="1" cap="small" dirty="0">
                <a:solidFill>
                  <a:prstClr val="black"/>
                </a:solidFill>
              </a:rPr>
              <a:t> Martello</a:t>
            </a:r>
            <a:endParaRPr lang="it-IT" sz="3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696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634082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Visibility </a:t>
            </a:r>
            <a:endParaRPr lang="it-IT" sz="24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496944" cy="5832648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900" b="1" dirty="0" smtClean="0">
                <a:solidFill>
                  <a:srgbClr val="FF0000"/>
                </a:solidFill>
              </a:rPr>
              <a:t>European OR Societies:</a:t>
            </a:r>
          </a:p>
          <a:p>
            <a:r>
              <a:rPr lang="en-US" sz="2900" b="1" dirty="0" smtClean="0">
                <a:solidFill>
                  <a:schemeClr val="tx2"/>
                </a:solidFill>
              </a:rPr>
              <a:t>Accepted </a:t>
            </a:r>
            <a:r>
              <a:rPr lang="en-US" sz="2900" b="1" dirty="0">
                <a:solidFill>
                  <a:schemeClr val="tx2"/>
                </a:solidFill>
              </a:rPr>
              <a:t>society </a:t>
            </a:r>
            <a:r>
              <a:rPr lang="en-US" sz="2900" b="1" dirty="0" smtClean="0">
                <a:solidFill>
                  <a:schemeClr val="tx2"/>
                </a:solidFill>
              </a:rPr>
              <a:t>pages (</a:t>
            </a:r>
            <a:r>
              <a:rPr lang="en-US" sz="2900" b="1" dirty="0" smtClean="0">
                <a:solidFill>
                  <a:srgbClr val="FF0000"/>
                </a:solidFill>
              </a:rPr>
              <a:t>new societies in red</a:t>
            </a:r>
            <a:r>
              <a:rPr lang="en-US" sz="2900" b="1" dirty="0" smtClean="0">
                <a:solidFill>
                  <a:schemeClr val="tx2"/>
                </a:solidFill>
              </a:rPr>
              <a:t>):</a:t>
            </a:r>
            <a:endParaRPr lang="en-US" sz="29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900" b="1" dirty="0">
                <a:solidFill>
                  <a:schemeClr val="tx2"/>
                </a:solidFill>
              </a:rPr>
              <a:t>      </a:t>
            </a:r>
            <a:r>
              <a:rPr lang="en-US" sz="2900" dirty="0"/>
              <a:t>Belgium</a:t>
            </a:r>
          </a:p>
          <a:p>
            <a:pPr marL="0" indent="0">
              <a:buNone/>
            </a:pPr>
            <a:r>
              <a:rPr lang="en-US" sz="2900" dirty="0" smtClean="0"/>
              <a:t>      Croatia</a:t>
            </a:r>
            <a:endParaRPr lang="en-US" sz="2900" dirty="0"/>
          </a:p>
          <a:p>
            <a:pPr marL="0" indent="0">
              <a:buNone/>
            </a:pPr>
            <a:r>
              <a:rPr lang="en-US" sz="2900" dirty="0" smtClean="0"/>
              <a:t>      Finland</a:t>
            </a:r>
            <a:endParaRPr lang="en-US" sz="2900" dirty="0"/>
          </a:p>
          <a:p>
            <a:pPr marL="0" indent="0">
              <a:buNone/>
            </a:pPr>
            <a:r>
              <a:rPr lang="en-US" sz="2900" dirty="0" smtClean="0"/>
              <a:t>      France</a:t>
            </a:r>
            <a:endParaRPr lang="en-US" sz="2900" dirty="0"/>
          </a:p>
          <a:p>
            <a:pPr marL="0" indent="0">
              <a:buNone/>
            </a:pPr>
            <a:r>
              <a:rPr lang="en-US" sz="2900" dirty="0" smtClean="0"/>
              <a:t>      Germany</a:t>
            </a:r>
            <a:endParaRPr lang="en-US" sz="2900" dirty="0"/>
          </a:p>
          <a:p>
            <a:pPr marL="0" indent="0">
              <a:buNone/>
            </a:pPr>
            <a:r>
              <a:rPr lang="en-US" sz="2900" dirty="0" smtClean="0"/>
              <a:t>      Hungary</a:t>
            </a:r>
            <a:endParaRPr lang="en-US" sz="2900" dirty="0"/>
          </a:p>
          <a:p>
            <a:pPr marL="0" indent="0">
              <a:buNone/>
            </a:pPr>
            <a:r>
              <a:rPr lang="en-US" sz="2900" dirty="0" smtClean="0"/>
              <a:t>      Italy</a:t>
            </a:r>
            <a:endParaRPr lang="en-US" sz="2900" dirty="0"/>
          </a:p>
          <a:p>
            <a:pPr marL="0" indent="0">
              <a:buNone/>
            </a:pPr>
            <a:r>
              <a:rPr lang="en-US" sz="2900" dirty="0" smtClean="0"/>
              <a:t>      United Kingdom</a:t>
            </a:r>
          </a:p>
          <a:p>
            <a:pPr marL="0" indent="0">
              <a:buNone/>
            </a:pPr>
            <a:r>
              <a:rPr lang="en-US" sz="2900" dirty="0" smtClean="0"/>
              <a:t>      </a:t>
            </a:r>
            <a:r>
              <a:rPr lang="en-US" sz="2900" b="1" dirty="0" smtClean="0">
                <a:solidFill>
                  <a:srgbClr val="FF0000"/>
                </a:solidFill>
              </a:rPr>
              <a:t>The Netherlands</a:t>
            </a:r>
          </a:p>
          <a:p>
            <a:pPr marL="0" indent="0">
              <a:buNone/>
            </a:pPr>
            <a:r>
              <a:rPr lang="en-US" sz="2900" b="1" dirty="0" smtClean="0">
                <a:solidFill>
                  <a:srgbClr val="FF0000"/>
                </a:solidFill>
              </a:rPr>
              <a:t>      South Africa</a:t>
            </a:r>
          </a:p>
          <a:p>
            <a:pPr marL="0" indent="0">
              <a:buNone/>
            </a:pPr>
            <a:r>
              <a:rPr lang="en-US" sz="2900" b="1" dirty="0">
                <a:solidFill>
                  <a:srgbClr val="FF0000"/>
                </a:solidFill>
              </a:rPr>
              <a:t> </a:t>
            </a:r>
            <a:r>
              <a:rPr lang="en-US" sz="2900" b="1" dirty="0" smtClean="0">
                <a:solidFill>
                  <a:srgbClr val="FF0000"/>
                </a:solidFill>
              </a:rPr>
              <a:t>     Spain</a:t>
            </a:r>
          </a:p>
          <a:p>
            <a:pPr marL="0" indent="0">
              <a:buNone/>
            </a:pPr>
            <a:r>
              <a:rPr lang="it-IT" sz="2900" b="1" dirty="0" smtClean="0">
                <a:solidFill>
                  <a:srgbClr val="FF0000"/>
                </a:solidFill>
              </a:rPr>
              <a:t>      </a:t>
            </a:r>
            <a:r>
              <a:rPr lang="it-IT" sz="2900" b="1" dirty="0" err="1" smtClean="0">
                <a:solidFill>
                  <a:srgbClr val="FF0000"/>
                </a:solidFill>
              </a:rPr>
              <a:t>Sweden</a:t>
            </a:r>
            <a:endParaRPr lang="it-IT" sz="29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900" b="1" dirty="0" smtClean="0">
                <a:solidFill>
                  <a:srgbClr val="FF0000"/>
                </a:solidFill>
              </a:rPr>
              <a:t>      </a:t>
            </a:r>
            <a:r>
              <a:rPr lang="it-IT" sz="2900" b="1" dirty="0" smtClean="0">
                <a:solidFill>
                  <a:srgbClr val="FF0000"/>
                </a:solidFill>
              </a:rPr>
              <a:t>Austria</a:t>
            </a:r>
            <a:endParaRPr lang="en-US" sz="2900" b="1" dirty="0" smtClean="0">
              <a:solidFill>
                <a:srgbClr val="FF0000"/>
              </a:solidFill>
            </a:endParaRPr>
          </a:p>
          <a:p>
            <a:r>
              <a:rPr lang="en-US" sz="2900" b="1" dirty="0" smtClean="0">
                <a:solidFill>
                  <a:schemeClr val="tx2"/>
                </a:solidFill>
              </a:rPr>
              <a:t>Accepted </a:t>
            </a:r>
            <a:r>
              <a:rPr lang="en-US" sz="2900" b="1" dirty="0">
                <a:solidFill>
                  <a:schemeClr val="tx2"/>
                </a:solidFill>
              </a:rPr>
              <a:t>society entries with </a:t>
            </a:r>
            <a:r>
              <a:rPr lang="en-US" sz="2900" b="1" u="sng" dirty="0">
                <a:solidFill>
                  <a:schemeClr val="tx2"/>
                </a:solidFill>
              </a:rPr>
              <a:t>redirect</a:t>
            </a:r>
            <a:r>
              <a:rPr lang="en-US" sz="2900" b="1" dirty="0">
                <a:solidFill>
                  <a:schemeClr val="tx2"/>
                </a:solidFill>
              </a:rPr>
              <a:t> to the EURO Wiki page:</a:t>
            </a:r>
          </a:p>
          <a:p>
            <a:pPr marL="0" indent="0">
              <a:buNone/>
            </a:pPr>
            <a:r>
              <a:rPr lang="en-US" sz="2900" b="1" dirty="0">
                <a:solidFill>
                  <a:schemeClr val="tx2"/>
                </a:solidFill>
              </a:rPr>
              <a:t>     </a:t>
            </a:r>
            <a:r>
              <a:rPr lang="en-US" sz="2900" b="1" dirty="0" smtClean="0">
                <a:solidFill>
                  <a:schemeClr val="tx2"/>
                </a:solidFill>
              </a:rPr>
              <a:t> </a:t>
            </a:r>
            <a:r>
              <a:rPr lang="it-IT" sz="2900" dirty="0" err="1" smtClean="0"/>
              <a:t>Denmark</a:t>
            </a:r>
            <a:r>
              <a:rPr lang="it-IT" sz="2900" dirty="0"/>
              <a:t/>
            </a:r>
            <a:br>
              <a:rPr lang="it-IT" sz="2900" dirty="0"/>
            </a:br>
            <a:r>
              <a:rPr lang="it-IT" sz="2900" dirty="0"/>
              <a:t>      </a:t>
            </a:r>
            <a:r>
              <a:rPr lang="it-IT" sz="2900" dirty="0" err="1" smtClean="0"/>
              <a:t>Greece</a:t>
            </a:r>
            <a:endParaRPr lang="it-IT" sz="2900" dirty="0" smtClean="0"/>
          </a:p>
          <a:p>
            <a:pPr marL="0" indent="0">
              <a:buNone/>
            </a:pPr>
            <a:endParaRPr lang="it-IT" sz="2900" dirty="0" smtClean="0"/>
          </a:p>
          <a:p>
            <a:pPr marL="0" indent="0">
              <a:buNone/>
            </a:pPr>
            <a:r>
              <a:rPr lang="it-IT" sz="2900" dirty="0"/>
              <a:t> </a:t>
            </a:r>
            <a:r>
              <a:rPr lang="it-IT" sz="2900" dirty="0" smtClean="0"/>
              <a:t>     </a:t>
            </a:r>
            <a:r>
              <a:rPr lang="it-IT" sz="2900" b="1" dirty="0" smtClean="0"/>
              <a:t>Practically all main societies are now on Wikipedia.</a:t>
            </a:r>
          </a:p>
          <a:p>
            <a:pPr marL="0" indent="0">
              <a:buNone/>
            </a:pPr>
            <a:r>
              <a:rPr lang="it-IT" sz="2900" dirty="0"/>
              <a:t> </a:t>
            </a:r>
            <a:r>
              <a:rPr lang="it-IT" sz="2900" dirty="0" smtClean="0"/>
              <a:t>     </a:t>
            </a:r>
            <a:r>
              <a:rPr lang="it-IT" sz="2900" b="1" dirty="0" err="1" smtClean="0">
                <a:solidFill>
                  <a:srgbClr val="FF0000"/>
                </a:solidFill>
              </a:rPr>
              <a:t>Serious</a:t>
            </a:r>
            <a:r>
              <a:rPr lang="it-IT" sz="2900" b="1" dirty="0" smtClean="0">
                <a:solidFill>
                  <a:srgbClr val="FF0000"/>
                </a:solidFill>
              </a:rPr>
              <a:t> </a:t>
            </a:r>
            <a:r>
              <a:rPr lang="it-IT" sz="2900" b="1" dirty="0" err="1" smtClean="0">
                <a:solidFill>
                  <a:srgbClr val="FF0000"/>
                </a:solidFill>
              </a:rPr>
              <a:t>troubles</a:t>
            </a:r>
            <a:r>
              <a:rPr lang="it-IT" sz="2900" b="1" dirty="0" smtClean="0">
                <a:solidFill>
                  <a:srgbClr val="FF0000"/>
                </a:solidFill>
              </a:rPr>
              <a:t> </a:t>
            </a:r>
            <a:r>
              <a:rPr lang="it-IT" sz="2900" dirty="0" err="1" smtClean="0"/>
              <a:t>when</a:t>
            </a:r>
            <a:r>
              <a:rPr lang="it-IT" sz="2900" dirty="0" smtClean="0"/>
              <a:t> I </a:t>
            </a:r>
            <a:r>
              <a:rPr lang="it-IT" sz="2900" dirty="0" err="1" smtClean="0"/>
              <a:t>tried</a:t>
            </a:r>
            <a:r>
              <a:rPr lang="it-IT" sz="2900" dirty="0" smtClean="0"/>
              <a:t> to </a:t>
            </a:r>
            <a:r>
              <a:rPr lang="it-IT" sz="2900" dirty="0" err="1" smtClean="0"/>
              <a:t>contact</a:t>
            </a:r>
            <a:r>
              <a:rPr lang="it-IT" sz="2900" dirty="0" smtClean="0"/>
              <a:t> the </a:t>
            </a:r>
            <a:r>
              <a:rPr lang="it-IT" sz="2900" b="1" dirty="0" err="1" smtClean="0">
                <a:solidFill>
                  <a:srgbClr val="0070C0"/>
                </a:solidFill>
              </a:rPr>
              <a:t>Serbian</a:t>
            </a:r>
            <a:r>
              <a:rPr lang="it-IT" sz="2900" b="1" dirty="0" smtClean="0">
                <a:solidFill>
                  <a:srgbClr val="0070C0"/>
                </a:solidFill>
              </a:rPr>
              <a:t> OR society</a:t>
            </a:r>
            <a:r>
              <a:rPr lang="it-IT" sz="2900" dirty="0" smtClean="0"/>
              <a:t>: </a:t>
            </a:r>
            <a:r>
              <a:rPr lang="it-IT" sz="2900" dirty="0" err="1" smtClean="0"/>
              <a:t>several</a:t>
            </a:r>
            <a:r>
              <a:rPr lang="it-IT" sz="2900" dirty="0" smtClean="0"/>
              <a:t> </a:t>
            </a:r>
            <a:r>
              <a:rPr lang="it-IT" sz="2900" b="1" dirty="0" err="1" smtClean="0">
                <a:solidFill>
                  <a:srgbClr val="0070C0"/>
                </a:solidFill>
              </a:rPr>
              <a:t>unanswered</a:t>
            </a:r>
            <a:r>
              <a:rPr lang="it-IT" sz="2900" b="1" dirty="0">
                <a:solidFill>
                  <a:srgbClr val="0070C0"/>
                </a:solidFill>
              </a:rPr>
              <a:t> </a:t>
            </a:r>
            <a:r>
              <a:rPr lang="it-IT" sz="2900" b="1" dirty="0" err="1" smtClean="0">
                <a:solidFill>
                  <a:srgbClr val="0070C0"/>
                </a:solidFill>
              </a:rPr>
              <a:t>emails</a:t>
            </a:r>
            <a:r>
              <a:rPr lang="it-IT" sz="2900" b="1" dirty="0" smtClean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it-IT" sz="2900" dirty="0"/>
              <a:t> </a:t>
            </a:r>
            <a:r>
              <a:rPr lang="it-IT" sz="2900" dirty="0" smtClean="0"/>
              <a:t>     to </a:t>
            </a:r>
            <a:r>
              <a:rPr lang="it-IT" sz="2900" dirty="0" err="1" smtClean="0"/>
              <a:t>President</a:t>
            </a:r>
            <a:r>
              <a:rPr lang="it-IT" sz="2900" dirty="0" smtClean="0"/>
              <a:t>, </a:t>
            </a:r>
            <a:r>
              <a:rPr lang="it-IT" sz="2900" dirty="0" err="1" smtClean="0"/>
              <a:t>Secretary</a:t>
            </a:r>
            <a:r>
              <a:rPr lang="it-IT" sz="2900" dirty="0" smtClean="0"/>
              <a:t>, </a:t>
            </a:r>
            <a:r>
              <a:rPr lang="it-IT" sz="2900" dirty="0" err="1" smtClean="0"/>
              <a:t>Treasurer</a:t>
            </a:r>
            <a:r>
              <a:rPr lang="it-IT" sz="2900" dirty="0" smtClean="0"/>
              <a:t>, </a:t>
            </a:r>
            <a:r>
              <a:rPr lang="it-IT" sz="2900" dirty="0" err="1" smtClean="0"/>
              <a:t>Representative</a:t>
            </a:r>
            <a:r>
              <a:rPr lang="it-IT" sz="2900" dirty="0" smtClean="0"/>
              <a:t>. </a:t>
            </a:r>
            <a:r>
              <a:rPr lang="it-IT" sz="2900" b="1" dirty="0" smtClean="0">
                <a:solidFill>
                  <a:srgbClr val="0070C0"/>
                </a:solidFill>
              </a:rPr>
              <a:t>The web site is offline.</a:t>
            </a:r>
            <a:r>
              <a:rPr lang="it-IT" sz="2900" b="1" dirty="0">
                <a:solidFill>
                  <a:srgbClr val="0070C0"/>
                </a:solidFill>
              </a:rPr>
              <a:t/>
            </a:r>
            <a:br>
              <a:rPr lang="it-IT" sz="2900" b="1" dirty="0">
                <a:solidFill>
                  <a:srgbClr val="0070C0"/>
                </a:solidFill>
              </a:rPr>
            </a:br>
            <a:r>
              <a:rPr lang="it-IT" sz="2600" dirty="0"/>
              <a:t/>
            </a:r>
            <a:br>
              <a:rPr lang="it-IT" sz="2600" dirty="0"/>
            </a:br>
            <a:endParaRPr lang="en-US" sz="2600" b="1" dirty="0" smtClean="0"/>
          </a:p>
          <a:p>
            <a:pPr marL="0" indent="0">
              <a:buNone/>
            </a:pPr>
            <a:endParaRPr lang="it-IT" sz="3300" b="1" dirty="0">
              <a:solidFill>
                <a:srgbClr val="FF0000"/>
              </a:solidFill>
            </a:endParaRPr>
          </a:p>
          <a:p>
            <a:endParaRPr lang="it-IT" sz="2100" dirty="0"/>
          </a:p>
        </p:txBody>
      </p:sp>
    </p:spTree>
    <p:extLst>
      <p:ext uri="{BB962C8B-B14F-4D97-AF65-F5344CB8AC3E}">
        <p14:creationId xmlns:p14="http://schemas.microsoft.com/office/powerpoint/2010/main" val="2177727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634082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Visibility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endParaRPr lang="it-IT" sz="2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496944" cy="5256584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100" b="1" dirty="0" smtClean="0">
                <a:solidFill>
                  <a:srgbClr val="FF0000"/>
                </a:solidFill>
              </a:rPr>
              <a:t>EURO working groups</a:t>
            </a:r>
          </a:p>
          <a:p>
            <a:pPr marL="0" indent="0">
              <a:buNone/>
            </a:pPr>
            <a:endParaRPr lang="en-US" sz="2100" b="1" dirty="0" smtClean="0">
              <a:solidFill>
                <a:srgbClr val="FF0000"/>
              </a:solidFill>
            </a:endParaRPr>
          </a:p>
          <a:p>
            <a:r>
              <a:rPr lang="en-US" sz="2100" b="1" dirty="0" smtClean="0">
                <a:solidFill>
                  <a:schemeClr val="tx2"/>
                </a:solidFill>
              </a:rPr>
              <a:t>EWGs with Wikipedia page (</a:t>
            </a:r>
            <a:r>
              <a:rPr lang="en-US" sz="2100" b="1" dirty="0">
                <a:solidFill>
                  <a:srgbClr val="FF0000"/>
                </a:solidFill>
              </a:rPr>
              <a:t>new </a:t>
            </a:r>
            <a:r>
              <a:rPr lang="en-US" sz="2100" b="1" dirty="0" smtClean="0">
                <a:solidFill>
                  <a:srgbClr val="FF0000"/>
                </a:solidFill>
              </a:rPr>
              <a:t>groups </a:t>
            </a:r>
            <a:r>
              <a:rPr lang="en-US" sz="2100" b="1" dirty="0">
                <a:solidFill>
                  <a:srgbClr val="FF0000"/>
                </a:solidFill>
              </a:rPr>
              <a:t>in red </a:t>
            </a:r>
            <a:r>
              <a:rPr lang="en-US" sz="2100" b="1" dirty="0" smtClean="0">
                <a:solidFill>
                  <a:schemeClr val="tx2"/>
                </a:solidFill>
              </a:rPr>
              <a:t>):</a:t>
            </a:r>
            <a:endParaRPr lang="en-US" sz="2100" b="1" dirty="0">
              <a:solidFill>
                <a:schemeClr val="tx2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100" b="1" dirty="0">
                <a:solidFill>
                  <a:schemeClr val="tx2"/>
                </a:solidFill>
              </a:rPr>
              <a:t>      </a:t>
            </a:r>
            <a:r>
              <a:rPr lang="en-US" sz="2100" b="1" dirty="0"/>
              <a:t>European Working Group on Multiple Criteria Decision </a:t>
            </a:r>
            <a:r>
              <a:rPr lang="en-US" sz="2100" b="1" dirty="0" smtClean="0"/>
              <a:t>Aiding (</a:t>
            </a:r>
            <a:r>
              <a:rPr lang="it-IT" sz="2100" b="1" dirty="0" smtClean="0"/>
              <a:t>EWG-MCDA)</a:t>
            </a:r>
            <a:endParaRPr lang="en-US" sz="21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it-IT" sz="2100" b="1" dirty="0" smtClean="0"/>
              <a:t>      </a:t>
            </a:r>
            <a:r>
              <a:rPr lang="it-IT" sz="2100" b="1" dirty="0" err="1" smtClean="0"/>
              <a:t>European</a:t>
            </a:r>
            <a:r>
              <a:rPr lang="it-IT" sz="2100" b="1" dirty="0" smtClean="0"/>
              <a:t> </a:t>
            </a:r>
            <a:r>
              <a:rPr lang="it-IT" sz="2100" b="1" dirty="0" err="1"/>
              <a:t>Chapter</a:t>
            </a:r>
            <a:r>
              <a:rPr lang="it-IT" sz="2100" b="1" dirty="0"/>
              <a:t> on </a:t>
            </a:r>
            <a:r>
              <a:rPr lang="it-IT" sz="2100" b="1" dirty="0" err="1"/>
              <a:t>Combinatorial</a:t>
            </a:r>
            <a:r>
              <a:rPr lang="it-IT" sz="2100" b="1" dirty="0"/>
              <a:t> </a:t>
            </a:r>
            <a:r>
              <a:rPr lang="it-IT" sz="2100" b="1" dirty="0" err="1" smtClean="0"/>
              <a:t>Optimization</a:t>
            </a:r>
            <a:r>
              <a:rPr lang="it-IT" sz="2100" b="1" dirty="0" smtClean="0"/>
              <a:t> (ECCO)</a:t>
            </a:r>
            <a:endParaRPr lang="en-US" sz="2100" b="1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100" b="1" dirty="0" smtClean="0">
                <a:solidFill>
                  <a:srgbClr val="FF0000"/>
                </a:solidFill>
              </a:rPr>
              <a:t>      </a:t>
            </a:r>
            <a:r>
              <a:rPr lang="en-US" sz="2100" b="1" dirty="0" smtClean="0"/>
              <a:t>Vehicle </a:t>
            </a:r>
            <a:r>
              <a:rPr lang="en-US" sz="2100" b="1" dirty="0"/>
              <a:t>Routing and Logistics </a:t>
            </a:r>
            <a:r>
              <a:rPr lang="en-US" sz="2100" b="1" dirty="0" smtClean="0"/>
              <a:t>Optimization (</a:t>
            </a:r>
            <a:r>
              <a:rPr lang="en-US" sz="2100" b="1" dirty="0" err="1" smtClean="0"/>
              <a:t>VeRoLog</a:t>
            </a:r>
            <a:r>
              <a:rPr lang="en-US" sz="2100" b="1" dirty="0" smtClean="0"/>
              <a:t>)</a:t>
            </a:r>
            <a:endParaRPr lang="en-US" sz="21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100" b="1" dirty="0" smtClean="0"/>
              <a:t>      </a:t>
            </a:r>
            <a:r>
              <a:rPr lang="en-US" sz="2100" b="1" dirty="0" smtClean="0">
                <a:solidFill>
                  <a:srgbClr val="FF0000"/>
                </a:solidFill>
              </a:rPr>
              <a:t>Continuous </a:t>
            </a:r>
            <a:r>
              <a:rPr lang="en-US" sz="2100" b="1" dirty="0">
                <a:solidFill>
                  <a:srgbClr val="FF0000"/>
                </a:solidFill>
              </a:rPr>
              <a:t>Optimization Working Group of EURO </a:t>
            </a:r>
            <a:r>
              <a:rPr lang="en-US" sz="2100" b="1" dirty="0" smtClean="0">
                <a:solidFill>
                  <a:srgbClr val="FF0000"/>
                </a:solidFill>
              </a:rPr>
              <a:t>(EUROPT)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100" b="1" dirty="0" smtClean="0">
                <a:solidFill>
                  <a:srgbClr val="FF0000"/>
                </a:solidFill>
              </a:rPr>
              <a:t>      EURO </a:t>
            </a:r>
            <a:r>
              <a:rPr lang="en-US" sz="2100" b="1" dirty="0">
                <a:solidFill>
                  <a:srgbClr val="FF0000"/>
                </a:solidFill>
              </a:rPr>
              <a:t>Working Group on Metaheuristics </a:t>
            </a:r>
            <a:r>
              <a:rPr lang="en-US" sz="2100" b="1" dirty="0" smtClean="0">
                <a:solidFill>
                  <a:srgbClr val="FF0000"/>
                </a:solidFill>
              </a:rPr>
              <a:t>(EU/ME)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100" b="1" dirty="0" smtClean="0">
                <a:solidFill>
                  <a:srgbClr val="FF0000"/>
                </a:solidFill>
              </a:rPr>
              <a:t>      EURO </a:t>
            </a:r>
            <a:r>
              <a:rPr lang="en-US" sz="2100" b="1" dirty="0">
                <a:solidFill>
                  <a:srgbClr val="FF0000"/>
                </a:solidFill>
              </a:rPr>
              <a:t>Working Group on Locational Analysis (</a:t>
            </a:r>
            <a:r>
              <a:rPr lang="en-US" sz="2100" b="1" dirty="0">
                <a:solidFill>
                  <a:srgbClr val="FF0000"/>
                </a:solidFill>
                <a:hlinkClick r:id="rId2" tooltip="EURO Working Group on Locational Analysis (page does not exist)"/>
              </a:rPr>
              <a:t>EWGLA</a:t>
            </a:r>
            <a:r>
              <a:rPr lang="en-US" sz="2100" b="1" dirty="0" smtClean="0">
                <a:solidFill>
                  <a:srgbClr val="FF0000"/>
                </a:solidFill>
              </a:rPr>
              <a:t>), </a:t>
            </a:r>
            <a:r>
              <a:rPr lang="en-US" sz="2100" b="1" dirty="0" smtClean="0"/>
              <a:t>CANCELED </a:t>
            </a:r>
            <a:r>
              <a:rPr lang="en-US" sz="21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,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1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21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                                                                                     </a:t>
            </a:r>
            <a:r>
              <a:rPr lang="en-US" sz="2100" b="1" dirty="0" smtClean="0">
                <a:sym typeface="Wingdings" panose="05000000000000000000" pitchFamily="2" charset="2"/>
              </a:rPr>
              <a:t>  (Bernard an I are working on it.)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it-IT" sz="2100" b="1" dirty="0" smtClean="0"/>
              <a:t>      Practically </a:t>
            </a:r>
            <a:r>
              <a:rPr lang="it-IT" sz="2100" b="1" dirty="0"/>
              <a:t>all main </a:t>
            </a:r>
            <a:r>
              <a:rPr lang="it-IT" sz="2100" b="1" dirty="0" smtClean="0"/>
              <a:t>EWGs </a:t>
            </a:r>
            <a:r>
              <a:rPr lang="it-IT" sz="2100" b="1" dirty="0"/>
              <a:t>are now on Wikipedia.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it-IT" sz="1800" b="1" dirty="0"/>
          </a:p>
          <a:p>
            <a:pPr marL="0" indent="0">
              <a:buNone/>
            </a:pPr>
            <a:endParaRPr lang="it-IT" sz="3300" b="1" dirty="0">
              <a:solidFill>
                <a:srgbClr val="FF0000"/>
              </a:solidFill>
            </a:endParaRPr>
          </a:p>
          <a:p>
            <a:endParaRPr lang="it-IT" sz="2100" dirty="0"/>
          </a:p>
        </p:txBody>
      </p:sp>
    </p:spTree>
    <p:extLst>
      <p:ext uri="{BB962C8B-B14F-4D97-AF65-F5344CB8AC3E}">
        <p14:creationId xmlns:p14="http://schemas.microsoft.com/office/powerpoint/2010/main" val="2566313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Visibility</a:t>
            </a:r>
            <a:endParaRPr lang="it-IT" sz="2400" b="1" dirty="0">
              <a:solidFill>
                <a:srgbClr val="FF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Wiki pages for EURO </a:t>
            </a:r>
            <a:r>
              <a:rPr lang="en-US" sz="2000" b="1" dirty="0">
                <a:solidFill>
                  <a:srgbClr val="FF0000"/>
                </a:solidFill>
              </a:rPr>
              <a:t>journals</a:t>
            </a:r>
            <a:endParaRPr lang="en-US" sz="2000" dirty="0"/>
          </a:p>
          <a:p>
            <a:r>
              <a:rPr lang="en-US" sz="2000" dirty="0"/>
              <a:t>Unsuccessful so far (no reaction from the </a:t>
            </a:r>
            <a:r>
              <a:rPr lang="en-US" sz="2000" dirty="0" err="1"/>
              <a:t>EiCs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Probably difficult </a:t>
            </a:r>
            <a:r>
              <a:rPr lang="en-US" sz="2000" dirty="0"/>
              <a:t>without IF; </a:t>
            </a:r>
            <a:r>
              <a:rPr lang="en-US" sz="2000" dirty="0" smtClean="0"/>
              <a:t>delayed.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Will re-try if EJTL gets an IF</a:t>
            </a:r>
          </a:p>
          <a:p>
            <a:endParaRPr lang="en-US" sz="2100" dirty="0" smtClean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06012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1268761"/>
            <a:ext cx="7772400" cy="233169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Joint EURO/ORSC/ECCO International Conference 2017 in Combinatorial </a:t>
            </a:r>
            <a:r>
              <a:rPr lang="en-US" sz="3600" b="1" dirty="0" smtClean="0">
                <a:solidFill>
                  <a:srgbClr val="FF0000"/>
                </a:solidFill>
              </a:rPr>
              <a:t>Optimization </a:t>
            </a:r>
            <a:r>
              <a:rPr lang="it-IT" sz="3600" b="1" dirty="0" smtClean="0">
                <a:solidFill>
                  <a:srgbClr val="FF0000"/>
                </a:solidFill>
              </a:rPr>
              <a:t>(ECCO </a:t>
            </a:r>
            <a:r>
              <a:rPr lang="it-IT" sz="3600" b="1" dirty="0">
                <a:solidFill>
                  <a:srgbClr val="FF0000"/>
                </a:solidFill>
              </a:rPr>
              <a:t>XXX)</a:t>
            </a:r>
            <a:endParaRPr lang="it-IT" sz="3600" dirty="0">
              <a:solidFill>
                <a:srgbClr val="FF0000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cap="small" dirty="0" err="1">
                <a:solidFill>
                  <a:prstClr val="black"/>
                </a:solidFill>
              </a:rPr>
              <a:t>Silvano</a:t>
            </a:r>
            <a:r>
              <a:rPr lang="en-US" b="1" cap="small" dirty="0">
                <a:solidFill>
                  <a:prstClr val="black"/>
                </a:solidFill>
              </a:rPr>
              <a:t> Martello</a:t>
            </a:r>
            <a:r>
              <a:rPr lang="it-IT" dirty="0">
                <a:solidFill>
                  <a:prstClr val="black"/>
                </a:solidFill>
              </a:rPr>
              <a:t/>
            </a:r>
            <a:br>
              <a:rPr lang="it-IT" dirty="0">
                <a:solidFill>
                  <a:prstClr val="black"/>
                </a:solidFill>
              </a:rPr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5824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Koper.docx - Wor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640"/>
            <a:ext cx="9144000" cy="573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369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EURO/ORSC/ECCO</a:t>
            </a:r>
            <a:endParaRPr lang="it-IT" sz="2400" dirty="0">
              <a:solidFill>
                <a:schemeClr val="tx2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1662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it-IT" sz="4000" b="1" dirty="0" smtClean="0"/>
              <a:t>General </a:t>
            </a:r>
            <a:r>
              <a:rPr lang="it-IT" sz="4000" b="1" dirty="0"/>
              <a:t>Conference </a:t>
            </a:r>
            <a:r>
              <a:rPr lang="it-IT" sz="4000" b="1" dirty="0" err="1"/>
              <a:t>Committee</a:t>
            </a:r>
            <a:endParaRPr lang="it-IT" sz="4000" b="1" dirty="0"/>
          </a:p>
          <a:p>
            <a:pPr marL="0" indent="0">
              <a:buNone/>
            </a:pPr>
            <a:r>
              <a:rPr lang="it-IT" sz="4000" b="1" dirty="0" err="1" smtClean="0"/>
              <a:t>Xiaodong</a:t>
            </a:r>
            <a:r>
              <a:rPr lang="it-IT" sz="4000" b="1" dirty="0" smtClean="0"/>
              <a:t> </a:t>
            </a:r>
            <a:r>
              <a:rPr lang="it-IT" sz="4000" b="1" dirty="0" err="1"/>
              <a:t>Hu</a:t>
            </a:r>
            <a:r>
              <a:rPr lang="it-IT" sz="4000" dirty="0"/>
              <a:t>, </a:t>
            </a:r>
            <a:r>
              <a:rPr lang="it-IT" sz="4000" dirty="0" err="1"/>
              <a:t>Chinese</a:t>
            </a:r>
            <a:r>
              <a:rPr lang="it-IT" sz="4000" dirty="0"/>
              <a:t> Academy of </a:t>
            </a:r>
            <a:r>
              <a:rPr lang="it-IT" sz="4000" dirty="0" err="1"/>
              <a:t>Sciences</a:t>
            </a:r>
            <a:r>
              <a:rPr lang="it-IT" sz="4000" dirty="0"/>
              <a:t/>
            </a:r>
            <a:br>
              <a:rPr lang="it-IT" sz="4000" dirty="0"/>
            </a:br>
            <a:r>
              <a:rPr lang="it-IT" sz="4000" b="1" dirty="0" smtClean="0"/>
              <a:t>Silvano </a:t>
            </a:r>
            <a:r>
              <a:rPr lang="it-IT" sz="4000" b="1" dirty="0"/>
              <a:t>Martello</a:t>
            </a:r>
            <a:r>
              <a:rPr lang="it-IT" sz="4000" dirty="0"/>
              <a:t>, </a:t>
            </a:r>
            <a:r>
              <a:rPr lang="it-IT" sz="4000" dirty="0" err="1"/>
              <a:t>University</a:t>
            </a:r>
            <a:r>
              <a:rPr lang="it-IT" sz="4000" dirty="0"/>
              <a:t> of Bologna</a:t>
            </a:r>
            <a:br>
              <a:rPr lang="it-IT" sz="4000" dirty="0"/>
            </a:br>
            <a:r>
              <a:rPr lang="it-IT" sz="4000" b="1" dirty="0" smtClean="0"/>
              <a:t>Gerhard </a:t>
            </a:r>
            <a:r>
              <a:rPr lang="it-IT" sz="4000" b="1" dirty="0" err="1"/>
              <a:t>Wäscher</a:t>
            </a:r>
            <a:r>
              <a:rPr lang="it-IT" sz="4000" dirty="0"/>
              <a:t>, Otto von </a:t>
            </a:r>
            <a:r>
              <a:rPr lang="it-IT" sz="4000" dirty="0" err="1"/>
              <a:t>Guericke</a:t>
            </a:r>
            <a:r>
              <a:rPr lang="it-IT" sz="4000" dirty="0"/>
              <a:t> </a:t>
            </a:r>
            <a:r>
              <a:rPr lang="it-IT" sz="4000" dirty="0" err="1"/>
              <a:t>University</a:t>
            </a:r>
            <a:r>
              <a:rPr lang="it-IT" sz="4000" dirty="0"/>
              <a:t> Magdeburg</a:t>
            </a:r>
          </a:p>
          <a:p>
            <a:pPr marL="0" indent="0">
              <a:buNone/>
            </a:pPr>
            <a:r>
              <a:rPr lang="it-IT" sz="4000" b="1" dirty="0"/>
              <a:t>Program </a:t>
            </a:r>
            <a:r>
              <a:rPr lang="it-IT" sz="4000" b="1" dirty="0" err="1"/>
              <a:t>Committee</a:t>
            </a:r>
            <a:endParaRPr lang="it-IT" sz="4000" b="1" dirty="0"/>
          </a:p>
          <a:p>
            <a:pPr marL="0" indent="0">
              <a:buNone/>
            </a:pPr>
            <a:r>
              <a:rPr lang="it-IT" sz="4000" b="1" dirty="0" smtClean="0">
                <a:solidFill>
                  <a:srgbClr val="FF0000"/>
                </a:solidFill>
              </a:rPr>
              <a:t>Andrej </a:t>
            </a:r>
            <a:r>
              <a:rPr lang="it-IT" sz="4000" b="1" dirty="0" err="1">
                <a:solidFill>
                  <a:srgbClr val="FF0000"/>
                </a:solidFill>
              </a:rPr>
              <a:t>Brodnik</a:t>
            </a:r>
            <a:r>
              <a:rPr lang="it-IT" sz="4000" dirty="0">
                <a:solidFill>
                  <a:srgbClr val="FF0000"/>
                </a:solidFill>
              </a:rPr>
              <a:t>, </a:t>
            </a:r>
            <a:r>
              <a:rPr lang="it-IT" sz="4000" dirty="0" err="1">
                <a:solidFill>
                  <a:srgbClr val="FF0000"/>
                </a:solidFill>
              </a:rPr>
              <a:t>University</a:t>
            </a:r>
            <a:r>
              <a:rPr lang="it-IT" sz="4000" dirty="0">
                <a:solidFill>
                  <a:srgbClr val="FF0000"/>
                </a:solidFill>
              </a:rPr>
              <a:t> of </a:t>
            </a:r>
            <a:r>
              <a:rPr lang="it-IT" sz="4000" dirty="0" err="1">
                <a:solidFill>
                  <a:srgbClr val="FF0000"/>
                </a:solidFill>
              </a:rPr>
              <a:t>Primorska</a:t>
            </a:r>
            <a:r>
              <a:rPr lang="it-IT" sz="4000" dirty="0">
                <a:solidFill>
                  <a:srgbClr val="FF0000"/>
                </a:solidFill>
              </a:rPr>
              <a:t> and </a:t>
            </a:r>
            <a:r>
              <a:rPr lang="it-IT" sz="4000" dirty="0" err="1">
                <a:solidFill>
                  <a:srgbClr val="FF0000"/>
                </a:solidFill>
              </a:rPr>
              <a:t>University</a:t>
            </a:r>
            <a:r>
              <a:rPr lang="it-IT" sz="4000" dirty="0">
                <a:solidFill>
                  <a:srgbClr val="FF0000"/>
                </a:solidFill>
              </a:rPr>
              <a:t> of </a:t>
            </a:r>
            <a:r>
              <a:rPr lang="it-IT" sz="4000" dirty="0" err="1">
                <a:solidFill>
                  <a:srgbClr val="FF0000"/>
                </a:solidFill>
              </a:rPr>
              <a:t>Ljubljana</a:t>
            </a:r>
            <a:r>
              <a:rPr lang="it-IT" sz="4000" dirty="0">
                <a:solidFill>
                  <a:srgbClr val="FF0000"/>
                </a:solidFill>
              </a:rPr>
              <a:t> - co-</a:t>
            </a:r>
            <a:r>
              <a:rPr lang="it-IT" sz="4000" dirty="0" err="1">
                <a:solidFill>
                  <a:srgbClr val="FF0000"/>
                </a:solidFill>
              </a:rPr>
              <a:t>chair</a:t>
            </a:r>
            <a:r>
              <a:rPr lang="it-IT" sz="4000" dirty="0">
                <a:solidFill>
                  <a:srgbClr val="FF0000"/>
                </a:solidFill>
              </a:rPr>
              <a:t/>
            </a:r>
            <a:br>
              <a:rPr lang="it-IT" sz="4000" dirty="0">
                <a:solidFill>
                  <a:srgbClr val="FF0000"/>
                </a:solidFill>
              </a:rPr>
            </a:br>
            <a:r>
              <a:rPr lang="it-IT" sz="4000" b="1" dirty="0" err="1">
                <a:solidFill>
                  <a:srgbClr val="FF0000"/>
                </a:solidFill>
              </a:rPr>
              <a:t>Guochuan</a:t>
            </a:r>
            <a:r>
              <a:rPr lang="it-IT" sz="4000" b="1" dirty="0">
                <a:solidFill>
                  <a:srgbClr val="FF0000"/>
                </a:solidFill>
              </a:rPr>
              <a:t> Zhang</a:t>
            </a:r>
            <a:r>
              <a:rPr lang="it-IT" sz="4000" dirty="0">
                <a:solidFill>
                  <a:srgbClr val="FF0000"/>
                </a:solidFill>
              </a:rPr>
              <a:t>, Zhejiang </a:t>
            </a:r>
            <a:r>
              <a:rPr lang="it-IT" sz="4000" dirty="0" err="1">
                <a:solidFill>
                  <a:srgbClr val="FF0000"/>
                </a:solidFill>
              </a:rPr>
              <a:t>University</a:t>
            </a:r>
            <a:r>
              <a:rPr lang="it-IT" sz="4000" dirty="0">
                <a:solidFill>
                  <a:srgbClr val="FF0000"/>
                </a:solidFill>
              </a:rPr>
              <a:t> - co-</a:t>
            </a:r>
            <a:r>
              <a:rPr lang="it-IT" sz="4000" dirty="0" err="1">
                <a:solidFill>
                  <a:srgbClr val="FF0000"/>
                </a:solidFill>
              </a:rPr>
              <a:t>chair</a:t>
            </a:r>
            <a:r>
              <a:rPr lang="it-IT" sz="4000" dirty="0">
                <a:solidFill>
                  <a:srgbClr val="FF0000"/>
                </a:solidFill>
              </a:rPr>
              <a:t/>
            </a:r>
            <a:br>
              <a:rPr lang="it-IT" sz="4000" dirty="0">
                <a:solidFill>
                  <a:srgbClr val="FF0000"/>
                </a:solidFill>
              </a:rPr>
            </a:br>
            <a:r>
              <a:rPr lang="it-IT" sz="4000" dirty="0" err="1"/>
              <a:t>Jacek</a:t>
            </a:r>
            <a:r>
              <a:rPr lang="it-IT" sz="4000" dirty="0"/>
              <a:t> </a:t>
            </a:r>
            <a:r>
              <a:rPr lang="it-IT" sz="4000" dirty="0" err="1"/>
              <a:t>Blazewicz</a:t>
            </a:r>
            <a:r>
              <a:rPr lang="it-IT" sz="4000" dirty="0"/>
              <a:t>, Poznan </a:t>
            </a:r>
            <a:r>
              <a:rPr lang="it-IT" sz="4000" dirty="0" err="1"/>
              <a:t>University</a:t>
            </a:r>
            <a:r>
              <a:rPr lang="it-IT" sz="4000" dirty="0"/>
              <a:t> of Technology</a:t>
            </a:r>
            <a:br>
              <a:rPr lang="it-IT" sz="4000" dirty="0"/>
            </a:br>
            <a:r>
              <a:rPr lang="it-IT" sz="4000" dirty="0" err="1"/>
              <a:t>Xujin</a:t>
            </a:r>
            <a:r>
              <a:rPr lang="it-IT" sz="4000" dirty="0"/>
              <a:t> Chen, </a:t>
            </a:r>
            <a:r>
              <a:rPr lang="it-IT" sz="4000" dirty="0" err="1"/>
              <a:t>Chinese</a:t>
            </a:r>
            <a:r>
              <a:rPr lang="it-IT" sz="4000" dirty="0"/>
              <a:t> Academy of </a:t>
            </a:r>
            <a:r>
              <a:rPr lang="it-IT" sz="4000" dirty="0" err="1"/>
              <a:t>Sciences</a:t>
            </a:r>
            <a:r>
              <a:rPr lang="it-IT" sz="4000" dirty="0"/>
              <a:t/>
            </a:r>
            <a:br>
              <a:rPr lang="it-IT" sz="4000" dirty="0"/>
            </a:br>
            <a:r>
              <a:rPr lang="it-IT" sz="4000" dirty="0"/>
              <a:t>Van-</a:t>
            </a:r>
            <a:r>
              <a:rPr lang="it-IT" sz="4000" dirty="0" err="1"/>
              <a:t>Dat</a:t>
            </a:r>
            <a:r>
              <a:rPr lang="it-IT" sz="4000" dirty="0"/>
              <a:t> </a:t>
            </a:r>
            <a:r>
              <a:rPr lang="it-IT" sz="4000" dirty="0" err="1"/>
              <a:t>Cung</a:t>
            </a:r>
            <a:r>
              <a:rPr lang="it-IT" sz="4000" dirty="0"/>
              <a:t>, </a:t>
            </a:r>
            <a:r>
              <a:rPr lang="it-IT" sz="4000" dirty="0" err="1"/>
              <a:t>Institut</a:t>
            </a:r>
            <a:r>
              <a:rPr lang="it-IT" sz="4000" dirty="0"/>
              <a:t> </a:t>
            </a:r>
            <a:r>
              <a:rPr lang="it-IT" sz="4000" dirty="0" err="1"/>
              <a:t>Polytechnique</a:t>
            </a:r>
            <a:r>
              <a:rPr lang="it-IT" sz="4000" dirty="0"/>
              <a:t> de Grenoble</a:t>
            </a:r>
            <a:br>
              <a:rPr lang="it-IT" sz="4000" dirty="0"/>
            </a:br>
            <a:r>
              <a:rPr lang="it-IT" sz="4000" dirty="0"/>
              <a:t>Alain Hertz, </a:t>
            </a:r>
            <a:r>
              <a:rPr lang="it-IT" sz="4000" dirty="0" err="1"/>
              <a:t>Ecole</a:t>
            </a:r>
            <a:r>
              <a:rPr lang="it-IT" sz="4000" dirty="0"/>
              <a:t> </a:t>
            </a:r>
            <a:r>
              <a:rPr lang="it-IT" sz="4000" dirty="0" err="1"/>
              <a:t>Polytechnique</a:t>
            </a:r>
            <a:r>
              <a:rPr lang="it-IT" sz="4000" dirty="0"/>
              <a:t> de Montréal</a:t>
            </a:r>
            <a:br>
              <a:rPr lang="it-IT" sz="4000" dirty="0"/>
            </a:br>
            <a:r>
              <a:rPr lang="it-IT" sz="4000" dirty="0" err="1"/>
              <a:t>Liying</a:t>
            </a:r>
            <a:r>
              <a:rPr lang="it-IT" sz="4000" dirty="0"/>
              <a:t> Kang, Shanghai </a:t>
            </a:r>
            <a:r>
              <a:rPr lang="it-IT" sz="4000" dirty="0" err="1"/>
              <a:t>University</a:t>
            </a:r>
            <a:r>
              <a:rPr lang="it-IT" sz="4000" dirty="0"/>
              <a:t/>
            </a:r>
            <a:br>
              <a:rPr lang="it-IT" sz="4000" dirty="0"/>
            </a:br>
            <a:r>
              <a:rPr lang="it-IT" sz="4000" dirty="0" err="1"/>
              <a:t>Minming</a:t>
            </a:r>
            <a:r>
              <a:rPr lang="it-IT" sz="4000" dirty="0"/>
              <a:t> Li, The City </a:t>
            </a:r>
            <a:r>
              <a:rPr lang="it-IT" sz="4000" dirty="0" err="1"/>
              <a:t>University</a:t>
            </a:r>
            <a:r>
              <a:rPr lang="it-IT" sz="4000" dirty="0"/>
              <a:t> of Hong Kong</a:t>
            </a:r>
            <a:br>
              <a:rPr lang="it-IT" sz="4000" dirty="0"/>
            </a:br>
            <a:r>
              <a:rPr lang="it-IT" sz="4000" dirty="0" err="1"/>
              <a:t>Xiwen</a:t>
            </a:r>
            <a:r>
              <a:rPr lang="it-IT" sz="4000" dirty="0"/>
              <a:t> Lu, East China </a:t>
            </a:r>
            <a:r>
              <a:rPr lang="it-IT" sz="4000" dirty="0" err="1"/>
              <a:t>University</a:t>
            </a:r>
            <a:r>
              <a:rPr lang="it-IT" sz="4000" dirty="0"/>
              <a:t> of Science and Technology</a:t>
            </a:r>
            <a:br>
              <a:rPr lang="it-IT" sz="4000" dirty="0"/>
            </a:br>
            <a:r>
              <a:rPr lang="it-IT" sz="4000" dirty="0"/>
              <a:t>Silvano Martello, </a:t>
            </a:r>
            <a:r>
              <a:rPr lang="it-IT" sz="4000" dirty="0" err="1"/>
              <a:t>University</a:t>
            </a:r>
            <a:r>
              <a:rPr lang="it-IT" sz="4000" dirty="0"/>
              <a:t> of Bologna</a:t>
            </a:r>
            <a:br>
              <a:rPr lang="it-IT" sz="4000" dirty="0"/>
            </a:br>
            <a:r>
              <a:rPr lang="it-IT" sz="4000" dirty="0"/>
              <a:t>Paolo </a:t>
            </a:r>
            <a:r>
              <a:rPr lang="it-IT" sz="4000" dirty="0" err="1"/>
              <a:t>Toth</a:t>
            </a:r>
            <a:r>
              <a:rPr lang="it-IT" sz="4000" dirty="0"/>
              <a:t>, </a:t>
            </a:r>
            <a:r>
              <a:rPr lang="it-IT" sz="4000" dirty="0" err="1"/>
              <a:t>University</a:t>
            </a:r>
            <a:r>
              <a:rPr lang="it-IT" sz="4000" dirty="0"/>
              <a:t> of Bologna</a:t>
            </a:r>
            <a:br>
              <a:rPr lang="it-IT" sz="4000" dirty="0"/>
            </a:br>
            <a:r>
              <a:rPr lang="it-IT" sz="4000" dirty="0" err="1"/>
              <a:t>Dachuan</a:t>
            </a:r>
            <a:r>
              <a:rPr lang="it-IT" sz="4000" dirty="0"/>
              <a:t> </a:t>
            </a:r>
            <a:r>
              <a:rPr lang="it-IT" sz="4000" dirty="0" err="1"/>
              <a:t>Xu</a:t>
            </a:r>
            <a:r>
              <a:rPr lang="it-IT" sz="4000" dirty="0"/>
              <a:t>, </a:t>
            </a:r>
            <a:r>
              <a:rPr lang="it-IT" sz="4000" dirty="0" err="1"/>
              <a:t>Beijing</a:t>
            </a:r>
            <a:r>
              <a:rPr lang="it-IT" sz="4000" dirty="0"/>
              <a:t> </a:t>
            </a:r>
            <a:r>
              <a:rPr lang="it-IT" sz="4000" dirty="0" err="1"/>
              <a:t>University</a:t>
            </a:r>
            <a:r>
              <a:rPr lang="it-IT" sz="4000" dirty="0"/>
              <a:t> of Technology</a:t>
            </a:r>
            <a:br>
              <a:rPr lang="it-IT" sz="4000" dirty="0"/>
            </a:br>
            <a:r>
              <a:rPr lang="it-IT" sz="4000" dirty="0"/>
              <a:t>Gerhard </a:t>
            </a:r>
            <a:r>
              <a:rPr lang="it-IT" sz="4000" dirty="0" err="1"/>
              <a:t>Wäscher</a:t>
            </a:r>
            <a:r>
              <a:rPr lang="it-IT" sz="4000" dirty="0"/>
              <a:t>, Otto von </a:t>
            </a:r>
            <a:r>
              <a:rPr lang="it-IT" sz="4000" dirty="0" err="1"/>
              <a:t>Guericke</a:t>
            </a:r>
            <a:r>
              <a:rPr lang="it-IT" sz="4000" dirty="0"/>
              <a:t> </a:t>
            </a:r>
            <a:r>
              <a:rPr lang="it-IT" sz="4000" dirty="0" err="1"/>
              <a:t>University</a:t>
            </a:r>
            <a:r>
              <a:rPr lang="it-IT" sz="4000" dirty="0"/>
              <a:t> Magdeburg</a:t>
            </a:r>
            <a:br>
              <a:rPr lang="it-IT" sz="4000" dirty="0"/>
            </a:br>
            <a:r>
              <a:rPr lang="it-IT" sz="4000" dirty="0"/>
              <a:t>Zhao Zhang, Zhejiang </a:t>
            </a:r>
            <a:r>
              <a:rPr lang="it-IT" sz="4000" dirty="0" err="1"/>
              <a:t>Normal</a:t>
            </a:r>
            <a:r>
              <a:rPr lang="it-IT" sz="4000" dirty="0"/>
              <a:t> </a:t>
            </a:r>
            <a:r>
              <a:rPr lang="it-IT" sz="4000" dirty="0" err="1" smtClean="0"/>
              <a:t>University</a:t>
            </a:r>
            <a:endParaRPr lang="it-IT" sz="4000" dirty="0" smtClean="0"/>
          </a:p>
          <a:p>
            <a:pPr marL="0" indent="0">
              <a:buNone/>
            </a:pPr>
            <a:r>
              <a:rPr lang="it-IT" sz="4000" b="1" dirty="0" err="1" smtClean="0"/>
              <a:t>Organizing</a:t>
            </a:r>
            <a:r>
              <a:rPr lang="it-IT" sz="4000" b="1" dirty="0" smtClean="0"/>
              <a:t> </a:t>
            </a:r>
            <a:r>
              <a:rPr lang="it-IT" sz="4000" b="1" dirty="0" err="1" smtClean="0"/>
              <a:t>Committee</a:t>
            </a:r>
            <a:endParaRPr lang="it-IT" sz="4000" b="1" dirty="0" smtClean="0"/>
          </a:p>
          <a:p>
            <a:pPr marL="0" indent="0">
              <a:buNone/>
            </a:pPr>
            <a:r>
              <a:rPr lang="it-IT" sz="4000" b="1" dirty="0" smtClean="0">
                <a:solidFill>
                  <a:srgbClr val="FF0000"/>
                </a:solidFill>
              </a:rPr>
              <a:t>Andrej </a:t>
            </a:r>
            <a:r>
              <a:rPr lang="it-IT" sz="4000" b="1" dirty="0" err="1" smtClean="0">
                <a:solidFill>
                  <a:srgbClr val="FF0000"/>
                </a:solidFill>
              </a:rPr>
              <a:t>Brodnik</a:t>
            </a:r>
            <a:r>
              <a:rPr lang="it-IT" sz="4000" dirty="0" smtClean="0">
                <a:solidFill>
                  <a:srgbClr val="FF0000"/>
                </a:solidFill>
              </a:rPr>
              <a:t>, </a:t>
            </a:r>
            <a:r>
              <a:rPr lang="it-IT" sz="4000" dirty="0" err="1" smtClean="0">
                <a:solidFill>
                  <a:srgbClr val="FF0000"/>
                </a:solidFill>
              </a:rPr>
              <a:t>University</a:t>
            </a:r>
            <a:r>
              <a:rPr lang="it-IT" sz="4000" dirty="0" smtClean="0">
                <a:solidFill>
                  <a:srgbClr val="FF0000"/>
                </a:solidFill>
              </a:rPr>
              <a:t> of </a:t>
            </a:r>
            <a:r>
              <a:rPr lang="it-IT" sz="4000" dirty="0" err="1" smtClean="0">
                <a:solidFill>
                  <a:srgbClr val="FF0000"/>
                </a:solidFill>
              </a:rPr>
              <a:t>Primorska</a:t>
            </a:r>
            <a:r>
              <a:rPr lang="it-IT" sz="4000" dirty="0" smtClean="0">
                <a:solidFill>
                  <a:srgbClr val="FF0000"/>
                </a:solidFill>
              </a:rPr>
              <a:t> and </a:t>
            </a:r>
            <a:r>
              <a:rPr lang="it-IT" sz="4000" dirty="0" err="1" smtClean="0">
                <a:solidFill>
                  <a:srgbClr val="FF0000"/>
                </a:solidFill>
              </a:rPr>
              <a:t>University</a:t>
            </a:r>
            <a:r>
              <a:rPr lang="it-IT" sz="4000" dirty="0" smtClean="0">
                <a:solidFill>
                  <a:srgbClr val="FF0000"/>
                </a:solidFill>
              </a:rPr>
              <a:t> of </a:t>
            </a:r>
            <a:r>
              <a:rPr lang="it-IT" sz="4000" dirty="0" err="1" smtClean="0">
                <a:solidFill>
                  <a:srgbClr val="FF0000"/>
                </a:solidFill>
              </a:rPr>
              <a:t>Ljubljana</a:t>
            </a:r>
            <a:r>
              <a:rPr lang="it-IT" sz="4000" dirty="0" smtClean="0">
                <a:solidFill>
                  <a:srgbClr val="FF0000"/>
                </a:solidFill>
              </a:rPr>
              <a:t> - co-</a:t>
            </a:r>
            <a:r>
              <a:rPr lang="it-IT" sz="4000" dirty="0" err="1" smtClean="0">
                <a:solidFill>
                  <a:srgbClr val="FF0000"/>
                </a:solidFill>
              </a:rPr>
              <a:t>chair</a:t>
            </a:r>
            <a:r>
              <a:rPr lang="it-IT" sz="4000" dirty="0" smtClean="0">
                <a:solidFill>
                  <a:srgbClr val="FF0000"/>
                </a:solidFill>
              </a:rPr>
              <a:t/>
            </a:r>
            <a:br>
              <a:rPr lang="it-IT" sz="4000" dirty="0" smtClean="0">
                <a:solidFill>
                  <a:srgbClr val="FF0000"/>
                </a:solidFill>
              </a:rPr>
            </a:br>
            <a:r>
              <a:rPr lang="it-IT" sz="4000" b="1" dirty="0" err="1" smtClean="0">
                <a:solidFill>
                  <a:srgbClr val="FF0000"/>
                </a:solidFill>
              </a:rPr>
              <a:t>Degang</a:t>
            </a:r>
            <a:r>
              <a:rPr lang="it-IT" sz="4000" b="1" dirty="0" smtClean="0">
                <a:solidFill>
                  <a:srgbClr val="FF0000"/>
                </a:solidFill>
              </a:rPr>
              <a:t> </a:t>
            </a:r>
            <a:r>
              <a:rPr lang="it-IT" sz="4000" b="1" dirty="0" err="1" smtClean="0">
                <a:solidFill>
                  <a:srgbClr val="FF0000"/>
                </a:solidFill>
              </a:rPr>
              <a:t>Liu</a:t>
            </a:r>
            <a:r>
              <a:rPr lang="it-IT" sz="4000" dirty="0" smtClean="0">
                <a:solidFill>
                  <a:srgbClr val="FF0000"/>
                </a:solidFill>
              </a:rPr>
              <a:t>, </a:t>
            </a:r>
            <a:r>
              <a:rPr lang="it-IT" sz="4000" dirty="0" err="1" smtClean="0">
                <a:solidFill>
                  <a:srgbClr val="FF0000"/>
                </a:solidFill>
              </a:rPr>
              <a:t>Chinese</a:t>
            </a:r>
            <a:r>
              <a:rPr lang="it-IT" sz="4000" dirty="0" smtClean="0">
                <a:solidFill>
                  <a:srgbClr val="FF0000"/>
                </a:solidFill>
              </a:rPr>
              <a:t> Academy of </a:t>
            </a:r>
            <a:r>
              <a:rPr lang="it-IT" sz="4000" dirty="0" err="1" smtClean="0">
                <a:solidFill>
                  <a:srgbClr val="FF0000"/>
                </a:solidFill>
              </a:rPr>
              <a:t>Sciences</a:t>
            </a:r>
            <a:r>
              <a:rPr lang="it-IT" sz="4000" dirty="0" smtClean="0">
                <a:solidFill>
                  <a:srgbClr val="FF0000"/>
                </a:solidFill>
              </a:rPr>
              <a:t> - co-</a:t>
            </a:r>
            <a:r>
              <a:rPr lang="it-IT" sz="4000" dirty="0" err="1" smtClean="0">
                <a:solidFill>
                  <a:srgbClr val="FF0000"/>
                </a:solidFill>
              </a:rPr>
              <a:t>chair</a:t>
            </a:r>
            <a:r>
              <a:rPr lang="it-IT" sz="4000" dirty="0" smtClean="0">
                <a:solidFill>
                  <a:srgbClr val="FF0000"/>
                </a:solidFill>
              </a:rPr>
              <a:t/>
            </a:r>
            <a:br>
              <a:rPr lang="it-IT" sz="4000" dirty="0" smtClean="0">
                <a:solidFill>
                  <a:srgbClr val="FF0000"/>
                </a:solidFill>
              </a:rPr>
            </a:br>
            <a:r>
              <a:rPr lang="it-IT" sz="4000" dirty="0" err="1" smtClean="0"/>
              <a:t>Guangting</a:t>
            </a:r>
            <a:r>
              <a:rPr lang="it-IT" sz="4000" dirty="0" smtClean="0"/>
              <a:t> Chen, </a:t>
            </a:r>
            <a:r>
              <a:rPr lang="it-IT" sz="4000" dirty="0" err="1" smtClean="0"/>
              <a:t>Taizhou</a:t>
            </a:r>
            <a:r>
              <a:rPr lang="it-IT" sz="4000" dirty="0" smtClean="0"/>
              <a:t> </a:t>
            </a:r>
            <a:r>
              <a:rPr lang="it-IT" sz="4000" dirty="0" err="1" smtClean="0"/>
              <a:t>University</a:t>
            </a:r>
            <a:r>
              <a:rPr lang="it-IT" sz="4000" dirty="0" smtClean="0"/>
              <a:t/>
            </a:r>
            <a:br>
              <a:rPr lang="it-IT" sz="4000" dirty="0" smtClean="0"/>
            </a:br>
            <a:r>
              <a:rPr lang="it-IT" sz="4000" dirty="0" err="1" smtClean="0"/>
              <a:t>Rok</a:t>
            </a:r>
            <a:r>
              <a:rPr lang="it-IT" sz="4000" dirty="0" smtClean="0"/>
              <a:t> </a:t>
            </a:r>
            <a:r>
              <a:rPr lang="it-IT" sz="4000" dirty="0" err="1" smtClean="0"/>
              <a:t>Požar</a:t>
            </a:r>
            <a:r>
              <a:rPr lang="it-IT" sz="4000" dirty="0" smtClean="0"/>
              <a:t>, </a:t>
            </a:r>
            <a:r>
              <a:rPr lang="it-IT" sz="4000" dirty="0" err="1" smtClean="0"/>
              <a:t>University</a:t>
            </a:r>
            <a:r>
              <a:rPr lang="it-IT" sz="4000" dirty="0" smtClean="0"/>
              <a:t> of </a:t>
            </a:r>
            <a:r>
              <a:rPr lang="it-IT" sz="4000" dirty="0" err="1" smtClean="0"/>
              <a:t>Primorska</a:t>
            </a:r>
            <a:r>
              <a:rPr lang="it-IT" sz="4000" dirty="0" smtClean="0"/>
              <a:t/>
            </a:r>
            <a:br>
              <a:rPr lang="it-IT" sz="4000" dirty="0" smtClean="0"/>
            </a:br>
            <a:r>
              <a:rPr lang="it-IT" sz="4000" dirty="0" err="1" smtClean="0"/>
              <a:t>Xin</a:t>
            </a:r>
            <a:r>
              <a:rPr lang="it-IT" sz="4000" dirty="0" smtClean="0"/>
              <a:t> </a:t>
            </a:r>
            <a:r>
              <a:rPr lang="it-IT" sz="4000" dirty="0" err="1" smtClean="0"/>
              <a:t>Liu</a:t>
            </a:r>
            <a:r>
              <a:rPr lang="it-IT" sz="4000" dirty="0" smtClean="0"/>
              <a:t>, </a:t>
            </a:r>
            <a:r>
              <a:rPr lang="it-IT" sz="4000" dirty="0" err="1" smtClean="0"/>
              <a:t>Chinese</a:t>
            </a:r>
            <a:r>
              <a:rPr lang="it-IT" sz="4000" dirty="0" smtClean="0"/>
              <a:t> Academy of </a:t>
            </a:r>
            <a:r>
              <a:rPr lang="it-IT" sz="4000" dirty="0" err="1" smtClean="0"/>
              <a:t>Sciences</a:t>
            </a:r>
            <a:r>
              <a:rPr lang="it-IT" sz="4000" dirty="0" smtClean="0"/>
              <a:t/>
            </a:r>
            <a:br>
              <a:rPr lang="it-IT" sz="4000" dirty="0" smtClean="0"/>
            </a:br>
            <a:r>
              <a:rPr lang="it-IT" sz="4000" dirty="0" err="1" smtClean="0"/>
              <a:t>Yindong</a:t>
            </a:r>
            <a:r>
              <a:rPr lang="it-IT" sz="4000" dirty="0" smtClean="0"/>
              <a:t> </a:t>
            </a:r>
            <a:r>
              <a:rPr lang="it-IT" sz="4000" dirty="0" err="1" smtClean="0"/>
              <a:t>Shen</a:t>
            </a:r>
            <a:r>
              <a:rPr lang="it-IT" sz="4000" dirty="0" smtClean="0"/>
              <a:t>, </a:t>
            </a:r>
            <a:r>
              <a:rPr lang="it-IT" sz="4000" dirty="0" err="1" smtClean="0"/>
              <a:t>Huazhong</a:t>
            </a:r>
            <a:r>
              <a:rPr lang="it-IT" sz="4000" dirty="0" smtClean="0"/>
              <a:t> </a:t>
            </a:r>
            <a:r>
              <a:rPr lang="it-IT" sz="4000" dirty="0" err="1" smtClean="0"/>
              <a:t>Univeristy</a:t>
            </a:r>
            <a:r>
              <a:rPr lang="it-IT" sz="4000" dirty="0" smtClean="0"/>
              <a:t> of Science and Technology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62496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EURO/ORSC/ECCO</a:t>
            </a:r>
            <a:endParaRPr lang="it-IT" sz="2400" dirty="0">
              <a:solidFill>
                <a:schemeClr val="tx2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24535"/>
          </a:xfrm>
        </p:spPr>
        <p:txBody>
          <a:bodyPr>
            <a:normAutofit/>
          </a:bodyPr>
          <a:lstStyle/>
          <a:p>
            <a:r>
              <a:rPr lang="it-IT" sz="2000" b="1" dirty="0" err="1"/>
              <a:t>Plenary</a:t>
            </a:r>
            <a:r>
              <a:rPr lang="it-IT" sz="2000" b="1" dirty="0"/>
              <a:t> Speakers</a:t>
            </a:r>
          </a:p>
          <a:p>
            <a:pPr marL="0" indent="0">
              <a:buNone/>
            </a:pPr>
            <a:r>
              <a:rPr lang="it-IT" sz="2000" dirty="0" smtClean="0"/>
              <a:t>         </a:t>
            </a:r>
            <a:r>
              <a:rPr lang="it-IT" sz="2000" dirty="0" smtClean="0">
                <a:solidFill>
                  <a:srgbClr val="FF0000"/>
                </a:solidFill>
              </a:rPr>
              <a:t>Robert </a:t>
            </a:r>
            <a:r>
              <a:rPr lang="it-IT" sz="2000" dirty="0" err="1" smtClean="0">
                <a:solidFill>
                  <a:srgbClr val="FF0000"/>
                </a:solidFill>
              </a:rPr>
              <a:t>Bixby</a:t>
            </a:r>
            <a:r>
              <a:rPr lang="it-IT" sz="2000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it-IT" sz="2000" dirty="0">
                <a:solidFill>
                  <a:srgbClr val="FF0000"/>
                </a:solidFill>
              </a:rPr>
              <a:t> </a:t>
            </a:r>
            <a:r>
              <a:rPr lang="it-IT" sz="2000" dirty="0" smtClean="0">
                <a:solidFill>
                  <a:srgbClr val="FF0000"/>
                </a:solidFill>
              </a:rPr>
              <a:t>        </a:t>
            </a:r>
            <a:r>
              <a:rPr lang="it-IT" sz="2000" dirty="0" err="1" smtClean="0">
                <a:solidFill>
                  <a:srgbClr val="FF0000"/>
                </a:solidFill>
              </a:rPr>
              <a:t>Xiaotie</a:t>
            </a:r>
            <a:r>
              <a:rPr lang="it-IT" sz="2000" dirty="0" smtClean="0">
                <a:solidFill>
                  <a:srgbClr val="FF0000"/>
                </a:solidFill>
              </a:rPr>
              <a:t> Deng </a:t>
            </a:r>
          </a:p>
          <a:p>
            <a:pPr marL="0" indent="0">
              <a:buNone/>
            </a:pPr>
            <a:r>
              <a:rPr lang="it-IT" sz="2000" dirty="0">
                <a:solidFill>
                  <a:srgbClr val="FF0000"/>
                </a:solidFill>
              </a:rPr>
              <a:t> </a:t>
            </a:r>
            <a:r>
              <a:rPr lang="it-IT" sz="2000" dirty="0" smtClean="0">
                <a:solidFill>
                  <a:srgbClr val="FF0000"/>
                </a:solidFill>
              </a:rPr>
              <a:t>        Bernard </a:t>
            </a:r>
            <a:r>
              <a:rPr lang="it-IT" sz="2000" dirty="0" err="1" smtClean="0">
                <a:solidFill>
                  <a:srgbClr val="FF0000"/>
                </a:solidFill>
              </a:rPr>
              <a:t>Ries</a:t>
            </a:r>
            <a:r>
              <a:rPr lang="it-IT" sz="2000" dirty="0" smtClean="0">
                <a:solidFill>
                  <a:srgbClr val="FF0000"/>
                </a:solidFill>
              </a:rPr>
              <a:t>,</a:t>
            </a:r>
          </a:p>
          <a:p>
            <a:pPr marL="0" indent="0">
              <a:buNone/>
            </a:pPr>
            <a:r>
              <a:rPr lang="it-IT" sz="2000" dirty="0">
                <a:solidFill>
                  <a:srgbClr val="FF0000"/>
                </a:solidFill>
              </a:rPr>
              <a:t> </a:t>
            </a:r>
            <a:r>
              <a:rPr lang="it-IT" sz="2000" dirty="0" smtClean="0">
                <a:solidFill>
                  <a:srgbClr val="FF0000"/>
                </a:solidFill>
              </a:rPr>
              <a:t>        Gerhard </a:t>
            </a:r>
            <a:r>
              <a:rPr lang="it-IT" sz="2000" dirty="0" err="1" smtClean="0">
                <a:solidFill>
                  <a:srgbClr val="FF0000"/>
                </a:solidFill>
              </a:rPr>
              <a:t>Woeginger</a:t>
            </a:r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en-US" sz="2000" dirty="0" smtClean="0"/>
              <a:t>Abstract </a:t>
            </a:r>
            <a:r>
              <a:rPr lang="en-US" sz="2000" dirty="0"/>
              <a:t>submission closes:   </a:t>
            </a:r>
            <a:r>
              <a:rPr lang="en-US" sz="2000" b="1" dirty="0"/>
              <a:t>March 1, </a:t>
            </a:r>
            <a:r>
              <a:rPr lang="en-US" sz="2000" b="1" dirty="0" smtClean="0"/>
              <a:t>2017</a:t>
            </a:r>
          </a:p>
          <a:p>
            <a:r>
              <a:rPr lang="en-US" sz="2000" dirty="0"/>
              <a:t>Two </a:t>
            </a:r>
            <a:r>
              <a:rPr lang="en-US" sz="2000" b="1" dirty="0"/>
              <a:t>special </a:t>
            </a:r>
            <a:r>
              <a:rPr lang="en-US" sz="2000" b="1" dirty="0" smtClean="0"/>
              <a:t>issues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r>
              <a:rPr lang="en-US" sz="2000" i="1" dirty="0" smtClean="0"/>
              <a:t>          </a:t>
            </a:r>
            <a:r>
              <a:rPr lang="en-US" sz="2000" i="1" dirty="0" smtClean="0">
                <a:solidFill>
                  <a:schemeClr val="tx2"/>
                </a:solidFill>
              </a:rPr>
              <a:t>Discrete </a:t>
            </a:r>
            <a:r>
              <a:rPr lang="en-US" sz="2000" i="1" dirty="0">
                <a:solidFill>
                  <a:schemeClr val="tx2"/>
                </a:solidFill>
              </a:rPr>
              <a:t>Applied </a:t>
            </a:r>
            <a:r>
              <a:rPr lang="en-US" sz="2000" i="1" dirty="0" smtClean="0">
                <a:solidFill>
                  <a:schemeClr val="tx2"/>
                </a:solidFill>
              </a:rPr>
              <a:t>Mathematics;</a:t>
            </a:r>
          </a:p>
          <a:p>
            <a:pPr marL="0" indent="0">
              <a:buNone/>
            </a:pPr>
            <a:r>
              <a:rPr lang="en-US" sz="2000" i="1" dirty="0" smtClean="0"/>
              <a:t>          </a:t>
            </a:r>
            <a:r>
              <a:rPr lang="en-US" sz="2000" i="1" dirty="0" smtClean="0">
                <a:solidFill>
                  <a:schemeClr val="tx2"/>
                </a:solidFill>
              </a:rPr>
              <a:t>Journal </a:t>
            </a:r>
            <a:r>
              <a:rPr lang="en-US" sz="2000" i="1" dirty="0">
                <a:solidFill>
                  <a:schemeClr val="tx2"/>
                </a:solidFill>
              </a:rPr>
              <a:t>of the Operations Research Society of </a:t>
            </a:r>
            <a:r>
              <a:rPr lang="en-US" sz="2000" i="1" dirty="0" smtClean="0">
                <a:solidFill>
                  <a:schemeClr val="tx2"/>
                </a:solidFill>
              </a:rPr>
              <a:t>China</a:t>
            </a:r>
            <a:endParaRPr lang="en-US" sz="2000" dirty="0" smtClean="0">
              <a:solidFill>
                <a:schemeClr val="tx2"/>
              </a:solidFill>
            </a:endParaRPr>
          </a:p>
          <a:p>
            <a:r>
              <a:rPr lang="en-US" sz="2000" b="1" dirty="0" smtClean="0"/>
              <a:t>Expected</a:t>
            </a:r>
            <a:r>
              <a:rPr lang="en-US" sz="2000" dirty="0" smtClean="0"/>
              <a:t>   ~40 participants from China (invitation letters sent),</a:t>
            </a:r>
          </a:p>
          <a:p>
            <a:pPr marL="0" indent="0">
              <a:buNone/>
            </a:pPr>
            <a:r>
              <a:rPr lang="en-US" sz="2000" dirty="0" smtClean="0"/>
              <a:t>                        ~100 participants from Europe.</a:t>
            </a:r>
          </a:p>
          <a:p>
            <a:r>
              <a:rPr lang="en-US" sz="2000" dirty="0"/>
              <a:t>Optional </a:t>
            </a:r>
            <a:r>
              <a:rPr lang="en-US" sz="2000" b="1" dirty="0"/>
              <a:t>pre-congress tour </a:t>
            </a:r>
            <a:r>
              <a:rPr lang="en-US" sz="2000" dirty="0"/>
              <a:t>to </a:t>
            </a:r>
            <a:r>
              <a:rPr lang="en-US" sz="2000" b="1" dirty="0"/>
              <a:t>Venice</a:t>
            </a:r>
            <a:r>
              <a:rPr lang="en-US" sz="2000" dirty="0"/>
              <a:t> on May 2, 2017 (including transfer to Koper on May 3).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792648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EURO/ORSC/ECCO</a:t>
            </a:r>
            <a:endParaRPr lang="it-IT" sz="2400" dirty="0">
              <a:solidFill>
                <a:schemeClr val="tx2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Financial issues:</a:t>
            </a:r>
          </a:p>
          <a:p>
            <a:r>
              <a:rPr lang="en-US" sz="2000" b="1" dirty="0" smtClean="0"/>
              <a:t>Source: </a:t>
            </a:r>
            <a:r>
              <a:rPr lang="en-US" sz="2000" dirty="0" smtClean="0"/>
              <a:t>usual</a:t>
            </a:r>
            <a:r>
              <a:rPr lang="en-US" sz="2000" b="1" dirty="0" smtClean="0"/>
              <a:t> ECCO </a:t>
            </a:r>
            <a:r>
              <a:rPr lang="en-US" sz="2000" dirty="0" smtClean="0"/>
              <a:t>funding +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</a:t>
            </a:r>
            <a:r>
              <a:rPr lang="en-US" sz="2000" b="1" dirty="0" smtClean="0"/>
              <a:t>special EURO funds </a:t>
            </a:r>
            <a:r>
              <a:rPr lang="en-US" sz="2000" dirty="0"/>
              <a:t>for </a:t>
            </a:r>
            <a:r>
              <a:rPr lang="en-US" sz="2000" dirty="0" smtClean="0"/>
              <a:t>cooperation </a:t>
            </a:r>
            <a:r>
              <a:rPr lang="en-US" sz="2000" dirty="0"/>
              <a:t>with </a:t>
            </a:r>
            <a:r>
              <a:rPr lang="en-US" sz="2000" dirty="0" smtClean="0"/>
              <a:t>other national societies</a:t>
            </a:r>
            <a:endParaRPr lang="en-US" sz="2000" dirty="0"/>
          </a:p>
          <a:p>
            <a:r>
              <a:rPr lang="en-US" sz="2000" dirty="0" smtClean="0"/>
              <a:t>Payments to invited speakers (lump sums) directly handled by Marino (to avoid having to pay VAT to Slovenia): in total </a:t>
            </a:r>
            <a:r>
              <a:rPr lang="en-US" sz="2000" b="1" dirty="0" smtClean="0"/>
              <a:t>4800 Euros.</a:t>
            </a:r>
          </a:p>
          <a:p>
            <a:r>
              <a:rPr lang="en-US" sz="2000" dirty="0" smtClean="0"/>
              <a:t>Fees waived to invited speakers, co-chairs, Chinese General chair: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~&lt; </a:t>
            </a:r>
            <a:r>
              <a:rPr lang="en-US" sz="2000" b="1" dirty="0" smtClean="0"/>
              <a:t>2000 Euros </a:t>
            </a:r>
            <a:r>
              <a:rPr lang="en-US" sz="2000" dirty="0" smtClean="0"/>
              <a:t>(VAT is included; Marino will transfer to the organizers).</a:t>
            </a:r>
            <a:endParaRPr lang="en-US" sz="2000" dirty="0"/>
          </a:p>
          <a:p>
            <a:r>
              <a:rPr lang="en-US" sz="2000" dirty="0" smtClean="0"/>
              <a:t>Dinner for </a:t>
            </a:r>
            <a:r>
              <a:rPr lang="en-US" sz="2000" dirty="0"/>
              <a:t>invited </a:t>
            </a:r>
            <a:r>
              <a:rPr lang="en-US" sz="2000" dirty="0" smtClean="0"/>
              <a:t>speakers and co-chairs: ~</a:t>
            </a:r>
            <a:r>
              <a:rPr lang="en-US" sz="2000" b="1" dirty="0" smtClean="0"/>
              <a:t>800 Euros.</a:t>
            </a:r>
          </a:p>
          <a:p>
            <a:r>
              <a:rPr lang="en-US" sz="2000" dirty="0" smtClean="0"/>
              <a:t>Fee waiving to students and young researchers from low currency countries.</a:t>
            </a:r>
          </a:p>
          <a:p>
            <a:r>
              <a:rPr lang="en-US" sz="2000" dirty="0">
                <a:hlinkClick r:id="rId2"/>
              </a:rPr>
              <a:t>https://ecco2017.euro-online.org/en/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0759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cap="small" dirty="0" smtClean="0">
                <a:solidFill>
                  <a:srgbClr val="FF0000"/>
                </a:solidFill>
              </a:rPr>
              <a:t>The Russian Affair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cap="small" dirty="0" err="1">
                <a:solidFill>
                  <a:prstClr val="black"/>
                </a:solidFill>
              </a:rPr>
              <a:t>Silvano</a:t>
            </a:r>
            <a:r>
              <a:rPr lang="en-US" b="1" cap="small" dirty="0">
                <a:solidFill>
                  <a:prstClr val="black"/>
                </a:solidFill>
              </a:rPr>
              <a:t> Martello</a:t>
            </a:r>
            <a:r>
              <a:rPr lang="it-IT" dirty="0">
                <a:solidFill>
                  <a:prstClr val="black"/>
                </a:solidFill>
              </a:rPr>
              <a:t/>
            </a:r>
            <a:br>
              <a:rPr lang="it-IT" dirty="0">
                <a:solidFill>
                  <a:prstClr val="black"/>
                </a:solidFill>
              </a:rPr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9609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July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23528" y="1700808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Poznan</a:t>
            </a:r>
            <a:r>
              <a:rPr lang="en-US" sz="2000" dirty="0" smtClean="0"/>
              <a:t>, EC Meeting also attended by Mike Trick.</a:t>
            </a:r>
          </a:p>
          <a:p>
            <a:r>
              <a:rPr lang="en-US" sz="2000" b="1" dirty="0" smtClean="0"/>
              <a:t>Decision</a:t>
            </a:r>
            <a:r>
              <a:rPr lang="en-US" sz="2000" dirty="0" smtClean="0"/>
              <a:t>: try and contact the </a:t>
            </a:r>
            <a:r>
              <a:rPr lang="en-US" sz="2000" b="1" dirty="0">
                <a:solidFill>
                  <a:srgbClr val="0000FF"/>
                </a:solidFill>
              </a:rPr>
              <a:t>Russian Scientific Operation Research </a:t>
            </a:r>
            <a:r>
              <a:rPr lang="en-US" sz="2000" b="1" dirty="0" smtClean="0">
                <a:solidFill>
                  <a:srgbClr val="0000FF"/>
                </a:solidFill>
              </a:rPr>
              <a:t>Society (RSORS)</a:t>
            </a:r>
            <a:r>
              <a:rPr lang="en-US" sz="2000" dirty="0" smtClean="0"/>
              <a:t> to explore the possibility that they join IFORS and EURO</a:t>
            </a:r>
          </a:p>
          <a:p>
            <a:r>
              <a:rPr lang="en-US" sz="2000" b="1" dirty="0" smtClean="0">
                <a:solidFill>
                  <a:srgbClr val="0000FF"/>
                </a:solidFill>
              </a:rPr>
              <a:t>Information</a:t>
            </a:r>
            <a:r>
              <a:rPr lang="en-US" sz="2000" dirty="0" smtClean="0"/>
              <a:t> gathered from Russian friends (</a:t>
            </a:r>
            <a:r>
              <a:rPr lang="en-US" sz="2000" dirty="0" err="1" smtClean="0"/>
              <a:t>Kovalyov</a:t>
            </a:r>
            <a:r>
              <a:rPr lang="en-US" sz="2000" dirty="0" smtClean="0"/>
              <a:t>, </a:t>
            </a:r>
            <a:r>
              <a:rPr lang="en-US" sz="2000" dirty="0" err="1" smtClean="0"/>
              <a:t>Eremeev</a:t>
            </a:r>
            <a:r>
              <a:rPr lang="en-US" sz="2000" dirty="0"/>
              <a:t>, …): </a:t>
            </a:r>
            <a:endParaRPr lang="en-US" sz="20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 smtClean="0"/>
              <a:t>RSORS was created in 1996 under </a:t>
            </a:r>
            <a:r>
              <a:rPr lang="en-US" sz="1800" dirty="0"/>
              <a:t>the sponsorship of the </a:t>
            </a:r>
            <a:r>
              <a:rPr lang="en-US" sz="1800" b="1" dirty="0" smtClean="0">
                <a:solidFill>
                  <a:srgbClr val="0000FF"/>
                </a:solidFill>
              </a:rPr>
              <a:t>Russian </a:t>
            </a:r>
            <a:r>
              <a:rPr lang="en-US" sz="1800" b="1" dirty="0">
                <a:solidFill>
                  <a:srgbClr val="0000FF"/>
                </a:solidFill>
              </a:rPr>
              <a:t>Academy of Sciences (RAS</a:t>
            </a:r>
            <a:r>
              <a:rPr lang="en-US" sz="1800" b="1" dirty="0" smtClean="0">
                <a:solidFill>
                  <a:srgbClr val="0000FF"/>
                </a:solidFill>
              </a:rPr>
              <a:t>). </a:t>
            </a:r>
            <a:r>
              <a:rPr lang="en-US" sz="1800" dirty="0" smtClean="0"/>
              <a:t>Apparently, </a:t>
            </a:r>
            <a:r>
              <a:rPr lang="en-US" sz="1800" b="1" dirty="0" smtClean="0"/>
              <a:t>IFORS</a:t>
            </a:r>
            <a:r>
              <a:rPr lang="en-US" sz="1800" dirty="0" smtClean="0"/>
              <a:t> and </a:t>
            </a:r>
            <a:r>
              <a:rPr lang="en-US" sz="1800" b="1" dirty="0" smtClean="0"/>
              <a:t>EURO</a:t>
            </a:r>
            <a:r>
              <a:rPr lang="en-US" sz="1800" dirty="0" smtClean="0"/>
              <a:t> were never approached.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 smtClean="0"/>
              <a:t>The President </a:t>
            </a:r>
            <a:r>
              <a:rPr lang="en-US" sz="1800" dirty="0"/>
              <a:t>of </a:t>
            </a:r>
            <a:r>
              <a:rPr lang="en-US" sz="1800" dirty="0" smtClean="0"/>
              <a:t>RSORS has </a:t>
            </a:r>
            <a:r>
              <a:rPr lang="en-US" sz="1800" dirty="0"/>
              <a:t>died, </a:t>
            </a:r>
            <a:r>
              <a:rPr lang="en-US" sz="1800" dirty="0" smtClean="0"/>
              <a:t>the Vice-President </a:t>
            </a:r>
            <a:r>
              <a:rPr lang="en-US" sz="1800" dirty="0"/>
              <a:t>is above 80 and </a:t>
            </a:r>
            <a:r>
              <a:rPr lang="en-US" sz="1800" dirty="0" smtClean="0"/>
              <a:t>seriously ill;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 smtClean="0"/>
              <a:t>the </a:t>
            </a:r>
            <a:r>
              <a:rPr lang="en-US" sz="1800" b="1" dirty="0" smtClean="0">
                <a:solidFill>
                  <a:srgbClr val="0000FF"/>
                </a:solidFill>
              </a:rPr>
              <a:t>RAS </a:t>
            </a:r>
            <a:r>
              <a:rPr lang="en-US" sz="1800" dirty="0"/>
              <a:t>is in the process of reorganization and many people are not satisfied with this </a:t>
            </a:r>
            <a:r>
              <a:rPr lang="en-US" sz="1800" dirty="0" smtClean="0"/>
              <a:t>reorganization;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 smtClean="0"/>
              <a:t>the web site is outdated;</a:t>
            </a:r>
            <a:endParaRPr lang="it-IT" sz="1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 smtClean="0"/>
              <a:t>the </a:t>
            </a:r>
            <a:r>
              <a:rPr lang="en-US" sz="1800" dirty="0"/>
              <a:t>only activity of RSORS seems to be the organization of the triennial </a:t>
            </a:r>
            <a:r>
              <a:rPr lang="en-US" sz="1800" b="1" dirty="0">
                <a:solidFill>
                  <a:srgbClr val="0000FF"/>
                </a:solidFill>
              </a:rPr>
              <a:t>Moscow International Conference on Operations Research (ORM)</a:t>
            </a:r>
            <a:r>
              <a:rPr lang="en-US" sz="1800" dirty="0"/>
              <a:t>, that is however organized by a group of (younger) mathematicians.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11298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63408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EURO Journals</a:t>
            </a:r>
            <a:endParaRPr lang="it-IT" sz="24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496944" cy="50405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it-IT" sz="2000" i="1" dirty="0">
                <a:solidFill>
                  <a:schemeClr val="tx2"/>
                </a:solidFill>
              </a:rPr>
              <a:t>EURO Journal on Transportation and Logistics</a:t>
            </a:r>
            <a:r>
              <a:rPr lang="it-IT" sz="2000" dirty="0">
                <a:solidFill>
                  <a:schemeClr val="tx2"/>
                </a:solidFill>
              </a:rPr>
              <a:t> (EJTL</a:t>
            </a:r>
            <a:r>
              <a:rPr lang="it-IT" sz="2000" dirty="0" smtClean="0">
                <a:solidFill>
                  <a:schemeClr val="tx2"/>
                </a:solidFill>
              </a:rPr>
              <a:t>)</a:t>
            </a:r>
          </a:p>
          <a:p>
            <a:pPr marL="0" indent="0">
              <a:buNone/>
            </a:pPr>
            <a:r>
              <a:rPr lang="it-IT" sz="2000" dirty="0">
                <a:solidFill>
                  <a:schemeClr val="tx2"/>
                </a:solidFill>
              </a:rPr>
              <a:t> </a:t>
            </a:r>
            <a:r>
              <a:rPr lang="it-IT" sz="2000" dirty="0" smtClean="0">
                <a:solidFill>
                  <a:schemeClr val="tx2"/>
                </a:solidFill>
              </a:rPr>
              <a:t>     </a:t>
            </a:r>
            <a:r>
              <a:rPr lang="it-IT" sz="2000" dirty="0" smtClean="0"/>
              <a:t>Editor-in-</a:t>
            </a:r>
            <a:r>
              <a:rPr lang="it-IT" sz="2000" dirty="0" err="1" smtClean="0"/>
              <a:t>Chief</a:t>
            </a:r>
            <a:r>
              <a:rPr lang="it-IT" sz="2000" dirty="0" smtClean="0"/>
              <a:t>: Michel </a:t>
            </a:r>
            <a:r>
              <a:rPr lang="it-IT" sz="2000" dirty="0" err="1" smtClean="0"/>
              <a:t>Bierlaire</a:t>
            </a:r>
            <a:endParaRPr lang="it-IT" sz="2000" dirty="0"/>
          </a:p>
          <a:p>
            <a:pPr marL="0" indent="0">
              <a:buNone/>
            </a:pPr>
            <a:r>
              <a:rPr lang="it-IT" sz="2000" dirty="0" smtClean="0"/>
              <a:t>       2012 </a:t>
            </a:r>
            <a:r>
              <a:rPr lang="it-IT" sz="2000" dirty="0"/>
              <a:t>Vol 1: 4 issues,  14 </a:t>
            </a:r>
            <a:r>
              <a:rPr lang="it-IT" sz="2000" dirty="0" err="1" smtClean="0"/>
              <a:t>articles</a:t>
            </a:r>
            <a:r>
              <a:rPr lang="it-IT" sz="2000" dirty="0" smtClean="0"/>
              <a:t>, 326 </a:t>
            </a:r>
            <a:r>
              <a:rPr lang="it-IT" sz="2000" dirty="0"/>
              <a:t>pages</a:t>
            </a:r>
          </a:p>
          <a:p>
            <a:pPr marL="0" indent="0">
              <a:buNone/>
            </a:pPr>
            <a:r>
              <a:rPr lang="it-IT" sz="2000" dirty="0" smtClean="0"/>
              <a:t>       2013 </a:t>
            </a:r>
            <a:r>
              <a:rPr lang="it-IT" sz="2000" dirty="0"/>
              <a:t>Vol 2: 4 issues,  13 </a:t>
            </a:r>
            <a:r>
              <a:rPr lang="it-IT" sz="2000" dirty="0" err="1" smtClean="0"/>
              <a:t>articles</a:t>
            </a:r>
            <a:r>
              <a:rPr lang="it-IT" sz="2000" dirty="0" smtClean="0"/>
              <a:t>, 335 </a:t>
            </a:r>
            <a:r>
              <a:rPr lang="it-IT" sz="2000" dirty="0"/>
              <a:t>pages</a:t>
            </a:r>
          </a:p>
          <a:p>
            <a:pPr marL="0" indent="0">
              <a:buNone/>
            </a:pPr>
            <a:r>
              <a:rPr lang="it-IT" sz="2000" dirty="0" smtClean="0"/>
              <a:t>       </a:t>
            </a:r>
            <a:r>
              <a:rPr lang="it-IT" sz="2000" dirty="0"/>
              <a:t>2014: </a:t>
            </a:r>
            <a:r>
              <a:rPr lang="it-IT" sz="2000" dirty="0" err="1"/>
              <a:t>Vol</a:t>
            </a:r>
            <a:r>
              <a:rPr lang="it-IT" sz="2000" dirty="0"/>
              <a:t> 3: 4 </a:t>
            </a:r>
            <a:r>
              <a:rPr lang="it-IT" sz="2000" dirty="0" err="1"/>
              <a:t>issues</a:t>
            </a:r>
            <a:r>
              <a:rPr lang="it-IT" sz="2000" dirty="0"/>
              <a:t>,  15 </a:t>
            </a:r>
            <a:r>
              <a:rPr lang="it-IT" sz="2000" dirty="0" err="1" smtClean="0"/>
              <a:t>articles</a:t>
            </a:r>
            <a:r>
              <a:rPr lang="it-IT" sz="2000" dirty="0" smtClean="0"/>
              <a:t>, </a:t>
            </a:r>
            <a:r>
              <a:rPr lang="it-IT" sz="2000" dirty="0"/>
              <a:t>331 </a:t>
            </a:r>
            <a:r>
              <a:rPr lang="it-IT" sz="2000" dirty="0" err="1"/>
              <a:t>pages</a:t>
            </a:r>
            <a:endParaRPr lang="it-IT" sz="2000" dirty="0"/>
          </a:p>
          <a:p>
            <a:pPr marL="0" indent="0">
              <a:buNone/>
            </a:pPr>
            <a:r>
              <a:rPr lang="it-IT" sz="2000" dirty="0" smtClean="0"/>
              <a:t>       2015: </a:t>
            </a:r>
            <a:r>
              <a:rPr lang="it-IT" sz="2000" dirty="0"/>
              <a:t>Vol </a:t>
            </a:r>
            <a:r>
              <a:rPr lang="it-IT" sz="2000" dirty="0" smtClean="0"/>
              <a:t>4: 4 issues</a:t>
            </a:r>
            <a:r>
              <a:rPr lang="it-IT" sz="2000" dirty="0"/>
              <a:t>,  </a:t>
            </a:r>
            <a:r>
              <a:rPr lang="it-IT" sz="2000" dirty="0" smtClean="0"/>
              <a:t>21 articles, 473 </a:t>
            </a:r>
            <a:r>
              <a:rPr lang="it-IT" sz="2000" dirty="0"/>
              <a:t>pages</a:t>
            </a:r>
          </a:p>
          <a:p>
            <a:pPr marL="0" indent="0">
              <a:buNone/>
            </a:pPr>
            <a:r>
              <a:rPr lang="it-IT" sz="2000" b="1" dirty="0" smtClean="0">
                <a:solidFill>
                  <a:srgbClr val="FF0000"/>
                </a:solidFill>
              </a:rPr>
              <a:t>       2016</a:t>
            </a:r>
            <a:r>
              <a:rPr lang="it-IT" sz="2000" b="1" dirty="0">
                <a:solidFill>
                  <a:srgbClr val="FF0000"/>
                </a:solidFill>
              </a:rPr>
              <a:t>: Vol 5: </a:t>
            </a:r>
            <a:r>
              <a:rPr lang="it-IT" sz="2000" dirty="0"/>
              <a:t>4 </a:t>
            </a:r>
            <a:r>
              <a:rPr lang="it-IT" sz="2000" dirty="0" err="1"/>
              <a:t>issues</a:t>
            </a:r>
            <a:r>
              <a:rPr lang="it-IT" sz="2000" dirty="0"/>
              <a:t>, 17 </a:t>
            </a:r>
            <a:r>
              <a:rPr lang="it-IT" sz="2000" dirty="0" err="1" smtClean="0"/>
              <a:t>articles</a:t>
            </a:r>
            <a:r>
              <a:rPr lang="it-IT" sz="2000" dirty="0" smtClean="0"/>
              <a:t>, </a:t>
            </a:r>
            <a:r>
              <a:rPr lang="it-IT" sz="2000" dirty="0"/>
              <a:t>431 </a:t>
            </a:r>
            <a:r>
              <a:rPr lang="it-IT" sz="2000" dirty="0" err="1" smtClean="0"/>
              <a:t>pages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it-IT" sz="2000" b="1" dirty="0" smtClean="0"/>
              <a:t>       </a:t>
            </a:r>
            <a:r>
              <a:rPr lang="it-IT" sz="2000" b="1" dirty="0" smtClean="0">
                <a:solidFill>
                  <a:srgbClr val="FF0000"/>
                </a:solidFill>
              </a:rPr>
              <a:t>2017: </a:t>
            </a:r>
            <a:r>
              <a:rPr lang="it-IT" sz="2000" b="1" dirty="0" err="1">
                <a:solidFill>
                  <a:srgbClr val="FF0000"/>
                </a:solidFill>
              </a:rPr>
              <a:t>Vol</a:t>
            </a:r>
            <a:r>
              <a:rPr lang="it-IT" sz="2000" b="1" dirty="0">
                <a:solidFill>
                  <a:srgbClr val="FF0000"/>
                </a:solidFill>
              </a:rPr>
              <a:t> </a:t>
            </a:r>
            <a:r>
              <a:rPr lang="it-IT" sz="2000" b="1" dirty="0" smtClean="0">
                <a:solidFill>
                  <a:srgbClr val="FF0000"/>
                </a:solidFill>
              </a:rPr>
              <a:t>6:</a:t>
            </a:r>
            <a:r>
              <a:rPr lang="it-IT" sz="2000" b="1" dirty="0" smtClean="0"/>
              <a:t> </a:t>
            </a:r>
            <a:r>
              <a:rPr lang="en-US" sz="2000" dirty="0" smtClean="0"/>
              <a:t>the 2 </a:t>
            </a:r>
            <a:r>
              <a:rPr lang="en-US" sz="2000" dirty="0"/>
              <a:t>first issues are complete.</a:t>
            </a:r>
            <a:endParaRPr lang="en-US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       </a:t>
            </a:r>
            <a:r>
              <a:rPr lang="en-US" sz="2000" b="1" dirty="0" smtClean="0">
                <a:solidFill>
                  <a:srgbClr val="FF0000"/>
                </a:solidFill>
              </a:rPr>
              <a:t>Submissions:</a:t>
            </a:r>
            <a:r>
              <a:rPr lang="en-US" sz="2000" dirty="0"/>
              <a:t> </a:t>
            </a:r>
            <a:r>
              <a:rPr lang="en-US" sz="2000" dirty="0" smtClean="0"/>
              <a:t> increased </a:t>
            </a:r>
            <a:r>
              <a:rPr lang="en-US" sz="2000" dirty="0"/>
              <a:t>from </a:t>
            </a:r>
            <a:r>
              <a:rPr lang="en-US" sz="2000" b="1" dirty="0">
                <a:solidFill>
                  <a:srgbClr val="FF0000"/>
                </a:solidFill>
              </a:rPr>
              <a:t>23 in 2015 </a:t>
            </a:r>
            <a:r>
              <a:rPr lang="en-US" sz="2000" dirty="0"/>
              <a:t>to </a:t>
            </a:r>
            <a:r>
              <a:rPr lang="en-US" sz="2000" b="1" dirty="0">
                <a:solidFill>
                  <a:srgbClr val="FF0000"/>
                </a:solidFill>
              </a:rPr>
              <a:t>53 in 2016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b="1" dirty="0" smtClean="0"/>
              <a:t>----------------------------------------------------------------------------------------------------------</a:t>
            </a:r>
            <a:r>
              <a:rPr lang="en-US" sz="2000" b="1" dirty="0" smtClean="0">
                <a:solidFill>
                  <a:srgbClr val="FF0000"/>
                </a:solidFill>
              </a:rPr>
              <a:t>                                      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     </a:t>
            </a:r>
            <a:r>
              <a:rPr lang="en-US" sz="2000" b="1" dirty="0" smtClean="0"/>
              <a:t> EJTL </a:t>
            </a:r>
            <a:r>
              <a:rPr lang="en-US" sz="2000" dirty="0" smtClean="0"/>
              <a:t>is indexed by </a:t>
            </a:r>
            <a:r>
              <a:rPr lang="en-US" sz="2000" b="1" dirty="0" smtClean="0">
                <a:solidFill>
                  <a:srgbClr val="FF0000"/>
                </a:solidFill>
              </a:rPr>
              <a:t>Scopus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      </a:t>
            </a:r>
            <a:r>
              <a:rPr lang="en-US" sz="2000" b="1" dirty="0" smtClean="0"/>
              <a:t>EJTL</a:t>
            </a:r>
            <a:r>
              <a:rPr lang="en-US" sz="2000" dirty="0" smtClean="0"/>
              <a:t> is indexed by </a:t>
            </a:r>
            <a:r>
              <a:rPr lang="it-IT" sz="2000" b="1" dirty="0" err="1" smtClean="0">
                <a:solidFill>
                  <a:srgbClr val="FF0000"/>
                </a:solidFill>
              </a:rPr>
              <a:t>Emerging</a:t>
            </a:r>
            <a:r>
              <a:rPr lang="it-IT" sz="2000" b="1" dirty="0" smtClean="0">
                <a:solidFill>
                  <a:srgbClr val="FF0000"/>
                </a:solidFill>
              </a:rPr>
              <a:t> </a:t>
            </a:r>
            <a:r>
              <a:rPr lang="it-IT" sz="2000" b="1" dirty="0" err="1">
                <a:solidFill>
                  <a:srgbClr val="FF0000"/>
                </a:solidFill>
              </a:rPr>
              <a:t>Sources</a:t>
            </a:r>
            <a:r>
              <a:rPr lang="it-IT" sz="2000" b="1" dirty="0">
                <a:solidFill>
                  <a:srgbClr val="FF0000"/>
                </a:solidFill>
              </a:rPr>
              <a:t> </a:t>
            </a:r>
            <a:r>
              <a:rPr lang="it-IT" sz="2000" b="1" dirty="0" err="1">
                <a:solidFill>
                  <a:srgbClr val="FF0000"/>
                </a:solidFill>
              </a:rPr>
              <a:t>Citation</a:t>
            </a:r>
            <a:r>
              <a:rPr lang="it-IT" sz="2000" b="1" dirty="0">
                <a:solidFill>
                  <a:srgbClr val="FF0000"/>
                </a:solidFill>
              </a:rPr>
              <a:t> </a:t>
            </a:r>
            <a:r>
              <a:rPr lang="it-IT" sz="2000" b="1" dirty="0" smtClean="0">
                <a:solidFill>
                  <a:srgbClr val="FF0000"/>
                </a:solidFill>
              </a:rPr>
              <a:t>Index (ESCI, </a:t>
            </a:r>
            <a:r>
              <a:rPr lang="it-IT" sz="2000" b="1" dirty="0" err="1" smtClean="0">
                <a:solidFill>
                  <a:srgbClr val="FF0000"/>
                </a:solidFill>
              </a:rPr>
              <a:t>WoS</a:t>
            </a:r>
            <a:r>
              <a:rPr lang="it-IT" sz="2000" b="1" dirty="0" smtClean="0">
                <a:solidFill>
                  <a:srgbClr val="FF0000"/>
                </a:solidFill>
              </a:rPr>
              <a:t>)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      </a:t>
            </a:r>
            <a:r>
              <a:rPr lang="en-US" sz="2000" b="1" dirty="0" smtClean="0"/>
              <a:t>EJTL was submitted to Thomson Reuters for IF in </a:t>
            </a:r>
            <a:r>
              <a:rPr lang="en-US" sz="2000" b="1" dirty="0" smtClean="0">
                <a:solidFill>
                  <a:srgbClr val="FF0000"/>
                </a:solidFill>
              </a:rPr>
              <a:t>July 2015</a:t>
            </a:r>
            <a:r>
              <a:rPr lang="en-US" sz="2000" b="1" dirty="0" smtClean="0"/>
              <a:t>.  </a:t>
            </a:r>
            <a:r>
              <a:rPr lang="en-US" sz="2000" b="1" dirty="0" smtClean="0">
                <a:solidFill>
                  <a:srgbClr val="FF0000"/>
                </a:solidFill>
              </a:rPr>
              <a:t>No news yet. </a:t>
            </a:r>
            <a:endParaRPr lang="it-IT" sz="2000" b="1" dirty="0">
              <a:solidFill>
                <a:srgbClr val="FF0000"/>
              </a:solidFill>
            </a:endParaRPr>
          </a:p>
          <a:p>
            <a:endParaRPr lang="it-IT" sz="20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50182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August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>
            <a:normAutofit lnSpcReduction="10000"/>
          </a:bodyPr>
          <a:lstStyle/>
          <a:p>
            <a:endParaRPr lang="en-US" sz="2000" dirty="0" smtClean="0"/>
          </a:p>
          <a:p>
            <a:r>
              <a:rPr lang="en-US" sz="2000" dirty="0" smtClean="0"/>
              <a:t>The next </a:t>
            </a:r>
            <a:r>
              <a:rPr lang="en-US" sz="2000" b="1" dirty="0" smtClean="0">
                <a:solidFill>
                  <a:srgbClr val="0000FF"/>
                </a:solidFill>
              </a:rPr>
              <a:t>ORM Conference </a:t>
            </a:r>
            <a:r>
              <a:rPr lang="en-US" sz="2000" dirty="0" smtClean="0"/>
              <a:t>will be in </a:t>
            </a:r>
            <a:r>
              <a:rPr lang="en-US" sz="2000" b="1" dirty="0" smtClean="0">
                <a:solidFill>
                  <a:srgbClr val="0000FF"/>
                </a:solidFill>
              </a:rPr>
              <a:t>October 2016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After some attempts</a:t>
            </a:r>
            <a:r>
              <a:rPr lang="en-US" sz="2000" dirty="0"/>
              <a:t>, </a:t>
            </a:r>
            <a:r>
              <a:rPr lang="en-US" sz="2000" dirty="0" smtClean="0"/>
              <a:t>succeeded in contacting </a:t>
            </a:r>
            <a:r>
              <a:rPr lang="en-US" sz="2000" b="1" dirty="0">
                <a:solidFill>
                  <a:srgbClr val="0000FF"/>
                </a:solidFill>
              </a:rPr>
              <a:t>Alexander </a:t>
            </a:r>
            <a:r>
              <a:rPr lang="en-US" sz="2000" b="1" dirty="0" err="1" smtClean="0">
                <a:solidFill>
                  <a:srgbClr val="0000FF"/>
                </a:solidFill>
              </a:rPr>
              <a:t>Vasin</a:t>
            </a:r>
            <a:r>
              <a:rPr lang="en-US" sz="2000" dirty="0" smtClean="0"/>
              <a:t> (Co-chair </a:t>
            </a:r>
            <a:r>
              <a:rPr lang="en-US" sz="2000" dirty="0"/>
              <a:t>of </a:t>
            </a:r>
            <a:r>
              <a:rPr lang="en-US" sz="2000" dirty="0" smtClean="0"/>
              <a:t>ORM), </a:t>
            </a:r>
            <a:r>
              <a:rPr lang="en-US" sz="2000" dirty="0" err="1" smtClean="0"/>
              <a:t>Lomonosov</a:t>
            </a:r>
            <a:r>
              <a:rPr lang="en-US" sz="2000" dirty="0" smtClean="0"/>
              <a:t> </a:t>
            </a:r>
            <a:r>
              <a:rPr lang="en-US" sz="2000" dirty="0"/>
              <a:t>Moscow State </a:t>
            </a:r>
            <a:r>
              <a:rPr lang="en-US" sz="2000" dirty="0" smtClean="0"/>
              <a:t>University, co-chair of ORM 2016. </a:t>
            </a:r>
          </a:p>
          <a:p>
            <a:r>
              <a:rPr lang="en-US" sz="2000" dirty="0" smtClean="0"/>
              <a:t>Interested in our proposals.</a:t>
            </a:r>
          </a:p>
          <a:p>
            <a:r>
              <a:rPr lang="en-US" sz="2000" dirty="0"/>
              <a:t>I</a:t>
            </a:r>
            <a:r>
              <a:rPr lang="en-US" sz="2000" dirty="0" smtClean="0"/>
              <a:t>nvited to give a </a:t>
            </a:r>
            <a:r>
              <a:rPr lang="en-US" sz="2000" b="1" dirty="0" smtClean="0">
                <a:solidFill>
                  <a:srgbClr val="0000FF"/>
                </a:solidFill>
              </a:rPr>
              <a:t>plenary talk at the </a:t>
            </a:r>
            <a:r>
              <a:rPr lang="en-US" sz="2000" dirty="0" smtClean="0"/>
              <a:t>ORM 2016 Conference</a:t>
            </a:r>
            <a:r>
              <a:rPr lang="en-US" sz="2000" b="1" dirty="0" smtClean="0">
                <a:solidFill>
                  <a:srgbClr val="0000FF"/>
                </a:solidFill>
              </a:rPr>
              <a:t> on IFORS and EURO.</a:t>
            </a:r>
          </a:p>
          <a:p>
            <a:r>
              <a:rPr lang="it-IT" sz="2000" dirty="0" smtClean="0"/>
              <a:t>Official </a:t>
            </a:r>
            <a:r>
              <a:rPr lang="it-IT" sz="2000" dirty="0"/>
              <a:t>invitation letter for </a:t>
            </a:r>
            <a:r>
              <a:rPr lang="it-IT" sz="2000" dirty="0" smtClean="0"/>
              <a:t>the Russian </a:t>
            </a:r>
            <a:r>
              <a:rPr lang="it-IT" sz="2000" dirty="0"/>
              <a:t>embassy </a:t>
            </a:r>
            <a:r>
              <a:rPr lang="it-IT" sz="2000" dirty="0" smtClean="0"/>
              <a:t>.</a:t>
            </a:r>
          </a:p>
          <a:p>
            <a:r>
              <a:rPr lang="en-US" sz="2000" dirty="0" smtClean="0"/>
              <a:t>Continuous consultation with </a:t>
            </a:r>
            <a:r>
              <a:rPr lang="en-US" sz="2000" b="1" dirty="0" smtClean="0">
                <a:solidFill>
                  <a:srgbClr val="0000FF"/>
                </a:solidFill>
              </a:rPr>
              <a:t>Elena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                            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September</a:t>
            </a:r>
            <a:endParaRPr lang="en-US" sz="2000" dirty="0" smtClean="0"/>
          </a:p>
          <a:p>
            <a:r>
              <a:rPr lang="en-US" sz="2000" dirty="0" smtClean="0"/>
              <a:t>Russian </a:t>
            </a:r>
            <a:r>
              <a:rPr lang="en-US" sz="2000" dirty="0"/>
              <a:t>bureaucracy (Soviet Union</a:t>
            </a:r>
            <a:r>
              <a:rPr lang="en-US" sz="2000" dirty="0" smtClean="0"/>
              <a:t>!)             </a:t>
            </a:r>
            <a:endParaRPr lang="en-US" sz="2000" dirty="0"/>
          </a:p>
          <a:p>
            <a:r>
              <a:rPr lang="en-US" sz="2000" dirty="0" smtClean="0"/>
              <a:t>Nice </a:t>
            </a:r>
            <a:r>
              <a:rPr lang="en-US" sz="2000" b="1" dirty="0" smtClean="0">
                <a:solidFill>
                  <a:srgbClr val="0000FF"/>
                </a:solidFill>
              </a:rPr>
              <a:t>Slides</a:t>
            </a:r>
            <a:r>
              <a:rPr lang="en-US" sz="2000" dirty="0" smtClean="0"/>
              <a:t> </a:t>
            </a:r>
            <a:r>
              <a:rPr lang="en-US" sz="2000" dirty="0"/>
              <a:t>prepared with the help of Sarah and Mary </a:t>
            </a:r>
            <a:r>
              <a:rPr lang="en-US" sz="2000" dirty="0" err="1"/>
              <a:t>Magrogan</a:t>
            </a:r>
            <a:r>
              <a:rPr lang="en-US" sz="2000" dirty="0"/>
              <a:t> (IFORS).</a:t>
            </a:r>
          </a:p>
        </p:txBody>
      </p:sp>
      <p:pic>
        <p:nvPicPr>
          <p:cNvPr id="4" name="Picture 3" descr="D:\EURO\Barcelona 2017\emoticons-tristi-08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613" y="4725144"/>
            <a:ext cx="58102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EURO\Barcelona 2017\emoticons-tristi-08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718812"/>
            <a:ext cx="58102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D:\EURO\Barcelona 2017\emoticons-tristi-08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089" y="4718812"/>
            <a:ext cx="58102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625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October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Traveled to </a:t>
            </a:r>
            <a:r>
              <a:rPr lang="en-US" sz="2000" b="1" dirty="0" smtClean="0">
                <a:solidFill>
                  <a:srgbClr val="0000FF"/>
                </a:solidFill>
              </a:rPr>
              <a:t>Moscow</a:t>
            </a:r>
            <a:r>
              <a:rPr lang="en-US" sz="2000" dirty="0" smtClean="0"/>
              <a:t>: plenary speech, assembly, meetings, …</a:t>
            </a:r>
          </a:p>
          <a:p>
            <a:r>
              <a:rPr lang="en-US" sz="2000" dirty="0" smtClean="0"/>
              <a:t>Most active: </a:t>
            </a:r>
            <a:r>
              <a:rPr lang="en-US" sz="2000" b="1" dirty="0" err="1" smtClean="0"/>
              <a:t>Vasin</a:t>
            </a:r>
            <a:r>
              <a:rPr lang="en-US" sz="2000" dirty="0" smtClean="0"/>
              <a:t> and </a:t>
            </a:r>
            <a:r>
              <a:rPr lang="en-US" sz="2000" b="1" dirty="0" smtClean="0">
                <a:solidFill>
                  <a:srgbClr val="0000FF"/>
                </a:solidFill>
              </a:rPr>
              <a:t>Vladimir </a:t>
            </a:r>
            <a:r>
              <a:rPr lang="en-US" sz="2000" b="1" dirty="0" err="1" smtClean="0">
                <a:solidFill>
                  <a:srgbClr val="0000FF"/>
                </a:solidFill>
              </a:rPr>
              <a:t>Mazalov</a:t>
            </a:r>
            <a:r>
              <a:rPr lang="en-US" sz="2000" b="1" dirty="0">
                <a:solidFill>
                  <a:srgbClr val="0000FF"/>
                </a:solidFill>
              </a:rPr>
              <a:t> </a:t>
            </a:r>
            <a:r>
              <a:rPr lang="en-US" sz="2000" dirty="0" smtClean="0"/>
              <a:t>(Director</a:t>
            </a:r>
            <a:r>
              <a:rPr lang="en-US" sz="2000" dirty="0"/>
              <a:t> of the Institute of Applied Mathematical </a:t>
            </a:r>
            <a:r>
              <a:rPr lang="en-US" sz="2000" dirty="0" smtClean="0"/>
              <a:t>Research, Karelia).</a:t>
            </a:r>
          </a:p>
          <a:p>
            <a:endParaRPr lang="en-US" sz="2000" dirty="0" smtClean="0"/>
          </a:p>
          <a:p>
            <a:r>
              <a:rPr lang="en-US" sz="2000" b="1" dirty="0">
                <a:solidFill>
                  <a:srgbClr val="0000FF"/>
                </a:solidFill>
              </a:rPr>
              <a:t>Decision:</a:t>
            </a:r>
            <a:r>
              <a:rPr lang="en-US" sz="2000" dirty="0"/>
              <a:t> </a:t>
            </a:r>
            <a:r>
              <a:rPr lang="en-US" sz="2000" dirty="0" smtClean="0"/>
              <a:t>re-found </a:t>
            </a:r>
            <a:r>
              <a:rPr lang="en-US" sz="2000" dirty="0"/>
              <a:t>the society with the explicit purpose of joining IFORS and EURO</a:t>
            </a:r>
            <a:r>
              <a:rPr lang="en-US" sz="2000" dirty="0" smtClean="0"/>
              <a:t>. New society: </a:t>
            </a:r>
            <a:r>
              <a:rPr lang="en-US" sz="2000" b="1" dirty="0" err="1" smtClean="0">
                <a:solidFill>
                  <a:srgbClr val="0000FF"/>
                </a:solidFill>
              </a:rPr>
              <a:t>RuORS</a:t>
            </a:r>
            <a:r>
              <a:rPr lang="en-US" sz="2000" b="1" dirty="0" smtClean="0">
                <a:solidFill>
                  <a:srgbClr val="0000FF"/>
                </a:solidFill>
              </a:rPr>
              <a:t> (Russian Operational Research Society)</a:t>
            </a:r>
            <a:r>
              <a:rPr lang="en-US" sz="2000" b="1" dirty="0" smtClean="0"/>
              <a:t>.</a:t>
            </a:r>
            <a:endParaRPr lang="en-US" sz="2000" b="1" dirty="0" smtClean="0">
              <a:solidFill>
                <a:srgbClr val="0000FF"/>
              </a:solidFill>
            </a:endParaRPr>
          </a:p>
          <a:p>
            <a:r>
              <a:rPr lang="en-US" sz="2000" dirty="0" smtClean="0"/>
              <a:t>Approved list </a:t>
            </a:r>
            <a:r>
              <a:rPr lang="en-US" sz="2000" dirty="0"/>
              <a:t>of </a:t>
            </a:r>
            <a:r>
              <a:rPr lang="en-US" sz="2000" dirty="0" smtClean="0"/>
              <a:t>12 </a:t>
            </a:r>
            <a:r>
              <a:rPr lang="en-US" sz="2000" dirty="0"/>
              <a:t>members as the </a:t>
            </a:r>
            <a:r>
              <a:rPr lang="en-US" sz="2000" b="1" dirty="0">
                <a:solidFill>
                  <a:srgbClr val="0000FF"/>
                </a:solidFill>
              </a:rPr>
              <a:t>governing body </a:t>
            </a:r>
            <a:endParaRPr lang="en-US" sz="2000" b="1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</a:rPr>
              <a:t>     </a:t>
            </a:r>
            <a:r>
              <a:rPr lang="en-US" sz="2000" dirty="0" smtClean="0"/>
              <a:t>(different </a:t>
            </a:r>
            <a:r>
              <a:rPr lang="en-US" sz="2000" dirty="0"/>
              <a:t>regions, </a:t>
            </a:r>
            <a:r>
              <a:rPr lang="en-US" sz="2000" dirty="0" smtClean="0"/>
              <a:t>institutions,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and scientific areas). </a:t>
            </a:r>
          </a:p>
          <a:p>
            <a:r>
              <a:rPr lang="en-US" sz="2000" b="1" dirty="0" smtClean="0">
                <a:solidFill>
                  <a:srgbClr val="0000FF"/>
                </a:solidFill>
              </a:rPr>
              <a:t>Bylaws</a:t>
            </a:r>
            <a:r>
              <a:rPr lang="en-US" sz="2000" dirty="0" smtClean="0"/>
              <a:t> in English.</a:t>
            </a:r>
          </a:p>
          <a:p>
            <a:r>
              <a:rPr lang="en-US" sz="2000" dirty="0" smtClean="0"/>
              <a:t>New </a:t>
            </a:r>
            <a:r>
              <a:rPr lang="en-US" sz="2000" b="1" dirty="0" smtClean="0">
                <a:solidFill>
                  <a:srgbClr val="0000FF"/>
                </a:solidFill>
              </a:rPr>
              <a:t>web site.</a:t>
            </a:r>
          </a:p>
          <a:p>
            <a:endParaRPr lang="en-US" sz="20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00FF"/>
                </a:solidFill>
              </a:rPr>
              <a:t>                          </a:t>
            </a:r>
            <a:r>
              <a:rPr lang="en-US" sz="2000" i="1" dirty="0" smtClean="0"/>
              <a:t>(</a:t>
            </a:r>
            <a:r>
              <a:rPr lang="en-US" sz="2000" i="1" dirty="0" err="1" smtClean="0"/>
              <a:t>Vasin</a:t>
            </a:r>
            <a:r>
              <a:rPr lang="en-US" sz="2000" i="1" dirty="0" smtClean="0"/>
              <a:t>, Silvano, </a:t>
            </a:r>
            <a:r>
              <a:rPr lang="en-US" sz="2000" i="1" dirty="0" err="1" smtClean="0"/>
              <a:t>Mazalov</a:t>
            </a:r>
            <a:r>
              <a:rPr lang="en-US" sz="2000" i="1" dirty="0" smtClean="0"/>
              <a:t>)</a:t>
            </a:r>
            <a:endParaRPr lang="it-IT" sz="20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834440"/>
            <a:ext cx="3511312" cy="208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114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November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lnSpcReduction="10000"/>
          </a:bodyPr>
          <a:lstStyle/>
          <a:p>
            <a:r>
              <a:rPr lang="en-US" sz="2000" dirty="0" err="1" smtClean="0"/>
              <a:t>RuORS</a:t>
            </a:r>
            <a:r>
              <a:rPr lang="en-US" sz="2000" dirty="0"/>
              <a:t> sends </a:t>
            </a:r>
            <a:r>
              <a:rPr lang="en-US" sz="2000" dirty="0" smtClean="0"/>
              <a:t>a </a:t>
            </a:r>
            <a:r>
              <a:rPr lang="en-US" sz="2000" b="1" dirty="0" smtClean="0">
                <a:solidFill>
                  <a:srgbClr val="0000FF"/>
                </a:solidFill>
              </a:rPr>
              <a:t>call-to-join</a:t>
            </a:r>
            <a:r>
              <a:rPr lang="en-US" sz="2000" dirty="0" smtClean="0"/>
              <a:t> to prospective mathematicians.</a:t>
            </a:r>
          </a:p>
          <a:p>
            <a:r>
              <a:rPr lang="en-US" sz="2000" b="1" dirty="0" smtClean="0">
                <a:solidFill>
                  <a:srgbClr val="0000FF"/>
                </a:solidFill>
              </a:rPr>
              <a:t>Bylaws</a:t>
            </a:r>
            <a:r>
              <a:rPr lang="en-US" sz="2000" dirty="0" smtClean="0"/>
              <a:t> finalized and submitted to IFORS.</a:t>
            </a:r>
            <a:endParaRPr lang="en-US" sz="2000" dirty="0"/>
          </a:p>
          <a:p>
            <a:r>
              <a:rPr lang="en-US" sz="2000" dirty="0" smtClean="0"/>
              <a:t>Our </a:t>
            </a:r>
            <a:r>
              <a:rPr lang="en-US" sz="2000" b="1" dirty="0" smtClean="0">
                <a:solidFill>
                  <a:srgbClr val="0000FF"/>
                </a:solidFill>
              </a:rPr>
              <a:t>target</a:t>
            </a:r>
            <a:r>
              <a:rPr lang="en-US" sz="2000" dirty="0" smtClean="0"/>
              <a:t>: open the six-month ballot in January; if positive, submit to EURO for approval in </a:t>
            </a:r>
            <a:r>
              <a:rPr lang="en-US" sz="2000" b="1" dirty="0" smtClean="0">
                <a:solidFill>
                  <a:srgbClr val="0000FF"/>
                </a:solidFill>
              </a:rPr>
              <a:t>Quebec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So far, Mike Trick was very positive and enthusiastic. </a:t>
            </a:r>
            <a:r>
              <a:rPr lang="en-US" sz="2000" b="1" dirty="0" smtClean="0">
                <a:solidFill>
                  <a:srgbClr val="FF0000"/>
                </a:solidFill>
              </a:rPr>
              <a:t>But now</a:t>
            </a:r>
          </a:p>
          <a:p>
            <a:pPr marL="685800" lvl="1">
              <a:buFont typeface="Courier New" panose="02070309020205020404" pitchFamily="49" charset="0"/>
              <a:buChar char="o"/>
            </a:pPr>
            <a:r>
              <a:rPr lang="en-US" sz="1800" b="1" dirty="0" smtClean="0">
                <a:solidFill>
                  <a:srgbClr val="0000FF"/>
                </a:solidFill>
              </a:rPr>
              <a:t>hesitancy</a:t>
            </a:r>
            <a:r>
              <a:rPr lang="en-US" sz="1800" dirty="0" smtClean="0">
                <a:solidFill>
                  <a:srgbClr val="0000FF"/>
                </a:solidFill>
              </a:rPr>
              <a:t> </a:t>
            </a:r>
            <a:r>
              <a:rPr lang="en-US" sz="1800" dirty="0" smtClean="0"/>
              <a:t>about recognizing </a:t>
            </a:r>
            <a:r>
              <a:rPr lang="en-US" sz="1800" dirty="0" err="1" smtClean="0"/>
              <a:t>RuORS</a:t>
            </a:r>
            <a:r>
              <a:rPr lang="en-US" sz="1800" dirty="0" smtClean="0"/>
              <a:t> as </a:t>
            </a:r>
            <a:r>
              <a:rPr lang="en-US" sz="1800" b="1" u="sng" dirty="0" smtClean="0"/>
              <a:t>the</a:t>
            </a:r>
            <a:r>
              <a:rPr lang="en-US" sz="1800" dirty="0" smtClean="0"/>
              <a:t> Russian OR Society;</a:t>
            </a:r>
          </a:p>
          <a:p>
            <a:pPr marL="685800" lvl="1">
              <a:buFont typeface="Courier New" panose="02070309020205020404" pitchFamily="49" charset="0"/>
              <a:buChar char="o"/>
            </a:pPr>
            <a:r>
              <a:rPr lang="en-US" sz="1800" b="1" dirty="0" smtClean="0">
                <a:solidFill>
                  <a:srgbClr val="0000FF"/>
                </a:solidFill>
              </a:rPr>
              <a:t>doubts</a:t>
            </a:r>
            <a:r>
              <a:rPr lang="en-US" sz="1800" b="1" dirty="0" smtClean="0"/>
              <a:t> </a:t>
            </a:r>
            <a:r>
              <a:rPr lang="en-US" sz="1800" dirty="0" smtClean="0"/>
              <a:t>on the relationships RSORS-</a:t>
            </a:r>
            <a:r>
              <a:rPr lang="en-US" sz="1800" dirty="0" err="1" smtClean="0"/>
              <a:t>RuORS</a:t>
            </a:r>
            <a:r>
              <a:rPr lang="en-US" sz="1800" dirty="0" smtClean="0"/>
              <a:t>;</a:t>
            </a:r>
          </a:p>
          <a:p>
            <a:pPr marL="685800" lvl="1">
              <a:buFont typeface="Courier New" panose="02070309020205020404" pitchFamily="49" charset="0"/>
              <a:buChar char="o"/>
            </a:pPr>
            <a:r>
              <a:rPr lang="en-US" sz="1800" dirty="0" smtClean="0"/>
              <a:t>criticisms about the </a:t>
            </a:r>
            <a:r>
              <a:rPr lang="en-US" sz="1800" b="1" dirty="0" smtClean="0">
                <a:solidFill>
                  <a:srgbClr val="0000FF"/>
                </a:solidFill>
              </a:rPr>
              <a:t>voting rules</a:t>
            </a:r>
            <a:r>
              <a:rPr lang="en-US" sz="1800" b="1" dirty="0" smtClean="0"/>
              <a:t>;</a:t>
            </a:r>
          </a:p>
          <a:p>
            <a:pPr marL="685800" lvl="1">
              <a:buFont typeface="Courier New" panose="02070309020205020404" pitchFamily="49" charset="0"/>
              <a:buChar char="o"/>
            </a:pPr>
            <a:r>
              <a:rPr lang="en-US" sz="1800" dirty="0"/>
              <a:t>l</a:t>
            </a:r>
            <a:r>
              <a:rPr lang="en-US" sz="1800" dirty="0" smtClean="0"/>
              <a:t>ack of </a:t>
            </a:r>
            <a:r>
              <a:rPr lang="en-US" sz="1800" b="1" dirty="0" smtClean="0">
                <a:solidFill>
                  <a:srgbClr val="0000FF"/>
                </a:solidFill>
              </a:rPr>
              <a:t>history</a:t>
            </a:r>
            <a:r>
              <a:rPr lang="en-US" sz="1800" dirty="0" smtClean="0"/>
              <a:t>;</a:t>
            </a:r>
          </a:p>
          <a:p>
            <a:pPr marL="685800" lvl="1">
              <a:buFont typeface="Courier New" panose="02070309020205020404" pitchFamily="49" charset="0"/>
              <a:buChar char="o"/>
            </a:pPr>
            <a:r>
              <a:rPr lang="en-US" sz="1800" dirty="0" smtClean="0"/>
              <a:t>the initial answer of the Administrative Committee is </a:t>
            </a:r>
            <a:r>
              <a:rPr lang="en-US" sz="1800" b="1" dirty="0" smtClean="0">
                <a:solidFill>
                  <a:srgbClr val="FF0000"/>
                </a:solidFill>
              </a:rPr>
              <a:t>NO</a:t>
            </a:r>
            <a:r>
              <a:rPr lang="en-US" sz="1800" dirty="0" smtClean="0"/>
              <a:t>;</a:t>
            </a:r>
          </a:p>
          <a:p>
            <a:pPr marL="685800" lvl="1">
              <a:buFont typeface="Courier New" panose="02070309020205020404" pitchFamily="49" charset="0"/>
              <a:buChar char="o"/>
            </a:pPr>
            <a:r>
              <a:rPr lang="en-US" sz="1800" dirty="0" smtClean="0"/>
              <a:t>suggested to </a:t>
            </a:r>
            <a:r>
              <a:rPr lang="en-US" sz="1800" b="1" dirty="0" smtClean="0">
                <a:solidFill>
                  <a:srgbClr val="0000FF"/>
                </a:solidFill>
              </a:rPr>
              <a:t>delay </a:t>
            </a:r>
            <a:r>
              <a:rPr lang="en-US" sz="1800" dirty="0" smtClean="0"/>
              <a:t>by one-two years to see meetings, conferences, …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                                           Very disappointing!</a:t>
            </a:r>
          </a:p>
          <a:p>
            <a:r>
              <a:rPr lang="en-US" sz="2000" dirty="0"/>
              <a:t>D</a:t>
            </a:r>
            <a:r>
              <a:rPr lang="en-US" sz="2000" dirty="0" smtClean="0"/>
              <a:t>etermined official mail sent by </a:t>
            </a:r>
            <a:r>
              <a:rPr lang="en-US" sz="2000" b="1" dirty="0" smtClean="0">
                <a:solidFill>
                  <a:srgbClr val="0000FF"/>
                </a:solidFill>
              </a:rPr>
              <a:t>Elena</a:t>
            </a:r>
            <a:r>
              <a:rPr lang="en-US" sz="2000" b="1" dirty="0" smtClean="0"/>
              <a:t> </a:t>
            </a:r>
            <a:r>
              <a:rPr lang="en-US" sz="2000" dirty="0" smtClean="0"/>
              <a:t>(Silvano, Willi consulted).</a:t>
            </a:r>
          </a:p>
          <a:p>
            <a:r>
              <a:rPr lang="en-US" sz="2000" dirty="0" smtClean="0"/>
              <a:t>Work with the Russian colleagues to improve bylaws, presentation</a:t>
            </a:r>
            <a:r>
              <a:rPr lang="en-US" sz="2000" dirty="0"/>
              <a:t>, and web page according to the IFORS criticisms.</a:t>
            </a:r>
            <a:endParaRPr lang="en-US" sz="2000" dirty="0" smtClean="0"/>
          </a:p>
          <a:p>
            <a:endParaRPr lang="en-US" sz="2400" dirty="0" smtClean="0"/>
          </a:p>
          <a:p>
            <a:pPr marL="0" indent="0">
              <a:buNone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617700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December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r>
              <a:rPr lang="en-US" sz="2000" dirty="0"/>
              <a:t>New bylaws and documents, including list of members, interim President (</a:t>
            </a:r>
            <a:r>
              <a:rPr lang="en-US" sz="2000" dirty="0" err="1"/>
              <a:t>Mazalov</a:t>
            </a:r>
            <a:r>
              <a:rPr lang="en-US" sz="2000" dirty="0"/>
              <a:t>) and Directive Board, submitted to </a:t>
            </a:r>
            <a:r>
              <a:rPr lang="en-US" sz="2000" dirty="0" smtClean="0"/>
              <a:t>IFORS</a:t>
            </a:r>
            <a:r>
              <a:rPr lang="en-US" sz="2000" dirty="0"/>
              <a:t>:</a:t>
            </a:r>
            <a:endParaRPr lang="en-US" sz="20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Clarified that </a:t>
            </a:r>
            <a:r>
              <a:rPr lang="en-US" sz="2000" dirty="0" err="1" smtClean="0"/>
              <a:t>RuORS</a:t>
            </a:r>
            <a:r>
              <a:rPr lang="en-US" sz="2000" dirty="0" smtClean="0"/>
              <a:t> </a:t>
            </a:r>
            <a:r>
              <a:rPr lang="en-US" sz="2000" dirty="0"/>
              <a:t>is </a:t>
            </a:r>
            <a:r>
              <a:rPr lang="en-US" sz="2000" dirty="0" smtClean="0"/>
              <a:t>the </a:t>
            </a:r>
            <a:r>
              <a:rPr lang="en-US" sz="2000" dirty="0"/>
              <a:t>international </a:t>
            </a:r>
            <a:r>
              <a:rPr lang="en-US" sz="2000" dirty="0" err="1"/>
              <a:t>springoff</a:t>
            </a:r>
            <a:r>
              <a:rPr lang="en-US" sz="2000" dirty="0"/>
              <a:t> of </a:t>
            </a:r>
            <a:r>
              <a:rPr lang="en-US" sz="2000" dirty="0" smtClean="0"/>
              <a:t>RSORS;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New</a:t>
            </a:r>
            <a:r>
              <a:rPr lang="it-IT" sz="2000" dirty="0" smtClean="0"/>
              <a:t>, less restrictive voting rules (1/2 majority instead of 2/3);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Clarified that all </a:t>
            </a:r>
            <a:r>
              <a:rPr lang="en-US" sz="2000" dirty="0"/>
              <a:t>key persons from RSORS </a:t>
            </a:r>
            <a:r>
              <a:rPr lang="en-US" sz="2000" dirty="0" smtClean="0"/>
              <a:t>have joined </a:t>
            </a:r>
            <a:r>
              <a:rPr lang="en-US" sz="2000" dirty="0" err="1" smtClean="0"/>
              <a:t>RuORS</a:t>
            </a:r>
            <a:r>
              <a:rPr lang="en-US" sz="2000" dirty="0"/>
              <a:t>;</a:t>
            </a:r>
            <a:endParaRPr lang="en-US" sz="20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b="1" dirty="0"/>
              <a:t>December </a:t>
            </a:r>
            <a:r>
              <a:rPr lang="en-US" sz="2000" b="1" dirty="0">
                <a:solidFill>
                  <a:srgbClr val="FF0000"/>
                </a:solidFill>
              </a:rPr>
              <a:t>2013</a:t>
            </a:r>
            <a:r>
              <a:rPr lang="en-US" sz="2000" b="1" dirty="0"/>
              <a:t> </a:t>
            </a:r>
            <a:r>
              <a:rPr lang="en-US" sz="2000" b="1" dirty="0" smtClean="0"/>
              <a:t>IFORS Bulletin</a:t>
            </a:r>
            <a:r>
              <a:rPr lang="en-US" sz="2000" dirty="0" smtClean="0"/>
              <a:t>, article </a:t>
            </a:r>
            <a:r>
              <a:rPr lang="en-US" sz="2000" i="1" dirty="0" smtClean="0"/>
              <a:t>From </a:t>
            </a:r>
            <a:r>
              <a:rPr lang="en-US" sz="2000" i="1" dirty="0"/>
              <a:t>Russia, With Love for </a:t>
            </a:r>
            <a:r>
              <a:rPr lang="en-US" sz="2000" i="1" dirty="0" smtClean="0"/>
              <a:t>OR</a:t>
            </a:r>
            <a:r>
              <a:rPr lang="en-US" sz="2000" dirty="0" smtClean="0"/>
              <a:t>: “</a:t>
            </a:r>
            <a:r>
              <a:rPr lang="en-US" sz="2000" b="1" dirty="0" smtClean="0"/>
              <a:t>Among </a:t>
            </a:r>
            <a:r>
              <a:rPr lang="en-US" sz="2000" b="1" dirty="0"/>
              <a:t>the matters discussed was the establishment of a new </a:t>
            </a:r>
            <a:r>
              <a:rPr lang="en-US" sz="2000" b="1" dirty="0" smtClean="0"/>
              <a:t>Russian Operational Research </a:t>
            </a:r>
            <a:r>
              <a:rPr lang="en-US" sz="2000" b="1" dirty="0"/>
              <a:t>Society (</a:t>
            </a:r>
            <a:r>
              <a:rPr lang="en-US" sz="2000" b="1" dirty="0" err="1"/>
              <a:t>RuORS</a:t>
            </a:r>
            <a:r>
              <a:rPr lang="en-US" sz="2000" b="1" dirty="0" smtClean="0"/>
              <a:t>)”.  [Thanks,                   ]</a:t>
            </a:r>
          </a:p>
          <a:p>
            <a:r>
              <a:rPr lang="en-US" sz="2000" b="1" dirty="0" smtClean="0"/>
              <a:t>Mike Trick: </a:t>
            </a:r>
            <a:r>
              <a:rPr lang="en-US" sz="2000" dirty="0"/>
              <a:t>“The new bylaws seem much better but there are still some who want to see the first meeting and the election of </a:t>
            </a:r>
            <a:r>
              <a:rPr lang="en-US" sz="2000" dirty="0" smtClean="0"/>
              <a:t>non-Moscow </a:t>
            </a:r>
            <a:r>
              <a:rPr lang="en-US" sz="2000" dirty="0"/>
              <a:t>officers.  But others are comfortable as is</a:t>
            </a:r>
            <a:r>
              <a:rPr lang="en-US" sz="2000" dirty="0" smtClean="0"/>
              <a:t>.”</a:t>
            </a:r>
          </a:p>
          <a:p>
            <a:r>
              <a:rPr lang="en-US" sz="2000" dirty="0" smtClean="0"/>
              <a:t>We have information that the past IFORS Presidents are in favor.</a:t>
            </a:r>
          </a:p>
          <a:p>
            <a:r>
              <a:rPr lang="en-US" sz="2000" dirty="0" smtClean="0"/>
              <a:t>New criticisms from Mike </a:t>
            </a:r>
            <a:r>
              <a:rPr lang="en-US" sz="2000" dirty="0" smtClean="0">
                <a:sym typeface="Wingdings" panose="05000000000000000000" pitchFamily="2" charset="2"/>
              </a:rPr>
              <a:t> answers  new criticisms  answers …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3661457"/>
            <a:ext cx="869255" cy="30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953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J</a:t>
            </a:r>
            <a:r>
              <a:rPr lang="en-US" b="1" dirty="0" smtClean="0">
                <a:solidFill>
                  <a:srgbClr val="FF0000"/>
                </a:solidFill>
              </a:rPr>
              <a:t>anuary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70000" lnSpcReduction="20000"/>
          </a:bodyPr>
          <a:lstStyle/>
          <a:p>
            <a:r>
              <a:rPr lang="en-US" sz="2900" dirty="0"/>
              <a:t>“Harsh” email exchanges (Elena, </a:t>
            </a:r>
            <a:r>
              <a:rPr lang="en-US" sz="2900" dirty="0" smtClean="0"/>
              <a:t>Mike, Silvano</a:t>
            </a:r>
            <a:r>
              <a:rPr lang="en-US" sz="2900" dirty="0"/>
              <a:t>):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/>
              <a:t>EURO positively replied when IFORS asked to facilitate the integration of Norway and Tunisia</a:t>
            </a:r>
            <a:r>
              <a:rPr lang="en-US" sz="2600" dirty="0" smtClean="0"/>
              <a:t>; </a:t>
            </a:r>
            <a:r>
              <a:rPr lang="en-US" sz="2600" dirty="0"/>
              <a:t>now is EURO who is knocking on </a:t>
            </a:r>
            <a:r>
              <a:rPr lang="en-US" sz="2600" dirty="0" smtClean="0"/>
              <a:t>IFORS doors;</a:t>
            </a:r>
            <a:endParaRPr lang="en-US" sz="26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/>
              <a:t>f</a:t>
            </a:r>
            <a:r>
              <a:rPr lang="en-US" sz="2600" dirty="0" smtClean="0"/>
              <a:t>or </a:t>
            </a:r>
            <a:r>
              <a:rPr lang="en-US" sz="2600" dirty="0"/>
              <a:t>Norway and </a:t>
            </a:r>
            <a:r>
              <a:rPr lang="en-US" sz="2600" dirty="0" smtClean="0"/>
              <a:t>Tunisia, IFORS </a:t>
            </a:r>
            <a:r>
              <a:rPr lang="en-US" sz="2600" dirty="0"/>
              <a:t>was much less demanding</a:t>
            </a:r>
            <a:r>
              <a:rPr lang="en-US" sz="2600" dirty="0" smtClean="0"/>
              <a:t>; is there anything “special” related to this specific country?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 smtClean="0"/>
              <a:t>Reaction</a:t>
            </a:r>
            <a:r>
              <a:rPr lang="en-US" sz="2600" dirty="0"/>
              <a:t>: This seems to be an underlying question so let me be clear</a:t>
            </a:r>
            <a:r>
              <a:rPr lang="en-US" sz="2600" dirty="0" smtClean="0"/>
              <a:t>: I </a:t>
            </a:r>
            <a:r>
              <a:rPr lang="en-US" sz="2600" dirty="0"/>
              <a:t>(and the rest of the </a:t>
            </a:r>
            <a:r>
              <a:rPr lang="en-US" sz="2600" dirty="0" smtClean="0"/>
              <a:t>AC) </a:t>
            </a:r>
            <a:r>
              <a:rPr lang="en-US" sz="2600" dirty="0"/>
              <a:t>have nothing against Russia. To the </a:t>
            </a:r>
            <a:r>
              <a:rPr lang="en-US" sz="2600" dirty="0" smtClean="0"/>
              <a:t>contrary…</a:t>
            </a:r>
          </a:p>
          <a:p>
            <a:r>
              <a:rPr lang="en-US" sz="2900" dirty="0" smtClean="0"/>
              <a:t>Pessimistic expectations, but</a:t>
            </a:r>
          </a:p>
          <a:p>
            <a:r>
              <a:rPr lang="en-US" sz="2900" b="1" dirty="0">
                <a:solidFill>
                  <a:srgbClr val="FF0000"/>
                </a:solidFill>
              </a:rPr>
              <a:t>January </a:t>
            </a:r>
            <a:r>
              <a:rPr lang="en-US" sz="2900" b="1" dirty="0" smtClean="0">
                <a:solidFill>
                  <a:srgbClr val="FF0000"/>
                </a:solidFill>
              </a:rPr>
              <a:t>13, Mike “Dear Professor </a:t>
            </a:r>
            <a:r>
              <a:rPr lang="en-US" sz="2900" b="1" dirty="0" err="1">
                <a:solidFill>
                  <a:srgbClr val="FF0000"/>
                </a:solidFill>
              </a:rPr>
              <a:t>M</a:t>
            </a:r>
            <a:r>
              <a:rPr lang="en-US" sz="2900" b="1" dirty="0" err="1" smtClean="0">
                <a:solidFill>
                  <a:srgbClr val="FF0000"/>
                </a:solidFill>
              </a:rPr>
              <a:t>azalov</a:t>
            </a:r>
            <a:r>
              <a:rPr lang="en-US" sz="2900" b="1" dirty="0" smtClean="0">
                <a:solidFill>
                  <a:srgbClr val="FF0000"/>
                </a:solidFill>
              </a:rPr>
              <a:t>, The </a:t>
            </a:r>
            <a:r>
              <a:rPr lang="en-US" sz="2900" b="1" dirty="0">
                <a:solidFill>
                  <a:srgbClr val="FF0000"/>
                </a:solidFill>
              </a:rPr>
              <a:t>Administrative Committee has voted to submit your application for consideration </a:t>
            </a:r>
            <a:endParaRPr lang="en-US" sz="29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900" b="1" dirty="0">
                <a:solidFill>
                  <a:srgbClr val="FF0000"/>
                </a:solidFill>
              </a:rPr>
              <a:t> </a:t>
            </a:r>
            <a:r>
              <a:rPr lang="en-US" sz="2900" b="1" dirty="0" smtClean="0">
                <a:solidFill>
                  <a:srgbClr val="FF0000"/>
                </a:solidFill>
              </a:rPr>
              <a:t>     by </a:t>
            </a:r>
            <a:r>
              <a:rPr lang="en-US" sz="2900" b="1" dirty="0">
                <a:solidFill>
                  <a:srgbClr val="FF0000"/>
                </a:solidFill>
              </a:rPr>
              <a:t>the membership of IFORS</a:t>
            </a:r>
            <a:r>
              <a:rPr lang="en-US" sz="2900" b="1" dirty="0" smtClean="0">
                <a:solidFill>
                  <a:srgbClr val="FF0000"/>
                </a:solidFill>
              </a:rPr>
              <a:t>.”</a:t>
            </a:r>
          </a:p>
          <a:p>
            <a:r>
              <a:rPr lang="en-US" sz="2900" b="1" dirty="0" smtClean="0"/>
              <a:t>6-month</a:t>
            </a:r>
            <a:r>
              <a:rPr lang="en-US" sz="2900" dirty="0" smtClean="0"/>
              <a:t> ballot; majority requested </a:t>
            </a:r>
            <a:r>
              <a:rPr lang="en-US" sz="2900" b="1" dirty="0" smtClean="0"/>
              <a:t>2/3</a:t>
            </a:r>
            <a:r>
              <a:rPr lang="en-US" sz="2900" dirty="0" smtClean="0"/>
              <a:t>.</a:t>
            </a:r>
          </a:p>
          <a:p>
            <a:r>
              <a:rPr lang="en-US" sz="2900" b="1" dirty="0" smtClean="0">
                <a:solidFill>
                  <a:srgbClr val="0000FF"/>
                </a:solidFill>
              </a:rPr>
              <a:t>Richard and Elena </a:t>
            </a:r>
            <a:r>
              <a:rPr lang="en-US" sz="2900" dirty="0" smtClean="0"/>
              <a:t>email the Presidents of the </a:t>
            </a:r>
            <a:r>
              <a:rPr lang="en-US" sz="2900" b="1" dirty="0" smtClean="0">
                <a:solidFill>
                  <a:srgbClr val="0000FF"/>
                </a:solidFill>
              </a:rPr>
              <a:t>EURO</a:t>
            </a:r>
            <a:r>
              <a:rPr lang="en-US" sz="2900" dirty="0" smtClean="0"/>
              <a:t> societies asking for their positive vote. Should the IFORS representatives  be reminded?</a:t>
            </a:r>
          </a:p>
          <a:p>
            <a:r>
              <a:rPr lang="en-US" sz="2900" b="1" dirty="0" smtClean="0">
                <a:solidFill>
                  <a:srgbClr val="0000FF"/>
                </a:solidFill>
              </a:rPr>
              <a:t>Elena </a:t>
            </a:r>
            <a:r>
              <a:rPr lang="en-US" sz="2900" dirty="0" smtClean="0"/>
              <a:t>emails her contacts in </a:t>
            </a:r>
            <a:r>
              <a:rPr lang="en-US" sz="2900" b="1" dirty="0" smtClean="0">
                <a:solidFill>
                  <a:srgbClr val="0000FF"/>
                </a:solidFill>
              </a:rPr>
              <a:t>ALIO</a:t>
            </a:r>
            <a:r>
              <a:rPr lang="en-US" sz="2900" dirty="0" smtClean="0"/>
              <a:t> (which will ask support for Colombia).</a:t>
            </a:r>
          </a:p>
          <a:p>
            <a:r>
              <a:rPr lang="en-US" sz="2900" dirty="0" smtClean="0"/>
              <a:t>What about </a:t>
            </a:r>
            <a:r>
              <a:rPr lang="en-US" sz="2900" b="1" dirty="0" smtClean="0">
                <a:solidFill>
                  <a:srgbClr val="0000FF"/>
                </a:solidFill>
              </a:rPr>
              <a:t>APORS</a:t>
            </a:r>
            <a:r>
              <a:rPr lang="en-US" sz="2900" dirty="0" smtClean="0"/>
              <a:t>? Elise del Rosario?</a:t>
            </a:r>
          </a:p>
          <a:p>
            <a:pPr marL="0" indent="0">
              <a:buNone/>
            </a:pPr>
            <a:r>
              <a:rPr lang="en-US" sz="2900" i="1" dirty="0" smtClean="0"/>
              <a:t>                                                                                                          (to be continued)</a:t>
            </a:r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42711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From the </a:t>
            </a:r>
            <a:r>
              <a:rPr lang="en-US" dirty="0" err="1"/>
              <a:t>RuORS</a:t>
            </a:r>
            <a:r>
              <a:rPr lang="en-US" dirty="0"/>
              <a:t> web site. Random </a:t>
            </a:r>
            <a:r>
              <a:rPr lang="en-US" dirty="0" smtClean="0"/>
              <a:t>picture </a:t>
            </a:r>
            <a:r>
              <a:rPr lang="en-US" dirty="0"/>
              <a:t>from a recent conference</a:t>
            </a:r>
            <a:r>
              <a:rPr lang="en-US" dirty="0" smtClean="0"/>
              <a:t>.</a:t>
            </a:r>
            <a:endParaRPr lang="it-IT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4" r="7414"/>
          <a:stretch>
            <a:fillRect/>
          </a:stretch>
        </p:blipFill>
        <p:spPr>
          <a:xfrm>
            <a:off x="1418796" y="332656"/>
            <a:ext cx="5859892" cy="4394919"/>
          </a:xfrm>
        </p:spPr>
      </p:pic>
    </p:spTree>
    <p:extLst>
      <p:ext uri="{BB962C8B-B14F-4D97-AF65-F5344CB8AC3E}">
        <p14:creationId xmlns:p14="http://schemas.microsoft.com/office/powerpoint/2010/main" val="4161719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EURO Journals (cont’d)</a:t>
            </a:r>
            <a:endParaRPr lang="it-IT" sz="2400" dirty="0">
              <a:solidFill>
                <a:schemeClr val="tx2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7544" y="1196752"/>
            <a:ext cx="8496944" cy="4929411"/>
          </a:xfrm>
        </p:spPr>
        <p:txBody>
          <a:bodyPr>
            <a:normAutofit fontScale="40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it-IT" sz="5000" i="1" dirty="0">
                <a:solidFill>
                  <a:schemeClr val="tx2"/>
                </a:solidFill>
              </a:rPr>
              <a:t>EURO</a:t>
            </a:r>
            <a:r>
              <a:rPr lang="it-IT" sz="5000" dirty="0"/>
              <a:t> </a:t>
            </a:r>
            <a:r>
              <a:rPr lang="it-IT" sz="5000" i="1" dirty="0">
                <a:solidFill>
                  <a:schemeClr val="tx2"/>
                </a:solidFill>
              </a:rPr>
              <a:t>Journal on </a:t>
            </a:r>
            <a:r>
              <a:rPr lang="it-IT" sz="5000" i="1" dirty="0" err="1">
                <a:solidFill>
                  <a:schemeClr val="tx2"/>
                </a:solidFill>
              </a:rPr>
              <a:t>Decision</a:t>
            </a:r>
            <a:r>
              <a:rPr lang="it-IT" sz="5000" i="1" dirty="0">
                <a:solidFill>
                  <a:schemeClr val="tx2"/>
                </a:solidFill>
              </a:rPr>
              <a:t> </a:t>
            </a:r>
            <a:r>
              <a:rPr lang="it-IT" sz="5000" i="1" dirty="0" err="1">
                <a:solidFill>
                  <a:schemeClr val="tx2"/>
                </a:solidFill>
              </a:rPr>
              <a:t>Processes</a:t>
            </a:r>
            <a:r>
              <a:rPr lang="it-IT" sz="5000" i="1" dirty="0">
                <a:solidFill>
                  <a:schemeClr val="tx2"/>
                </a:solidFill>
              </a:rPr>
              <a:t> </a:t>
            </a:r>
            <a:r>
              <a:rPr lang="it-IT" sz="5000" dirty="0">
                <a:solidFill>
                  <a:schemeClr val="tx2"/>
                </a:solidFill>
              </a:rPr>
              <a:t>(EJDP)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it-IT" sz="5000" dirty="0"/>
              <a:t>      </a:t>
            </a:r>
            <a:r>
              <a:rPr lang="it-IT" sz="5000" dirty="0" smtClean="0"/>
              <a:t> </a:t>
            </a:r>
            <a:r>
              <a:rPr lang="it-IT" sz="5000" dirty="0"/>
              <a:t>New Editor-in-</a:t>
            </a:r>
            <a:r>
              <a:rPr lang="it-IT" sz="5000" dirty="0" err="1"/>
              <a:t>Chief</a:t>
            </a:r>
            <a:r>
              <a:rPr lang="it-IT" sz="5000" dirty="0"/>
              <a:t>: </a:t>
            </a:r>
            <a:r>
              <a:rPr lang="fr-FR" sz="5000" dirty="0"/>
              <a:t>Vincent Mousseau</a:t>
            </a:r>
            <a:endParaRPr lang="it-IT" sz="5000" dirty="0"/>
          </a:p>
          <a:p>
            <a:pPr marL="0" indent="0">
              <a:lnSpc>
                <a:spcPct val="120000"/>
              </a:lnSpc>
              <a:buNone/>
            </a:pPr>
            <a:r>
              <a:rPr lang="it-IT" sz="5000" dirty="0"/>
              <a:t>       2013  </a:t>
            </a:r>
            <a:r>
              <a:rPr lang="it-IT" sz="5000" dirty="0" err="1"/>
              <a:t>Vol</a:t>
            </a:r>
            <a:r>
              <a:rPr lang="it-IT" sz="5000" dirty="0"/>
              <a:t> 1: 4 </a:t>
            </a:r>
            <a:r>
              <a:rPr lang="it-IT" sz="5000" dirty="0" err="1"/>
              <a:t>issues</a:t>
            </a:r>
            <a:r>
              <a:rPr lang="it-IT" sz="5000" dirty="0"/>
              <a:t>,   14 </a:t>
            </a:r>
            <a:r>
              <a:rPr lang="it-IT" sz="5000" dirty="0" err="1"/>
              <a:t>articles</a:t>
            </a:r>
            <a:r>
              <a:rPr lang="it-IT" sz="5000" dirty="0"/>
              <a:t>, 324 </a:t>
            </a:r>
            <a:r>
              <a:rPr lang="it-IT" sz="5000" dirty="0" err="1"/>
              <a:t>pages</a:t>
            </a:r>
            <a:r>
              <a:rPr lang="it-IT" sz="5000" dirty="0"/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it-IT" sz="5000" dirty="0"/>
              <a:t>       2014: </a:t>
            </a:r>
            <a:r>
              <a:rPr lang="it-IT" sz="5000" dirty="0" err="1"/>
              <a:t>Vol</a:t>
            </a:r>
            <a:r>
              <a:rPr lang="it-IT" sz="5000" dirty="0"/>
              <a:t> 2: 4 </a:t>
            </a:r>
            <a:r>
              <a:rPr lang="it-IT" sz="5000" dirty="0" err="1"/>
              <a:t>issues</a:t>
            </a:r>
            <a:r>
              <a:rPr lang="it-IT" sz="5000" dirty="0"/>
              <a:t>, 13 </a:t>
            </a:r>
            <a:r>
              <a:rPr lang="it-IT" sz="5000" dirty="0" err="1"/>
              <a:t>articles</a:t>
            </a:r>
            <a:r>
              <a:rPr lang="it-IT" sz="5000" dirty="0"/>
              <a:t>, 363 </a:t>
            </a:r>
            <a:r>
              <a:rPr lang="it-IT" sz="5000" dirty="0" err="1"/>
              <a:t>pages</a:t>
            </a:r>
            <a:endParaRPr lang="it-IT" sz="5000" dirty="0"/>
          </a:p>
          <a:p>
            <a:pPr marL="0" indent="0">
              <a:lnSpc>
                <a:spcPct val="120000"/>
              </a:lnSpc>
              <a:buNone/>
            </a:pPr>
            <a:r>
              <a:rPr lang="fr-FR" sz="5000" dirty="0"/>
              <a:t>       2015: Vol 3: 4 issues, 16 articles, 424 pages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sz="5000" dirty="0"/>
              <a:t>       2016: Vol 4: 2 double </a:t>
            </a:r>
            <a:r>
              <a:rPr lang="fr-FR" sz="5000" dirty="0" err="1"/>
              <a:t>special</a:t>
            </a:r>
            <a:r>
              <a:rPr lang="fr-FR" sz="5000" dirty="0"/>
              <a:t> issues </a:t>
            </a:r>
            <a:r>
              <a:rPr lang="fr-FR" sz="5000" dirty="0" err="1"/>
              <a:t>published</a:t>
            </a:r>
            <a:r>
              <a:rPr lang="fr-FR" sz="5000" dirty="0"/>
              <a:t>, 12 articles, 267 pages</a:t>
            </a:r>
            <a:br>
              <a:rPr lang="fr-FR" sz="5000" dirty="0"/>
            </a:br>
            <a:r>
              <a:rPr lang="fr-FR" sz="5000" dirty="0"/>
              <a:t>       2017: Vol 5: no article </a:t>
            </a:r>
            <a:r>
              <a:rPr lang="fr-FR" sz="5000" dirty="0" err="1"/>
              <a:t>published</a:t>
            </a:r>
            <a:r>
              <a:rPr lang="fr-FR" sz="5000" dirty="0"/>
              <a:t> online.</a:t>
            </a:r>
          </a:p>
          <a:p>
            <a:pPr marL="0" indent="0">
              <a:buNone/>
            </a:pPr>
            <a:r>
              <a:rPr lang="fr-FR" sz="5000" dirty="0" smtClean="0"/>
              <a:t>       The </a:t>
            </a:r>
            <a:r>
              <a:rPr lang="fr-FR" sz="5000" dirty="0"/>
              <a:t>situation </a:t>
            </a:r>
            <a:r>
              <a:rPr lang="fr-FR" sz="5000" dirty="0" err="1"/>
              <a:t>is</a:t>
            </a:r>
            <a:r>
              <a:rPr lang="fr-FR" sz="5000" dirty="0"/>
              <a:t> </a:t>
            </a:r>
            <a:r>
              <a:rPr lang="fr-FR" sz="5000" b="1" dirty="0" err="1">
                <a:solidFill>
                  <a:srgbClr val="FF0000"/>
                </a:solidFill>
              </a:rPr>
              <a:t>worrying</a:t>
            </a:r>
            <a:r>
              <a:rPr lang="fr-FR" sz="5000" dirty="0"/>
              <a:t>: </a:t>
            </a:r>
            <a:r>
              <a:rPr lang="fr-FR" sz="5000" dirty="0" err="1" smtClean="0"/>
              <a:t>hope</a:t>
            </a:r>
            <a:r>
              <a:rPr lang="fr-FR" sz="5000" dirty="0" smtClean="0"/>
              <a:t> </a:t>
            </a:r>
            <a:r>
              <a:rPr lang="fr-FR" sz="5000" dirty="0" err="1" smtClean="0"/>
              <a:t>that</a:t>
            </a:r>
            <a:r>
              <a:rPr lang="fr-FR" sz="5000" dirty="0" smtClean="0"/>
              <a:t> Vincent </a:t>
            </a:r>
            <a:r>
              <a:rPr lang="fr-FR" sz="5000" dirty="0" err="1" smtClean="0"/>
              <a:t>works</a:t>
            </a:r>
            <a:r>
              <a:rPr lang="fr-FR" sz="5000" dirty="0" smtClean="0"/>
              <a:t> </a:t>
            </a:r>
            <a:r>
              <a:rPr lang="fr-FR" sz="5000" dirty="0" err="1" smtClean="0"/>
              <a:t>well</a:t>
            </a:r>
            <a:r>
              <a:rPr lang="fr-FR" sz="5000" dirty="0" smtClean="0"/>
              <a:t>.</a:t>
            </a:r>
            <a:endParaRPr lang="fr-FR" sz="5000" dirty="0"/>
          </a:p>
          <a:p>
            <a:pPr marL="0" indent="0">
              <a:buNone/>
            </a:pPr>
            <a:r>
              <a:rPr lang="fr-FR" sz="4200" dirty="0" smtClean="0"/>
              <a:t>        </a:t>
            </a:r>
            <a:r>
              <a:rPr lang="fr-FR" sz="5000" dirty="0" smtClean="0"/>
              <a:t>In </a:t>
            </a:r>
            <a:r>
              <a:rPr lang="fr-FR" sz="5000" b="1" dirty="0">
                <a:solidFill>
                  <a:srgbClr val="FF0000"/>
                </a:solidFill>
              </a:rPr>
              <a:t>July 2016 </a:t>
            </a:r>
            <a:r>
              <a:rPr lang="fr-FR" sz="5000" dirty="0"/>
              <a:t>Silvano </a:t>
            </a:r>
            <a:r>
              <a:rPr lang="fr-FR" sz="5000" dirty="0" err="1"/>
              <a:t>submitted</a:t>
            </a:r>
            <a:r>
              <a:rPr lang="fr-FR" sz="5000" dirty="0"/>
              <a:t> EJDP to </a:t>
            </a:r>
            <a:r>
              <a:rPr lang="en-US" sz="5000" b="1" dirty="0">
                <a:solidFill>
                  <a:srgbClr val="FF0000"/>
                </a:solidFill>
              </a:rPr>
              <a:t>Scopus </a:t>
            </a:r>
            <a:r>
              <a:rPr lang="en-US" sz="5000" dirty="0" smtClean="0"/>
              <a:t>as </a:t>
            </a:r>
            <a:r>
              <a:rPr lang="en-US" sz="5000" b="1" dirty="0"/>
              <a:t>"suggestion </a:t>
            </a:r>
            <a:r>
              <a:rPr lang="en-US" sz="5000" b="1" dirty="0" smtClean="0"/>
              <a:t>for inclusion“</a:t>
            </a:r>
            <a:r>
              <a:rPr lang="en-US" sz="5000" dirty="0" smtClean="0"/>
              <a:t>. </a:t>
            </a:r>
          </a:p>
          <a:p>
            <a:pPr marL="0" indent="0">
              <a:buNone/>
            </a:pPr>
            <a:r>
              <a:rPr lang="en-US" sz="5000" b="1" dirty="0" smtClean="0">
                <a:solidFill>
                  <a:srgbClr val="FF0000"/>
                </a:solidFill>
              </a:rPr>
              <a:t>       </a:t>
            </a:r>
            <a:r>
              <a:rPr lang="fr-FR" sz="5000" dirty="0"/>
              <a:t>In </a:t>
            </a:r>
            <a:r>
              <a:rPr lang="fr-FR" sz="5000" b="1" dirty="0">
                <a:solidFill>
                  <a:srgbClr val="FF0000"/>
                </a:solidFill>
              </a:rPr>
              <a:t>July 2016 </a:t>
            </a:r>
            <a:r>
              <a:rPr lang="fr-FR" sz="5000" dirty="0"/>
              <a:t>Sonal </a:t>
            </a:r>
            <a:r>
              <a:rPr lang="fr-FR" sz="5000" dirty="0" err="1"/>
              <a:t>submitted</a:t>
            </a:r>
            <a:r>
              <a:rPr lang="fr-FR" sz="5000" dirty="0"/>
              <a:t> EJDP to </a:t>
            </a:r>
            <a:r>
              <a:rPr lang="en-US" sz="5000" b="1" dirty="0" err="1">
                <a:solidFill>
                  <a:srgbClr val="FF0000"/>
                </a:solidFill>
              </a:rPr>
              <a:t>WoS</a:t>
            </a:r>
            <a:r>
              <a:rPr lang="en-US" sz="5000" b="1" dirty="0">
                <a:solidFill>
                  <a:srgbClr val="FF0000"/>
                </a:solidFill>
              </a:rPr>
              <a:t> ESCI.</a:t>
            </a:r>
            <a:r>
              <a:rPr lang="fr-FR" sz="5000" dirty="0"/>
              <a:t> </a:t>
            </a:r>
            <a:r>
              <a:rPr lang="en-US" sz="5000" b="1" dirty="0">
                <a:solidFill>
                  <a:srgbClr val="FF0000"/>
                </a:solidFill>
              </a:rPr>
              <a:t>No news </a:t>
            </a:r>
            <a:r>
              <a:rPr lang="en-US" sz="5000" b="1" dirty="0" smtClean="0">
                <a:solidFill>
                  <a:srgbClr val="FF0000"/>
                </a:solidFill>
              </a:rPr>
              <a:t>yet (for both)</a:t>
            </a:r>
          </a:p>
          <a:p>
            <a:pPr marL="0" indent="0">
              <a:buNone/>
            </a:pPr>
            <a:endParaRPr lang="en-US" sz="5000" b="1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it-IT" sz="5000" i="1" dirty="0" smtClean="0">
                <a:solidFill>
                  <a:schemeClr val="tx2"/>
                </a:solidFill>
              </a:rPr>
              <a:t>European</a:t>
            </a:r>
            <a:r>
              <a:rPr lang="it-IT" sz="5000" dirty="0" smtClean="0"/>
              <a:t> </a:t>
            </a:r>
            <a:r>
              <a:rPr lang="it-IT" sz="5000" i="1" dirty="0">
                <a:solidFill>
                  <a:schemeClr val="tx2"/>
                </a:solidFill>
              </a:rPr>
              <a:t>Journal </a:t>
            </a:r>
            <a:r>
              <a:rPr lang="it-IT" sz="5000" i="1" dirty="0" smtClean="0">
                <a:solidFill>
                  <a:schemeClr val="tx2"/>
                </a:solidFill>
              </a:rPr>
              <a:t>of Operational Research </a:t>
            </a:r>
            <a:r>
              <a:rPr lang="it-IT" sz="5000" dirty="0" smtClean="0">
                <a:solidFill>
                  <a:schemeClr val="tx2"/>
                </a:solidFill>
              </a:rPr>
              <a:t>(EJOR)</a:t>
            </a:r>
          </a:p>
          <a:p>
            <a:pPr marL="0" indent="0">
              <a:buNone/>
            </a:pPr>
            <a:r>
              <a:rPr lang="en-US" sz="5000" dirty="0" smtClean="0">
                <a:solidFill>
                  <a:schemeClr val="tx2"/>
                </a:solidFill>
              </a:rPr>
              <a:t>      </a:t>
            </a:r>
            <a:r>
              <a:rPr lang="en-US" sz="5000" dirty="0" smtClean="0"/>
              <a:t>From Roman: “</a:t>
            </a:r>
            <a:r>
              <a:rPr lang="en-US" sz="5000" dirty="0"/>
              <a:t>EJOR is doing well and there is no critical issue to </a:t>
            </a:r>
            <a:r>
              <a:rPr lang="en-US" sz="5000" dirty="0" smtClean="0"/>
              <a:t>report“; </a:t>
            </a:r>
            <a:endParaRPr lang="it-IT" sz="5000" dirty="0"/>
          </a:p>
          <a:p>
            <a:pPr marL="0" indent="0">
              <a:buNone/>
            </a:pPr>
            <a:r>
              <a:rPr lang="fr-FR" sz="5000" b="1" dirty="0" smtClean="0"/>
              <a:t>      </a:t>
            </a:r>
            <a:r>
              <a:rPr lang="en-US" sz="5000" dirty="0" smtClean="0"/>
              <a:t>“I </a:t>
            </a:r>
            <a:r>
              <a:rPr lang="en-US" sz="5000" dirty="0"/>
              <a:t>am glad to note that in America, EJOR enjoys a growing popularity</a:t>
            </a:r>
            <a:r>
              <a:rPr lang="en-US" sz="5000" dirty="0" smtClean="0"/>
              <a:t>.”</a:t>
            </a:r>
            <a:endParaRPr lang="fr-FR" sz="5000" b="1" dirty="0"/>
          </a:p>
          <a:p>
            <a:pPr marL="0" indent="0">
              <a:buNone/>
            </a:pP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714416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EURO Journals (cont’d)</a:t>
            </a:r>
            <a:endParaRPr lang="it-IT" sz="2400" dirty="0">
              <a:solidFill>
                <a:schemeClr val="tx2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56584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it-IT" sz="2000" i="1" dirty="0" smtClean="0">
                <a:solidFill>
                  <a:schemeClr val="tx2"/>
                </a:solidFill>
              </a:rPr>
              <a:t>EURO </a:t>
            </a:r>
            <a:r>
              <a:rPr lang="it-IT" sz="2000" i="1" dirty="0">
                <a:solidFill>
                  <a:schemeClr val="tx2"/>
                </a:solidFill>
              </a:rPr>
              <a:t>Journal on </a:t>
            </a:r>
            <a:r>
              <a:rPr lang="it-IT" sz="2000" i="1" dirty="0" err="1">
                <a:solidFill>
                  <a:schemeClr val="tx2"/>
                </a:solidFill>
              </a:rPr>
              <a:t>Computational</a:t>
            </a:r>
            <a:r>
              <a:rPr lang="it-IT" sz="2000" i="1" dirty="0">
                <a:solidFill>
                  <a:schemeClr val="tx2"/>
                </a:solidFill>
              </a:rPr>
              <a:t> </a:t>
            </a:r>
            <a:r>
              <a:rPr lang="it-IT" sz="2000" i="1" dirty="0" err="1">
                <a:solidFill>
                  <a:schemeClr val="tx2"/>
                </a:solidFill>
              </a:rPr>
              <a:t>Optimization</a:t>
            </a:r>
            <a:r>
              <a:rPr lang="it-IT" sz="2000" i="1" dirty="0">
                <a:solidFill>
                  <a:schemeClr val="tx2"/>
                </a:solidFill>
              </a:rPr>
              <a:t> </a:t>
            </a:r>
            <a:r>
              <a:rPr lang="it-IT" sz="2000" dirty="0">
                <a:solidFill>
                  <a:schemeClr val="tx2"/>
                </a:solidFill>
              </a:rPr>
              <a:t>(</a:t>
            </a:r>
            <a:r>
              <a:rPr lang="it-IT" sz="2000" dirty="0" smtClean="0">
                <a:solidFill>
                  <a:schemeClr val="tx2"/>
                </a:solidFill>
              </a:rPr>
              <a:t>EJCO)</a:t>
            </a:r>
          </a:p>
          <a:p>
            <a:pPr marL="0" indent="0">
              <a:buNone/>
            </a:pPr>
            <a:r>
              <a:rPr lang="it-IT" sz="2000" dirty="0">
                <a:solidFill>
                  <a:schemeClr val="tx2"/>
                </a:solidFill>
              </a:rPr>
              <a:t> </a:t>
            </a:r>
            <a:r>
              <a:rPr lang="it-IT" sz="2000" dirty="0" smtClean="0">
                <a:solidFill>
                  <a:schemeClr val="tx2"/>
                </a:solidFill>
              </a:rPr>
              <a:t>      </a:t>
            </a:r>
            <a:r>
              <a:rPr lang="it-IT" sz="2000" dirty="0" smtClean="0"/>
              <a:t>Editor-in-</a:t>
            </a:r>
            <a:r>
              <a:rPr lang="it-IT" sz="2000" dirty="0" err="1" smtClean="0"/>
              <a:t>Chief</a:t>
            </a:r>
            <a:r>
              <a:rPr lang="it-IT" sz="2000" dirty="0" smtClean="0"/>
              <a:t>: </a:t>
            </a:r>
            <a:r>
              <a:rPr lang="it-IT" sz="2000" dirty="0"/>
              <a:t>Martine </a:t>
            </a:r>
            <a:r>
              <a:rPr lang="it-IT" sz="2000" dirty="0" err="1"/>
              <a:t>Labbé</a:t>
            </a:r>
            <a:endParaRPr lang="it-IT" sz="2000" dirty="0"/>
          </a:p>
          <a:p>
            <a:pPr marL="0" indent="0">
              <a:buNone/>
            </a:pPr>
            <a:r>
              <a:rPr lang="it-IT" sz="2000" dirty="0"/>
              <a:t>       2013 </a:t>
            </a:r>
            <a:r>
              <a:rPr lang="it-IT" sz="2000" dirty="0" err="1"/>
              <a:t>Vol</a:t>
            </a:r>
            <a:r>
              <a:rPr lang="it-IT" sz="2000" dirty="0"/>
              <a:t> 1: 4 </a:t>
            </a:r>
            <a:r>
              <a:rPr lang="it-IT" sz="2000" dirty="0" err="1"/>
              <a:t>issues</a:t>
            </a:r>
            <a:r>
              <a:rPr lang="it-IT" sz="2000" dirty="0"/>
              <a:t>, 12 </a:t>
            </a:r>
            <a:r>
              <a:rPr lang="it-IT" sz="2000" dirty="0" err="1" smtClean="0"/>
              <a:t>articles</a:t>
            </a:r>
            <a:r>
              <a:rPr lang="it-IT" sz="2000" dirty="0" smtClean="0"/>
              <a:t>, </a:t>
            </a:r>
            <a:r>
              <a:rPr lang="it-IT" sz="2000" dirty="0"/>
              <a:t>312 </a:t>
            </a:r>
            <a:r>
              <a:rPr lang="it-IT" sz="2000" dirty="0" err="1"/>
              <a:t>pages</a:t>
            </a:r>
            <a:r>
              <a:rPr lang="it-IT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       </a:t>
            </a:r>
            <a:r>
              <a:rPr lang="it-IT" sz="2000" dirty="0"/>
              <a:t>2014 </a:t>
            </a:r>
            <a:r>
              <a:rPr lang="it-IT" sz="2000" dirty="0" err="1"/>
              <a:t>Vol</a:t>
            </a:r>
            <a:r>
              <a:rPr lang="it-IT" sz="2000" dirty="0"/>
              <a:t> 2: </a:t>
            </a:r>
            <a:r>
              <a:rPr lang="it-IT" sz="2000" dirty="0" smtClean="0"/>
              <a:t>4 </a:t>
            </a:r>
            <a:r>
              <a:rPr lang="it-IT" sz="2000" dirty="0" err="1" smtClean="0"/>
              <a:t>issues</a:t>
            </a:r>
            <a:r>
              <a:rPr lang="it-IT" sz="2000" dirty="0" smtClean="0"/>
              <a:t>, 12 </a:t>
            </a:r>
            <a:r>
              <a:rPr lang="it-IT" sz="2000" dirty="0" err="1"/>
              <a:t>articles</a:t>
            </a:r>
            <a:r>
              <a:rPr lang="it-IT" sz="2000" dirty="0"/>
              <a:t>, </a:t>
            </a:r>
            <a:r>
              <a:rPr lang="it-IT" sz="2000" dirty="0" smtClean="0"/>
              <a:t>296 </a:t>
            </a:r>
            <a:r>
              <a:rPr lang="it-IT" sz="2000" dirty="0" err="1"/>
              <a:t>pages</a:t>
            </a:r>
            <a:r>
              <a:rPr lang="it-IT" sz="2000" dirty="0"/>
              <a:t> </a:t>
            </a:r>
          </a:p>
          <a:p>
            <a:pPr marL="0" indent="0">
              <a:buNone/>
            </a:pPr>
            <a:r>
              <a:rPr lang="en-US" sz="2000" dirty="0" smtClean="0"/>
              <a:t>       </a:t>
            </a:r>
            <a:r>
              <a:rPr lang="fr-FR" sz="2000" dirty="0"/>
              <a:t>2015: Vol 3</a:t>
            </a:r>
            <a:r>
              <a:rPr lang="fr-FR" sz="2000" dirty="0" smtClean="0"/>
              <a:t>: </a:t>
            </a:r>
            <a:r>
              <a:rPr lang="fr-FR" sz="2000" dirty="0"/>
              <a:t>4</a:t>
            </a:r>
            <a:r>
              <a:rPr lang="fr-FR" sz="2000" dirty="0" smtClean="0"/>
              <a:t> issues, 14 </a:t>
            </a:r>
            <a:r>
              <a:rPr lang="fr-FR" sz="2000" dirty="0"/>
              <a:t>articles, </a:t>
            </a:r>
            <a:r>
              <a:rPr lang="fr-FR" sz="2000" dirty="0" smtClean="0"/>
              <a:t>370 </a:t>
            </a:r>
            <a:r>
              <a:rPr lang="fr-FR" sz="2000" dirty="0"/>
              <a:t>pages </a:t>
            </a:r>
            <a:endParaRPr lang="fr-FR" sz="2000" dirty="0" smtClean="0"/>
          </a:p>
          <a:p>
            <a:pPr marL="0" indent="0">
              <a:buNone/>
            </a:pPr>
            <a:r>
              <a:rPr lang="fr-FR" sz="2000" b="1" dirty="0" smtClean="0">
                <a:solidFill>
                  <a:srgbClr val="FF0000"/>
                </a:solidFill>
              </a:rPr>
              <a:t>       2016: Vol 4: </a:t>
            </a:r>
            <a:r>
              <a:rPr lang="fr-FR" sz="2000" dirty="0" smtClean="0"/>
              <a:t>2 issues:18 </a:t>
            </a:r>
            <a:r>
              <a:rPr lang="fr-FR" sz="2000" dirty="0" err="1" smtClean="0"/>
              <a:t>papers</a:t>
            </a:r>
            <a:r>
              <a:rPr lang="fr-FR" sz="2000" dirty="0" smtClean="0"/>
              <a:t>,  481 pages</a:t>
            </a:r>
          </a:p>
          <a:p>
            <a:pPr marL="0" indent="0">
              <a:buNone/>
            </a:pPr>
            <a:r>
              <a:rPr lang="fr-FR" sz="2000" dirty="0" smtClean="0"/>
              <a:t>       </a:t>
            </a:r>
            <a:r>
              <a:rPr lang="fr-FR" sz="2000" b="1" dirty="0" smtClean="0">
                <a:solidFill>
                  <a:srgbClr val="FF0000"/>
                </a:solidFill>
              </a:rPr>
              <a:t>2017: Vol 5: </a:t>
            </a:r>
            <a:r>
              <a:rPr lang="fr-FR" sz="2000" dirty="0" smtClean="0"/>
              <a:t>Online first  </a:t>
            </a:r>
            <a:r>
              <a:rPr lang="fr-FR" sz="2000" b="1" dirty="0" smtClean="0"/>
              <a:t>15  articles . </a:t>
            </a:r>
            <a:r>
              <a:rPr lang="en-US" sz="2000" b="1" dirty="0" smtClean="0"/>
              <a:t>Good flow </a:t>
            </a:r>
            <a:r>
              <a:rPr lang="en-US" sz="2000" dirty="0" smtClean="0"/>
              <a:t>of good quality submissions.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 smtClean="0"/>
              <a:t>       The </a:t>
            </a:r>
            <a:r>
              <a:rPr lang="en-US" sz="2000" dirty="0"/>
              <a:t>journal will be able to publish </a:t>
            </a:r>
            <a:r>
              <a:rPr lang="en-US" sz="2000" b="1" dirty="0" smtClean="0"/>
              <a:t>20+ </a:t>
            </a:r>
            <a:r>
              <a:rPr lang="en-US" sz="2000" b="1" dirty="0"/>
              <a:t>articles </a:t>
            </a:r>
            <a:r>
              <a:rPr lang="en-US" sz="2000" b="1" dirty="0" smtClean="0"/>
              <a:t>in 2017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000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fr-FR" sz="2000" dirty="0" smtClean="0"/>
              <a:t>        In </a:t>
            </a:r>
            <a:r>
              <a:rPr lang="fr-FR" sz="2000" b="1" dirty="0">
                <a:solidFill>
                  <a:srgbClr val="FF0000"/>
                </a:solidFill>
              </a:rPr>
              <a:t>July 2016 </a:t>
            </a:r>
            <a:r>
              <a:rPr lang="fr-FR" sz="2000" dirty="0" err="1"/>
              <a:t>Silvano</a:t>
            </a:r>
            <a:r>
              <a:rPr lang="fr-FR" sz="2000" dirty="0"/>
              <a:t> </a:t>
            </a:r>
            <a:r>
              <a:rPr lang="fr-FR" sz="2000" dirty="0" err="1"/>
              <a:t>submitted</a:t>
            </a:r>
            <a:r>
              <a:rPr lang="fr-FR" sz="2000" dirty="0"/>
              <a:t> EJDP to </a:t>
            </a:r>
            <a:r>
              <a:rPr lang="en-US" sz="2000" b="1" dirty="0">
                <a:solidFill>
                  <a:srgbClr val="FF0000"/>
                </a:solidFill>
              </a:rPr>
              <a:t>Scopus </a:t>
            </a:r>
            <a:r>
              <a:rPr lang="en-US" sz="2000" dirty="0"/>
              <a:t>as </a:t>
            </a:r>
            <a:r>
              <a:rPr lang="en-US" sz="2000" b="1" dirty="0"/>
              <a:t>"suggestion for inclusion“</a:t>
            </a:r>
            <a:r>
              <a:rPr lang="en-US" sz="2000" dirty="0"/>
              <a:t>.</a:t>
            </a:r>
            <a:endParaRPr lang="fr-FR" sz="20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        </a:t>
            </a:r>
            <a:r>
              <a:rPr lang="fr-FR" sz="2000" dirty="0" smtClean="0"/>
              <a:t>In </a:t>
            </a:r>
            <a:r>
              <a:rPr lang="fr-FR" sz="2000" b="1" dirty="0" smtClean="0">
                <a:solidFill>
                  <a:srgbClr val="FF0000"/>
                </a:solidFill>
              </a:rPr>
              <a:t>July 2016 </a:t>
            </a:r>
            <a:r>
              <a:rPr lang="fr-FR" sz="2000" dirty="0" smtClean="0"/>
              <a:t>Sonal </a:t>
            </a:r>
            <a:r>
              <a:rPr lang="fr-FR" sz="2000" dirty="0" err="1" smtClean="0"/>
              <a:t>submitted</a:t>
            </a:r>
            <a:r>
              <a:rPr lang="fr-FR" sz="2000" dirty="0" smtClean="0"/>
              <a:t> EJDP to </a:t>
            </a:r>
            <a:r>
              <a:rPr lang="en-US" sz="2000" b="1" dirty="0" err="1" smtClean="0">
                <a:solidFill>
                  <a:srgbClr val="FF0000"/>
                </a:solidFill>
              </a:rPr>
              <a:t>WoS</a:t>
            </a:r>
            <a:r>
              <a:rPr lang="en-US" sz="2000" b="1" dirty="0" smtClean="0">
                <a:solidFill>
                  <a:srgbClr val="FF0000"/>
                </a:solidFill>
              </a:rPr>
              <a:t> ESCI.</a:t>
            </a:r>
            <a:r>
              <a:rPr lang="fr-FR" sz="2000" dirty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No </a:t>
            </a:r>
            <a:r>
              <a:rPr lang="en-US" sz="2000" b="1" dirty="0">
                <a:solidFill>
                  <a:srgbClr val="FF0000"/>
                </a:solidFill>
              </a:rPr>
              <a:t>news yet.</a:t>
            </a:r>
            <a:endParaRPr lang="fr-FR" sz="2000" b="1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</a:t>
            </a:r>
            <a:r>
              <a:rPr lang="en-US" sz="2000" b="1" dirty="0" smtClean="0">
                <a:solidFill>
                  <a:srgbClr val="FF0000"/>
                </a:solidFill>
              </a:rPr>
              <a:t>Martine: </a:t>
            </a:r>
            <a:r>
              <a:rPr lang="en-US" sz="2000" dirty="0" smtClean="0"/>
              <a:t>It could be the right moment for submitting to </a:t>
            </a:r>
            <a:r>
              <a:rPr lang="en-US" sz="2000" b="1" dirty="0" err="1" smtClean="0">
                <a:solidFill>
                  <a:srgbClr val="FF0000"/>
                </a:solidFill>
              </a:rPr>
              <a:t>WoS</a:t>
            </a:r>
            <a:r>
              <a:rPr lang="en-US" sz="2000" b="1" dirty="0" smtClean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       </a:t>
            </a:r>
            <a:r>
              <a:rPr lang="en-US" sz="2000" b="1" dirty="0" err="1" smtClean="0">
                <a:solidFill>
                  <a:srgbClr val="FF0000"/>
                </a:solidFill>
              </a:rPr>
              <a:t>Sonal</a:t>
            </a:r>
            <a:r>
              <a:rPr lang="en-US" sz="2000" b="1" dirty="0" smtClean="0">
                <a:solidFill>
                  <a:srgbClr val="FF0000"/>
                </a:solidFill>
              </a:rPr>
              <a:t>: </a:t>
            </a:r>
            <a:r>
              <a:rPr lang="en-US" sz="2000" dirty="0" smtClean="0"/>
              <a:t>citation count insufficient: better to wait one more year.</a:t>
            </a:r>
          </a:p>
        </p:txBody>
      </p:sp>
    </p:spTree>
    <p:extLst>
      <p:ext uri="{BB962C8B-B14F-4D97-AF65-F5344CB8AC3E}">
        <p14:creationId xmlns:p14="http://schemas.microsoft.com/office/powerpoint/2010/main" val="1230170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900" i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EURO Advanced Tutorials on Operations Research</a:t>
            </a:r>
            <a:endParaRPr lang="it-IT" sz="1900" i="1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egnaposto contenuto 2"/>
          <p:cNvSpPr txBox="1">
            <a:spLocks/>
          </p:cNvSpPr>
          <p:nvPr/>
        </p:nvSpPr>
        <p:spPr>
          <a:xfrm>
            <a:off x="457200" y="846138"/>
            <a:ext cx="8229600" cy="528002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it-IT" sz="1900" b="1" dirty="0" smtClean="0">
                <a:solidFill>
                  <a:srgbClr val="FF0000"/>
                </a:solidFill>
              </a:rPr>
              <a:t>Aims and scope of the series</a:t>
            </a:r>
            <a:endParaRPr lang="en-US" sz="1900" b="1" dirty="0" smtClean="0"/>
          </a:p>
          <a:p>
            <a:r>
              <a:rPr lang="en-US" sz="1900" dirty="0" smtClean="0"/>
              <a:t>Didactical purposes: Master and PhD courses</a:t>
            </a:r>
          </a:p>
          <a:p>
            <a:r>
              <a:rPr lang="en-US" sz="1900" dirty="0" smtClean="0"/>
              <a:t>Authors: </a:t>
            </a:r>
            <a:r>
              <a:rPr lang="en-US" sz="1900" dirty="0" smtClean="0">
                <a:solidFill>
                  <a:schemeClr val="tx2"/>
                </a:solidFill>
              </a:rPr>
              <a:t>experienced scholars </a:t>
            </a:r>
            <a:r>
              <a:rPr lang="en-US" sz="1900" dirty="0" smtClean="0"/>
              <a:t>in the area</a:t>
            </a:r>
          </a:p>
          <a:p>
            <a:r>
              <a:rPr lang="en-US" sz="1900" dirty="0" smtClean="0"/>
              <a:t>Uniform style and vision  (</a:t>
            </a:r>
            <a:r>
              <a:rPr lang="en-US" sz="1900" dirty="0" smtClean="0">
                <a:solidFill>
                  <a:schemeClr val="tx2"/>
                </a:solidFill>
              </a:rPr>
              <a:t>not a collection of chapters</a:t>
            </a:r>
            <a:r>
              <a:rPr lang="en-US" sz="1900" dirty="0" smtClean="0"/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it-IT" sz="1900" b="1" dirty="0" smtClean="0">
                <a:solidFill>
                  <a:srgbClr val="FF0000"/>
                </a:solidFill>
              </a:rPr>
              <a:t>Technical aspects</a:t>
            </a:r>
            <a:endParaRPr lang="en-US" sz="1900" b="1" dirty="0" smtClean="0"/>
          </a:p>
          <a:p>
            <a:r>
              <a:rPr lang="en-US" sz="1900" dirty="0" smtClean="0"/>
              <a:t>Published by </a:t>
            </a:r>
            <a:r>
              <a:rPr lang="en-US" sz="1900" dirty="0" smtClean="0">
                <a:solidFill>
                  <a:schemeClr val="tx2"/>
                </a:solidFill>
              </a:rPr>
              <a:t>Springer, </a:t>
            </a:r>
            <a:r>
              <a:rPr lang="en-US" sz="1900" dirty="0" smtClean="0"/>
              <a:t>80-150 pages (400-500 words per page)</a:t>
            </a:r>
          </a:p>
          <a:p>
            <a:r>
              <a:rPr lang="en-US" sz="1900" dirty="0" smtClean="0"/>
              <a:t>Editors: </a:t>
            </a:r>
            <a:r>
              <a:rPr lang="en-US" sz="1900" dirty="0" smtClean="0">
                <a:solidFill>
                  <a:schemeClr val="tx2"/>
                </a:solidFill>
              </a:rPr>
              <a:t>M.G. </a:t>
            </a:r>
            <a:r>
              <a:rPr lang="en-US" sz="1900" dirty="0" err="1" smtClean="0">
                <a:solidFill>
                  <a:schemeClr val="tx2"/>
                </a:solidFill>
              </a:rPr>
              <a:t>Speranza</a:t>
            </a:r>
            <a:r>
              <a:rPr lang="en-US" sz="1900" dirty="0" smtClean="0">
                <a:solidFill>
                  <a:schemeClr val="tx2"/>
                </a:solidFill>
              </a:rPr>
              <a:t>, J.F. Oliveira</a:t>
            </a:r>
            <a:endParaRPr lang="it-IT" sz="1900" dirty="0" smtClean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900" b="1" dirty="0" smtClean="0">
                <a:solidFill>
                  <a:srgbClr val="FF0000"/>
                </a:solidFill>
              </a:rPr>
              <a:t>Status: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 smtClean="0">
                <a:solidFill>
                  <a:srgbClr val="FF0000"/>
                </a:solidFill>
              </a:rPr>
              <a:t>      1 book published (2015):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i="1" dirty="0" smtClean="0"/>
              <a:t>         Linear and Mixed Integer Programming for Portfolio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i="1" dirty="0" smtClean="0"/>
              <a:t>         Optimization</a:t>
            </a:r>
            <a:r>
              <a:rPr lang="en-US" sz="1900" dirty="0" smtClean="0"/>
              <a:t> by R. </a:t>
            </a:r>
            <a:r>
              <a:rPr lang="en-US" sz="1900" dirty="0" err="1" smtClean="0"/>
              <a:t>Mansini</a:t>
            </a:r>
            <a:r>
              <a:rPr lang="en-US" sz="1900" dirty="0" smtClean="0"/>
              <a:t>, W. </a:t>
            </a:r>
            <a:r>
              <a:rPr lang="en-US" sz="1900" dirty="0" err="1" smtClean="0"/>
              <a:t>Ogryczak</a:t>
            </a:r>
            <a:r>
              <a:rPr lang="en-US" sz="1900" dirty="0" smtClean="0"/>
              <a:t>, M.G. </a:t>
            </a:r>
            <a:r>
              <a:rPr lang="en-US" sz="1900" dirty="0" err="1" smtClean="0"/>
              <a:t>Speranza</a:t>
            </a:r>
            <a:endParaRPr lang="en-US" sz="19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 smtClean="0">
                <a:solidFill>
                  <a:srgbClr val="FF0000"/>
                </a:solidFill>
              </a:rPr>
              <a:t>      2 books published (2016):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i="1" dirty="0" smtClean="0"/>
              <a:t>         Dual-feasible functions for integer programming and combinatorial optimization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i="1" dirty="0" smtClean="0"/>
              <a:t>         </a:t>
            </a:r>
            <a:r>
              <a:rPr lang="en-US" sz="1900" dirty="0" smtClean="0"/>
              <a:t>by</a:t>
            </a:r>
            <a:r>
              <a:rPr lang="en-US" sz="1900" i="1" dirty="0" smtClean="0"/>
              <a:t> </a:t>
            </a:r>
            <a:r>
              <a:rPr lang="it-IT" sz="1900" dirty="0" smtClean="0"/>
              <a:t>C. Alves, F. Clautiaux, J. Valério de Carvalho, and J. Rietz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i="1" dirty="0" smtClean="0">
                <a:solidFill>
                  <a:srgbClr val="FF0000"/>
                </a:solidFill>
              </a:rPr>
              <a:t>         </a:t>
            </a:r>
            <a:r>
              <a:rPr lang="en-US" sz="1900" i="1" dirty="0" smtClean="0"/>
              <a:t>Multi-objective linear and integer programming</a:t>
            </a:r>
            <a:r>
              <a:rPr lang="en-US" sz="1900" dirty="0" smtClean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 smtClean="0"/>
              <a:t>         by C. </a:t>
            </a:r>
            <a:r>
              <a:rPr lang="en-US" sz="1900" dirty="0" err="1" smtClean="0"/>
              <a:t>Henggeler</a:t>
            </a:r>
            <a:r>
              <a:rPr lang="en-US" sz="1900" dirty="0" smtClean="0"/>
              <a:t> </a:t>
            </a:r>
            <a:r>
              <a:rPr lang="en-US" sz="1900" dirty="0" err="1" smtClean="0"/>
              <a:t>Antunes</a:t>
            </a:r>
            <a:r>
              <a:rPr lang="en-US" sz="1900" dirty="0" smtClean="0"/>
              <a:t>, M. J. Alves, and J. </a:t>
            </a:r>
            <a:r>
              <a:rPr lang="en-US" sz="1900" dirty="0" err="1" smtClean="0"/>
              <a:t>Clímaco</a:t>
            </a:r>
            <a:r>
              <a:rPr lang="en-US" sz="1900" dirty="0" smtClean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900" b="1" dirty="0" smtClean="0">
                <a:solidFill>
                  <a:srgbClr val="FF0000"/>
                </a:solidFill>
              </a:rPr>
              <a:t>      8 proposals accepted, 1 rejected, 1 to be re-submitted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900" b="1" dirty="0" smtClean="0">
                <a:solidFill>
                  <a:srgbClr val="FF0000"/>
                </a:solidFill>
              </a:rPr>
              <a:t>      9 expressions of interest</a:t>
            </a:r>
            <a:endParaRPr lang="en-US" sz="19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826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900" i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EURO Advanced Tutorials on Operations Research</a:t>
            </a:r>
            <a:br>
              <a:rPr lang="en-GB" sz="1900" i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r>
              <a:rPr lang="en-GB" sz="1900" i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Books in preparation</a:t>
            </a:r>
            <a:endParaRPr lang="pt-PT" sz="1900" i="1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8345938"/>
              </p:ext>
            </p:extLst>
          </p:nvPr>
        </p:nvGraphicFramePr>
        <p:xfrm>
          <a:off x="251520" y="1412776"/>
          <a:ext cx="8424935" cy="39834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83303">
                  <a:extLst>
                    <a:ext uri="{9D8B030D-6E8A-4147-A177-3AD203B41FA5}">
                      <a16:colId xmlns:a16="http://schemas.microsoft.com/office/drawing/2014/main" xmlns="" val="2412098193"/>
                    </a:ext>
                  </a:extLst>
                </a:gridCol>
                <a:gridCol w="298887">
                  <a:extLst>
                    <a:ext uri="{9D8B030D-6E8A-4147-A177-3AD203B41FA5}">
                      <a16:colId xmlns:a16="http://schemas.microsoft.com/office/drawing/2014/main" xmlns="" val="723301132"/>
                    </a:ext>
                  </a:extLst>
                </a:gridCol>
                <a:gridCol w="3442745">
                  <a:extLst>
                    <a:ext uri="{9D8B030D-6E8A-4147-A177-3AD203B41FA5}">
                      <a16:colId xmlns:a16="http://schemas.microsoft.com/office/drawing/2014/main" xmlns="" val="1403366321"/>
                    </a:ext>
                  </a:extLst>
                </a:gridCol>
              </a:tblGrid>
              <a:tr h="598351">
                <a:tc>
                  <a:txBody>
                    <a:bodyPr/>
                    <a:lstStyle/>
                    <a:p>
                      <a:pPr algn="l" fontAlgn="b"/>
                      <a:r>
                        <a:rPr lang="pt-PT" sz="1400" u="none" strike="noStrike" dirty="0" err="1">
                          <a:effectLst/>
                        </a:rPr>
                        <a:t>Jesper</a:t>
                      </a:r>
                      <a:r>
                        <a:rPr lang="pt-PT" sz="1400" u="none" strike="noStrike" dirty="0">
                          <a:effectLst/>
                        </a:rPr>
                        <a:t> Larsen, Richard </a:t>
                      </a:r>
                      <a:r>
                        <a:rPr lang="pt-PT" sz="1400" u="none" strike="noStrike" dirty="0" err="1">
                          <a:effectLst/>
                        </a:rPr>
                        <a:t>Lusby</a:t>
                      </a:r>
                      <a:r>
                        <a:rPr lang="pt-PT" sz="1400" u="none" strike="noStrike" dirty="0">
                          <a:effectLst/>
                        </a:rPr>
                        <a:t>, </a:t>
                      </a:r>
                      <a:r>
                        <a:rPr lang="pt-PT" sz="1400" u="none" strike="noStrike" dirty="0" err="1">
                          <a:effectLst/>
                        </a:rPr>
                        <a:t>Troels</a:t>
                      </a:r>
                      <a:r>
                        <a:rPr lang="pt-PT" sz="1400" u="none" strike="noStrike" dirty="0">
                          <a:effectLst/>
                        </a:rPr>
                        <a:t> Martin Range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Column Generation for Linear and Integer Programming - Theory and Practice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995686526"/>
                  </a:ext>
                </a:extLst>
              </a:tr>
              <a:tr h="330580">
                <a:tc>
                  <a:txBody>
                    <a:bodyPr/>
                    <a:lstStyle/>
                    <a:p>
                      <a:pPr algn="l" fontAlgn="b"/>
                      <a:r>
                        <a:rPr lang="pt-PT" sz="1400" u="none" strike="noStrike">
                          <a:effectLst/>
                        </a:rPr>
                        <a:t>Abraham Duarte, Manuel Laguna, and Rafael Martí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400" u="none" strike="noStrike">
                          <a:effectLst/>
                        </a:rPr>
                        <a:t>Metaheuristics for Business Analytics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25264133"/>
                  </a:ext>
                </a:extLst>
              </a:tr>
              <a:tr h="598351">
                <a:tc>
                  <a:txBody>
                    <a:bodyPr/>
                    <a:lstStyle/>
                    <a:p>
                      <a:pPr algn="l" fontAlgn="b"/>
                      <a:r>
                        <a:rPr lang="pt-PT" sz="1400" u="none" strike="noStrike" dirty="0">
                          <a:effectLst/>
                        </a:rPr>
                        <a:t>Lima </a:t>
                      </a:r>
                      <a:r>
                        <a:rPr lang="pt-PT" sz="1400" u="none" strike="noStrike" dirty="0" err="1">
                          <a:effectLst/>
                        </a:rPr>
                        <a:t>Zhao</a:t>
                      </a:r>
                      <a:r>
                        <a:rPr lang="pt-PT" sz="1400" u="none" strike="noStrike" dirty="0">
                          <a:effectLst/>
                        </a:rPr>
                        <a:t>, </a:t>
                      </a:r>
                      <a:r>
                        <a:rPr lang="pt-PT" sz="1400" u="none" strike="noStrike" dirty="0" err="1">
                          <a:effectLst/>
                        </a:rPr>
                        <a:t>Arnd</a:t>
                      </a:r>
                      <a:r>
                        <a:rPr lang="pt-PT" sz="1400" u="none" strike="noStrike" dirty="0">
                          <a:effectLst/>
                        </a:rPr>
                        <a:t> </a:t>
                      </a:r>
                      <a:r>
                        <a:rPr lang="pt-PT" sz="1400" u="none" strike="noStrike" dirty="0" err="1">
                          <a:effectLst/>
                        </a:rPr>
                        <a:t>Huchzermeier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400" u="none" strike="noStrike">
                          <a:effectLst/>
                        </a:rPr>
                        <a:t>Operations-finance interface: Integrated risk management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284186429"/>
                  </a:ext>
                </a:extLst>
              </a:tr>
              <a:tr h="330580">
                <a:tc>
                  <a:txBody>
                    <a:bodyPr/>
                    <a:lstStyle/>
                    <a:p>
                      <a:pPr algn="l" fontAlgn="b"/>
                      <a:r>
                        <a:rPr lang="pt-PT" sz="1400" u="none" strike="noStrike">
                          <a:effectLst/>
                        </a:rPr>
                        <a:t>Francesco Menoncin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Risk Management for Pension Funds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831178864"/>
                  </a:ext>
                </a:extLst>
              </a:tr>
              <a:tr h="330580">
                <a:tc>
                  <a:txBody>
                    <a:bodyPr/>
                    <a:lstStyle/>
                    <a:p>
                      <a:pPr algn="l" fontAlgn="b"/>
                      <a:r>
                        <a:rPr lang="pt-PT" sz="1400" u="none" strike="noStrike">
                          <a:effectLst/>
                        </a:rPr>
                        <a:t>Paolo Serafini, Giuseppe Lancia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400" u="none" strike="noStrike" dirty="0">
                          <a:effectLst/>
                        </a:rPr>
                        <a:t>Exponential-size Integer Linear Programs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905469893"/>
                  </a:ext>
                </a:extLst>
              </a:tr>
              <a:tr h="598351">
                <a:tc>
                  <a:txBody>
                    <a:bodyPr/>
                    <a:lstStyle/>
                    <a:p>
                      <a:pPr algn="l" fontAlgn="b"/>
                      <a:r>
                        <a:rPr lang="pt-PT" sz="1400" u="none" strike="noStrike">
                          <a:effectLst/>
                        </a:rPr>
                        <a:t>Femke van Wageningen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Traffic Flow Modelling: Introduction to Traffic Flow Theory Through a Genealogy of Models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83116518"/>
                  </a:ext>
                </a:extLst>
              </a:tr>
              <a:tr h="598351">
                <a:tc gridSpan="2">
                  <a:txBody>
                    <a:bodyPr/>
                    <a:lstStyle/>
                    <a:p>
                      <a:pPr algn="l" fontAlgn="b"/>
                      <a:r>
                        <a:rPr lang="it-IT" sz="1400" u="none" strike="noStrike">
                          <a:effectLst/>
                        </a:rPr>
                        <a:t>Giancarlo Bigi, Marco Castellani, Massimo Pappalardo, Mauro Passacantando</a:t>
                      </a:r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400" u="none" strike="noStrike" dirty="0">
                          <a:effectLst/>
                        </a:rPr>
                        <a:t>Nonlinear programming techniques for</a:t>
                      </a:r>
                      <a:br>
                        <a:rPr lang="pt-PT" sz="1400" u="none" strike="noStrike" dirty="0">
                          <a:effectLst/>
                        </a:rPr>
                      </a:br>
                      <a:r>
                        <a:rPr lang="pt-PT" sz="1400" u="none" strike="noStrike" dirty="0">
                          <a:effectLst/>
                        </a:rPr>
                        <a:t>equilibria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72407168"/>
                  </a:ext>
                </a:extLst>
              </a:tr>
              <a:tr h="598351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PT" sz="1400" u="none" strike="noStrike">
                          <a:effectLst/>
                        </a:rPr>
                        <a:t>Constantin Zopounidis, Chistos Lemonakis, Michael Doumpos, Dimitrios Niklis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Operations Research Techniques in the Assessment of Credit Risk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528181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976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2286000" y="2551837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sz="3600" b="1" cap="small" dirty="0" smtClean="0">
                <a:solidFill>
                  <a:srgbClr val="FF0000"/>
                </a:solidFill>
              </a:rPr>
              <a:t>Communications</a:t>
            </a:r>
            <a:r>
              <a:rPr lang="en-US" sz="3600" b="1" cap="small" dirty="0">
                <a:solidFill>
                  <a:srgbClr val="FF0000"/>
                </a:solidFill>
              </a:rPr>
              <a:t/>
            </a:r>
            <a:br>
              <a:rPr lang="en-US" sz="3600" b="1" cap="small" dirty="0">
                <a:solidFill>
                  <a:srgbClr val="FF0000"/>
                </a:solidFill>
              </a:rPr>
            </a:br>
            <a:r>
              <a:rPr lang="en-US" sz="3600" b="1" cap="small" dirty="0">
                <a:solidFill>
                  <a:srgbClr val="FF0000"/>
                </a:solidFill>
              </a:rPr>
              <a:t/>
            </a:r>
            <a:br>
              <a:rPr lang="en-US" sz="3600" b="1" cap="small" dirty="0">
                <a:solidFill>
                  <a:srgbClr val="FF0000"/>
                </a:solidFill>
              </a:rPr>
            </a:br>
            <a:r>
              <a:rPr lang="en-US" sz="3600" b="1" cap="small" dirty="0" err="1">
                <a:solidFill>
                  <a:prstClr val="black"/>
                </a:solidFill>
              </a:rPr>
              <a:t>Silvano</a:t>
            </a:r>
            <a:r>
              <a:rPr lang="en-US" sz="3600" b="1" cap="small" dirty="0">
                <a:solidFill>
                  <a:prstClr val="black"/>
                </a:solidFill>
              </a:rPr>
              <a:t> Martello</a:t>
            </a:r>
            <a:endParaRPr lang="it-IT" sz="3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9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63408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Visibility </a:t>
            </a:r>
            <a:endParaRPr lang="it-IT" sz="2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496944" cy="50405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rgbClr val="FF0000"/>
                </a:solidFill>
              </a:rPr>
              <a:t>Wikipedia Project: </a:t>
            </a:r>
            <a:r>
              <a:rPr lang="en-US" sz="2000" dirty="0" smtClean="0"/>
              <a:t>Wikipedia pages </a:t>
            </a:r>
            <a:r>
              <a:rPr lang="en-US" sz="2000" dirty="0"/>
              <a:t>on </a:t>
            </a:r>
          </a:p>
          <a:p>
            <a:r>
              <a:rPr lang="en-US" sz="2000" dirty="0" smtClean="0"/>
              <a:t>EURO</a:t>
            </a:r>
            <a:endParaRPr lang="en-US" sz="2000" b="1" dirty="0" smtClean="0">
              <a:solidFill>
                <a:schemeClr val="tx2"/>
              </a:solidFill>
            </a:endParaRPr>
          </a:p>
          <a:p>
            <a:r>
              <a:rPr lang="en-US" sz="2000" dirty="0" smtClean="0"/>
              <a:t>national </a:t>
            </a:r>
            <a:r>
              <a:rPr lang="en-US" sz="2000" dirty="0"/>
              <a:t>OR </a:t>
            </a:r>
            <a:r>
              <a:rPr lang="en-US" sz="2000" dirty="0" smtClean="0"/>
              <a:t>societies</a:t>
            </a:r>
          </a:p>
          <a:p>
            <a:r>
              <a:rPr lang="en-US" sz="2000" dirty="0" smtClean="0"/>
              <a:t>EWGs </a:t>
            </a:r>
          </a:p>
          <a:p>
            <a:r>
              <a:rPr lang="en-US" sz="2000" dirty="0" smtClean="0"/>
              <a:t>EURO journals</a:t>
            </a:r>
          </a:p>
          <a:p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/>
              <a:t>Wikipedia’s heavy restrictions (watchdogs)</a:t>
            </a:r>
          </a:p>
          <a:p>
            <a:pPr marL="0" indent="0"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/>
              <a:t>The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EURO Wikipedia page </a:t>
            </a:r>
            <a:r>
              <a:rPr lang="en-US" sz="2000" dirty="0" smtClean="0"/>
              <a:t>is alive and kicking:</a:t>
            </a:r>
          </a:p>
          <a:p>
            <a:pPr marL="0" indent="0">
              <a:buNone/>
            </a:pPr>
            <a:r>
              <a:rPr lang="en-US" sz="2000" dirty="0" smtClean="0"/>
              <a:t>      Google search for: Operations Research Societies Wiki  </a:t>
            </a:r>
            <a:r>
              <a:rPr lang="en-US" sz="2000" dirty="0" smtClean="0">
                <a:sym typeface="Wingdings" panose="05000000000000000000" pitchFamily="2" charset="2"/>
              </a:rPr>
              <a:t></a:t>
            </a:r>
            <a:endParaRPr lang="en-US" sz="2000" dirty="0" smtClean="0"/>
          </a:p>
          <a:p>
            <a:pPr marL="0" indent="0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       </a:t>
            </a:r>
            <a:endParaRPr lang="en-US" sz="1800" b="1" dirty="0" smtClean="0"/>
          </a:p>
          <a:p>
            <a:pPr marL="0" indent="0">
              <a:buNone/>
            </a:pPr>
            <a:endParaRPr lang="it-IT" sz="2100" dirty="0"/>
          </a:p>
          <a:p>
            <a:endParaRPr lang="it-IT" sz="2100" dirty="0"/>
          </a:p>
        </p:txBody>
      </p:sp>
    </p:spTree>
    <p:extLst>
      <p:ext uri="{BB962C8B-B14F-4D97-AF65-F5344CB8AC3E}">
        <p14:creationId xmlns:p14="http://schemas.microsoft.com/office/powerpoint/2010/main" val="3868935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Adobe Acrobat Standard - [Google.pdf]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7662"/>
            <a:ext cx="9144000" cy="492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028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3014</TotalTime>
  <Words>1732</Words>
  <Application>Microsoft Office PowerPoint</Application>
  <PresentationFormat>On-screen Show (4:3)</PresentationFormat>
  <Paragraphs>240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Courier New</vt:lpstr>
      <vt:lpstr>Wingdings</vt:lpstr>
      <vt:lpstr>Tema di Office</vt:lpstr>
      <vt:lpstr>PowerPoint Presentation</vt:lpstr>
      <vt:lpstr>EURO Journals</vt:lpstr>
      <vt:lpstr>EURO Journals (cont’d)</vt:lpstr>
      <vt:lpstr>EURO Journals (cont’d)</vt:lpstr>
      <vt:lpstr>PowerPoint Presentation</vt:lpstr>
      <vt:lpstr>EURO Advanced Tutorials on Operations Research Books in preparation</vt:lpstr>
      <vt:lpstr>PowerPoint Presentation</vt:lpstr>
      <vt:lpstr>Visibility </vt:lpstr>
      <vt:lpstr>PowerPoint Presentation</vt:lpstr>
      <vt:lpstr>Visibility </vt:lpstr>
      <vt:lpstr>Visibility </vt:lpstr>
      <vt:lpstr>Visibility</vt:lpstr>
      <vt:lpstr>Joint EURO/ORSC/ECCO International Conference 2017 in Combinatorial Optimization (ECCO XXX)</vt:lpstr>
      <vt:lpstr>PowerPoint Presentation</vt:lpstr>
      <vt:lpstr>EURO/ORSC/ECCO</vt:lpstr>
      <vt:lpstr>EURO/ORSC/ECCO</vt:lpstr>
      <vt:lpstr>EURO/ORSC/ECCO</vt:lpstr>
      <vt:lpstr>The Russian Affair</vt:lpstr>
      <vt:lpstr>July</vt:lpstr>
      <vt:lpstr>August</vt:lpstr>
      <vt:lpstr>October</vt:lpstr>
      <vt:lpstr>November</vt:lpstr>
      <vt:lpstr>December</vt:lpstr>
      <vt:lpstr>January</vt:lpstr>
      <vt:lpstr>From the RuORS web site. Random picture from a recent conference.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Speranza</dc:creator>
  <cp:lastModifiedBy>Silvano Martello</cp:lastModifiedBy>
  <cp:revision>121</cp:revision>
  <dcterms:created xsi:type="dcterms:W3CDTF">2014-06-17T05:12:05Z</dcterms:created>
  <dcterms:modified xsi:type="dcterms:W3CDTF">2017-01-24T16:58:08Z</dcterms:modified>
</cp:coreProperties>
</file>