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4" r:id="rId6"/>
    <p:sldId id="266" r:id="rId7"/>
    <p:sldId id="267" r:id="rId8"/>
    <p:sldId id="268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o Manuel Costa Silva" initials="BMCS" lastIdx="1" clrIdx="0">
    <p:extLst>
      <p:ext uri="{19B8F6BF-5375-455C-9EA6-DF929625EA0E}">
        <p15:presenceInfo xmlns:p15="http://schemas.microsoft.com/office/powerpoint/2012/main" userId="Bernardo Manuel Costa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EF82-8749-40B3-9FD3-D257494F5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55C8E-9746-4AD8-86F2-4B2D9F128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75C0-72E0-4043-A4D9-46E6F64A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E9E9-397E-4CAC-BE8C-981A3A26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94AA-4AED-483E-AD25-8E4A67DE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25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2476-18A1-46A4-8476-86A72291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9EB91-6F81-404D-B113-B8F02F2BA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59FD-1A33-49BA-812E-86A916A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9C3DF-836D-419E-B662-A57F86F0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2F267-DB32-4CAA-AF29-63460620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2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E2B90-B14A-4DF1-8502-9FAF873ED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CA890-FFE1-4414-8EA4-530D0D28C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8E03-2DD8-4E44-9D88-41D227C3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6DCBB-DBF7-41EE-B652-2F301BEA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299F-567C-4B49-8E85-959FB5DC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0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78B8-5B55-4CDF-BA88-2134A36A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AC44-428C-4F66-8700-F847199E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878E-59D2-40DB-B415-DCCC3E53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E628-5626-4785-A07D-8846A07B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EDAD-A2BF-44CA-9386-4FE9E690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9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B896-51D7-40B7-B700-8E05D68A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D7C9C-9141-4F64-AEE2-F7A8D935B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25C4E-6CA8-40EF-87BF-07AA9D02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3FBC-547D-4669-96A5-C0A41167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282D-663B-46AE-B257-62424140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A970-FFBF-4187-A62F-91E3A9B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28E7-DE69-44CA-B666-58EFD9509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2DA10-DE7E-4841-BF91-6581D330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4FD5-68E3-4B33-899B-25F209B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C034D-BD96-47B6-A9AB-4713ACB3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EB2B-EF41-4220-93B9-6E81862F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27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E26F-9D9F-487E-BFFB-EB83585D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08B74-EA90-4209-B7D2-74B056990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A25FB-A19F-4405-8AD5-7F053636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B5A63-164D-4B70-BE42-97504E914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30E-0861-442C-8F00-092E0D21F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C4BD6-9C8F-4BB7-9E68-6DD8ED78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D4767-C8F0-4869-BD48-31262D26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3C93E-4BEB-48CB-8DA4-FDDC33C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7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2479-E66D-47FA-BDBB-C857D858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08CE5-B4DD-4416-9B56-B6B378F8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34950-A8A5-49AB-911C-4CB40404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C5AE1-C2A0-4607-A193-1D6B4013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B8192-9A1E-4D53-AACC-64FFFEC2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44791-52E8-4C91-A1D5-26E20B8E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8A1E0-5BE3-4BAB-B49F-883FF801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02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CA2D-2AF2-4E7F-B6B2-D16461D7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9A70-E1E9-4CC2-897F-1232361A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480B4-D326-4B9E-BB54-98B9EA84C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2964A-0B64-4B8E-8015-1B4E9E38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5B739-8C6E-4727-B656-AB5D270A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52C53-1021-442A-B844-AD6B1220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0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12BC-31E8-4DE8-8F09-AD30EE0B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61524-3191-4C8F-86C9-D344D5087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3DB3-B0E2-4466-8DBA-073855EA1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D0BB-D898-4A06-9819-AD9EA2B8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3FCD2-8FD5-4508-841E-F8693DB6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8EED-039E-45A9-9AE5-42A0A4AB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8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5AA21-98E8-4EB5-8AA9-AD7B0640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8BBB-E6ED-4CAF-9E1C-31894DFC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7A5C-9CE2-4850-98FE-9AF34DE41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C8A1-8E7A-4468-9766-463BDB2BC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067E-8BFE-4102-9055-5D62080D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41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irt&#10;&#10;Description automatically generated">
            <a:extLst>
              <a:ext uri="{FF2B5EF4-FFF2-40B4-BE49-F238E27FC236}">
                <a16:creationId xmlns:a16="http://schemas.microsoft.com/office/drawing/2014/main" id="{4F4693AD-3CB9-4C80-BBAD-B13716BD3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23" r="5335"/>
          <a:stretch/>
        </p:blipFill>
        <p:spPr>
          <a:xfrm rot="5400000">
            <a:off x="4920157" y="2357219"/>
            <a:ext cx="2143562" cy="6858000"/>
          </a:xfrm>
          <a:prstGeom prst="rect">
            <a:avLst/>
          </a:prstGeom>
        </p:spPr>
      </p:pic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57B8BD1F-5A31-458D-A255-61A7487A7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74" y="1074420"/>
            <a:ext cx="4946252" cy="5166360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D4E7C16B-D381-4200-AAB3-EEDF61DA6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"/>
          <a:stretch/>
        </p:blipFill>
        <p:spPr>
          <a:xfrm>
            <a:off x="2562938" y="-1"/>
            <a:ext cx="6565821" cy="6776977"/>
          </a:xfrm>
          <a:prstGeom prst="rect">
            <a:avLst/>
          </a:prstGeom>
        </p:spPr>
      </p:pic>
      <p:pic>
        <p:nvPicPr>
          <p:cNvPr id="6" name="Picture 5" descr="A picture containing shirt&#10;&#10;Description automatically generated">
            <a:extLst>
              <a:ext uri="{FF2B5EF4-FFF2-40B4-BE49-F238E27FC236}">
                <a16:creationId xmlns:a16="http://schemas.microsoft.com/office/drawing/2014/main" id="{DBB4B978-DDD3-408B-AF5E-C320880C8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23"/>
          <a:stretch/>
        </p:blipFill>
        <p:spPr>
          <a:xfrm>
            <a:off x="8974018" y="0"/>
            <a:ext cx="3217982" cy="6858000"/>
          </a:xfrm>
          <a:prstGeom prst="rect">
            <a:avLst/>
          </a:prstGeom>
        </p:spPr>
      </p:pic>
      <p:pic>
        <p:nvPicPr>
          <p:cNvPr id="8" name="Picture 7" descr="A picture containing shirt&#10;&#10;Description automatically generated">
            <a:extLst>
              <a:ext uri="{FF2B5EF4-FFF2-40B4-BE49-F238E27FC236}">
                <a16:creationId xmlns:a16="http://schemas.microsoft.com/office/drawing/2014/main" id="{11236F87-F871-4F07-BF7B-D5DCE4002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23"/>
          <a:stretch/>
        </p:blipFill>
        <p:spPr>
          <a:xfrm>
            <a:off x="0" y="0"/>
            <a:ext cx="3009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0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n animal&#10;&#10;Description automatically generated">
            <a:extLst>
              <a:ext uri="{FF2B5EF4-FFF2-40B4-BE49-F238E27FC236}">
                <a16:creationId xmlns:a16="http://schemas.microsoft.com/office/drawing/2014/main" id="{4AB9CFE4-2D30-4914-8AF5-B9D04ED35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92032">
            <a:off x="193588" y="3208509"/>
            <a:ext cx="440980" cy="440980"/>
          </a:xfrm>
          <a:prstGeom prst="rect">
            <a:avLst/>
          </a:prstGeom>
        </p:spPr>
      </p:pic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0F4C7CE4-3BC5-4AB4-9240-6ADC52BBD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92032">
            <a:off x="741829" y="2934389"/>
            <a:ext cx="440980" cy="440980"/>
          </a:xfrm>
          <a:prstGeom prst="rect">
            <a:avLst/>
          </a:prstGeom>
        </p:spPr>
      </p:pic>
      <p:pic>
        <p:nvPicPr>
          <p:cNvPr id="6" name="Picture 5" descr="A close up of an animal&#10;&#10;Description automatically generated">
            <a:extLst>
              <a:ext uri="{FF2B5EF4-FFF2-40B4-BE49-F238E27FC236}">
                <a16:creationId xmlns:a16="http://schemas.microsoft.com/office/drawing/2014/main" id="{0A1EF0DE-69C2-4C58-8D91-9A9BAB5B4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92032">
            <a:off x="1152911" y="3345571"/>
            <a:ext cx="440980" cy="440980"/>
          </a:xfrm>
          <a:prstGeom prst="rect">
            <a:avLst/>
          </a:prstGeom>
        </p:spPr>
      </p:pic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8FEEA731-CEF3-4779-A393-6DE0E5A0C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92032">
            <a:off x="1616955" y="2934389"/>
            <a:ext cx="440980" cy="440980"/>
          </a:xfrm>
          <a:prstGeom prst="rect">
            <a:avLst/>
          </a:prstGeom>
        </p:spPr>
      </p:pic>
      <p:pic>
        <p:nvPicPr>
          <p:cNvPr id="8" name="Picture 7" descr="A close up of an animal&#10;&#10;Description automatically generated">
            <a:extLst>
              <a:ext uri="{FF2B5EF4-FFF2-40B4-BE49-F238E27FC236}">
                <a16:creationId xmlns:a16="http://schemas.microsoft.com/office/drawing/2014/main" id="{CEC0BAE4-C25A-47DF-AE2B-0D81E3975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92032">
            <a:off x="2041927" y="3335591"/>
            <a:ext cx="440980" cy="44098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99D9C433-0FA2-489D-AFB9-6F9B661CE5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3" b="51850"/>
          <a:stretch/>
        </p:blipFill>
        <p:spPr>
          <a:xfrm rot="14023221">
            <a:off x="9820819" y="2848663"/>
            <a:ext cx="1544105" cy="116067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B8E9E04-D773-4F72-BEC7-9D4F0E7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24" y="1259512"/>
            <a:ext cx="4512716" cy="4338976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D8E7CF25-2FDB-4AE4-BE16-B12715F754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0" r="26542"/>
          <a:stretch/>
        </p:blipFill>
        <p:spPr>
          <a:xfrm rot="14023221">
            <a:off x="10791913" y="2602516"/>
            <a:ext cx="1770721" cy="128072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FF4931E-4A1B-4B34-A46F-14F95E84F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88" y="2000475"/>
            <a:ext cx="377463" cy="377463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C67EC7C-50AD-4E57-BB6D-3A97341D17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0" r="26542"/>
          <a:stretch/>
        </p:blipFill>
        <p:spPr>
          <a:xfrm rot="14023221">
            <a:off x="9073777" y="2437497"/>
            <a:ext cx="1770721" cy="12807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787593-FE87-4608-B733-61A2730022EB}"/>
              </a:ext>
            </a:extLst>
          </p:cNvPr>
          <p:cNvSpPr/>
          <p:nvPr/>
        </p:nvSpPr>
        <p:spPr>
          <a:xfrm>
            <a:off x="0" y="6381660"/>
            <a:ext cx="1219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>
                <a:latin typeface="Avenir Next LT Pro" panose="020B0504020202020204" pitchFamily="34" charset="0"/>
                <a:cs typeface="Lato" panose="020F0502020204030203" pitchFamily="34" charset="0"/>
              </a:rPr>
              <a:t>N’zembo</a:t>
            </a:r>
            <a:r>
              <a:rPr lang="es-ES" sz="1200" dirty="0">
                <a:latin typeface="Avenir Next LT Pro" panose="020B0504020202020204" pitchFamily="34" charset="0"/>
                <a:cs typeface="Lato" panose="020F0502020204030203" pitchFamily="34" charset="0"/>
              </a:rPr>
              <a:t> 50039011  Bernardo 50039481 | managershelterdog@gmail.com</a:t>
            </a:r>
            <a:endParaRPr lang="en-GB" sz="1200" dirty="0">
              <a:latin typeface="Avenir Next LT Pro" panose="020B0504020202020204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C4FABD-DAB3-4C8A-B343-373B42F50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7" y="199341"/>
            <a:ext cx="3055885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7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55CC7A-04BB-4EBB-BE34-A811010791AF}"/>
              </a:ext>
            </a:extLst>
          </p:cNvPr>
          <p:cNvSpPr txBox="1"/>
          <p:nvPr/>
        </p:nvSpPr>
        <p:spPr>
          <a:xfrm>
            <a:off x="0" y="47633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Abadi" panose="020B0604020202020204" pitchFamily="34" charset="0"/>
                <a:cs typeface="Lato" panose="020F0502020204030203" pitchFamily="34" charset="0"/>
              </a:rPr>
              <a:t>Dog</a:t>
            </a:r>
            <a:r>
              <a:rPr lang="es-ES" sz="4400" b="1" dirty="0">
                <a:latin typeface="Abadi" panose="020B0604020202020204" pitchFamily="34" charset="0"/>
                <a:cs typeface="Lato" panose="020F0502020204030203" pitchFamily="34" charset="0"/>
              </a:rPr>
              <a:t> </a:t>
            </a:r>
            <a:r>
              <a:rPr lang="es-ES" sz="4400" b="1" dirty="0" err="1">
                <a:latin typeface="Abadi" panose="020B0604020202020204" pitchFamily="34" charset="0"/>
                <a:cs typeface="Lato" panose="020F0502020204030203" pitchFamily="34" charset="0"/>
              </a:rPr>
              <a:t>Shelter</a:t>
            </a:r>
            <a:r>
              <a:rPr lang="es-ES" sz="4400" b="1" dirty="0">
                <a:latin typeface="Abadi" panose="020B0604020202020204" pitchFamily="34" charset="0"/>
                <a:cs typeface="Lato" panose="020F0502020204030203" pitchFamily="34" charset="0"/>
              </a:rPr>
              <a:t> Manager</a:t>
            </a:r>
            <a:endParaRPr lang="en-GB" sz="4400" b="1" dirty="0">
              <a:latin typeface="Abadi" panose="020B0604020202020204" pitchFamily="34" charset="0"/>
              <a:cs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35855E-1F19-448F-A8AB-15C1A2BB33E0}"/>
              </a:ext>
            </a:extLst>
          </p:cNvPr>
          <p:cNvSpPr/>
          <p:nvPr/>
        </p:nvSpPr>
        <p:spPr>
          <a:xfrm>
            <a:off x="0" y="6381660"/>
            <a:ext cx="1219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>
                <a:latin typeface="Avenir Next LT Pro" panose="020B0504020202020204" pitchFamily="34" charset="0"/>
                <a:cs typeface="Lato" panose="020F0502020204030203" pitchFamily="34" charset="0"/>
              </a:rPr>
              <a:t>N’zembo</a:t>
            </a:r>
            <a:r>
              <a:rPr lang="es-ES" sz="1200" dirty="0">
                <a:latin typeface="Avenir Next LT Pro" panose="020B0504020202020204" pitchFamily="34" charset="0"/>
                <a:cs typeface="Lato" panose="020F0502020204030203" pitchFamily="34" charset="0"/>
              </a:rPr>
              <a:t> 50039011  Bernardo 50039481</a:t>
            </a:r>
            <a:endParaRPr lang="en-GB" sz="1200" dirty="0">
              <a:latin typeface="Avenir Next LT Pro" panose="020B0504020202020204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08232E99-9A10-468D-9D69-A9E75B057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44" y="199341"/>
            <a:ext cx="6565821" cy="68580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8CD790-22DC-4335-A2E4-D7F14862E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7" y="199341"/>
            <a:ext cx="3055885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5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CE79A6-83C3-4B5B-A782-6A7534A62B46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err="1">
                <a:latin typeface="Abadi" panose="020B0604020202020204" pitchFamily="34" charset="0"/>
                <a:cs typeface="Lato" panose="020F0502020204030203" pitchFamily="34" charset="0"/>
              </a:rPr>
              <a:t>Conveniência</a:t>
            </a:r>
            <a:endParaRPr lang="en-GB" sz="5400" b="1" dirty="0">
              <a:latin typeface="Abadi" panose="020B0604020202020204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D31F-B55E-4CE8-9A2C-6E1A6FE0A99F}"/>
              </a:ext>
            </a:extLst>
          </p:cNvPr>
          <p:cNvSpPr txBox="1"/>
          <p:nvPr/>
        </p:nvSpPr>
        <p:spPr>
          <a:xfrm>
            <a:off x="222504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badi" panose="020B0604020202020204" pitchFamily="34" charset="0"/>
                <a:cs typeface="Lato" panose="020F0502020204030203" pitchFamily="34" charset="0"/>
              </a:rPr>
              <a:t>=   +</a:t>
            </a:r>
            <a:r>
              <a:rPr lang="es-ES" sz="5400" b="1" dirty="0" err="1">
                <a:latin typeface="Abadi" panose="020B0604020202020204" pitchFamily="34" charset="0"/>
                <a:cs typeface="Lato" panose="020F0502020204030203" pitchFamily="34" charset="0"/>
              </a:rPr>
              <a:t>Adoções</a:t>
            </a:r>
            <a:endParaRPr lang="en-GB" sz="5400" b="1" dirty="0">
              <a:latin typeface="Abadi" panose="020B0604020202020204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 descr="A close up of an animal&#10;&#10;Description automatically generated">
            <a:extLst>
              <a:ext uri="{FF2B5EF4-FFF2-40B4-BE49-F238E27FC236}">
                <a16:creationId xmlns:a16="http://schemas.microsoft.com/office/drawing/2014/main" id="{D9BD69A5-026A-492C-98FD-A437FA3FA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474395" y="2383009"/>
            <a:ext cx="440980" cy="440980"/>
          </a:xfrm>
          <a:prstGeom prst="rect">
            <a:avLst/>
          </a:prstGeom>
        </p:spPr>
      </p:pic>
      <p:pic>
        <p:nvPicPr>
          <p:cNvPr id="14" name="Picture 13" descr="A close up of an animal&#10;&#10;Description automatically generated">
            <a:extLst>
              <a:ext uri="{FF2B5EF4-FFF2-40B4-BE49-F238E27FC236}">
                <a16:creationId xmlns:a16="http://schemas.microsoft.com/office/drawing/2014/main" id="{C7A18D7C-A54D-45D4-BE09-C8292492C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1092094" y="2101654"/>
            <a:ext cx="440980" cy="440980"/>
          </a:xfrm>
          <a:prstGeom prst="rect">
            <a:avLst/>
          </a:prstGeom>
        </p:spPr>
      </p:pic>
      <p:pic>
        <p:nvPicPr>
          <p:cNvPr id="15" name="Picture 14" descr="A close up of an animal&#10;&#10;Description automatically generated">
            <a:extLst>
              <a:ext uri="{FF2B5EF4-FFF2-40B4-BE49-F238E27FC236}">
                <a16:creationId xmlns:a16="http://schemas.microsoft.com/office/drawing/2014/main" id="{8B050DFA-A026-4B55-BBE2-6ADB203D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1092094" y="1511449"/>
            <a:ext cx="440980" cy="440980"/>
          </a:xfrm>
          <a:prstGeom prst="rect">
            <a:avLst/>
          </a:prstGeom>
        </p:spPr>
      </p:pic>
      <p:pic>
        <p:nvPicPr>
          <p:cNvPr id="16" name="Picture 15" descr="A close up of an animal&#10;&#10;Description automatically generated">
            <a:extLst>
              <a:ext uri="{FF2B5EF4-FFF2-40B4-BE49-F238E27FC236}">
                <a16:creationId xmlns:a16="http://schemas.microsoft.com/office/drawing/2014/main" id="{329154E9-F2A7-4709-86E1-9DB793A49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1579774" y="1257588"/>
            <a:ext cx="440980" cy="440980"/>
          </a:xfrm>
          <a:prstGeom prst="rect">
            <a:avLst/>
          </a:prstGeom>
        </p:spPr>
      </p:pic>
      <p:pic>
        <p:nvPicPr>
          <p:cNvPr id="17" name="Picture 16" descr="A close up of an animal&#10;&#10;Description automatically generated">
            <a:extLst>
              <a:ext uri="{FF2B5EF4-FFF2-40B4-BE49-F238E27FC236}">
                <a16:creationId xmlns:a16="http://schemas.microsoft.com/office/drawing/2014/main" id="{A2D6055C-7B27-4F3A-9A8F-643DC744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1579774" y="744134"/>
            <a:ext cx="440980" cy="440980"/>
          </a:xfrm>
          <a:prstGeom prst="rect">
            <a:avLst/>
          </a:prstGeom>
        </p:spPr>
      </p:pic>
      <p:pic>
        <p:nvPicPr>
          <p:cNvPr id="18" name="Picture 17" descr="A close up of an animal&#10;&#10;Description automatically generated">
            <a:extLst>
              <a:ext uri="{FF2B5EF4-FFF2-40B4-BE49-F238E27FC236}">
                <a16:creationId xmlns:a16="http://schemas.microsoft.com/office/drawing/2014/main" id="{24E06CA8-66D5-4BCA-A3B2-826B42E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2197474" y="464500"/>
            <a:ext cx="440980" cy="4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122 0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2F95E6-67C3-45BA-B268-E6DAA5B0522C}"/>
              </a:ext>
            </a:extLst>
          </p:cNvPr>
          <p:cNvSpPr txBox="1"/>
          <p:nvPr/>
        </p:nvSpPr>
        <p:spPr>
          <a:xfrm>
            <a:off x="0" y="283274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b="1" dirty="0">
                <a:latin typeface="Abadi" panose="020B0604020202020204" pitchFamily="34" charset="0"/>
                <a:cs typeface="Lato" panose="020F0502020204030203" pitchFamily="34" charset="0"/>
              </a:rPr>
              <a:t>Porquê</a:t>
            </a:r>
            <a:r>
              <a:rPr lang="es-ES" sz="5400" b="1" dirty="0">
                <a:latin typeface="Abadi" panose="020B0604020202020204" pitchFamily="34" charset="0"/>
                <a:cs typeface="Lato" panose="020F0502020204030203" pitchFamily="34" charset="0"/>
              </a:rPr>
              <a:t> DSM ?</a:t>
            </a:r>
            <a:endParaRPr lang="en-GB" sz="5400" b="1" dirty="0">
              <a:latin typeface="Abadi" panose="020B0604020202020204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85750-2492-4A98-A2C5-02E1CD29210E}"/>
              </a:ext>
            </a:extLst>
          </p:cNvPr>
          <p:cNvSpPr txBox="1"/>
          <p:nvPr/>
        </p:nvSpPr>
        <p:spPr>
          <a:xfrm>
            <a:off x="0" y="597865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Abadi" panose="020B0604020202020204" pitchFamily="34" charset="0"/>
                <a:cs typeface="Lato" panose="020F0502020204030203" pitchFamily="34" charset="0"/>
              </a:rPr>
              <a:t>Customização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B8A-53B5-413D-BC55-562D4009C2AE}"/>
              </a:ext>
            </a:extLst>
          </p:cNvPr>
          <p:cNvSpPr txBox="1"/>
          <p:nvPr/>
        </p:nvSpPr>
        <p:spPr>
          <a:xfrm>
            <a:off x="-335280" y="84903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Abadi" panose="020B0604020202020204" pitchFamily="34" charset="0"/>
                <a:cs typeface="Lato" panose="020F0502020204030203" pitchFamily="34" charset="0"/>
              </a:rPr>
              <a:t>Eficácia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C71CC-405C-4275-8702-2E3FF5F97A62}"/>
              </a:ext>
            </a:extLst>
          </p:cNvPr>
          <p:cNvSpPr txBox="1"/>
          <p:nvPr/>
        </p:nvSpPr>
        <p:spPr>
          <a:xfrm>
            <a:off x="-533400" y="75021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Abadi" panose="020B0604020202020204" pitchFamily="34" charset="0"/>
                <a:cs typeface="Lato" panose="020F0502020204030203" pitchFamily="34" charset="0"/>
              </a:rPr>
              <a:t>Informação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3872D-D7CD-4585-B166-2F1872EC1D8B}"/>
              </a:ext>
            </a:extLst>
          </p:cNvPr>
          <p:cNvSpPr txBox="1"/>
          <p:nvPr/>
        </p:nvSpPr>
        <p:spPr>
          <a:xfrm>
            <a:off x="-2736668" y="437279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dirty="0">
                <a:latin typeface="Abadi" panose="020B0604020202020204" pitchFamily="34" charset="0"/>
                <a:cs typeface="Lato" panose="020F0502020204030203" pitchFamily="34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32408-D90F-4149-AB40-6A04D130D62A}"/>
              </a:ext>
            </a:extLst>
          </p:cNvPr>
          <p:cNvSpPr txBox="1"/>
          <p:nvPr/>
        </p:nvSpPr>
        <p:spPr>
          <a:xfrm>
            <a:off x="0" y="596947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Abadi" panose="020B0604020202020204" pitchFamily="34" charset="0"/>
                <a:cs typeface="Lato" panose="020F0502020204030203" pitchFamily="34" charset="0"/>
              </a:rPr>
              <a:t>Eficiência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FB5DD-B30B-4435-AAA8-B8A561923445}"/>
              </a:ext>
            </a:extLst>
          </p:cNvPr>
          <p:cNvSpPr txBox="1"/>
          <p:nvPr/>
        </p:nvSpPr>
        <p:spPr>
          <a:xfrm>
            <a:off x="0" y="600565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Abadi" panose="020B0604020202020204" pitchFamily="34" charset="0"/>
                <a:cs typeface="Lato" panose="020F0502020204030203" pitchFamily="34" charset="0"/>
              </a:rPr>
              <a:t>Informação</a:t>
            </a:r>
          </a:p>
        </p:txBody>
      </p:sp>
      <p:pic>
        <p:nvPicPr>
          <p:cNvPr id="14" name="Picture 13" descr="A close up of an animal&#10;&#10;Description automatically generated">
            <a:extLst>
              <a:ext uri="{FF2B5EF4-FFF2-40B4-BE49-F238E27FC236}">
                <a16:creationId xmlns:a16="http://schemas.microsoft.com/office/drawing/2014/main" id="{20A6ACD6-12DD-4137-8F56-EF6B5A328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9718016" y="267149"/>
            <a:ext cx="440980" cy="440980"/>
          </a:xfrm>
          <a:prstGeom prst="rect">
            <a:avLst/>
          </a:prstGeom>
        </p:spPr>
      </p:pic>
      <p:pic>
        <p:nvPicPr>
          <p:cNvPr id="15" name="Picture 14" descr="A close up of an animal&#10;&#10;Description automatically generated">
            <a:extLst>
              <a:ext uri="{FF2B5EF4-FFF2-40B4-BE49-F238E27FC236}">
                <a16:creationId xmlns:a16="http://schemas.microsoft.com/office/drawing/2014/main" id="{5F8258D7-7BC3-4438-8267-0D1C71386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9718015" y="815581"/>
            <a:ext cx="440980" cy="440980"/>
          </a:xfrm>
          <a:prstGeom prst="rect">
            <a:avLst/>
          </a:prstGeom>
        </p:spPr>
      </p:pic>
      <p:pic>
        <p:nvPicPr>
          <p:cNvPr id="16" name="Picture 15" descr="A close up of an animal&#10;&#10;Description automatically generated">
            <a:extLst>
              <a:ext uri="{FF2B5EF4-FFF2-40B4-BE49-F238E27FC236}">
                <a16:creationId xmlns:a16="http://schemas.microsoft.com/office/drawing/2014/main" id="{0D0C1A6C-E274-41DF-B5BA-D89C1D464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0302309" y="936322"/>
            <a:ext cx="440980" cy="440980"/>
          </a:xfrm>
          <a:prstGeom prst="rect">
            <a:avLst/>
          </a:prstGeom>
        </p:spPr>
      </p:pic>
      <p:pic>
        <p:nvPicPr>
          <p:cNvPr id="17" name="Picture 16" descr="A close up of an animal&#10;&#10;Description automatically generated">
            <a:extLst>
              <a:ext uri="{FF2B5EF4-FFF2-40B4-BE49-F238E27FC236}">
                <a16:creationId xmlns:a16="http://schemas.microsoft.com/office/drawing/2014/main" id="{7EE6C0D5-9D8C-4006-99D9-8503C30C9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0302308" y="1577328"/>
            <a:ext cx="440980" cy="440980"/>
          </a:xfrm>
          <a:prstGeom prst="rect">
            <a:avLst/>
          </a:prstGeom>
        </p:spPr>
      </p:pic>
      <p:pic>
        <p:nvPicPr>
          <p:cNvPr id="18" name="Picture 17" descr="A close up of an animal&#10;&#10;Description automatically generated">
            <a:extLst>
              <a:ext uri="{FF2B5EF4-FFF2-40B4-BE49-F238E27FC236}">
                <a16:creationId xmlns:a16="http://schemas.microsoft.com/office/drawing/2014/main" id="{F4AF421D-DF12-4475-9B28-1E9BBD622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0886602" y="1641357"/>
            <a:ext cx="440980" cy="440980"/>
          </a:xfrm>
          <a:prstGeom prst="rect">
            <a:avLst/>
          </a:prstGeom>
        </p:spPr>
      </p:pic>
      <p:pic>
        <p:nvPicPr>
          <p:cNvPr id="19" name="Picture 18" descr="A close up of an animal&#10;&#10;Description automatically generated">
            <a:extLst>
              <a:ext uri="{FF2B5EF4-FFF2-40B4-BE49-F238E27FC236}">
                <a16:creationId xmlns:a16="http://schemas.microsoft.com/office/drawing/2014/main" id="{DF718544-A3E4-44A1-983B-390A2726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0853815" y="2250475"/>
            <a:ext cx="440980" cy="440980"/>
          </a:xfrm>
          <a:prstGeom prst="rect">
            <a:avLst/>
          </a:prstGeom>
        </p:spPr>
      </p:pic>
      <p:pic>
        <p:nvPicPr>
          <p:cNvPr id="20" name="Picture 19" descr="A close up of an animal&#10;&#10;Description automatically generated">
            <a:extLst>
              <a:ext uri="{FF2B5EF4-FFF2-40B4-BE49-F238E27FC236}">
                <a16:creationId xmlns:a16="http://schemas.microsoft.com/office/drawing/2014/main" id="{FAE98290-E8C3-482C-8AB4-A5982DCB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1470896" y="2310530"/>
            <a:ext cx="440980" cy="440980"/>
          </a:xfrm>
          <a:prstGeom prst="rect">
            <a:avLst/>
          </a:prstGeom>
        </p:spPr>
      </p:pic>
      <p:pic>
        <p:nvPicPr>
          <p:cNvPr id="21" name="Picture 20" descr="A close up of an animal&#10;&#10;Description automatically generated">
            <a:extLst>
              <a:ext uri="{FF2B5EF4-FFF2-40B4-BE49-F238E27FC236}">
                <a16:creationId xmlns:a16="http://schemas.microsoft.com/office/drawing/2014/main" id="{E1699CDA-2AB3-45E9-AAA0-A37AEF7C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1438110" y="2904404"/>
            <a:ext cx="440980" cy="4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329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2324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0.23241 L 0 -0.5634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1.11111E-6 L 0 -0.2324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2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0.23241 L 0 -0.4474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2.96296E-6 L 0 -0.232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2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-0.2324 L 0 -0.3254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5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6" grpId="2"/>
      <p:bldP spid="9" grpId="0"/>
      <p:bldP spid="9" grpId="1"/>
      <p:bldP spid="10" grpId="0"/>
      <p:bldP spid="10" grpId="1"/>
      <p:bldP spid="10" grpId="2"/>
      <p:bldP spid="11" grpId="0"/>
      <p:bldP spid="11" grpId="1"/>
      <p:bldP spid="1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9AE555-4432-45B7-8CAE-A518B3832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1" y="233694"/>
            <a:ext cx="2773920" cy="1851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338E44-A3F8-4A5F-BFCF-E7DABDC9EB26}"/>
              </a:ext>
            </a:extLst>
          </p:cNvPr>
          <p:cNvSpPr/>
          <p:nvPr/>
        </p:nvSpPr>
        <p:spPr>
          <a:xfrm>
            <a:off x="244961" y="2085514"/>
            <a:ext cx="175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>
                <a:latin typeface="Abadi" panose="020B0604020202020204" pitchFamily="34" charset="0"/>
                <a:cs typeface="Lato" panose="020F0502020204030203" pitchFamily="34" charset="0"/>
              </a:rPr>
              <a:t>10 </a:t>
            </a:r>
            <a:r>
              <a:rPr lang="pt-PT" sz="1400" b="1" dirty="0">
                <a:latin typeface="Abadi" panose="020B0604020202020204" pitchFamily="34" charset="0"/>
                <a:cs typeface="Lato" panose="020F0502020204030203" pitchFamily="34" charset="0"/>
              </a:rPr>
              <a:t>YEAR ROADMAP</a:t>
            </a:r>
            <a:endParaRPr lang="en-US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20D103-6603-4711-B744-C9CBC6710FA2}"/>
              </a:ext>
            </a:extLst>
          </p:cNvPr>
          <p:cNvCxnSpPr>
            <a:cxnSpLocks/>
          </p:cNvCxnSpPr>
          <p:nvPr/>
        </p:nvCxnSpPr>
        <p:spPr>
          <a:xfrm>
            <a:off x="696286" y="6157519"/>
            <a:ext cx="19798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B12E60-98FB-4298-8A60-12572FA78ABD}"/>
              </a:ext>
            </a:extLst>
          </p:cNvPr>
          <p:cNvCxnSpPr>
            <a:cxnSpLocks/>
          </p:cNvCxnSpPr>
          <p:nvPr/>
        </p:nvCxnSpPr>
        <p:spPr>
          <a:xfrm>
            <a:off x="3281493" y="6157519"/>
            <a:ext cx="19798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AEC758-D63B-4F52-AA26-D35B2E5DCFA7}"/>
              </a:ext>
            </a:extLst>
          </p:cNvPr>
          <p:cNvCxnSpPr>
            <a:cxnSpLocks/>
          </p:cNvCxnSpPr>
          <p:nvPr/>
        </p:nvCxnSpPr>
        <p:spPr>
          <a:xfrm>
            <a:off x="6096000" y="6157519"/>
            <a:ext cx="19798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88D729-5D49-48F2-8E5F-7E0B5897CE42}"/>
              </a:ext>
            </a:extLst>
          </p:cNvPr>
          <p:cNvCxnSpPr>
            <a:cxnSpLocks/>
          </p:cNvCxnSpPr>
          <p:nvPr/>
        </p:nvCxnSpPr>
        <p:spPr>
          <a:xfrm>
            <a:off x="8949655" y="6157519"/>
            <a:ext cx="19798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46F39AB-7CFC-4E10-AA63-67785F11A045}"/>
              </a:ext>
            </a:extLst>
          </p:cNvPr>
          <p:cNvSpPr/>
          <p:nvPr/>
        </p:nvSpPr>
        <p:spPr>
          <a:xfrm>
            <a:off x="1234174" y="6157519"/>
            <a:ext cx="15231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latin typeface="Abadi" panose="020B0604020202020204" pitchFamily="34" charset="0"/>
                <a:cs typeface="Lato" panose="020F0502020204030203" pitchFamily="34" charset="0"/>
              </a:rPr>
              <a:t>Adoption at distance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C353F-149D-4927-BF6B-EC4BDCBAAC66}"/>
              </a:ext>
            </a:extLst>
          </p:cNvPr>
          <p:cNvSpPr/>
          <p:nvPr/>
        </p:nvSpPr>
        <p:spPr>
          <a:xfrm>
            <a:off x="4466295" y="6157519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latin typeface="Abadi" panose="020B0604020202020204" pitchFamily="34" charset="0"/>
                <a:cs typeface="Lato" panose="020F0502020204030203" pitchFamily="34" charset="0"/>
              </a:rPr>
              <a:t>Volunteer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67371-7C80-4149-9733-C7EBD101AD25}"/>
              </a:ext>
            </a:extLst>
          </p:cNvPr>
          <p:cNvSpPr/>
          <p:nvPr/>
        </p:nvSpPr>
        <p:spPr>
          <a:xfrm>
            <a:off x="7252286" y="6157519"/>
            <a:ext cx="840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latin typeface="Abadi" panose="020B0604020202020204" pitchFamily="34" charset="0"/>
                <a:cs typeface="Lato" panose="020F0502020204030203" pitchFamily="34" charset="0"/>
              </a:rPr>
              <a:t>Donations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45A6D6-D4E9-4725-ADFE-6213893AA647}"/>
              </a:ext>
            </a:extLst>
          </p:cNvPr>
          <p:cNvSpPr/>
          <p:nvPr/>
        </p:nvSpPr>
        <p:spPr>
          <a:xfrm>
            <a:off x="10285847" y="6157519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latin typeface="Abadi" panose="020B0604020202020204" pitchFamily="34" charset="0"/>
                <a:cs typeface="Lato" panose="020F0502020204030203" pitchFamily="34" charset="0"/>
              </a:rPr>
              <a:t>Sharing</a:t>
            </a:r>
            <a:endParaRPr lang="en-US" sz="1200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1D05D55-D832-44D5-9F44-F0DA3A9389B3}"/>
              </a:ext>
            </a:extLst>
          </p:cNvPr>
          <p:cNvSpPr/>
          <p:nvPr/>
        </p:nvSpPr>
        <p:spPr>
          <a:xfrm rot="16421048">
            <a:off x="1072867" y="4367157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821F774-4C78-4B04-83A5-AFEC2EBCE6E1}"/>
              </a:ext>
            </a:extLst>
          </p:cNvPr>
          <p:cNvSpPr/>
          <p:nvPr/>
        </p:nvSpPr>
        <p:spPr>
          <a:xfrm rot="16421048">
            <a:off x="3896852" y="2917260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95DB447-9AD9-471B-9353-1A3A4AC1B10C}"/>
              </a:ext>
            </a:extLst>
          </p:cNvPr>
          <p:cNvSpPr/>
          <p:nvPr/>
        </p:nvSpPr>
        <p:spPr>
          <a:xfrm rot="16421048">
            <a:off x="5987468" y="1648283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2A845A0-0192-4042-9C55-06A45D9784B3}"/>
              </a:ext>
            </a:extLst>
          </p:cNvPr>
          <p:cNvSpPr/>
          <p:nvPr/>
        </p:nvSpPr>
        <p:spPr>
          <a:xfrm rot="16421048">
            <a:off x="8632535" y="455775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12B89B-D196-4931-9468-2D77A8DB8687}"/>
              </a:ext>
            </a:extLst>
          </p:cNvPr>
          <p:cNvSpPr/>
          <p:nvPr/>
        </p:nvSpPr>
        <p:spPr>
          <a:xfrm>
            <a:off x="2989324" y="4727798"/>
            <a:ext cx="534838" cy="5021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3F3C-C874-48F2-8777-3C240EB44116}"/>
              </a:ext>
            </a:extLst>
          </p:cNvPr>
          <p:cNvSpPr/>
          <p:nvPr/>
        </p:nvSpPr>
        <p:spPr>
          <a:xfrm>
            <a:off x="3071052" y="4748024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7A55E4-503A-43CC-8485-A008B0DF17AA}"/>
              </a:ext>
            </a:extLst>
          </p:cNvPr>
          <p:cNvSpPr/>
          <p:nvPr/>
        </p:nvSpPr>
        <p:spPr>
          <a:xfrm>
            <a:off x="5299339" y="3237091"/>
            <a:ext cx="534838" cy="5021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DA6C03-0EC9-4CB8-86C3-0637EF0DD0BE}"/>
              </a:ext>
            </a:extLst>
          </p:cNvPr>
          <p:cNvSpPr/>
          <p:nvPr/>
        </p:nvSpPr>
        <p:spPr>
          <a:xfrm>
            <a:off x="5386038" y="3237091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589D63-43F3-4CCF-979B-B5FE4BF3CCDF}"/>
              </a:ext>
            </a:extLst>
          </p:cNvPr>
          <p:cNvSpPr/>
          <p:nvPr/>
        </p:nvSpPr>
        <p:spPr>
          <a:xfrm>
            <a:off x="7827149" y="2021680"/>
            <a:ext cx="534838" cy="5021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EAD178-1376-4D51-9EA0-644D8EF7CC6D}"/>
              </a:ext>
            </a:extLst>
          </p:cNvPr>
          <p:cNvSpPr/>
          <p:nvPr/>
        </p:nvSpPr>
        <p:spPr>
          <a:xfrm>
            <a:off x="7908877" y="2041906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02CC8B-85F7-4EB7-9626-452E0CCAAEFD}"/>
              </a:ext>
            </a:extLst>
          </p:cNvPr>
          <p:cNvSpPr/>
          <p:nvPr/>
        </p:nvSpPr>
        <p:spPr>
          <a:xfrm>
            <a:off x="10664025" y="872825"/>
            <a:ext cx="534838" cy="5021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5BFFD5-1721-453B-8B7A-05D776E83812}"/>
              </a:ext>
            </a:extLst>
          </p:cNvPr>
          <p:cNvSpPr/>
          <p:nvPr/>
        </p:nvSpPr>
        <p:spPr>
          <a:xfrm>
            <a:off x="10745753" y="893051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5" name="Graphic 34" descr="Dog">
            <a:extLst>
              <a:ext uri="{FF2B5EF4-FFF2-40B4-BE49-F238E27FC236}">
                <a16:creationId xmlns:a16="http://schemas.microsoft.com/office/drawing/2014/main" id="{639D59BE-3E21-49BD-B136-985FC8A86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5375" y="5520562"/>
            <a:ext cx="685141" cy="685141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9EC62DD3-9C91-4BA1-A32B-7266550E6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58" y="5563958"/>
            <a:ext cx="534838" cy="534838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AFDD1559-77AA-4B5B-A34A-B195D2A63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28" y="5595088"/>
            <a:ext cx="538274" cy="538274"/>
          </a:xfrm>
          <a:prstGeom prst="rect">
            <a:avLst/>
          </a:prstGeom>
        </p:spPr>
      </p:pic>
      <p:pic>
        <p:nvPicPr>
          <p:cNvPr id="39" name="Graphic 38" descr="Connections">
            <a:extLst>
              <a:ext uri="{FF2B5EF4-FFF2-40B4-BE49-F238E27FC236}">
                <a16:creationId xmlns:a16="http://schemas.microsoft.com/office/drawing/2014/main" id="{A691A71E-05DC-44FB-BDE0-2685437E5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2776" y="5453673"/>
            <a:ext cx="716681" cy="716681"/>
          </a:xfrm>
          <a:prstGeom prst="rect">
            <a:avLst/>
          </a:prstGeom>
        </p:spPr>
      </p:pic>
      <p:pic>
        <p:nvPicPr>
          <p:cNvPr id="40" name="Picture 39" descr="A close up of an animal&#10;&#10;Description automatically generated">
            <a:extLst>
              <a:ext uri="{FF2B5EF4-FFF2-40B4-BE49-F238E27FC236}">
                <a16:creationId xmlns:a16="http://schemas.microsoft.com/office/drawing/2014/main" id="{AE54F690-D772-4A4F-80AF-CDA8C44BF2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6" y="4768045"/>
            <a:ext cx="440980" cy="440980"/>
          </a:xfrm>
          <a:prstGeom prst="rect">
            <a:avLst/>
          </a:prstGeom>
        </p:spPr>
      </p:pic>
      <p:pic>
        <p:nvPicPr>
          <p:cNvPr id="41" name="Picture 40" descr="A close up of an animal&#10;&#10;Description automatically generated">
            <a:extLst>
              <a:ext uri="{FF2B5EF4-FFF2-40B4-BE49-F238E27FC236}">
                <a16:creationId xmlns:a16="http://schemas.microsoft.com/office/drawing/2014/main" id="{48B9AF29-916B-4FA0-AEB9-27C3A3D015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4" y="4457694"/>
            <a:ext cx="440980" cy="440980"/>
          </a:xfrm>
          <a:prstGeom prst="rect">
            <a:avLst/>
          </a:prstGeom>
        </p:spPr>
      </p:pic>
      <p:pic>
        <p:nvPicPr>
          <p:cNvPr id="42" name="Picture 41" descr="A close up of an animal&#10;&#10;Description automatically generated">
            <a:extLst>
              <a:ext uri="{FF2B5EF4-FFF2-40B4-BE49-F238E27FC236}">
                <a16:creationId xmlns:a16="http://schemas.microsoft.com/office/drawing/2014/main" id="{B93AB3B1-C3B1-4D72-9403-070FEDBA9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4" y="3902478"/>
            <a:ext cx="440980" cy="440980"/>
          </a:xfrm>
          <a:prstGeom prst="rect">
            <a:avLst/>
          </a:prstGeom>
        </p:spPr>
      </p:pic>
      <p:pic>
        <p:nvPicPr>
          <p:cNvPr id="44" name="Picture 43" descr="A close up of an animal&#10;&#10;Description automatically generated">
            <a:extLst>
              <a:ext uri="{FF2B5EF4-FFF2-40B4-BE49-F238E27FC236}">
                <a16:creationId xmlns:a16="http://schemas.microsoft.com/office/drawing/2014/main" id="{FD0D2B50-F03F-4B1D-963B-338DA98994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6" y="3191848"/>
            <a:ext cx="440980" cy="4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4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9AE555-4432-45B7-8CAE-A518B3832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1" y="233694"/>
            <a:ext cx="2773920" cy="1851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338E44-A3F8-4A5F-BFCF-E7DABDC9EB26}"/>
              </a:ext>
            </a:extLst>
          </p:cNvPr>
          <p:cNvSpPr/>
          <p:nvPr/>
        </p:nvSpPr>
        <p:spPr>
          <a:xfrm>
            <a:off x="244961" y="2085514"/>
            <a:ext cx="175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>
                <a:latin typeface="Abadi" panose="020B0604020202020204" pitchFamily="34" charset="0"/>
                <a:cs typeface="Lato" panose="020F0502020204030203" pitchFamily="34" charset="0"/>
              </a:rPr>
              <a:t>10 </a:t>
            </a:r>
            <a:r>
              <a:rPr lang="pt-PT" sz="1400" b="1" dirty="0">
                <a:latin typeface="Abadi" panose="020B0604020202020204" pitchFamily="34" charset="0"/>
                <a:cs typeface="Lato" panose="020F0502020204030203" pitchFamily="34" charset="0"/>
              </a:rPr>
              <a:t>YEAR ROADMAP</a:t>
            </a:r>
            <a:endParaRPr lang="en-US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20D103-6603-4711-B744-C9CBC6710FA2}"/>
              </a:ext>
            </a:extLst>
          </p:cNvPr>
          <p:cNvCxnSpPr>
            <a:cxnSpLocks/>
          </p:cNvCxnSpPr>
          <p:nvPr/>
        </p:nvCxnSpPr>
        <p:spPr>
          <a:xfrm>
            <a:off x="696286" y="6157519"/>
            <a:ext cx="19798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B12E60-98FB-4298-8A60-12572FA78ABD}"/>
              </a:ext>
            </a:extLst>
          </p:cNvPr>
          <p:cNvCxnSpPr>
            <a:cxnSpLocks/>
          </p:cNvCxnSpPr>
          <p:nvPr/>
        </p:nvCxnSpPr>
        <p:spPr>
          <a:xfrm>
            <a:off x="3281493" y="6157519"/>
            <a:ext cx="197980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AEC758-D63B-4F52-AA26-D35B2E5DCFA7}"/>
              </a:ext>
            </a:extLst>
          </p:cNvPr>
          <p:cNvCxnSpPr>
            <a:cxnSpLocks/>
          </p:cNvCxnSpPr>
          <p:nvPr/>
        </p:nvCxnSpPr>
        <p:spPr>
          <a:xfrm>
            <a:off x="6096000" y="6157519"/>
            <a:ext cx="197980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88D729-5D49-48F2-8E5F-7E0B5897CE42}"/>
              </a:ext>
            </a:extLst>
          </p:cNvPr>
          <p:cNvCxnSpPr>
            <a:cxnSpLocks/>
          </p:cNvCxnSpPr>
          <p:nvPr/>
        </p:nvCxnSpPr>
        <p:spPr>
          <a:xfrm>
            <a:off x="8949655" y="6157519"/>
            <a:ext cx="197980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46F39AB-7CFC-4E10-AA63-67785F11A045}"/>
              </a:ext>
            </a:extLst>
          </p:cNvPr>
          <p:cNvSpPr/>
          <p:nvPr/>
        </p:nvSpPr>
        <p:spPr>
          <a:xfrm>
            <a:off x="1234174" y="6157519"/>
            <a:ext cx="15231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latin typeface="Abadi" panose="020B0604020202020204" pitchFamily="34" charset="0"/>
                <a:cs typeface="Lato" panose="020F0502020204030203" pitchFamily="34" charset="0"/>
              </a:rPr>
              <a:t>Adoption at distance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C353F-149D-4927-BF6B-EC4BDCBAAC66}"/>
              </a:ext>
            </a:extLst>
          </p:cNvPr>
          <p:cNvSpPr/>
          <p:nvPr/>
        </p:nvSpPr>
        <p:spPr>
          <a:xfrm>
            <a:off x="4466295" y="6157519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Lato" panose="020F0502020204030203" pitchFamily="34" charset="0"/>
              </a:rPr>
              <a:t>Volunteer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67371-7C80-4149-9733-C7EBD101AD25}"/>
              </a:ext>
            </a:extLst>
          </p:cNvPr>
          <p:cNvSpPr/>
          <p:nvPr/>
        </p:nvSpPr>
        <p:spPr>
          <a:xfrm>
            <a:off x="7252286" y="6157519"/>
            <a:ext cx="840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Lato" panose="020F0502020204030203" pitchFamily="34" charset="0"/>
              </a:rPr>
              <a:t>Donations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45A6D6-D4E9-4725-ADFE-6213893AA647}"/>
              </a:ext>
            </a:extLst>
          </p:cNvPr>
          <p:cNvSpPr/>
          <p:nvPr/>
        </p:nvSpPr>
        <p:spPr>
          <a:xfrm>
            <a:off x="10285847" y="6157519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Lato" panose="020F0502020204030203" pitchFamily="34" charset="0"/>
              </a:rPr>
              <a:t>Sharing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1D05D55-D832-44D5-9F44-F0DA3A9389B3}"/>
              </a:ext>
            </a:extLst>
          </p:cNvPr>
          <p:cNvSpPr/>
          <p:nvPr/>
        </p:nvSpPr>
        <p:spPr>
          <a:xfrm rot="16421048">
            <a:off x="1072867" y="4367157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821F774-4C78-4B04-83A5-AFEC2EBCE6E1}"/>
              </a:ext>
            </a:extLst>
          </p:cNvPr>
          <p:cNvSpPr/>
          <p:nvPr/>
        </p:nvSpPr>
        <p:spPr>
          <a:xfrm rot="16421048">
            <a:off x="3896852" y="2917260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95DB447-9AD9-471B-9353-1A3A4AC1B10C}"/>
              </a:ext>
            </a:extLst>
          </p:cNvPr>
          <p:cNvSpPr/>
          <p:nvPr/>
        </p:nvSpPr>
        <p:spPr>
          <a:xfrm rot="16421048">
            <a:off x="5987468" y="1648283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2A845A0-0192-4042-9C55-06A45D9784B3}"/>
              </a:ext>
            </a:extLst>
          </p:cNvPr>
          <p:cNvSpPr/>
          <p:nvPr/>
        </p:nvSpPr>
        <p:spPr>
          <a:xfrm rot="16421048">
            <a:off x="8632535" y="455775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12B89B-D196-4931-9468-2D77A8DB8687}"/>
              </a:ext>
            </a:extLst>
          </p:cNvPr>
          <p:cNvSpPr/>
          <p:nvPr/>
        </p:nvSpPr>
        <p:spPr>
          <a:xfrm>
            <a:off x="2989324" y="4727798"/>
            <a:ext cx="534838" cy="5021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3F3C-C874-48F2-8777-3C240EB44116}"/>
              </a:ext>
            </a:extLst>
          </p:cNvPr>
          <p:cNvSpPr/>
          <p:nvPr/>
        </p:nvSpPr>
        <p:spPr>
          <a:xfrm>
            <a:off x="3071052" y="4748024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7A55E4-503A-43CC-8485-A008B0DF17AA}"/>
              </a:ext>
            </a:extLst>
          </p:cNvPr>
          <p:cNvSpPr/>
          <p:nvPr/>
        </p:nvSpPr>
        <p:spPr>
          <a:xfrm>
            <a:off x="5299339" y="3237091"/>
            <a:ext cx="534838" cy="50211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DA6C03-0EC9-4CB8-86C3-0637EF0DD0BE}"/>
              </a:ext>
            </a:extLst>
          </p:cNvPr>
          <p:cNvSpPr/>
          <p:nvPr/>
        </p:nvSpPr>
        <p:spPr>
          <a:xfrm>
            <a:off x="5386038" y="3237091"/>
            <a:ext cx="367408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589D63-43F3-4CCF-979B-B5FE4BF3CCDF}"/>
              </a:ext>
            </a:extLst>
          </p:cNvPr>
          <p:cNvSpPr/>
          <p:nvPr/>
        </p:nvSpPr>
        <p:spPr>
          <a:xfrm>
            <a:off x="7827149" y="2021680"/>
            <a:ext cx="534838" cy="50211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EAD178-1376-4D51-9EA0-644D8EF7CC6D}"/>
              </a:ext>
            </a:extLst>
          </p:cNvPr>
          <p:cNvSpPr/>
          <p:nvPr/>
        </p:nvSpPr>
        <p:spPr>
          <a:xfrm>
            <a:off x="7908877" y="2041906"/>
            <a:ext cx="367408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02CC8B-85F7-4EB7-9626-452E0CCAAEFD}"/>
              </a:ext>
            </a:extLst>
          </p:cNvPr>
          <p:cNvSpPr/>
          <p:nvPr/>
        </p:nvSpPr>
        <p:spPr>
          <a:xfrm>
            <a:off x="10664025" y="872825"/>
            <a:ext cx="534838" cy="50211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5BFFD5-1721-453B-8B7A-05D776E83812}"/>
              </a:ext>
            </a:extLst>
          </p:cNvPr>
          <p:cNvSpPr/>
          <p:nvPr/>
        </p:nvSpPr>
        <p:spPr>
          <a:xfrm>
            <a:off x="10745753" y="893051"/>
            <a:ext cx="367408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5" name="Graphic 34" descr="Dog">
            <a:extLst>
              <a:ext uri="{FF2B5EF4-FFF2-40B4-BE49-F238E27FC236}">
                <a16:creationId xmlns:a16="http://schemas.microsoft.com/office/drawing/2014/main" id="{639D59BE-3E21-49BD-B136-985FC8A86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251" y="2920727"/>
            <a:ext cx="2252063" cy="2252063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9EC62DD3-9C91-4BA1-A32B-7266550E63E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58" y="5563958"/>
            <a:ext cx="534838" cy="534838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AFDD1559-77AA-4B5B-A34A-B195D2A63C0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28" y="5595088"/>
            <a:ext cx="538274" cy="538274"/>
          </a:xfrm>
          <a:prstGeom prst="rect">
            <a:avLst/>
          </a:prstGeom>
        </p:spPr>
      </p:pic>
      <p:pic>
        <p:nvPicPr>
          <p:cNvPr id="39" name="Graphic 38" descr="Connections">
            <a:extLst>
              <a:ext uri="{FF2B5EF4-FFF2-40B4-BE49-F238E27FC236}">
                <a16:creationId xmlns:a16="http://schemas.microsoft.com/office/drawing/2014/main" id="{A691A71E-05DC-44FB-BDE0-2685437E58A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2776" y="5453673"/>
            <a:ext cx="716681" cy="716681"/>
          </a:xfrm>
          <a:prstGeom prst="rect">
            <a:avLst/>
          </a:prstGeom>
        </p:spPr>
      </p:pic>
      <p:pic>
        <p:nvPicPr>
          <p:cNvPr id="40" name="Picture 39" descr="A close up of an animal&#10;&#10;Description automatically generated">
            <a:extLst>
              <a:ext uri="{FF2B5EF4-FFF2-40B4-BE49-F238E27FC236}">
                <a16:creationId xmlns:a16="http://schemas.microsoft.com/office/drawing/2014/main" id="{AE54F690-D772-4A4F-80AF-CDA8C44BF2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6" y="4768045"/>
            <a:ext cx="440980" cy="440980"/>
          </a:xfrm>
          <a:prstGeom prst="rect">
            <a:avLst/>
          </a:prstGeom>
        </p:spPr>
      </p:pic>
      <p:pic>
        <p:nvPicPr>
          <p:cNvPr id="41" name="Picture 40" descr="A close up of an animal&#10;&#10;Description automatically generated">
            <a:extLst>
              <a:ext uri="{FF2B5EF4-FFF2-40B4-BE49-F238E27FC236}">
                <a16:creationId xmlns:a16="http://schemas.microsoft.com/office/drawing/2014/main" id="{48B9AF29-916B-4FA0-AEB9-27C3A3D015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4" y="4457694"/>
            <a:ext cx="440980" cy="440980"/>
          </a:xfrm>
          <a:prstGeom prst="rect">
            <a:avLst/>
          </a:prstGeom>
        </p:spPr>
      </p:pic>
      <p:pic>
        <p:nvPicPr>
          <p:cNvPr id="42" name="Picture 41" descr="A close up of an animal&#10;&#10;Description automatically generated">
            <a:extLst>
              <a:ext uri="{FF2B5EF4-FFF2-40B4-BE49-F238E27FC236}">
                <a16:creationId xmlns:a16="http://schemas.microsoft.com/office/drawing/2014/main" id="{B93AB3B1-C3B1-4D72-9403-070FEDBA9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4" y="3902478"/>
            <a:ext cx="440980" cy="440980"/>
          </a:xfrm>
          <a:prstGeom prst="rect">
            <a:avLst/>
          </a:prstGeom>
        </p:spPr>
      </p:pic>
      <p:pic>
        <p:nvPicPr>
          <p:cNvPr id="44" name="Picture 43" descr="A close up of an animal&#10;&#10;Description automatically generated">
            <a:extLst>
              <a:ext uri="{FF2B5EF4-FFF2-40B4-BE49-F238E27FC236}">
                <a16:creationId xmlns:a16="http://schemas.microsoft.com/office/drawing/2014/main" id="{FD0D2B50-F03F-4B1D-963B-338DA98994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6" y="3191848"/>
            <a:ext cx="440980" cy="4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2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9AE555-4432-45B7-8CAE-A518B3832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1" y="233694"/>
            <a:ext cx="2773920" cy="1851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338E44-A3F8-4A5F-BFCF-E7DABDC9EB26}"/>
              </a:ext>
            </a:extLst>
          </p:cNvPr>
          <p:cNvSpPr/>
          <p:nvPr/>
        </p:nvSpPr>
        <p:spPr>
          <a:xfrm>
            <a:off x="244961" y="2085514"/>
            <a:ext cx="175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>
                <a:latin typeface="Abadi" panose="020B0604020202020204" pitchFamily="34" charset="0"/>
                <a:cs typeface="Lato" panose="020F0502020204030203" pitchFamily="34" charset="0"/>
              </a:rPr>
              <a:t>10 </a:t>
            </a:r>
            <a:r>
              <a:rPr lang="pt-PT" sz="1400" b="1" dirty="0">
                <a:latin typeface="Abadi" panose="020B0604020202020204" pitchFamily="34" charset="0"/>
                <a:cs typeface="Lato" panose="020F0502020204030203" pitchFamily="34" charset="0"/>
              </a:rPr>
              <a:t>YEAR ROADMAP</a:t>
            </a:r>
            <a:endParaRPr lang="en-US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20D103-6603-4711-B744-C9CBC6710FA2}"/>
              </a:ext>
            </a:extLst>
          </p:cNvPr>
          <p:cNvCxnSpPr>
            <a:cxnSpLocks/>
          </p:cNvCxnSpPr>
          <p:nvPr/>
        </p:nvCxnSpPr>
        <p:spPr>
          <a:xfrm>
            <a:off x="696286" y="6157519"/>
            <a:ext cx="197980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B12E60-98FB-4298-8A60-12572FA78ABD}"/>
              </a:ext>
            </a:extLst>
          </p:cNvPr>
          <p:cNvCxnSpPr>
            <a:cxnSpLocks/>
          </p:cNvCxnSpPr>
          <p:nvPr/>
        </p:nvCxnSpPr>
        <p:spPr>
          <a:xfrm>
            <a:off x="3281493" y="6157519"/>
            <a:ext cx="1979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AEC758-D63B-4F52-AA26-D35B2E5DCFA7}"/>
              </a:ext>
            </a:extLst>
          </p:cNvPr>
          <p:cNvCxnSpPr>
            <a:cxnSpLocks/>
          </p:cNvCxnSpPr>
          <p:nvPr/>
        </p:nvCxnSpPr>
        <p:spPr>
          <a:xfrm>
            <a:off x="6096000" y="6157519"/>
            <a:ext cx="197980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88D729-5D49-48F2-8E5F-7E0B5897CE42}"/>
              </a:ext>
            </a:extLst>
          </p:cNvPr>
          <p:cNvCxnSpPr>
            <a:cxnSpLocks/>
          </p:cNvCxnSpPr>
          <p:nvPr/>
        </p:nvCxnSpPr>
        <p:spPr>
          <a:xfrm>
            <a:off x="8949655" y="6157519"/>
            <a:ext cx="197980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46F39AB-7CFC-4E10-AA63-67785F11A045}"/>
              </a:ext>
            </a:extLst>
          </p:cNvPr>
          <p:cNvSpPr/>
          <p:nvPr/>
        </p:nvSpPr>
        <p:spPr>
          <a:xfrm>
            <a:off x="1234174" y="6157519"/>
            <a:ext cx="15231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Lato" panose="020F0502020204030203" pitchFamily="34" charset="0"/>
              </a:rPr>
              <a:t>Adoption at distance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C353F-149D-4927-BF6B-EC4BDCBAAC66}"/>
              </a:ext>
            </a:extLst>
          </p:cNvPr>
          <p:cNvSpPr/>
          <p:nvPr/>
        </p:nvSpPr>
        <p:spPr>
          <a:xfrm>
            <a:off x="4466295" y="6157519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latin typeface="Abadi" panose="020B0604020202020204" pitchFamily="34" charset="0"/>
                <a:cs typeface="Lato" panose="020F0502020204030203" pitchFamily="34" charset="0"/>
              </a:rPr>
              <a:t>Volunteer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67371-7C80-4149-9733-C7EBD101AD25}"/>
              </a:ext>
            </a:extLst>
          </p:cNvPr>
          <p:cNvSpPr/>
          <p:nvPr/>
        </p:nvSpPr>
        <p:spPr>
          <a:xfrm>
            <a:off x="7252286" y="6157519"/>
            <a:ext cx="840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Lato" panose="020F0502020204030203" pitchFamily="34" charset="0"/>
              </a:rPr>
              <a:t>Donations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45A6D6-D4E9-4725-ADFE-6213893AA647}"/>
              </a:ext>
            </a:extLst>
          </p:cNvPr>
          <p:cNvSpPr/>
          <p:nvPr/>
        </p:nvSpPr>
        <p:spPr>
          <a:xfrm>
            <a:off x="10285847" y="6157519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Lato" panose="020F0502020204030203" pitchFamily="34" charset="0"/>
              </a:rPr>
              <a:t>Sharing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1D05D55-D832-44D5-9F44-F0DA3A9389B3}"/>
              </a:ext>
            </a:extLst>
          </p:cNvPr>
          <p:cNvSpPr/>
          <p:nvPr/>
        </p:nvSpPr>
        <p:spPr>
          <a:xfrm rot="16421048">
            <a:off x="1072867" y="4367157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821F774-4C78-4B04-83A5-AFEC2EBCE6E1}"/>
              </a:ext>
            </a:extLst>
          </p:cNvPr>
          <p:cNvSpPr/>
          <p:nvPr/>
        </p:nvSpPr>
        <p:spPr>
          <a:xfrm rot="16421048">
            <a:off x="3896852" y="2917260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95DB447-9AD9-471B-9353-1A3A4AC1B10C}"/>
              </a:ext>
            </a:extLst>
          </p:cNvPr>
          <p:cNvSpPr/>
          <p:nvPr/>
        </p:nvSpPr>
        <p:spPr>
          <a:xfrm rot="16421048">
            <a:off x="5987468" y="1648283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2A845A0-0192-4042-9C55-06A45D9784B3}"/>
              </a:ext>
            </a:extLst>
          </p:cNvPr>
          <p:cNvSpPr/>
          <p:nvPr/>
        </p:nvSpPr>
        <p:spPr>
          <a:xfrm rot="16421048">
            <a:off x="8632535" y="455775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12B89B-D196-4931-9468-2D77A8DB8687}"/>
              </a:ext>
            </a:extLst>
          </p:cNvPr>
          <p:cNvSpPr/>
          <p:nvPr/>
        </p:nvSpPr>
        <p:spPr>
          <a:xfrm>
            <a:off x="2989324" y="4727798"/>
            <a:ext cx="534838" cy="50211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3F3C-C874-48F2-8777-3C240EB44116}"/>
              </a:ext>
            </a:extLst>
          </p:cNvPr>
          <p:cNvSpPr/>
          <p:nvPr/>
        </p:nvSpPr>
        <p:spPr>
          <a:xfrm>
            <a:off x="3071052" y="4748024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7A55E4-503A-43CC-8485-A008B0DF17AA}"/>
              </a:ext>
            </a:extLst>
          </p:cNvPr>
          <p:cNvSpPr/>
          <p:nvPr/>
        </p:nvSpPr>
        <p:spPr>
          <a:xfrm>
            <a:off x="5299339" y="3237091"/>
            <a:ext cx="534838" cy="5021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DA6C03-0EC9-4CB8-86C3-0637EF0DD0BE}"/>
              </a:ext>
            </a:extLst>
          </p:cNvPr>
          <p:cNvSpPr/>
          <p:nvPr/>
        </p:nvSpPr>
        <p:spPr>
          <a:xfrm>
            <a:off x="5386038" y="3237091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589D63-43F3-4CCF-979B-B5FE4BF3CCDF}"/>
              </a:ext>
            </a:extLst>
          </p:cNvPr>
          <p:cNvSpPr/>
          <p:nvPr/>
        </p:nvSpPr>
        <p:spPr>
          <a:xfrm>
            <a:off x="7827149" y="2021680"/>
            <a:ext cx="534838" cy="50211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EAD178-1376-4D51-9EA0-644D8EF7CC6D}"/>
              </a:ext>
            </a:extLst>
          </p:cNvPr>
          <p:cNvSpPr/>
          <p:nvPr/>
        </p:nvSpPr>
        <p:spPr>
          <a:xfrm>
            <a:off x="7908877" y="2041906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02CC8B-85F7-4EB7-9626-452E0CCAAEFD}"/>
              </a:ext>
            </a:extLst>
          </p:cNvPr>
          <p:cNvSpPr/>
          <p:nvPr/>
        </p:nvSpPr>
        <p:spPr>
          <a:xfrm>
            <a:off x="10664025" y="872825"/>
            <a:ext cx="534838" cy="50211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5BFFD5-1721-453B-8B7A-05D776E83812}"/>
              </a:ext>
            </a:extLst>
          </p:cNvPr>
          <p:cNvSpPr/>
          <p:nvPr/>
        </p:nvSpPr>
        <p:spPr>
          <a:xfrm>
            <a:off x="10745753" y="893051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5" name="Graphic 34" descr="Dog">
            <a:extLst>
              <a:ext uri="{FF2B5EF4-FFF2-40B4-BE49-F238E27FC236}">
                <a16:creationId xmlns:a16="http://schemas.microsoft.com/office/drawing/2014/main" id="{639D59BE-3E21-49BD-B136-985FC8A86E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5375" y="5520562"/>
            <a:ext cx="685141" cy="685141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9EC62DD3-9C91-4BA1-A32B-7266550E6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100" y="1740998"/>
            <a:ext cx="1761004" cy="1761004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AFDD1559-77AA-4B5B-A34A-B195D2A63C0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28" y="5595088"/>
            <a:ext cx="538274" cy="538274"/>
          </a:xfrm>
          <a:prstGeom prst="rect">
            <a:avLst/>
          </a:prstGeom>
        </p:spPr>
      </p:pic>
      <p:pic>
        <p:nvPicPr>
          <p:cNvPr id="39" name="Graphic 38" descr="Connections">
            <a:extLst>
              <a:ext uri="{FF2B5EF4-FFF2-40B4-BE49-F238E27FC236}">
                <a16:creationId xmlns:a16="http://schemas.microsoft.com/office/drawing/2014/main" id="{A691A71E-05DC-44FB-BDE0-2685437E58A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2776" y="5453673"/>
            <a:ext cx="716681" cy="716681"/>
          </a:xfrm>
          <a:prstGeom prst="rect">
            <a:avLst/>
          </a:prstGeom>
        </p:spPr>
      </p:pic>
      <p:pic>
        <p:nvPicPr>
          <p:cNvPr id="40" name="Picture 39" descr="A close up of an animal&#10;&#10;Description automatically generated">
            <a:extLst>
              <a:ext uri="{FF2B5EF4-FFF2-40B4-BE49-F238E27FC236}">
                <a16:creationId xmlns:a16="http://schemas.microsoft.com/office/drawing/2014/main" id="{AE54F690-D772-4A4F-80AF-CDA8C44BF2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6" y="4768045"/>
            <a:ext cx="440980" cy="440980"/>
          </a:xfrm>
          <a:prstGeom prst="rect">
            <a:avLst/>
          </a:prstGeom>
        </p:spPr>
      </p:pic>
      <p:pic>
        <p:nvPicPr>
          <p:cNvPr id="41" name="Picture 40" descr="A close up of an animal&#10;&#10;Description automatically generated">
            <a:extLst>
              <a:ext uri="{FF2B5EF4-FFF2-40B4-BE49-F238E27FC236}">
                <a16:creationId xmlns:a16="http://schemas.microsoft.com/office/drawing/2014/main" id="{48B9AF29-916B-4FA0-AEB9-27C3A3D015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4" y="4457694"/>
            <a:ext cx="440980" cy="440980"/>
          </a:xfrm>
          <a:prstGeom prst="rect">
            <a:avLst/>
          </a:prstGeom>
        </p:spPr>
      </p:pic>
      <p:pic>
        <p:nvPicPr>
          <p:cNvPr id="42" name="Picture 41" descr="A close up of an animal&#10;&#10;Description automatically generated">
            <a:extLst>
              <a:ext uri="{FF2B5EF4-FFF2-40B4-BE49-F238E27FC236}">
                <a16:creationId xmlns:a16="http://schemas.microsoft.com/office/drawing/2014/main" id="{B93AB3B1-C3B1-4D72-9403-070FEDBA9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4" y="3902478"/>
            <a:ext cx="440980" cy="440980"/>
          </a:xfrm>
          <a:prstGeom prst="rect">
            <a:avLst/>
          </a:prstGeom>
        </p:spPr>
      </p:pic>
      <p:pic>
        <p:nvPicPr>
          <p:cNvPr id="44" name="Picture 43" descr="A close up of an animal&#10;&#10;Description automatically generated">
            <a:extLst>
              <a:ext uri="{FF2B5EF4-FFF2-40B4-BE49-F238E27FC236}">
                <a16:creationId xmlns:a16="http://schemas.microsoft.com/office/drawing/2014/main" id="{FD0D2B50-F03F-4B1D-963B-338DA98994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6" y="3191848"/>
            <a:ext cx="440980" cy="4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4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9AE555-4432-45B7-8CAE-A518B3832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1" y="233694"/>
            <a:ext cx="2773920" cy="1851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338E44-A3F8-4A5F-BFCF-E7DABDC9EB26}"/>
              </a:ext>
            </a:extLst>
          </p:cNvPr>
          <p:cNvSpPr/>
          <p:nvPr/>
        </p:nvSpPr>
        <p:spPr>
          <a:xfrm>
            <a:off x="244961" y="2085514"/>
            <a:ext cx="175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>
                <a:latin typeface="Abadi" panose="020B0604020202020204" pitchFamily="34" charset="0"/>
                <a:cs typeface="Lato" panose="020F0502020204030203" pitchFamily="34" charset="0"/>
              </a:rPr>
              <a:t>10 </a:t>
            </a:r>
            <a:r>
              <a:rPr lang="pt-PT" sz="1400" b="1" dirty="0">
                <a:latin typeface="Abadi" panose="020B0604020202020204" pitchFamily="34" charset="0"/>
                <a:cs typeface="Lato" panose="020F0502020204030203" pitchFamily="34" charset="0"/>
              </a:rPr>
              <a:t>YEAR ROADMAP</a:t>
            </a:r>
            <a:endParaRPr lang="en-US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20D103-6603-4711-B744-C9CBC6710FA2}"/>
              </a:ext>
            </a:extLst>
          </p:cNvPr>
          <p:cNvCxnSpPr>
            <a:cxnSpLocks/>
          </p:cNvCxnSpPr>
          <p:nvPr/>
        </p:nvCxnSpPr>
        <p:spPr>
          <a:xfrm>
            <a:off x="696286" y="6157519"/>
            <a:ext cx="197980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B12E60-98FB-4298-8A60-12572FA78ABD}"/>
              </a:ext>
            </a:extLst>
          </p:cNvPr>
          <p:cNvCxnSpPr>
            <a:cxnSpLocks/>
          </p:cNvCxnSpPr>
          <p:nvPr/>
        </p:nvCxnSpPr>
        <p:spPr>
          <a:xfrm>
            <a:off x="3281493" y="6157519"/>
            <a:ext cx="197980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AEC758-D63B-4F52-AA26-D35B2E5DCFA7}"/>
              </a:ext>
            </a:extLst>
          </p:cNvPr>
          <p:cNvCxnSpPr>
            <a:cxnSpLocks/>
          </p:cNvCxnSpPr>
          <p:nvPr/>
        </p:nvCxnSpPr>
        <p:spPr>
          <a:xfrm>
            <a:off x="6096000" y="6157519"/>
            <a:ext cx="19798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88D729-5D49-48F2-8E5F-7E0B5897CE42}"/>
              </a:ext>
            </a:extLst>
          </p:cNvPr>
          <p:cNvCxnSpPr>
            <a:cxnSpLocks/>
          </p:cNvCxnSpPr>
          <p:nvPr/>
        </p:nvCxnSpPr>
        <p:spPr>
          <a:xfrm>
            <a:off x="8949655" y="6157519"/>
            <a:ext cx="197980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46F39AB-7CFC-4E10-AA63-67785F11A045}"/>
              </a:ext>
            </a:extLst>
          </p:cNvPr>
          <p:cNvSpPr/>
          <p:nvPr/>
        </p:nvSpPr>
        <p:spPr>
          <a:xfrm>
            <a:off x="1234174" y="6157519"/>
            <a:ext cx="15231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Lato" panose="020F0502020204030203" pitchFamily="34" charset="0"/>
              </a:rPr>
              <a:t>Adoption at distance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C353F-149D-4927-BF6B-EC4BDCBAAC66}"/>
              </a:ext>
            </a:extLst>
          </p:cNvPr>
          <p:cNvSpPr/>
          <p:nvPr/>
        </p:nvSpPr>
        <p:spPr>
          <a:xfrm>
            <a:off x="4466295" y="6157519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Lato" panose="020F0502020204030203" pitchFamily="34" charset="0"/>
              </a:rPr>
              <a:t>Volunteer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67371-7C80-4149-9733-C7EBD101AD25}"/>
              </a:ext>
            </a:extLst>
          </p:cNvPr>
          <p:cNvSpPr/>
          <p:nvPr/>
        </p:nvSpPr>
        <p:spPr>
          <a:xfrm>
            <a:off x="7252286" y="6157519"/>
            <a:ext cx="840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latin typeface="Abadi" panose="020B0604020202020204" pitchFamily="34" charset="0"/>
                <a:cs typeface="Lato" panose="020F0502020204030203" pitchFamily="34" charset="0"/>
              </a:rPr>
              <a:t>Donations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45A6D6-D4E9-4725-ADFE-6213893AA647}"/>
              </a:ext>
            </a:extLst>
          </p:cNvPr>
          <p:cNvSpPr/>
          <p:nvPr/>
        </p:nvSpPr>
        <p:spPr>
          <a:xfrm>
            <a:off x="10285847" y="6157519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Lato" panose="020F0502020204030203" pitchFamily="34" charset="0"/>
              </a:rPr>
              <a:t>Sharing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1D05D55-D832-44D5-9F44-F0DA3A9389B3}"/>
              </a:ext>
            </a:extLst>
          </p:cNvPr>
          <p:cNvSpPr/>
          <p:nvPr/>
        </p:nvSpPr>
        <p:spPr>
          <a:xfrm rot="16421048">
            <a:off x="1072867" y="4367157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821F774-4C78-4B04-83A5-AFEC2EBCE6E1}"/>
              </a:ext>
            </a:extLst>
          </p:cNvPr>
          <p:cNvSpPr/>
          <p:nvPr/>
        </p:nvSpPr>
        <p:spPr>
          <a:xfrm rot="16421048">
            <a:off x="3896852" y="2917260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95DB447-9AD9-471B-9353-1A3A4AC1B10C}"/>
              </a:ext>
            </a:extLst>
          </p:cNvPr>
          <p:cNvSpPr/>
          <p:nvPr/>
        </p:nvSpPr>
        <p:spPr>
          <a:xfrm rot="16421048">
            <a:off x="5987468" y="1648283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2A845A0-0192-4042-9C55-06A45D9784B3}"/>
              </a:ext>
            </a:extLst>
          </p:cNvPr>
          <p:cNvSpPr/>
          <p:nvPr/>
        </p:nvSpPr>
        <p:spPr>
          <a:xfrm rot="16421048">
            <a:off x="8632535" y="455775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12B89B-D196-4931-9468-2D77A8DB8687}"/>
              </a:ext>
            </a:extLst>
          </p:cNvPr>
          <p:cNvSpPr/>
          <p:nvPr/>
        </p:nvSpPr>
        <p:spPr>
          <a:xfrm>
            <a:off x="2989324" y="4727798"/>
            <a:ext cx="534838" cy="50211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3F3C-C874-48F2-8777-3C240EB44116}"/>
              </a:ext>
            </a:extLst>
          </p:cNvPr>
          <p:cNvSpPr/>
          <p:nvPr/>
        </p:nvSpPr>
        <p:spPr>
          <a:xfrm>
            <a:off x="3071052" y="4748024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7A55E4-503A-43CC-8485-A008B0DF17AA}"/>
              </a:ext>
            </a:extLst>
          </p:cNvPr>
          <p:cNvSpPr/>
          <p:nvPr/>
        </p:nvSpPr>
        <p:spPr>
          <a:xfrm>
            <a:off x="5299339" y="3237091"/>
            <a:ext cx="534838" cy="50211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DA6C03-0EC9-4CB8-86C3-0637EF0DD0BE}"/>
              </a:ext>
            </a:extLst>
          </p:cNvPr>
          <p:cNvSpPr/>
          <p:nvPr/>
        </p:nvSpPr>
        <p:spPr>
          <a:xfrm>
            <a:off x="5386038" y="3237091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589D63-43F3-4CCF-979B-B5FE4BF3CCDF}"/>
              </a:ext>
            </a:extLst>
          </p:cNvPr>
          <p:cNvSpPr/>
          <p:nvPr/>
        </p:nvSpPr>
        <p:spPr>
          <a:xfrm>
            <a:off x="7827149" y="2021680"/>
            <a:ext cx="534838" cy="5021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EAD178-1376-4D51-9EA0-644D8EF7CC6D}"/>
              </a:ext>
            </a:extLst>
          </p:cNvPr>
          <p:cNvSpPr/>
          <p:nvPr/>
        </p:nvSpPr>
        <p:spPr>
          <a:xfrm>
            <a:off x="7908877" y="2041906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02CC8B-85F7-4EB7-9626-452E0CCAAEFD}"/>
              </a:ext>
            </a:extLst>
          </p:cNvPr>
          <p:cNvSpPr/>
          <p:nvPr/>
        </p:nvSpPr>
        <p:spPr>
          <a:xfrm>
            <a:off x="10664025" y="872825"/>
            <a:ext cx="534838" cy="50211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5BFFD5-1721-453B-8B7A-05D776E83812}"/>
              </a:ext>
            </a:extLst>
          </p:cNvPr>
          <p:cNvSpPr/>
          <p:nvPr/>
        </p:nvSpPr>
        <p:spPr>
          <a:xfrm>
            <a:off x="10745753" y="893051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5" name="Graphic 34" descr="Dog">
            <a:extLst>
              <a:ext uri="{FF2B5EF4-FFF2-40B4-BE49-F238E27FC236}">
                <a16:creationId xmlns:a16="http://schemas.microsoft.com/office/drawing/2014/main" id="{639D59BE-3E21-49BD-B136-985FC8A86E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5375" y="5520562"/>
            <a:ext cx="685141" cy="685141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9EC62DD3-9C91-4BA1-A32B-7266550E63E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58" y="5563958"/>
            <a:ext cx="534838" cy="534838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AFDD1559-77AA-4B5B-A34A-B195D2A63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25" y="2459608"/>
            <a:ext cx="1675251" cy="1675251"/>
          </a:xfrm>
          <a:prstGeom prst="rect">
            <a:avLst/>
          </a:prstGeom>
        </p:spPr>
      </p:pic>
      <p:pic>
        <p:nvPicPr>
          <p:cNvPr id="39" name="Graphic 38" descr="Connections">
            <a:extLst>
              <a:ext uri="{FF2B5EF4-FFF2-40B4-BE49-F238E27FC236}">
                <a16:creationId xmlns:a16="http://schemas.microsoft.com/office/drawing/2014/main" id="{A691A71E-05DC-44FB-BDE0-2685437E58A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2776" y="5453673"/>
            <a:ext cx="716681" cy="716681"/>
          </a:xfrm>
          <a:prstGeom prst="rect">
            <a:avLst/>
          </a:prstGeom>
        </p:spPr>
      </p:pic>
      <p:pic>
        <p:nvPicPr>
          <p:cNvPr id="40" name="Picture 39" descr="A close up of an animal&#10;&#10;Description automatically generated">
            <a:extLst>
              <a:ext uri="{FF2B5EF4-FFF2-40B4-BE49-F238E27FC236}">
                <a16:creationId xmlns:a16="http://schemas.microsoft.com/office/drawing/2014/main" id="{AE54F690-D772-4A4F-80AF-CDA8C44BF2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6" y="4768045"/>
            <a:ext cx="440980" cy="440980"/>
          </a:xfrm>
          <a:prstGeom prst="rect">
            <a:avLst/>
          </a:prstGeom>
        </p:spPr>
      </p:pic>
      <p:pic>
        <p:nvPicPr>
          <p:cNvPr id="41" name="Picture 40" descr="A close up of an animal&#10;&#10;Description automatically generated">
            <a:extLst>
              <a:ext uri="{FF2B5EF4-FFF2-40B4-BE49-F238E27FC236}">
                <a16:creationId xmlns:a16="http://schemas.microsoft.com/office/drawing/2014/main" id="{48B9AF29-916B-4FA0-AEB9-27C3A3D015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4" y="4457694"/>
            <a:ext cx="440980" cy="440980"/>
          </a:xfrm>
          <a:prstGeom prst="rect">
            <a:avLst/>
          </a:prstGeom>
        </p:spPr>
      </p:pic>
      <p:pic>
        <p:nvPicPr>
          <p:cNvPr id="42" name="Picture 41" descr="A close up of an animal&#10;&#10;Description automatically generated">
            <a:extLst>
              <a:ext uri="{FF2B5EF4-FFF2-40B4-BE49-F238E27FC236}">
                <a16:creationId xmlns:a16="http://schemas.microsoft.com/office/drawing/2014/main" id="{B93AB3B1-C3B1-4D72-9403-070FEDBA9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4" y="3902478"/>
            <a:ext cx="440980" cy="440980"/>
          </a:xfrm>
          <a:prstGeom prst="rect">
            <a:avLst/>
          </a:prstGeom>
        </p:spPr>
      </p:pic>
      <p:pic>
        <p:nvPicPr>
          <p:cNvPr id="44" name="Picture 43" descr="A close up of an animal&#10;&#10;Description automatically generated">
            <a:extLst>
              <a:ext uri="{FF2B5EF4-FFF2-40B4-BE49-F238E27FC236}">
                <a16:creationId xmlns:a16="http://schemas.microsoft.com/office/drawing/2014/main" id="{FD0D2B50-F03F-4B1D-963B-338DA98994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6" y="3191848"/>
            <a:ext cx="440980" cy="4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1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9AE555-4432-45B7-8CAE-A518B3832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1" y="233694"/>
            <a:ext cx="2773920" cy="1851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338E44-A3F8-4A5F-BFCF-E7DABDC9EB26}"/>
              </a:ext>
            </a:extLst>
          </p:cNvPr>
          <p:cNvSpPr/>
          <p:nvPr/>
        </p:nvSpPr>
        <p:spPr>
          <a:xfrm>
            <a:off x="244961" y="2085514"/>
            <a:ext cx="175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>
                <a:latin typeface="Abadi" panose="020B0604020202020204" pitchFamily="34" charset="0"/>
                <a:cs typeface="Lato" panose="020F0502020204030203" pitchFamily="34" charset="0"/>
              </a:rPr>
              <a:t>10 </a:t>
            </a:r>
            <a:r>
              <a:rPr lang="pt-PT" sz="1400" b="1" dirty="0">
                <a:latin typeface="Abadi" panose="020B0604020202020204" pitchFamily="34" charset="0"/>
                <a:cs typeface="Lato" panose="020F0502020204030203" pitchFamily="34" charset="0"/>
              </a:rPr>
              <a:t>YEAR ROADMAP</a:t>
            </a:r>
            <a:endParaRPr lang="en-US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20D103-6603-4711-B744-C9CBC6710FA2}"/>
              </a:ext>
            </a:extLst>
          </p:cNvPr>
          <p:cNvCxnSpPr>
            <a:cxnSpLocks/>
          </p:cNvCxnSpPr>
          <p:nvPr/>
        </p:nvCxnSpPr>
        <p:spPr>
          <a:xfrm>
            <a:off x="696286" y="6157519"/>
            <a:ext cx="197980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B12E60-98FB-4298-8A60-12572FA78ABD}"/>
              </a:ext>
            </a:extLst>
          </p:cNvPr>
          <p:cNvCxnSpPr>
            <a:cxnSpLocks/>
          </p:cNvCxnSpPr>
          <p:nvPr/>
        </p:nvCxnSpPr>
        <p:spPr>
          <a:xfrm>
            <a:off x="3281493" y="6157519"/>
            <a:ext cx="197980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AEC758-D63B-4F52-AA26-D35B2E5DCFA7}"/>
              </a:ext>
            </a:extLst>
          </p:cNvPr>
          <p:cNvCxnSpPr>
            <a:cxnSpLocks/>
          </p:cNvCxnSpPr>
          <p:nvPr/>
        </p:nvCxnSpPr>
        <p:spPr>
          <a:xfrm>
            <a:off x="6096000" y="6157519"/>
            <a:ext cx="197980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88D729-5D49-48F2-8E5F-7E0B5897CE42}"/>
              </a:ext>
            </a:extLst>
          </p:cNvPr>
          <p:cNvCxnSpPr>
            <a:cxnSpLocks/>
          </p:cNvCxnSpPr>
          <p:nvPr/>
        </p:nvCxnSpPr>
        <p:spPr>
          <a:xfrm>
            <a:off x="8949655" y="6157519"/>
            <a:ext cx="19798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46F39AB-7CFC-4E10-AA63-67785F11A045}"/>
              </a:ext>
            </a:extLst>
          </p:cNvPr>
          <p:cNvSpPr/>
          <p:nvPr/>
        </p:nvSpPr>
        <p:spPr>
          <a:xfrm>
            <a:off x="1234174" y="6157519"/>
            <a:ext cx="15231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Lato" panose="020F0502020204030203" pitchFamily="34" charset="0"/>
              </a:rPr>
              <a:t>Adoption at distance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C353F-149D-4927-BF6B-EC4BDCBAAC66}"/>
              </a:ext>
            </a:extLst>
          </p:cNvPr>
          <p:cNvSpPr/>
          <p:nvPr/>
        </p:nvSpPr>
        <p:spPr>
          <a:xfrm>
            <a:off x="4466295" y="6157519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Lato" panose="020F0502020204030203" pitchFamily="34" charset="0"/>
              </a:rPr>
              <a:t>Volunteer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67371-7C80-4149-9733-C7EBD101AD25}"/>
              </a:ext>
            </a:extLst>
          </p:cNvPr>
          <p:cNvSpPr/>
          <p:nvPr/>
        </p:nvSpPr>
        <p:spPr>
          <a:xfrm>
            <a:off x="7252286" y="6157519"/>
            <a:ext cx="840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Lato" panose="020F0502020204030203" pitchFamily="34" charset="0"/>
              </a:rPr>
              <a:t>Donations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45A6D6-D4E9-4725-ADFE-6213893AA647}"/>
              </a:ext>
            </a:extLst>
          </p:cNvPr>
          <p:cNvSpPr/>
          <p:nvPr/>
        </p:nvSpPr>
        <p:spPr>
          <a:xfrm>
            <a:off x="10285847" y="6157519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>
                <a:latin typeface="Abadi" panose="020B0604020202020204" pitchFamily="34" charset="0"/>
                <a:cs typeface="Lato" panose="020F0502020204030203" pitchFamily="34" charset="0"/>
              </a:rPr>
              <a:t>Sharing</a:t>
            </a:r>
            <a:endParaRPr lang="en-US" sz="1200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1D05D55-D832-44D5-9F44-F0DA3A9389B3}"/>
              </a:ext>
            </a:extLst>
          </p:cNvPr>
          <p:cNvSpPr/>
          <p:nvPr/>
        </p:nvSpPr>
        <p:spPr>
          <a:xfrm rot="16421048">
            <a:off x="1072867" y="4367157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821F774-4C78-4B04-83A5-AFEC2EBCE6E1}"/>
              </a:ext>
            </a:extLst>
          </p:cNvPr>
          <p:cNvSpPr/>
          <p:nvPr/>
        </p:nvSpPr>
        <p:spPr>
          <a:xfrm rot="16421048">
            <a:off x="3896852" y="2917260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95DB447-9AD9-471B-9353-1A3A4AC1B10C}"/>
              </a:ext>
            </a:extLst>
          </p:cNvPr>
          <p:cNvSpPr/>
          <p:nvPr/>
        </p:nvSpPr>
        <p:spPr>
          <a:xfrm rot="16421048">
            <a:off x="5987468" y="1648283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2A845A0-0192-4042-9C55-06A45D9784B3}"/>
              </a:ext>
            </a:extLst>
          </p:cNvPr>
          <p:cNvSpPr/>
          <p:nvPr/>
        </p:nvSpPr>
        <p:spPr>
          <a:xfrm rot="16421048">
            <a:off x="8632535" y="455775"/>
            <a:ext cx="3369929" cy="4528503"/>
          </a:xfrm>
          <a:prstGeom prst="arc">
            <a:avLst>
              <a:gd name="adj1" fmla="val 16200000"/>
              <a:gd name="adj2" fmla="val 10571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12B89B-D196-4931-9468-2D77A8DB8687}"/>
              </a:ext>
            </a:extLst>
          </p:cNvPr>
          <p:cNvSpPr/>
          <p:nvPr/>
        </p:nvSpPr>
        <p:spPr>
          <a:xfrm>
            <a:off x="2989324" y="4727798"/>
            <a:ext cx="534838" cy="50211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3F3C-C874-48F2-8777-3C240EB44116}"/>
              </a:ext>
            </a:extLst>
          </p:cNvPr>
          <p:cNvSpPr/>
          <p:nvPr/>
        </p:nvSpPr>
        <p:spPr>
          <a:xfrm>
            <a:off x="3071052" y="4748024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7A55E4-503A-43CC-8485-A008B0DF17AA}"/>
              </a:ext>
            </a:extLst>
          </p:cNvPr>
          <p:cNvSpPr/>
          <p:nvPr/>
        </p:nvSpPr>
        <p:spPr>
          <a:xfrm>
            <a:off x="5299339" y="3237091"/>
            <a:ext cx="534838" cy="50211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DA6C03-0EC9-4CB8-86C3-0637EF0DD0BE}"/>
              </a:ext>
            </a:extLst>
          </p:cNvPr>
          <p:cNvSpPr/>
          <p:nvPr/>
        </p:nvSpPr>
        <p:spPr>
          <a:xfrm>
            <a:off x="5386038" y="3237091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589D63-43F3-4CCF-979B-B5FE4BF3CCDF}"/>
              </a:ext>
            </a:extLst>
          </p:cNvPr>
          <p:cNvSpPr/>
          <p:nvPr/>
        </p:nvSpPr>
        <p:spPr>
          <a:xfrm>
            <a:off x="7827149" y="2021680"/>
            <a:ext cx="534838" cy="50211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EAD178-1376-4D51-9EA0-644D8EF7CC6D}"/>
              </a:ext>
            </a:extLst>
          </p:cNvPr>
          <p:cNvSpPr/>
          <p:nvPr/>
        </p:nvSpPr>
        <p:spPr>
          <a:xfrm>
            <a:off x="7908877" y="2041906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02CC8B-85F7-4EB7-9626-452E0CCAAEFD}"/>
              </a:ext>
            </a:extLst>
          </p:cNvPr>
          <p:cNvSpPr/>
          <p:nvPr/>
        </p:nvSpPr>
        <p:spPr>
          <a:xfrm>
            <a:off x="10664025" y="872825"/>
            <a:ext cx="534838" cy="5021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5BFFD5-1721-453B-8B7A-05D776E83812}"/>
              </a:ext>
            </a:extLst>
          </p:cNvPr>
          <p:cNvSpPr/>
          <p:nvPr/>
        </p:nvSpPr>
        <p:spPr>
          <a:xfrm>
            <a:off x="10745753" y="893051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badi" panose="020B0604020202020204" pitchFamily="34" charset="0"/>
                <a:cs typeface="Lato" panose="020F0502020204030203" pitchFamily="34" charset="0"/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5" name="Graphic 34" descr="Dog">
            <a:extLst>
              <a:ext uri="{FF2B5EF4-FFF2-40B4-BE49-F238E27FC236}">
                <a16:creationId xmlns:a16="http://schemas.microsoft.com/office/drawing/2014/main" id="{639D59BE-3E21-49BD-B136-985FC8A86E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5375" y="5520562"/>
            <a:ext cx="685141" cy="685141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9EC62DD3-9C91-4BA1-A32B-7266550E63E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58" y="5563958"/>
            <a:ext cx="534838" cy="534838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AFDD1559-77AA-4B5B-A34A-B195D2A63C0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28" y="5595088"/>
            <a:ext cx="538274" cy="538274"/>
          </a:xfrm>
          <a:prstGeom prst="rect">
            <a:avLst/>
          </a:prstGeom>
        </p:spPr>
      </p:pic>
      <p:pic>
        <p:nvPicPr>
          <p:cNvPr id="39" name="Graphic 38" descr="Connections">
            <a:extLst>
              <a:ext uri="{FF2B5EF4-FFF2-40B4-BE49-F238E27FC236}">
                <a16:creationId xmlns:a16="http://schemas.microsoft.com/office/drawing/2014/main" id="{A691A71E-05DC-44FB-BDE0-2685437E5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43007" y="1634602"/>
            <a:ext cx="2267876" cy="2267876"/>
          </a:xfrm>
          <a:prstGeom prst="rect">
            <a:avLst/>
          </a:prstGeom>
        </p:spPr>
      </p:pic>
      <p:pic>
        <p:nvPicPr>
          <p:cNvPr id="40" name="Picture 39" descr="A close up of an animal&#10;&#10;Description automatically generated">
            <a:extLst>
              <a:ext uri="{FF2B5EF4-FFF2-40B4-BE49-F238E27FC236}">
                <a16:creationId xmlns:a16="http://schemas.microsoft.com/office/drawing/2014/main" id="{AE54F690-D772-4A4F-80AF-CDA8C44BF2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6" y="4768045"/>
            <a:ext cx="440980" cy="440980"/>
          </a:xfrm>
          <a:prstGeom prst="rect">
            <a:avLst/>
          </a:prstGeom>
        </p:spPr>
      </p:pic>
      <p:pic>
        <p:nvPicPr>
          <p:cNvPr id="41" name="Picture 40" descr="A close up of an animal&#10;&#10;Description automatically generated">
            <a:extLst>
              <a:ext uri="{FF2B5EF4-FFF2-40B4-BE49-F238E27FC236}">
                <a16:creationId xmlns:a16="http://schemas.microsoft.com/office/drawing/2014/main" id="{48B9AF29-916B-4FA0-AEB9-27C3A3D015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4" y="4457694"/>
            <a:ext cx="440980" cy="440980"/>
          </a:xfrm>
          <a:prstGeom prst="rect">
            <a:avLst/>
          </a:prstGeom>
        </p:spPr>
      </p:pic>
      <p:pic>
        <p:nvPicPr>
          <p:cNvPr id="42" name="Picture 41" descr="A close up of an animal&#10;&#10;Description automatically generated">
            <a:extLst>
              <a:ext uri="{FF2B5EF4-FFF2-40B4-BE49-F238E27FC236}">
                <a16:creationId xmlns:a16="http://schemas.microsoft.com/office/drawing/2014/main" id="{B93AB3B1-C3B1-4D72-9403-070FEDBA9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4" y="3902478"/>
            <a:ext cx="440980" cy="440980"/>
          </a:xfrm>
          <a:prstGeom prst="rect">
            <a:avLst/>
          </a:prstGeom>
        </p:spPr>
      </p:pic>
      <p:pic>
        <p:nvPicPr>
          <p:cNvPr id="44" name="Picture 43" descr="A close up of an animal&#10;&#10;Description automatically generated">
            <a:extLst>
              <a:ext uri="{FF2B5EF4-FFF2-40B4-BE49-F238E27FC236}">
                <a16:creationId xmlns:a16="http://schemas.microsoft.com/office/drawing/2014/main" id="{FD0D2B50-F03F-4B1D-963B-338DA98994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6" y="3191848"/>
            <a:ext cx="440980" cy="4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7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2350</TotalTime>
  <Words>95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Manuel Costa Silva</dc:creator>
  <cp:lastModifiedBy>Kiwi</cp:lastModifiedBy>
  <cp:revision>48</cp:revision>
  <dcterms:created xsi:type="dcterms:W3CDTF">2019-12-10T13:52:48Z</dcterms:created>
  <dcterms:modified xsi:type="dcterms:W3CDTF">2020-01-28T04:09:39Z</dcterms:modified>
</cp:coreProperties>
</file>