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57" r:id="rId2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8BF43-6368-4C1A-AAB4-6EDC557A414A}" type="doc">
      <dgm:prSet loTypeId="urn:microsoft.com/office/officeart/2008/layout/LinedLis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B5015ABB-19EE-4A41-9B01-DE636BFE75F0}">
      <dgm:prSet phldrT="[Текст]" custT="1"/>
      <dgm:spPr/>
      <dgm:t>
        <a:bodyPr/>
        <a:lstStyle/>
        <a:p>
          <a:r>
            <a:rPr lang="ru-RU" sz="2800" dirty="0" smtClean="0">
              <a:latin typeface="Bebas Neue Pro Exp Rg" panose="020B0506020202050201" pitchFamily="34" charset="-52"/>
            </a:rPr>
            <a:t>По способу организации</a:t>
          </a:r>
          <a:endParaRPr lang="ru-RU" sz="2800" dirty="0">
            <a:latin typeface="Bebas Neue Pro Exp Rg" panose="020B0506020202050201" pitchFamily="34" charset="-52"/>
          </a:endParaRPr>
        </a:p>
      </dgm:t>
    </dgm:pt>
    <dgm:pt modelId="{9C5F2F7E-121D-4497-89DD-5004AD505FF8}" type="parTrans" cxnId="{5FC0F825-95B9-425C-ACAD-42BBB357EC3B}">
      <dgm:prSet/>
      <dgm:spPr/>
      <dgm:t>
        <a:bodyPr/>
        <a:lstStyle/>
        <a:p>
          <a:endParaRPr lang="ru-RU"/>
        </a:p>
      </dgm:t>
    </dgm:pt>
    <dgm:pt modelId="{95B5EBB2-223C-4C05-AF68-A58B62E3AAED}" type="sibTrans" cxnId="{5FC0F825-95B9-425C-ACAD-42BBB357EC3B}">
      <dgm:prSet/>
      <dgm:spPr/>
      <dgm:t>
        <a:bodyPr/>
        <a:lstStyle/>
        <a:p>
          <a:endParaRPr lang="ru-RU"/>
        </a:p>
      </dgm:t>
    </dgm:pt>
    <dgm:pt modelId="{29BDACD6-6A55-4370-B3FC-839F49D00063}" type="asst">
      <dgm:prSet phldrT="[Текст]" custT="1"/>
      <dgm:spPr/>
      <dgm:t>
        <a:bodyPr anchor="ctr"/>
        <a:lstStyle/>
        <a:p>
          <a:r>
            <a:rPr lang="en-US" sz="2800" dirty="0" smtClean="0">
              <a:latin typeface="Bebas Neue Pro Exp Rg" panose="020B0506020202050201" pitchFamily="34" charset="-52"/>
            </a:rPr>
            <a:t>JBOD</a:t>
          </a:r>
          <a:endParaRPr lang="ru-RU" sz="2800" dirty="0">
            <a:latin typeface="Bebas Neue Pro Exp Rg" panose="020B0506020202050201" pitchFamily="34" charset="-52"/>
          </a:endParaRPr>
        </a:p>
      </dgm:t>
    </dgm:pt>
    <dgm:pt modelId="{DF85E289-48A0-4711-B80B-D97FFADE569A}" type="parTrans" cxnId="{DF0EFA28-237A-4A40-A30B-0D5BCAE0C982}">
      <dgm:prSet/>
      <dgm:spPr/>
      <dgm:t>
        <a:bodyPr/>
        <a:lstStyle/>
        <a:p>
          <a:endParaRPr lang="ru-RU"/>
        </a:p>
      </dgm:t>
    </dgm:pt>
    <dgm:pt modelId="{08F5556B-D08A-4C2A-B0F4-C51FDFB7D506}" type="sibTrans" cxnId="{DF0EFA28-237A-4A40-A30B-0D5BCAE0C982}">
      <dgm:prSet/>
      <dgm:spPr/>
      <dgm:t>
        <a:bodyPr/>
        <a:lstStyle/>
        <a:p>
          <a:endParaRPr lang="ru-RU"/>
        </a:p>
      </dgm:t>
    </dgm:pt>
    <dgm:pt modelId="{20CDA2CC-460A-426A-985D-3CC052DB9ADA}">
      <dgm:prSet/>
      <dgm:spPr/>
      <dgm:t>
        <a:bodyPr/>
        <a:lstStyle/>
        <a:p>
          <a:r>
            <a:rPr lang="ru-RU" dirty="0" smtClean="0">
              <a:latin typeface="Bebas Neue Pro Exp Rg" panose="020B0506020202050201" pitchFamily="34" charset="-52"/>
            </a:rPr>
            <a:t>Дисковые массивы</a:t>
          </a:r>
          <a:endParaRPr lang="ru-RU" dirty="0">
            <a:latin typeface="Bebas Neue Pro Exp Rg" panose="020B0506020202050201" pitchFamily="34" charset="-52"/>
          </a:endParaRPr>
        </a:p>
      </dgm:t>
    </dgm:pt>
    <dgm:pt modelId="{C3A3CB4B-C009-4480-A06F-5B420712C4E6}" type="parTrans" cxnId="{5BC8E68C-7556-4FCD-9719-7DA5F1694189}">
      <dgm:prSet/>
      <dgm:spPr/>
      <dgm:t>
        <a:bodyPr/>
        <a:lstStyle/>
        <a:p>
          <a:endParaRPr lang="ru-RU"/>
        </a:p>
      </dgm:t>
    </dgm:pt>
    <dgm:pt modelId="{9F399EB0-4633-423D-92C1-44620D8D97B1}" type="sibTrans" cxnId="{5BC8E68C-7556-4FCD-9719-7DA5F1694189}">
      <dgm:prSet/>
      <dgm:spPr/>
      <dgm:t>
        <a:bodyPr/>
        <a:lstStyle/>
        <a:p>
          <a:endParaRPr lang="ru-RU"/>
        </a:p>
      </dgm:t>
    </dgm:pt>
    <dgm:pt modelId="{F88FC55C-B36A-40F4-9259-7D8A8A622211}">
      <dgm:prSet custT="1"/>
      <dgm:spPr/>
      <dgm:t>
        <a:bodyPr/>
        <a:lstStyle/>
        <a:p>
          <a:r>
            <a:rPr lang="ru-RU" sz="2800" dirty="0" smtClean="0">
              <a:latin typeface="Bebas Neue Pro Exp Rg" panose="020B0506020202050201" pitchFamily="34" charset="-52"/>
            </a:rPr>
            <a:t>По способу реализации</a:t>
          </a:r>
          <a:endParaRPr lang="ru-RU" sz="2800" dirty="0">
            <a:latin typeface="Bebas Neue Pro Exp Rg" panose="020B0506020202050201" pitchFamily="34" charset="-52"/>
          </a:endParaRPr>
        </a:p>
      </dgm:t>
    </dgm:pt>
    <dgm:pt modelId="{B96A4E54-4931-4E3B-A16C-CC5B4A63DF34}" type="parTrans" cxnId="{B4322153-19B7-456A-8032-0F97D67BFE3B}">
      <dgm:prSet/>
      <dgm:spPr/>
      <dgm:t>
        <a:bodyPr/>
        <a:lstStyle/>
        <a:p>
          <a:endParaRPr lang="ru-RU"/>
        </a:p>
      </dgm:t>
    </dgm:pt>
    <dgm:pt modelId="{C04ACB8D-A33D-42A7-A25F-C588F74726E0}" type="sibTrans" cxnId="{B4322153-19B7-456A-8032-0F97D67BFE3B}">
      <dgm:prSet/>
      <dgm:spPr/>
      <dgm:t>
        <a:bodyPr/>
        <a:lstStyle/>
        <a:p>
          <a:endParaRPr lang="ru-RU"/>
        </a:p>
      </dgm:t>
    </dgm:pt>
    <dgm:pt modelId="{C057395B-B238-40ED-B906-94E434D8F5E6}">
      <dgm:prSet custT="1"/>
      <dgm:spPr/>
      <dgm:t>
        <a:bodyPr/>
        <a:lstStyle/>
        <a:p>
          <a:r>
            <a:rPr lang="ru-RU" sz="2800" dirty="0" smtClean="0">
              <a:latin typeface="Bebas Neue Pro Exp Rg" panose="020B0506020202050201" pitchFamily="34" charset="-52"/>
            </a:rPr>
            <a:t>По</a:t>
          </a:r>
          <a:r>
            <a:rPr lang="ru-RU" sz="3600" dirty="0" smtClean="0">
              <a:latin typeface="Bebas Neue Pro Exp Rg" panose="020B0506020202050201" pitchFamily="34" charset="-52"/>
            </a:rPr>
            <a:t> </a:t>
          </a:r>
          <a:r>
            <a:rPr lang="ru-RU" sz="2800" dirty="0" smtClean="0">
              <a:latin typeface="Bebas Neue Pro Exp Rg" panose="020B0506020202050201" pitchFamily="34" charset="-52"/>
            </a:rPr>
            <a:t>назначению</a:t>
          </a:r>
          <a:endParaRPr lang="ru-RU" sz="3600" dirty="0">
            <a:latin typeface="Bebas Neue Pro Exp Rg" panose="020B0506020202050201" pitchFamily="34" charset="-52"/>
          </a:endParaRPr>
        </a:p>
      </dgm:t>
    </dgm:pt>
    <dgm:pt modelId="{3B3834FA-BE1A-4957-A021-9793474BE38E}" type="parTrans" cxnId="{67E4705D-69CA-4B66-A7FD-A0EC73AB4DCA}">
      <dgm:prSet/>
      <dgm:spPr/>
      <dgm:t>
        <a:bodyPr/>
        <a:lstStyle/>
        <a:p>
          <a:endParaRPr lang="ru-RU"/>
        </a:p>
      </dgm:t>
    </dgm:pt>
    <dgm:pt modelId="{88D5F5FF-A458-4704-8C2C-6EAD9C3CF01A}" type="sibTrans" cxnId="{67E4705D-69CA-4B66-A7FD-A0EC73AB4DCA}">
      <dgm:prSet/>
      <dgm:spPr/>
      <dgm:t>
        <a:bodyPr/>
        <a:lstStyle/>
        <a:p>
          <a:endParaRPr lang="ru-RU"/>
        </a:p>
      </dgm:t>
    </dgm:pt>
    <dgm:pt modelId="{3197CF8C-9C3C-4BE4-93E2-5500FF1A2F96}" type="asst">
      <dgm:prSet phldrT="[Текст]" custT="1"/>
      <dgm:spPr/>
      <dgm:t>
        <a:bodyPr anchor="ctr"/>
        <a:lstStyle/>
        <a:p>
          <a:r>
            <a:rPr lang="en-US" sz="2800" dirty="0" smtClean="0">
              <a:latin typeface="Bebas Neue Pro Exp Rg" panose="020B0506020202050201" pitchFamily="34" charset="-52"/>
            </a:rPr>
            <a:t>RAID</a:t>
          </a:r>
          <a:endParaRPr lang="ru-RU" sz="2800" dirty="0">
            <a:latin typeface="Bebas Neue Pro Exp Rg" panose="020B0506020202050201" pitchFamily="34" charset="-52"/>
          </a:endParaRPr>
        </a:p>
      </dgm:t>
    </dgm:pt>
    <dgm:pt modelId="{27D39A64-E738-473F-B5D2-2385E89E84C8}" type="parTrans" cxnId="{0A3794C1-E3A3-4461-A94A-05F2D8C8B6B3}">
      <dgm:prSet/>
      <dgm:spPr/>
      <dgm:t>
        <a:bodyPr/>
        <a:lstStyle/>
        <a:p>
          <a:endParaRPr lang="ru-RU"/>
        </a:p>
      </dgm:t>
    </dgm:pt>
    <dgm:pt modelId="{4712D426-BAD5-4DD1-A4DF-0DFAB9564E9B}" type="sibTrans" cxnId="{0A3794C1-E3A3-4461-A94A-05F2D8C8B6B3}">
      <dgm:prSet/>
      <dgm:spPr/>
      <dgm:t>
        <a:bodyPr/>
        <a:lstStyle/>
        <a:p>
          <a:endParaRPr lang="ru-RU"/>
        </a:p>
      </dgm:t>
    </dgm:pt>
    <dgm:pt modelId="{305D2384-1372-4A04-BA55-95B7EC4BC7BD}" type="asst">
      <dgm:prSet custT="1"/>
      <dgm:spPr/>
      <dgm:t>
        <a:bodyPr anchor="ctr"/>
        <a:lstStyle/>
        <a:p>
          <a:r>
            <a:rPr lang="ru-RU" sz="2800" dirty="0" smtClean="0">
              <a:latin typeface="Bebas Neue Pro Exp Rg" panose="020B0506020202050201" pitchFamily="34" charset="-52"/>
            </a:rPr>
            <a:t>Программные</a:t>
          </a:r>
          <a:endParaRPr lang="ru-RU" sz="2800" dirty="0">
            <a:latin typeface="Bebas Neue Pro Exp Rg" panose="020B0506020202050201" pitchFamily="34" charset="-52"/>
          </a:endParaRPr>
        </a:p>
      </dgm:t>
    </dgm:pt>
    <dgm:pt modelId="{681F21C4-0543-4ECF-8080-81FC07065444}" type="parTrans" cxnId="{EB8CEAC6-96C4-4EB3-BE81-020E5BDB3DCF}">
      <dgm:prSet/>
      <dgm:spPr/>
      <dgm:t>
        <a:bodyPr/>
        <a:lstStyle/>
        <a:p>
          <a:endParaRPr lang="ru-RU"/>
        </a:p>
      </dgm:t>
    </dgm:pt>
    <dgm:pt modelId="{01158B72-4764-43DD-A1D8-DF1A7DB5587E}" type="sibTrans" cxnId="{EB8CEAC6-96C4-4EB3-BE81-020E5BDB3DCF}">
      <dgm:prSet/>
      <dgm:spPr/>
      <dgm:t>
        <a:bodyPr/>
        <a:lstStyle/>
        <a:p>
          <a:endParaRPr lang="ru-RU"/>
        </a:p>
      </dgm:t>
    </dgm:pt>
    <dgm:pt modelId="{17FA7751-A82D-4D91-9CCF-2C3A7F0BE9D8}" type="asst">
      <dgm:prSet custT="1"/>
      <dgm:spPr/>
      <dgm:t>
        <a:bodyPr anchor="ctr"/>
        <a:lstStyle/>
        <a:p>
          <a:r>
            <a:rPr lang="ru-RU" sz="2800" dirty="0" smtClean="0">
              <a:latin typeface="Bebas Neue Pro Exp Rg" panose="020B0506020202050201" pitchFamily="34" charset="-52"/>
            </a:rPr>
            <a:t>Аппаратные</a:t>
          </a:r>
          <a:endParaRPr lang="ru-RU" sz="2800" dirty="0">
            <a:latin typeface="Bebas Neue Pro Exp Rg" panose="020B0506020202050201" pitchFamily="34" charset="-52"/>
          </a:endParaRPr>
        </a:p>
      </dgm:t>
    </dgm:pt>
    <dgm:pt modelId="{78627DEE-6B83-4BD3-B9F6-EE3538ACFBCD}" type="parTrans" cxnId="{9AA65E40-A54F-4C14-9C3A-6AC76AD10A4E}">
      <dgm:prSet/>
      <dgm:spPr/>
      <dgm:t>
        <a:bodyPr/>
        <a:lstStyle/>
        <a:p>
          <a:endParaRPr lang="ru-RU"/>
        </a:p>
      </dgm:t>
    </dgm:pt>
    <dgm:pt modelId="{FA9FBB32-7764-4433-9DE3-573B5E24B81C}" type="sibTrans" cxnId="{9AA65E40-A54F-4C14-9C3A-6AC76AD10A4E}">
      <dgm:prSet/>
      <dgm:spPr/>
      <dgm:t>
        <a:bodyPr/>
        <a:lstStyle/>
        <a:p>
          <a:endParaRPr lang="ru-RU"/>
        </a:p>
      </dgm:t>
    </dgm:pt>
    <dgm:pt modelId="{89B997D6-2FBA-4B2D-AD80-AB94F1911EE7}" type="asst">
      <dgm:prSet custT="1"/>
      <dgm:spPr/>
      <dgm:t>
        <a:bodyPr/>
        <a:lstStyle/>
        <a:p>
          <a:r>
            <a:rPr lang="ru-RU" sz="2000" dirty="0" smtClean="0">
              <a:latin typeface="Bebas Neue Pro Exp Rg" panose="020B0506020202050201" pitchFamily="34" charset="-52"/>
            </a:rPr>
            <a:t>Для повышения производительности</a:t>
          </a:r>
          <a:endParaRPr lang="ru-RU" sz="2000" dirty="0">
            <a:latin typeface="Bebas Neue Pro Exp Rg" panose="020B0506020202050201" pitchFamily="34" charset="-52"/>
          </a:endParaRPr>
        </a:p>
      </dgm:t>
    </dgm:pt>
    <dgm:pt modelId="{CD2B18AB-60FB-4CC2-8C03-5BA60EBB4F9E}" type="parTrans" cxnId="{ED144CC6-1EB5-4896-A0A1-AA8AC739DA51}">
      <dgm:prSet/>
      <dgm:spPr/>
      <dgm:t>
        <a:bodyPr/>
        <a:lstStyle/>
        <a:p>
          <a:endParaRPr lang="ru-RU"/>
        </a:p>
      </dgm:t>
    </dgm:pt>
    <dgm:pt modelId="{F0085FEA-5186-46BB-8A3E-47D7DD70A283}" type="sibTrans" cxnId="{ED144CC6-1EB5-4896-A0A1-AA8AC739DA51}">
      <dgm:prSet/>
      <dgm:spPr/>
      <dgm:t>
        <a:bodyPr/>
        <a:lstStyle/>
        <a:p>
          <a:endParaRPr lang="ru-RU"/>
        </a:p>
      </dgm:t>
    </dgm:pt>
    <dgm:pt modelId="{2D3C56FA-CFD6-493F-ACDC-1EDF4FF45F1A}" type="asst">
      <dgm:prSet custT="1"/>
      <dgm:spPr/>
      <dgm:t>
        <a:bodyPr/>
        <a:lstStyle/>
        <a:p>
          <a:r>
            <a:rPr lang="ru-RU" sz="2000" dirty="0" smtClean="0">
              <a:latin typeface="Bebas Neue Pro Exp Rg" panose="020B0506020202050201" pitchFamily="34" charset="-52"/>
            </a:rPr>
            <a:t>Для повышения надежности</a:t>
          </a:r>
          <a:endParaRPr lang="ru-RU" sz="2000" dirty="0">
            <a:latin typeface="Bebas Neue Pro Exp Rg" panose="020B0506020202050201" pitchFamily="34" charset="-52"/>
          </a:endParaRPr>
        </a:p>
      </dgm:t>
    </dgm:pt>
    <dgm:pt modelId="{55DACCEE-CF06-46DF-B36C-264D0664BD53}" type="parTrans" cxnId="{D805DB17-A8D6-46FA-8089-826E2A79CDA2}">
      <dgm:prSet/>
      <dgm:spPr/>
      <dgm:t>
        <a:bodyPr/>
        <a:lstStyle/>
        <a:p>
          <a:endParaRPr lang="ru-RU"/>
        </a:p>
      </dgm:t>
    </dgm:pt>
    <dgm:pt modelId="{47CC2261-22F6-4B08-AD7A-93EBD57FDAAB}" type="sibTrans" cxnId="{D805DB17-A8D6-46FA-8089-826E2A79CDA2}">
      <dgm:prSet/>
      <dgm:spPr/>
      <dgm:t>
        <a:bodyPr/>
        <a:lstStyle/>
        <a:p>
          <a:endParaRPr lang="ru-RU"/>
        </a:p>
      </dgm:t>
    </dgm:pt>
    <dgm:pt modelId="{193F9052-C023-4F40-A35E-FE21A1AD2C3F}" type="asst">
      <dgm:prSet custT="1"/>
      <dgm:spPr/>
      <dgm:t>
        <a:bodyPr/>
        <a:lstStyle/>
        <a:p>
          <a:r>
            <a:rPr lang="ru-RU" sz="2000" dirty="0" smtClean="0">
              <a:latin typeface="Bebas Neue Pro Exp Rg" panose="020B0506020202050201" pitchFamily="34" charset="-52"/>
            </a:rPr>
            <a:t>Комбинированные</a:t>
          </a:r>
          <a:endParaRPr lang="ru-RU" sz="2000" dirty="0">
            <a:latin typeface="Bebas Neue Pro Exp Rg" panose="020B0506020202050201" pitchFamily="34" charset="-52"/>
          </a:endParaRPr>
        </a:p>
      </dgm:t>
    </dgm:pt>
    <dgm:pt modelId="{45BE2B65-E873-4646-9834-C4AEEA7780A5}" type="parTrans" cxnId="{F06D594D-E439-47DE-81AC-5FA0C3030105}">
      <dgm:prSet/>
      <dgm:spPr/>
      <dgm:t>
        <a:bodyPr/>
        <a:lstStyle/>
        <a:p>
          <a:endParaRPr lang="ru-RU"/>
        </a:p>
      </dgm:t>
    </dgm:pt>
    <dgm:pt modelId="{6742589F-C48A-4C9A-B5B3-9544ADE36509}" type="sibTrans" cxnId="{F06D594D-E439-47DE-81AC-5FA0C3030105}">
      <dgm:prSet/>
      <dgm:spPr/>
      <dgm:t>
        <a:bodyPr/>
        <a:lstStyle/>
        <a:p>
          <a:endParaRPr lang="ru-RU"/>
        </a:p>
      </dgm:t>
    </dgm:pt>
    <dgm:pt modelId="{BC78CF2E-1585-4FEA-B0F8-25E18EE58BA1}" type="pres">
      <dgm:prSet presAssocID="{0638BF43-6368-4C1A-AAB4-6EDC557A414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15BDBCF9-34FA-4110-BDDE-83BE11878611}" type="pres">
      <dgm:prSet presAssocID="{20CDA2CC-460A-426A-985D-3CC052DB9ADA}" presName="thickLine" presStyleLbl="alignNode1" presStyleIdx="0" presStyleCnt="1"/>
      <dgm:spPr/>
    </dgm:pt>
    <dgm:pt modelId="{323FE217-4066-4AB0-B708-36A19AB8C158}" type="pres">
      <dgm:prSet presAssocID="{20CDA2CC-460A-426A-985D-3CC052DB9ADA}" presName="horz1" presStyleCnt="0"/>
      <dgm:spPr/>
    </dgm:pt>
    <dgm:pt modelId="{B40C73D7-E8E3-4AF0-AE27-8088B535B154}" type="pres">
      <dgm:prSet presAssocID="{20CDA2CC-460A-426A-985D-3CC052DB9ADA}" presName="tx1" presStyleLbl="revTx" presStyleIdx="0" presStyleCnt="11"/>
      <dgm:spPr/>
      <dgm:t>
        <a:bodyPr/>
        <a:lstStyle/>
        <a:p>
          <a:endParaRPr lang="ru-RU"/>
        </a:p>
      </dgm:t>
    </dgm:pt>
    <dgm:pt modelId="{174ACA58-3A05-4655-B4F6-680D39618655}" type="pres">
      <dgm:prSet presAssocID="{20CDA2CC-460A-426A-985D-3CC052DB9ADA}" presName="vert1" presStyleCnt="0"/>
      <dgm:spPr/>
    </dgm:pt>
    <dgm:pt modelId="{10456F30-6654-4646-A2B8-E0114FAC0413}" type="pres">
      <dgm:prSet presAssocID="{B5015ABB-19EE-4A41-9B01-DE636BFE75F0}" presName="vertSpace2a" presStyleCnt="0"/>
      <dgm:spPr/>
    </dgm:pt>
    <dgm:pt modelId="{1A1D7832-002E-4755-8FB0-F2DACCB88413}" type="pres">
      <dgm:prSet presAssocID="{B5015ABB-19EE-4A41-9B01-DE636BFE75F0}" presName="horz2" presStyleCnt="0"/>
      <dgm:spPr/>
    </dgm:pt>
    <dgm:pt modelId="{F0E5088C-965A-493C-8E7A-6D868717646B}" type="pres">
      <dgm:prSet presAssocID="{B5015ABB-19EE-4A41-9B01-DE636BFE75F0}" presName="horzSpace2" presStyleCnt="0"/>
      <dgm:spPr/>
    </dgm:pt>
    <dgm:pt modelId="{3F49DBA6-93BC-4E0D-995A-0A1D2C4B39B0}" type="pres">
      <dgm:prSet presAssocID="{B5015ABB-19EE-4A41-9B01-DE636BFE75F0}" presName="tx2" presStyleLbl="revTx" presStyleIdx="1" presStyleCnt="11" custScaleX="78030"/>
      <dgm:spPr/>
      <dgm:t>
        <a:bodyPr/>
        <a:lstStyle/>
        <a:p>
          <a:endParaRPr lang="ru-RU"/>
        </a:p>
      </dgm:t>
    </dgm:pt>
    <dgm:pt modelId="{5B43EEAE-3BC0-4306-823F-023294C2918A}" type="pres">
      <dgm:prSet presAssocID="{B5015ABB-19EE-4A41-9B01-DE636BFE75F0}" presName="vert2" presStyleCnt="0"/>
      <dgm:spPr/>
    </dgm:pt>
    <dgm:pt modelId="{9945FEA1-0041-4D5F-B54B-E536F47DA3C8}" type="pres">
      <dgm:prSet presAssocID="{29BDACD6-6A55-4370-B3FC-839F49D00063}" presName="horz3" presStyleCnt="0"/>
      <dgm:spPr/>
    </dgm:pt>
    <dgm:pt modelId="{C478215F-43D2-4FFD-8A80-72EB36E30A90}" type="pres">
      <dgm:prSet presAssocID="{29BDACD6-6A55-4370-B3FC-839F49D00063}" presName="horzSpace3" presStyleCnt="0"/>
      <dgm:spPr/>
    </dgm:pt>
    <dgm:pt modelId="{588A0A36-B028-444C-8CD0-FFE02A02DE68}" type="pres">
      <dgm:prSet presAssocID="{29BDACD6-6A55-4370-B3FC-839F49D00063}" presName="tx3" presStyleLbl="revTx" presStyleIdx="2" presStyleCnt="11"/>
      <dgm:spPr/>
      <dgm:t>
        <a:bodyPr/>
        <a:lstStyle/>
        <a:p>
          <a:endParaRPr lang="ru-RU"/>
        </a:p>
      </dgm:t>
    </dgm:pt>
    <dgm:pt modelId="{5B529DF7-A6F5-4B4A-9C4A-45DA86766A79}" type="pres">
      <dgm:prSet presAssocID="{29BDACD6-6A55-4370-B3FC-839F49D00063}" presName="vert3" presStyleCnt="0"/>
      <dgm:spPr/>
    </dgm:pt>
    <dgm:pt modelId="{6B5EB8BF-B58F-436F-B871-3246BDE5D864}" type="pres">
      <dgm:prSet presAssocID="{08F5556B-D08A-4C2A-B0F4-C51FDFB7D506}" presName="thinLine3" presStyleLbl="callout" presStyleIdx="0" presStyleCnt="7"/>
      <dgm:spPr/>
    </dgm:pt>
    <dgm:pt modelId="{C9E0B93D-3C64-4729-9BD5-68F1274F6AB1}" type="pres">
      <dgm:prSet presAssocID="{3197CF8C-9C3C-4BE4-93E2-5500FF1A2F96}" presName="horz3" presStyleCnt="0"/>
      <dgm:spPr/>
    </dgm:pt>
    <dgm:pt modelId="{0DE792C0-28F8-4BC5-88B4-97192626A2DC}" type="pres">
      <dgm:prSet presAssocID="{3197CF8C-9C3C-4BE4-93E2-5500FF1A2F96}" presName="horzSpace3" presStyleCnt="0"/>
      <dgm:spPr/>
    </dgm:pt>
    <dgm:pt modelId="{B983512C-54DD-4C08-A24E-757BABE652A2}" type="pres">
      <dgm:prSet presAssocID="{3197CF8C-9C3C-4BE4-93E2-5500FF1A2F96}" presName="tx3" presStyleLbl="revTx" presStyleIdx="3" presStyleCnt="11"/>
      <dgm:spPr/>
      <dgm:t>
        <a:bodyPr/>
        <a:lstStyle/>
        <a:p>
          <a:endParaRPr lang="ru-RU"/>
        </a:p>
      </dgm:t>
    </dgm:pt>
    <dgm:pt modelId="{073926FC-0CA5-4AB7-B7DA-3870AE6AB5B4}" type="pres">
      <dgm:prSet presAssocID="{3197CF8C-9C3C-4BE4-93E2-5500FF1A2F96}" presName="vert3" presStyleCnt="0"/>
      <dgm:spPr/>
    </dgm:pt>
    <dgm:pt modelId="{2F19C063-5E48-4D54-A1A4-778A2921720E}" type="pres">
      <dgm:prSet presAssocID="{B5015ABB-19EE-4A41-9B01-DE636BFE75F0}" presName="thinLine2b" presStyleLbl="callout" presStyleIdx="1" presStyleCnt="7"/>
      <dgm:spPr/>
    </dgm:pt>
    <dgm:pt modelId="{455B2CEA-EE6E-4F05-B5AB-D7159EB0004F}" type="pres">
      <dgm:prSet presAssocID="{B5015ABB-19EE-4A41-9B01-DE636BFE75F0}" presName="vertSpace2b" presStyleCnt="0"/>
      <dgm:spPr/>
    </dgm:pt>
    <dgm:pt modelId="{369A4CE3-A6B9-4818-866F-95ACF8211D91}" type="pres">
      <dgm:prSet presAssocID="{F88FC55C-B36A-40F4-9259-7D8A8A622211}" presName="horz2" presStyleCnt="0"/>
      <dgm:spPr/>
    </dgm:pt>
    <dgm:pt modelId="{E8F94305-DBB8-4552-B35F-36BE0193871B}" type="pres">
      <dgm:prSet presAssocID="{F88FC55C-B36A-40F4-9259-7D8A8A622211}" presName="horzSpace2" presStyleCnt="0"/>
      <dgm:spPr/>
    </dgm:pt>
    <dgm:pt modelId="{E61E8762-479C-4552-93BE-009625D5ED24}" type="pres">
      <dgm:prSet presAssocID="{F88FC55C-B36A-40F4-9259-7D8A8A622211}" presName="tx2" presStyleLbl="revTx" presStyleIdx="4" presStyleCnt="11" custScaleX="78030"/>
      <dgm:spPr/>
      <dgm:t>
        <a:bodyPr/>
        <a:lstStyle/>
        <a:p>
          <a:endParaRPr lang="ru-RU"/>
        </a:p>
      </dgm:t>
    </dgm:pt>
    <dgm:pt modelId="{E77795A1-CF9C-4F4F-B933-1769A211BAAC}" type="pres">
      <dgm:prSet presAssocID="{F88FC55C-B36A-40F4-9259-7D8A8A622211}" presName="vert2" presStyleCnt="0"/>
      <dgm:spPr/>
    </dgm:pt>
    <dgm:pt modelId="{D9189EB3-3874-4FDF-BB87-B9AC2DA7ED24}" type="pres">
      <dgm:prSet presAssocID="{17FA7751-A82D-4D91-9CCF-2C3A7F0BE9D8}" presName="horz3" presStyleCnt="0"/>
      <dgm:spPr/>
    </dgm:pt>
    <dgm:pt modelId="{FEFADDB6-ED1A-405D-BBD4-4E83CB2BD996}" type="pres">
      <dgm:prSet presAssocID="{17FA7751-A82D-4D91-9CCF-2C3A7F0BE9D8}" presName="horzSpace3" presStyleCnt="0"/>
      <dgm:spPr/>
    </dgm:pt>
    <dgm:pt modelId="{56A28411-A82D-44E0-8C01-ADFE01595CC6}" type="pres">
      <dgm:prSet presAssocID="{17FA7751-A82D-4D91-9CCF-2C3A7F0BE9D8}" presName="tx3" presStyleLbl="revTx" presStyleIdx="5" presStyleCnt="11"/>
      <dgm:spPr/>
      <dgm:t>
        <a:bodyPr/>
        <a:lstStyle/>
        <a:p>
          <a:endParaRPr lang="ru-RU"/>
        </a:p>
      </dgm:t>
    </dgm:pt>
    <dgm:pt modelId="{E310BA73-8865-48A2-B2D7-2B238C9EA69D}" type="pres">
      <dgm:prSet presAssocID="{17FA7751-A82D-4D91-9CCF-2C3A7F0BE9D8}" presName="vert3" presStyleCnt="0"/>
      <dgm:spPr/>
    </dgm:pt>
    <dgm:pt modelId="{FD6C6046-A340-40E7-9D72-0B1BF558857B}" type="pres">
      <dgm:prSet presAssocID="{FA9FBB32-7764-4433-9DE3-573B5E24B81C}" presName="thinLine3" presStyleLbl="callout" presStyleIdx="2" presStyleCnt="7"/>
      <dgm:spPr/>
    </dgm:pt>
    <dgm:pt modelId="{40961735-D91A-4153-9100-35360E9D6D8A}" type="pres">
      <dgm:prSet presAssocID="{305D2384-1372-4A04-BA55-95B7EC4BC7BD}" presName="horz3" presStyleCnt="0"/>
      <dgm:spPr/>
    </dgm:pt>
    <dgm:pt modelId="{C1BD9BA8-E94C-4B1A-A18A-920CA206BB58}" type="pres">
      <dgm:prSet presAssocID="{305D2384-1372-4A04-BA55-95B7EC4BC7BD}" presName="horzSpace3" presStyleCnt="0"/>
      <dgm:spPr/>
    </dgm:pt>
    <dgm:pt modelId="{74ADCCFC-9632-4BC5-9C52-88BDD128A57E}" type="pres">
      <dgm:prSet presAssocID="{305D2384-1372-4A04-BA55-95B7EC4BC7BD}" presName="tx3" presStyleLbl="revTx" presStyleIdx="6" presStyleCnt="11"/>
      <dgm:spPr/>
      <dgm:t>
        <a:bodyPr/>
        <a:lstStyle/>
        <a:p>
          <a:endParaRPr lang="ru-RU"/>
        </a:p>
      </dgm:t>
    </dgm:pt>
    <dgm:pt modelId="{72A8442A-8D9A-46C1-8F2B-08D38F6D0EF4}" type="pres">
      <dgm:prSet presAssocID="{305D2384-1372-4A04-BA55-95B7EC4BC7BD}" presName="vert3" presStyleCnt="0"/>
      <dgm:spPr/>
    </dgm:pt>
    <dgm:pt modelId="{3EF95A98-4317-4B3B-A68B-7D9F7955127A}" type="pres">
      <dgm:prSet presAssocID="{F88FC55C-B36A-40F4-9259-7D8A8A622211}" presName="thinLine2b" presStyleLbl="callout" presStyleIdx="3" presStyleCnt="7"/>
      <dgm:spPr/>
    </dgm:pt>
    <dgm:pt modelId="{20B3BB33-90C2-43F1-AD03-5BE100901A94}" type="pres">
      <dgm:prSet presAssocID="{F88FC55C-B36A-40F4-9259-7D8A8A622211}" presName="vertSpace2b" presStyleCnt="0"/>
      <dgm:spPr/>
    </dgm:pt>
    <dgm:pt modelId="{02B1DB3C-1402-40CF-AD7B-7F7161B6AF07}" type="pres">
      <dgm:prSet presAssocID="{C057395B-B238-40ED-B906-94E434D8F5E6}" presName="horz2" presStyleCnt="0"/>
      <dgm:spPr/>
    </dgm:pt>
    <dgm:pt modelId="{FA5365EA-2693-45FA-867F-AE79648FB6EB}" type="pres">
      <dgm:prSet presAssocID="{C057395B-B238-40ED-B906-94E434D8F5E6}" presName="horzSpace2" presStyleCnt="0"/>
      <dgm:spPr/>
    </dgm:pt>
    <dgm:pt modelId="{BB679798-8927-47C6-816A-1D67B1F4FF4F}" type="pres">
      <dgm:prSet presAssocID="{C057395B-B238-40ED-B906-94E434D8F5E6}" presName="tx2" presStyleLbl="revTx" presStyleIdx="7" presStyleCnt="11" custScaleX="78030"/>
      <dgm:spPr/>
      <dgm:t>
        <a:bodyPr/>
        <a:lstStyle/>
        <a:p>
          <a:endParaRPr lang="ru-RU"/>
        </a:p>
      </dgm:t>
    </dgm:pt>
    <dgm:pt modelId="{A1BE00BC-9318-4D9A-804E-2DAF87116FEA}" type="pres">
      <dgm:prSet presAssocID="{C057395B-B238-40ED-B906-94E434D8F5E6}" presName="vert2" presStyleCnt="0"/>
      <dgm:spPr/>
    </dgm:pt>
    <dgm:pt modelId="{26F00B0D-A769-46D7-8A76-11D34F7342B4}" type="pres">
      <dgm:prSet presAssocID="{89B997D6-2FBA-4B2D-AD80-AB94F1911EE7}" presName="horz3" presStyleCnt="0"/>
      <dgm:spPr/>
    </dgm:pt>
    <dgm:pt modelId="{75BC3D79-0745-46D4-BDC5-5913515B47EC}" type="pres">
      <dgm:prSet presAssocID="{89B997D6-2FBA-4B2D-AD80-AB94F1911EE7}" presName="horzSpace3" presStyleCnt="0"/>
      <dgm:spPr/>
    </dgm:pt>
    <dgm:pt modelId="{CA8055AA-B417-4C98-AB62-B44028E500AB}" type="pres">
      <dgm:prSet presAssocID="{89B997D6-2FBA-4B2D-AD80-AB94F1911EE7}" presName="tx3" presStyleLbl="revTx" presStyleIdx="8" presStyleCnt="11" custScaleX="121922"/>
      <dgm:spPr/>
      <dgm:t>
        <a:bodyPr/>
        <a:lstStyle/>
        <a:p>
          <a:endParaRPr lang="ru-RU"/>
        </a:p>
      </dgm:t>
    </dgm:pt>
    <dgm:pt modelId="{77CF03D0-657B-4A44-A938-C534BAE36A42}" type="pres">
      <dgm:prSet presAssocID="{89B997D6-2FBA-4B2D-AD80-AB94F1911EE7}" presName="vert3" presStyleCnt="0"/>
      <dgm:spPr/>
    </dgm:pt>
    <dgm:pt modelId="{00C9999D-E61B-4D9E-B50E-EEAD7987BFFB}" type="pres">
      <dgm:prSet presAssocID="{F0085FEA-5186-46BB-8A3E-47D7DD70A283}" presName="thinLine3" presStyleLbl="callout" presStyleIdx="4" presStyleCnt="7"/>
      <dgm:spPr/>
    </dgm:pt>
    <dgm:pt modelId="{C06288E4-0748-4B1A-940D-D1EA4E889D82}" type="pres">
      <dgm:prSet presAssocID="{2D3C56FA-CFD6-493F-ACDC-1EDF4FF45F1A}" presName="horz3" presStyleCnt="0"/>
      <dgm:spPr/>
    </dgm:pt>
    <dgm:pt modelId="{C1B07CEC-2638-46A1-AE05-ECA3727649DC}" type="pres">
      <dgm:prSet presAssocID="{2D3C56FA-CFD6-493F-ACDC-1EDF4FF45F1A}" presName="horzSpace3" presStyleCnt="0"/>
      <dgm:spPr/>
    </dgm:pt>
    <dgm:pt modelId="{4D414898-8ADC-4114-B53B-C6D832E1D4BE}" type="pres">
      <dgm:prSet presAssocID="{2D3C56FA-CFD6-493F-ACDC-1EDF4FF45F1A}" presName="tx3" presStyleLbl="revTx" presStyleIdx="9" presStyleCnt="11" custScaleX="121922"/>
      <dgm:spPr/>
      <dgm:t>
        <a:bodyPr/>
        <a:lstStyle/>
        <a:p>
          <a:endParaRPr lang="ru-RU"/>
        </a:p>
      </dgm:t>
    </dgm:pt>
    <dgm:pt modelId="{8CB52768-40FD-4954-8ABE-F790D57C41A0}" type="pres">
      <dgm:prSet presAssocID="{2D3C56FA-CFD6-493F-ACDC-1EDF4FF45F1A}" presName="vert3" presStyleCnt="0"/>
      <dgm:spPr/>
    </dgm:pt>
    <dgm:pt modelId="{59B9DEF7-B12D-441B-A4AB-11DE81E43488}" type="pres">
      <dgm:prSet presAssocID="{47CC2261-22F6-4B08-AD7A-93EBD57FDAAB}" presName="thinLine3" presStyleLbl="callout" presStyleIdx="5" presStyleCnt="7"/>
      <dgm:spPr/>
    </dgm:pt>
    <dgm:pt modelId="{C6847B6F-12CE-4855-92A5-96C61E63FF6C}" type="pres">
      <dgm:prSet presAssocID="{193F9052-C023-4F40-A35E-FE21A1AD2C3F}" presName="horz3" presStyleCnt="0"/>
      <dgm:spPr/>
    </dgm:pt>
    <dgm:pt modelId="{ABBA9595-B418-418E-BDE0-52C29F2F48B9}" type="pres">
      <dgm:prSet presAssocID="{193F9052-C023-4F40-A35E-FE21A1AD2C3F}" presName="horzSpace3" presStyleCnt="0"/>
      <dgm:spPr/>
    </dgm:pt>
    <dgm:pt modelId="{8946520E-27A4-44E6-A651-4ED7367725F4}" type="pres">
      <dgm:prSet presAssocID="{193F9052-C023-4F40-A35E-FE21A1AD2C3F}" presName="tx3" presStyleLbl="revTx" presStyleIdx="10" presStyleCnt="11" custScaleX="121922"/>
      <dgm:spPr/>
      <dgm:t>
        <a:bodyPr/>
        <a:lstStyle/>
        <a:p>
          <a:endParaRPr lang="ru-RU"/>
        </a:p>
      </dgm:t>
    </dgm:pt>
    <dgm:pt modelId="{4849B329-4C4A-48AE-AE0B-FD913A074322}" type="pres">
      <dgm:prSet presAssocID="{193F9052-C023-4F40-A35E-FE21A1AD2C3F}" presName="vert3" presStyleCnt="0"/>
      <dgm:spPr/>
    </dgm:pt>
    <dgm:pt modelId="{A22D6D2C-E7EF-4C9C-8D4D-5A2E56D2AB76}" type="pres">
      <dgm:prSet presAssocID="{C057395B-B238-40ED-B906-94E434D8F5E6}" presName="thinLine2b" presStyleLbl="callout" presStyleIdx="6" presStyleCnt="7"/>
      <dgm:spPr/>
    </dgm:pt>
    <dgm:pt modelId="{12A049CF-D5C7-4376-909D-485EFF17D248}" type="pres">
      <dgm:prSet presAssocID="{C057395B-B238-40ED-B906-94E434D8F5E6}" presName="vertSpace2b" presStyleCnt="0"/>
      <dgm:spPr/>
    </dgm:pt>
  </dgm:ptLst>
  <dgm:cxnLst>
    <dgm:cxn modelId="{DF0EFA28-237A-4A40-A30B-0D5BCAE0C982}" srcId="{B5015ABB-19EE-4A41-9B01-DE636BFE75F0}" destId="{29BDACD6-6A55-4370-B3FC-839F49D00063}" srcOrd="0" destOrd="0" parTransId="{DF85E289-48A0-4711-B80B-D97FFADE569A}" sibTransId="{08F5556B-D08A-4C2A-B0F4-C51FDFB7D506}"/>
    <dgm:cxn modelId="{B4322153-19B7-456A-8032-0F97D67BFE3B}" srcId="{20CDA2CC-460A-426A-985D-3CC052DB9ADA}" destId="{F88FC55C-B36A-40F4-9259-7D8A8A622211}" srcOrd="1" destOrd="0" parTransId="{B96A4E54-4931-4E3B-A16C-CC5B4A63DF34}" sibTransId="{C04ACB8D-A33D-42A7-A25F-C588F74726E0}"/>
    <dgm:cxn modelId="{FCF2C248-0AD2-4E32-8594-C891E8874A8F}" type="presOf" srcId="{20CDA2CC-460A-426A-985D-3CC052DB9ADA}" destId="{B40C73D7-E8E3-4AF0-AE27-8088B535B154}" srcOrd="0" destOrd="0" presId="urn:microsoft.com/office/officeart/2008/layout/LinedList"/>
    <dgm:cxn modelId="{5FC0F825-95B9-425C-ACAD-42BBB357EC3B}" srcId="{20CDA2CC-460A-426A-985D-3CC052DB9ADA}" destId="{B5015ABB-19EE-4A41-9B01-DE636BFE75F0}" srcOrd="0" destOrd="0" parTransId="{9C5F2F7E-121D-4497-89DD-5004AD505FF8}" sibTransId="{95B5EBB2-223C-4C05-AF68-A58B62E3AAED}"/>
    <dgm:cxn modelId="{48352946-9F8A-4963-9FC6-6E2FEABD1027}" type="presOf" srcId="{29BDACD6-6A55-4370-B3FC-839F49D00063}" destId="{588A0A36-B028-444C-8CD0-FFE02A02DE68}" srcOrd="0" destOrd="0" presId="urn:microsoft.com/office/officeart/2008/layout/LinedList"/>
    <dgm:cxn modelId="{18CF979D-D1F6-44C3-B9F3-8A2F681FE999}" type="presOf" srcId="{17FA7751-A82D-4D91-9CCF-2C3A7F0BE9D8}" destId="{56A28411-A82D-44E0-8C01-ADFE01595CC6}" srcOrd="0" destOrd="0" presId="urn:microsoft.com/office/officeart/2008/layout/LinedList"/>
    <dgm:cxn modelId="{5BC8E68C-7556-4FCD-9719-7DA5F1694189}" srcId="{0638BF43-6368-4C1A-AAB4-6EDC557A414A}" destId="{20CDA2CC-460A-426A-985D-3CC052DB9ADA}" srcOrd="0" destOrd="0" parTransId="{C3A3CB4B-C009-4480-A06F-5B420712C4E6}" sibTransId="{9F399EB0-4633-423D-92C1-44620D8D97B1}"/>
    <dgm:cxn modelId="{EC0EB238-CB46-4970-967E-AD18B89C8AE4}" type="presOf" srcId="{89B997D6-2FBA-4B2D-AD80-AB94F1911EE7}" destId="{CA8055AA-B417-4C98-AB62-B44028E500AB}" srcOrd="0" destOrd="0" presId="urn:microsoft.com/office/officeart/2008/layout/LinedList"/>
    <dgm:cxn modelId="{F06D594D-E439-47DE-81AC-5FA0C3030105}" srcId="{C057395B-B238-40ED-B906-94E434D8F5E6}" destId="{193F9052-C023-4F40-A35E-FE21A1AD2C3F}" srcOrd="2" destOrd="0" parTransId="{45BE2B65-E873-4646-9834-C4AEEA7780A5}" sibTransId="{6742589F-C48A-4C9A-B5B3-9544ADE36509}"/>
    <dgm:cxn modelId="{9F34A778-27AE-49E3-BC3D-246F91810433}" type="presOf" srcId="{3197CF8C-9C3C-4BE4-93E2-5500FF1A2F96}" destId="{B983512C-54DD-4C08-A24E-757BABE652A2}" srcOrd="0" destOrd="0" presId="urn:microsoft.com/office/officeart/2008/layout/LinedList"/>
    <dgm:cxn modelId="{EB8CEAC6-96C4-4EB3-BE81-020E5BDB3DCF}" srcId="{F88FC55C-B36A-40F4-9259-7D8A8A622211}" destId="{305D2384-1372-4A04-BA55-95B7EC4BC7BD}" srcOrd="1" destOrd="0" parTransId="{681F21C4-0543-4ECF-8080-81FC07065444}" sibTransId="{01158B72-4764-43DD-A1D8-DF1A7DB5587E}"/>
    <dgm:cxn modelId="{BAE16137-5BC9-480F-9B84-A99504FF4035}" type="presOf" srcId="{305D2384-1372-4A04-BA55-95B7EC4BC7BD}" destId="{74ADCCFC-9632-4BC5-9C52-88BDD128A57E}" srcOrd="0" destOrd="0" presId="urn:microsoft.com/office/officeart/2008/layout/LinedList"/>
    <dgm:cxn modelId="{D805DB17-A8D6-46FA-8089-826E2A79CDA2}" srcId="{C057395B-B238-40ED-B906-94E434D8F5E6}" destId="{2D3C56FA-CFD6-493F-ACDC-1EDF4FF45F1A}" srcOrd="1" destOrd="0" parTransId="{55DACCEE-CF06-46DF-B36C-264D0664BD53}" sibTransId="{47CC2261-22F6-4B08-AD7A-93EBD57FDAAB}"/>
    <dgm:cxn modelId="{9AA65E40-A54F-4C14-9C3A-6AC76AD10A4E}" srcId="{F88FC55C-B36A-40F4-9259-7D8A8A622211}" destId="{17FA7751-A82D-4D91-9CCF-2C3A7F0BE9D8}" srcOrd="0" destOrd="0" parTransId="{78627DEE-6B83-4BD3-B9F6-EE3538ACFBCD}" sibTransId="{FA9FBB32-7764-4433-9DE3-573B5E24B81C}"/>
    <dgm:cxn modelId="{2BE8E8E0-6557-49F9-B51B-9124714E2B52}" type="presOf" srcId="{C057395B-B238-40ED-B906-94E434D8F5E6}" destId="{BB679798-8927-47C6-816A-1D67B1F4FF4F}" srcOrd="0" destOrd="0" presId="urn:microsoft.com/office/officeart/2008/layout/LinedList"/>
    <dgm:cxn modelId="{7D7AC258-F967-41C5-8E24-DEB6956135E4}" type="presOf" srcId="{F88FC55C-B36A-40F4-9259-7D8A8A622211}" destId="{E61E8762-479C-4552-93BE-009625D5ED24}" srcOrd="0" destOrd="0" presId="urn:microsoft.com/office/officeart/2008/layout/LinedList"/>
    <dgm:cxn modelId="{0A3794C1-E3A3-4461-A94A-05F2D8C8B6B3}" srcId="{B5015ABB-19EE-4A41-9B01-DE636BFE75F0}" destId="{3197CF8C-9C3C-4BE4-93E2-5500FF1A2F96}" srcOrd="1" destOrd="0" parTransId="{27D39A64-E738-473F-B5D2-2385E89E84C8}" sibTransId="{4712D426-BAD5-4DD1-A4DF-0DFAB9564E9B}"/>
    <dgm:cxn modelId="{AFD591FD-19F4-401F-BEE1-0306572E2F19}" type="presOf" srcId="{B5015ABB-19EE-4A41-9B01-DE636BFE75F0}" destId="{3F49DBA6-93BC-4E0D-995A-0A1D2C4B39B0}" srcOrd="0" destOrd="0" presId="urn:microsoft.com/office/officeart/2008/layout/LinedList"/>
    <dgm:cxn modelId="{62A59B9A-898E-471E-AF07-261B783908CE}" type="presOf" srcId="{193F9052-C023-4F40-A35E-FE21A1AD2C3F}" destId="{8946520E-27A4-44E6-A651-4ED7367725F4}" srcOrd="0" destOrd="0" presId="urn:microsoft.com/office/officeart/2008/layout/LinedList"/>
    <dgm:cxn modelId="{4A445A6B-A1D0-44E5-A385-2DB2E0DE61D3}" type="presOf" srcId="{0638BF43-6368-4C1A-AAB4-6EDC557A414A}" destId="{BC78CF2E-1585-4FEA-B0F8-25E18EE58BA1}" srcOrd="0" destOrd="0" presId="urn:microsoft.com/office/officeart/2008/layout/LinedList"/>
    <dgm:cxn modelId="{ED144CC6-1EB5-4896-A0A1-AA8AC739DA51}" srcId="{C057395B-B238-40ED-B906-94E434D8F5E6}" destId="{89B997D6-2FBA-4B2D-AD80-AB94F1911EE7}" srcOrd="0" destOrd="0" parTransId="{CD2B18AB-60FB-4CC2-8C03-5BA60EBB4F9E}" sibTransId="{F0085FEA-5186-46BB-8A3E-47D7DD70A283}"/>
    <dgm:cxn modelId="{B0A15F6E-ABAC-407F-B5E7-6377D52FD2D2}" type="presOf" srcId="{2D3C56FA-CFD6-493F-ACDC-1EDF4FF45F1A}" destId="{4D414898-8ADC-4114-B53B-C6D832E1D4BE}" srcOrd="0" destOrd="0" presId="urn:microsoft.com/office/officeart/2008/layout/LinedList"/>
    <dgm:cxn modelId="{67E4705D-69CA-4B66-A7FD-A0EC73AB4DCA}" srcId="{20CDA2CC-460A-426A-985D-3CC052DB9ADA}" destId="{C057395B-B238-40ED-B906-94E434D8F5E6}" srcOrd="2" destOrd="0" parTransId="{3B3834FA-BE1A-4957-A021-9793474BE38E}" sibTransId="{88D5F5FF-A458-4704-8C2C-6EAD9C3CF01A}"/>
    <dgm:cxn modelId="{A9FE3C24-033F-4D79-9C5A-9A3B39C2BA0E}" type="presParOf" srcId="{BC78CF2E-1585-4FEA-B0F8-25E18EE58BA1}" destId="{15BDBCF9-34FA-4110-BDDE-83BE11878611}" srcOrd="0" destOrd="0" presId="urn:microsoft.com/office/officeart/2008/layout/LinedList"/>
    <dgm:cxn modelId="{4B496660-3C35-4564-9D9D-5B71CD832DA5}" type="presParOf" srcId="{BC78CF2E-1585-4FEA-B0F8-25E18EE58BA1}" destId="{323FE217-4066-4AB0-B708-36A19AB8C158}" srcOrd="1" destOrd="0" presId="urn:microsoft.com/office/officeart/2008/layout/LinedList"/>
    <dgm:cxn modelId="{108CDE35-943A-4666-AF3B-D8533F019889}" type="presParOf" srcId="{323FE217-4066-4AB0-B708-36A19AB8C158}" destId="{B40C73D7-E8E3-4AF0-AE27-8088B535B154}" srcOrd="0" destOrd="0" presId="urn:microsoft.com/office/officeart/2008/layout/LinedList"/>
    <dgm:cxn modelId="{CE284D80-5046-4674-98F7-0DCA389E7343}" type="presParOf" srcId="{323FE217-4066-4AB0-B708-36A19AB8C158}" destId="{174ACA58-3A05-4655-B4F6-680D39618655}" srcOrd="1" destOrd="0" presId="urn:microsoft.com/office/officeart/2008/layout/LinedList"/>
    <dgm:cxn modelId="{1B730FC7-DD24-4A22-BA60-B63AD05F44D3}" type="presParOf" srcId="{174ACA58-3A05-4655-B4F6-680D39618655}" destId="{10456F30-6654-4646-A2B8-E0114FAC0413}" srcOrd="0" destOrd="0" presId="urn:microsoft.com/office/officeart/2008/layout/LinedList"/>
    <dgm:cxn modelId="{5EA9B4BA-1454-413E-869C-D48F2016EE73}" type="presParOf" srcId="{174ACA58-3A05-4655-B4F6-680D39618655}" destId="{1A1D7832-002E-4755-8FB0-F2DACCB88413}" srcOrd="1" destOrd="0" presId="urn:microsoft.com/office/officeart/2008/layout/LinedList"/>
    <dgm:cxn modelId="{5CB98AC8-B7C7-4946-B8CA-EFDB285A40C7}" type="presParOf" srcId="{1A1D7832-002E-4755-8FB0-F2DACCB88413}" destId="{F0E5088C-965A-493C-8E7A-6D868717646B}" srcOrd="0" destOrd="0" presId="urn:microsoft.com/office/officeart/2008/layout/LinedList"/>
    <dgm:cxn modelId="{187FABB9-60B4-46E5-9FF3-514759FFFF28}" type="presParOf" srcId="{1A1D7832-002E-4755-8FB0-F2DACCB88413}" destId="{3F49DBA6-93BC-4E0D-995A-0A1D2C4B39B0}" srcOrd="1" destOrd="0" presId="urn:microsoft.com/office/officeart/2008/layout/LinedList"/>
    <dgm:cxn modelId="{D46B1558-4C6B-4539-B226-D1359DBAD170}" type="presParOf" srcId="{1A1D7832-002E-4755-8FB0-F2DACCB88413}" destId="{5B43EEAE-3BC0-4306-823F-023294C2918A}" srcOrd="2" destOrd="0" presId="urn:microsoft.com/office/officeart/2008/layout/LinedList"/>
    <dgm:cxn modelId="{8D5D2D6B-04DD-4D91-8B05-24CB6592BF5F}" type="presParOf" srcId="{5B43EEAE-3BC0-4306-823F-023294C2918A}" destId="{9945FEA1-0041-4D5F-B54B-E536F47DA3C8}" srcOrd="0" destOrd="0" presId="urn:microsoft.com/office/officeart/2008/layout/LinedList"/>
    <dgm:cxn modelId="{2C8EE757-DBF7-4DAD-A4A4-C6AE898F89BE}" type="presParOf" srcId="{9945FEA1-0041-4D5F-B54B-E536F47DA3C8}" destId="{C478215F-43D2-4FFD-8A80-72EB36E30A90}" srcOrd="0" destOrd="0" presId="urn:microsoft.com/office/officeart/2008/layout/LinedList"/>
    <dgm:cxn modelId="{BB39E57E-9317-4F6B-A1A1-76CBDAE9FC37}" type="presParOf" srcId="{9945FEA1-0041-4D5F-B54B-E536F47DA3C8}" destId="{588A0A36-B028-444C-8CD0-FFE02A02DE68}" srcOrd="1" destOrd="0" presId="urn:microsoft.com/office/officeart/2008/layout/LinedList"/>
    <dgm:cxn modelId="{BA6E5631-4FE0-40EB-A3B3-9479E36A7021}" type="presParOf" srcId="{9945FEA1-0041-4D5F-B54B-E536F47DA3C8}" destId="{5B529DF7-A6F5-4B4A-9C4A-45DA86766A79}" srcOrd="2" destOrd="0" presId="urn:microsoft.com/office/officeart/2008/layout/LinedList"/>
    <dgm:cxn modelId="{034845EA-8DEA-47A9-81F8-9A81399970ED}" type="presParOf" srcId="{5B43EEAE-3BC0-4306-823F-023294C2918A}" destId="{6B5EB8BF-B58F-436F-B871-3246BDE5D864}" srcOrd="1" destOrd="0" presId="urn:microsoft.com/office/officeart/2008/layout/LinedList"/>
    <dgm:cxn modelId="{44A0510C-E684-4979-BEA9-6DF34034F461}" type="presParOf" srcId="{5B43EEAE-3BC0-4306-823F-023294C2918A}" destId="{C9E0B93D-3C64-4729-9BD5-68F1274F6AB1}" srcOrd="2" destOrd="0" presId="urn:microsoft.com/office/officeart/2008/layout/LinedList"/>
    <dgm:cxn modelId="{923F7554-B0A4-40EA-A0ED-EF67F795513D}" type="presParOf" srcId="{C9E0B93D-3C64-4729-9BD5-68F1274F6AB1}" destId="{0DE792C0-28F8-4BC5-88B4-97192626A2DC}" srcOrd="0" destOrd="0" presId="urn:microsoft.com/office/officeart/2008/layout/LinedList"/>
    <dgm:cxn modelId="{92F12286-0F6C-4ECB-8504-CD5DCF5F9D2C}" type="presParOf" srcId="{C9E0B93D-3C64-4729-9BD5-68F1274F6AB1}" destId="{B983512C-54DD-4C08-A24E-757BABE652A2}" srcOrd="1" destOrd="0" presId="urn:microsoft.com/office/officeart/2008/layout/LinedList"/>
    <dgm:cxn modelId="{8414DB20-F6D0-4269-8F2D-DA1D5227CD7F}" type="presParOf" srcId="{C9E0B93D-3C64-4729-9BD5-68F1274F6AB1}" destId="{073926FC-0CA5-4AB7-B7DA-3870AE6AB5B4}" srcOrd="2" destOrd="0" presId="urn:microsoft.com/office/officeart/2008/layout/LinedList"/>
    <dgm:cxn modelId="{7B9526E2-8789-4ACA-85E1-A7F5FFD9E131}" type="presParOf" srcId="{174ACA58-3A05-4655-B4F6-680D39618655}" destId="{2F19C063-5E48-4D54-A1A4-778A2921720E}" srcOrd="2" destOrd="0" presId="urn:microsoft.com/office/officeart/2008/layout/LinedList"/>
    <dgm:cxn modelId="{C85F2823-3886-4F34-89E8-985A5F921719}" type="presParOf" srcId="{174ACA58-3A05-4655-B4F6-680D39618655}" destId="{455B2CEA-EE6E-4F05-B5AB-D7159EB0004F}" srcOrd="3" destOrd="0" presId="urn:microsoft.com/office/officeart/2008/layout/LinedList"/>
    <dgm:cxn modelId="{CDC7399A-B0A5-48F9-9C65-16C5564C4A3D}" type="presParOf" srcId="{174ACA58-3A05-4655-B4F6-680D39618655}" destId="{369A4CE3-A6B9-4818-866F-95ACF8211D91}" srcOrd="4" destOrd="0" presId="urn:microsoft.com/office/officeart/2008/layout/LinedList"/>
    <dgm:cxn modelId="{3ED9B41F-2234-499A-B5B6-74FA14734945}" type="presParOf" srcId="{369A4CE3-A6B9-4818-866F-95ACF8211D91}" destId="{E8F94305-DBB8-4552-B35F-36BE0193871B}" srcOrd="0" destOrd="0" presId="urn:microsoft.com/office/officeart/2008/layout/LinedList"/>
    <dgm:cxn modelId="{86400E93-6276-455A-8E34-A6C45AE0FFE0}" type="presParOf" srcId="{369A4CE3-A6B9-4818-866F-95ACF8211D91}" destId="{E61E8762-479C-4552-93BE-009625D5ED24}" srcOrd="1" destOrd="0" presId="urn:microsoft.com/office/officeart/2008/layout/LinedList"/>
    <dgm:cxn modelId="{686EB6CC-5377-4F1E-9550-1640C7BD34F5}" type="presParOf" srcId="{369A4CE3-A6B9-4818-866F-95ACF8211D91}" destId="{E77795A1-CF9C-4F4F-B933-1769A211BAAC}" srcOrd="2" destOrd="0" presId="urn:microsoft.com/office/officeart/2008/layout/LinedList"/>
    <dgm:cxn modelId="{D055A871-C173-45D8-BAB1-011A7064EE84}" type="presParOf" srcId="{E77795A1-CF9C-4F4F-B933-1769A211BAAC}" destId="{D9189EB3-3874-4FDF-BB87-B9AC2DA7ED24}" srcOrd="0" destOrd="0" presId="urn:microsoft.com/office/officeart/2008/layout/LinedList"/>
    <dgm:cxn modelId="{80BA70FF-8FA4-420C-B5DC-04441129246D}" type="presParOf" srcId="{D9189EB3-3874-4FDF-BB87-B9AC2DA7ED24}" destId="{FEFADDB6-ED1A-405D-BBD4-4E83CB2BD996}" srcOrd="0" destOrd="0" presId="urn:microsoft.com/office/officeart/2008/layout/LinedList"/>
    <dgm:cxn modelId="{3F994981-9577-4EDA-97B6-D9416BAA0391}" type="presParOf" srcId="{D9189EB3-3874-4FDF-BB87-B9AC2DA7ED24}" destId="{56A28411-A82D-44E0-8C01-ADFE01595CC6}" srcOrd="1" destOrd="0" presId="urn:microsoft.com/office/officeart/2008/layout/LinedList"/>
    <dgm:cxn modelId="{1735BCC8-497C-46B0-AADA-68B20B30494E}" type="presParOf" srcId="{D9189EB3-3874-4FDF-BB87-B9AC2DA7ED24}" destId="{E310BA73-8865-48A2-B2D7-2B238C9EA69D}" srcOrd="2" destOrd="0" presId="urn:microsoft.com/office/officeart/2008/layout/LinedList"/>
    <dgm:cxn modelId="{E40D2781-1FA2-43B5-885E-667EB7BA0503}" type="presParOf" srcId="{E77795A1-CF9C-4F4F-B933-1769A211BAAC}" destId="{FD6C6046-A340-40E7-9D72-0B1BF558857B}" srcOrd="1" destOrd="0" presId="urn:microsoft.com/office/officeart/2008/layout/LinedList"/>
    <dgm:cxn modelId="{F947EAE3-4AAD-41C1-B335-0986373B8BDA}" type="presParOf" srcId="{E77795A1-CF9C-4F4F-B933-1769A211BAAC}" destId="{40961735-D91A-4153-9100-35360E9D6D8A}" srcOrd="2" destOrd="0" presId="urn:microsoft.com/office/officeart/2008/layout/LinedList"/>
    <dgm:cxn modelId="{6CF3CBC8-BCEB-40FC-B79E-CE7DCB2A7D1E}" type="presParOf" srcId="{40961735-D91A-4153-9100-35360E9D6D8A}" destId="{C1BD9BA8-E94C-4B1A-A18A-920CA206BB58}" srcOrd="0" destOrd="0" presId="urn:microsoft.com/office/officeart/2008/layout/LinedList"/>
    <dgm:cxn modelId="{F3F2CFB3-59CE-432F-B81A-405E2ED99B41}" type="presParOf" srcId="{40961735-D91A-4153-9100-35360E9D6D8A}" destId="{74ADCCFC-9632-4BC5-9C52-88BDD128A57E}" srcOrd="1" destOrd="0" presId="urn:microsoft.com/office/officeart/2008/layout/LinedList"/>
    <dgm:cxn modelId="{D0FF33B6-6825-4D64-B4F7-96FF3F35BB9D}" type="presParOf" srcId="{40961735-D91A-4153-9100-35360E9D6D8A}" destId="{72A8442A-8D9A-46C1-8F2B-08D38F6D0EF4}" srcOrd="2" destOrd="0" presId="urn:microsoft.com/office/officeart/2008/layout/LinedList"/>
    <dgm:cxn modelId="{BB207FBE-4822-49F8-A82B-9805347BC361}" type="presParOf" srcId="{174ACA58-3A05-4655-B4F6-680D39618655}" destId="{3EF95A98-4317-4B3B-A68B-7D9F7955127A}" srcOrd="5" destOrd="0" presId="urn:microsoft.com/office/officeart/2008/layout/LinedList"/>
    <dgm:cxn modelId="{FDA93E48-B023-441B-ADA5-B10E7283BA92}" type="presParOf" srcId="{174ACA58-3A05-4655-B4F6-680D39618655}" destId="{20B3BB33-90C2-43F1-AD03-5BE100901A94}" srcOrd="6" destOrd="0" presId="urn:microsoft.com/office/officeart/2008/layout/LinedList"/>
    <dgm:cxn modelId="{630208F1-02D2-43A1-9428-8790B155408F}" type="presParOf" srcId="{174ACA58-3A05-4655-B4F6-680D39618655}" destId="{02B1DB3C-1402-40CF-AD7B-7F7161B6AF07}" srcOrd="7" destOrd="0" presId="urn:microsoft.com/office/officeart/2008/layout/LinedList"/>
    <dgm:cxn modelId="{3E765900-1D09-4BDC-81CE-DC5B64CA8576}" type="presParOf" srcId="{02B1DB3C-1402-40CF-AD7B-7F7161B6AF07}" destId="{FA5365EA-2693-45FA-867F-AE79648FB6EB}" srcOrd="0" destOrd="0" presId="urn:microsoft.com/office/officeart/2008/layout/LinedList"/>
    <dgm:cxn modelId="{CD74A31A-C390-4118-AA61-4585A46D5768}" type="presParOf" srcId="{02B1DB3C-1402-40CF-AD7B-7F7161B6AF07}" destId="{BB679798-8927-47C6-816A-1D67B1F4FF4F}" srcOrd="1" destOrd="0" presId="urn:microsoft.com/office/officeart/2008/layout/LinedList"/>
    <dgm:cxn modelId="{4F4250A9-99A0-4808-9461-3F4A4128A3FB}" type="presParOf" srcId="{02B1DB3C-1402-40CF-AD7B-7F7161B6AF07}" destId="{A1BE00BC-9318-4D9A-804E-2DAF87116FEA}" srcOrd="2" destOrd="0" presId="urn:microsoft.com/office/officeart/2008/layout/LinedList"/>
    <dgm:cxn modelId="{EAB05786-3F24-4BD8-8EF1-1B2B1BC81A2B}" type="presParOf" srcId="{A1BE00BC-9318-4D9A-804E-2DAF87116FEA}" destId="{26F00B0D-A769-46D7-8A76-11D34F7342B4}" srcOrd="0" destOrd="0" presId="urn:microsoft.com/office/officeart/2008/layout/LinedList"/>
    <dgm:cxn modelId="{95E2DEBE-DBA7-4618-9648-29321D7EBBF2}" type="presParOf" srcId="{26F00B0D-A769-46D7-8A76-11D34F7342B4}" destId="{75BC3D79-0745-46D4-BDC5-5913515B47EC}" srcOrd="0" destOrd="0" presId="urn:microsoft.com/office/officeart/2008/layout/LinedList"/>
    <dgm:cxn modelId="{4B9726FF-3F54-4C9B-9146-C544EA68FBAF}" type="presParOf" srcId="{26F00B0D-A769-46D7-8A76-11D34F7342B4}" destId="{CA8055AA-B417-4C98-AB62-B44028E500AB}" srcOrd="1" destOrd="0" presId="urn:microsoft.com/office/officeart/2008/layout/LinedList"/>
    <dgm:cxn modelId="{468BE470-B811-4E2E-A0A7-70AB05349675}" type="presParOf" srcId="{26F00B0D-A769-46D7-8A76-11D34F7342B4}" destId="{77CF03D0-657B-4A44-A938-C534BAE36A42}" srcOrd="2" destOrd="0" presId="urn:microsoft.com/office/officeart/2008/layout/LinedList"/>
    <dgm:cxn modelId="{E5C60429-748A-4CA1-B6B7-4D4205D695B8}" type="presParOf" srcId="{A1BE00BC-9318-4D9A-804E-2DAF87116FEA}" destId="{00C9999D-E61B-4D9E-B50E-EEAD7987BFFB}" srcOrd="1" destOrd="0" presId="urn:microsoft.com/office/officeart/2008/layout/LinedList"/>
    <dgm:cxn modelId="{E8A83CA0-0759-4680-BB09-02D73C7C1CA3}" type="presParOf" srcId="{A1BE00BC-9318-4D9A-804E-2DAF87116FEA}" destId="{C06288E4-0748-4B1A-940D-D1EA4E889D82}" srcOrd="2" destOrd="0" presId="urn:microsoft.com/office/officeart/2008/layout/LinedList"/>
    <dgm:cxn modelId="{1AA7876D-4613-4485-B4D4-B935071E19F7}" type="presParOf" srcId="{C06288E4-0748-4B1A-940D-D1EA4E889D82}" destId="{C1B07CEC-2638-46A1-AE05-ECA3727649DC}" srcOrd="0" destOrd="0" presId="urn:microsoft.com/office/officeart/2008/layout/LinedList"/>
    <dgm:cxn modelId="{2876CF68-7D2E-4E37-BBB1-98FB4F930174}" type="presParOf" srcId="{C06288E4-0748-4B1A-940D-D1EA4E889D82}" destId="{4D414898-8ADC-4114-B53B-C6D832E1D4BE}" srcOrd="1" destOrd="0" presId="urn:microsoft.com/office/officeart/2008/layout/LinedList"/>
    <dgm:cxn modelId="{B31C935A-232A-4D2C-8959-A6A212E0B331}" type="presParOf" srcId="{C06288E4-0748-4B1A-940D-D1EA4E889D82}" destId="{8CB52768-40FD-4954-8ABE-F790D57C41A0}" srcOrd="2" destOrd="0" presId="urn:microsoft.com/office/officeart/2008/layout/LinedList"/>
    <dgm:cxn modelId="{F91034F9-22F4-4C33-B79B-208F8391320A}" type="presParOf" srcId="{A1BE00BC-9318-4D9A-804E-2DAF87116FEA}" destId="{59B9DEF7-B12D-441B-A4AB-11DE81E43488}" srcOrd="3" destOrd="0" presId="urn:microsoft.com/office/officeart/2008/layout/LinedList"/>
    <dgm:cxn modelId="{04753D17-81A2-46FA-B56A-BD1BE1638916}" type="presParOf" srcId="{A1BE00BC-9318-4D9A-804E-2DAF87116FEA}" destId="{C6847B6F-12CE-4855-92A5-96C61E63FF6C}" srcOrd="4" destOrd="0" presId="urn:microsoft.com/office/officeart/2008/layout/LinedList"/>
    <dgm:cxn modelId="{2442CE7C-B92A-4B68-8670-430889F81BF3}" type="presParOf" srcId="{C6847B6F-12CE-4855-92A5-96C61E63FF6C}" destId="{ABBA9595-B418-418E-BDE0-52C29F2F48B9}" srcOrd="0" destOrd="0" presId="urn:microsoft.com/office/officeart/2008/layout/LinedList"/>
    <dgm:cxn modelId="{EBE9D601-8971-47DE-9DBE-8EEAEF4BA3FC}" type="presParOf" srcId="{C6847B6F-12CE-4855-92A5-96C61E63FF6C}" destId="{8946520E-27A4-44E6-A651-4ED7367725F4}" srcOrd="1" destOrd="0" presId="urn:microsoft.com/office/officeart/2008/layout/LinedList"/>
    <dgm:cxn modelId="{C43D7B33-B20A-48CA-A5FC-378559D24D07}" type="presParOf" srcId="{C6847B6F-12CE-4855-92A5-96C61E63FF6C}" destId="{4849B329-4C4A-48AE-AE0B-FD913A074322}" srcOrd="2" destOrd="0" presId="urn:microsoft.com/office/officeart/2008/layout/LinedList"/>
    <dgm:cxn modelId="{EFE8D3BE-D08D-430E-AD2C-8D204AA0B37F}" type="presParOf" srcId="{174ACA58-3A05-4655-B4F6-680D39618655}" destId="{A22D6D2C-E7EF-4C9C-8D4D-5A2E56D2AB76}" srcOrd="8" destOrd="0" presId="urn:microsoft.com/office/officeart/2008/layout/LinedList"/>
    <dgm:cxn modelId="{A8025625-FE35-48BE-9CE0-6F2CFEA5DB7E}" type="presParOf" srcId="{174ACA58-3A05-4655-B4F6-680D39618655}" destId="{12A049CF-D5C7-4376-909D-485EFF17D24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DBCF9-34FA-4110-BDDE-83BE11878611}">
      <dsp:nvSpPr>
        <dsp:cNvPr id="0" name=""/>
        <dsp:cNvSpPr/>
      </dsp:nvSpPr>
      <dsp:spPr>
        <a:xfrm>
          <a:off x="0" y="2163"/>
          <a:ext cx="958672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C73D7-E8E3-4AF0-AE27-8088B535B154}">
      <dsp:nvSpPr>
        <dsp:cNvPr id="0" name=""/>
        <dsp:cNvSpPr/>
      </dsp:nvSpPr>
      <dsp:spPr>
        <a:xfrm>
          <a:off x="0" y="2163"/>
          <a:ext cx="1917344" cy="4426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100" kern="1200" dirty="0" smtClean="0">
              <a:latin typeface="Bebas Neue Pro Exp Rg" panose="020B0506020202050201" pitchFamily="34" charset="-52"/>
            </a:rPr>
            <a:t>Дисковые массивы</a:t>
          </a:r>
          <a:endParaRPr lang="ru-RU" sz="3100" kern="1200" dirty="0">
            <a:latin typeface="Bebas Neue Pro Exp Rg" panose="020B0506020202050201" pitchFamily="34" charset="-52"/>
          </a:endParaRPr>
        </a:p>
      </dsp:txBody>
      <dsp:txXfrm>
        <a:off x="0" y="2163"/>
        <a:ext cx="1917344" cy="4426731"/>
      </dsp:txXfrm>
    </dsp:sp>
    <dsp:sp modelId="{3F49DBA6-93BC-4E0D-995A-0A1D2C4B39B0}">
      <dsp:nvSpPr>
        <dsp:cNvPr id="0" name=""/>
        <dsp:cNvSpPr/>
      </dsp:nvSpPr>
      <dsp:spPr>
        <a:xfrm>
          <a:off x="2061145" y="71331"/>
          <a:ext cx="2879999" cy="1383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Bebas Neue Pro Exp Rg" panose="020B0506020202050201" pitchFamily="34" charset="-52"/>
            </a:rPr>
            <a:t>По способу организации</a:t>
          </a:r>
          <a:endParaRPr lang="ru-RU" sz="2800" kern="1200" dirty="0">
            <a:latin typeface="Bebas Neue Pro Exp Rg" panose="020B0506020202050201" pitchFamily="34" charset="-52"/>
          </a:endParaRPr>
        </a:p>
      </dsp:txBody>
      <dsp:txXfrm>
        <a:off x="2061145" y="71331"/>
        <a:ext cx="2879999" cy="1383353"/>
      </dsp:txXfrm>
    </dsp:sp>
    <dsp:sp modelId="{588A0A36-B028-444C-8CD0-FFE02A02DE68}">
      <dsp:nvSpPr>
        <dsp:cNvPr id="0" name=""/>
        <dsp:cNvSpPr/>
      </dsp:nvSpPr>
      <dsp:spPr>
        <a:xfrm>
          <a:off x="5084945" y="71331"/>
          <a:ext cx="3690887" cy="691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ebas Neue Pro Exp Rg" panose="020B0506020202050201" pitchFamily="34" charset="-52"/>
            </a:rPr>
            <a:t>JBOD</a:t>
          </a:r>
          <a:endParaRPr lang="ru-RU" sz="2800" kern="1200" dirty="0">
            <a:latin typeface="Bebas Neue Pro Exp Rg" panose="020B0506020202050201" pitchFamily="34" charset="-52"/>
          </a:endParaRPr>
        </a:p>
      </dsp:txBody>
      <dsp:txXfrm>
        <a:off x="5084945" y="71331"/>
        <a:ext cx="3690887" cy="691676"/>
      </dsp:txXfrm>
    </dsp:sp>
    <dsp:sp modelId="{6B5EB8BF-B58F-436F-B871-3246BDE5D864}">
      <dsp:nvSpPr>
        <dsp:cNvPr id="0" name=""/>
        <dsp:cNvSpPr/>
      </dsp:nvSpPr>
      <dsp:spPr>
        <a:xfrm>
          <a:off x="4941144" y="763008"/>
          <a:ext cx="36908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3512C-54DD-4C08-A24E-757BABE652A2}">
      <dsp:nvSpPr>
        <dsp:cNvPr id="0" name=""/>
        <dsp:cNvSpPr/>
      </dsp:nvSpPr>
      <dsp:spPr>
        <a:xfrm>
          <a:off x="5084945" y="763008"/>
          <a:ext cx="3690887" cy="691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Bebas Neue Pro Exp Rg" panose="020B0506020202050201" pitchFamily="34" charset="-52"/>
            </a:rPr>
            <a:t>RAID</a:t>
          </a:r>
          <a:endParaRPr lang="ru-RU" sz="2800" kern="1200" dirty="0">
            <a:latin typeface="Bebas Neue Pro Exp Rg" panose="020B0506020202050201" pitchFamily="34" charset="-52"/>
          </a:endParaRPr>
        </a:p>
      </dsp:txBody>
      <dsp:txXfrm>
        <a:off x="5084945" y="763008"/>
        <a:ext cx="3690887" cy="691676"/>
      </dsp:txXfrm>
    </dsp:sp>
    <dsp:sp modelId="{2F19C063-5E48-4D54-A1A4-778A2921720E}">
      <dsp:nvSpPr>
        <dsp:cNvPr id="0" name=""/>
        <dsp:cNvSpPr/>
      </dsp:nvSpPr>
      <dsp:spPr>
        <a:xfrm>
          <a:off x="1917344" y="1454684"/>
          <a:ext cx="76693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E8762-479C-4552-93BE-009625D5ED24}">
      <dsp:nvSpPr>
        <dsp:cNvPr id="0" name=""/>
        <dsp:cNvSpPr/>
      </dsp:nvSpPr>
      <dsp:spPr>
        <a:xfrm>
          <a:off x="2061145" y="1523852"/>
          <a:ext cx="2879999" cy="1383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Bebas Neue Pro Exp Rg" panose="020B0506020202050201" pitchFamily="34" charset="-52"/>
            </a:rPr>
            <a:t>По способу реализации</a:t>
          </a:r>
          <a:endParaRPr lang="ru-RU" sz="2800" kern="1200" dirty="0">
            <a:latin typeface="Bebas Neue Pro Exp Rg" panose="020B0506020202050201" pitchFamily="34" charset="-52"/>
          </a:endParaRPr>
        </a:p>
      </dsp:txBody>
      <dsp:txXfrm>
        <a:off x="2061145" y="1523852"/>
        <a:ext cx="2879999" cy="1383353"/>
      </dsp:txXfrm>
    </dsp:sp>
    <dsp:sp modelId="{56A28411-A82D-44E0-8C01-ADFE01595CC6}">
      <dsp:nvSpPr>
        <dsp:cNvPr id="0" name=""/>
        <dsp:cNvSpPr/>
      </dsp:nvSpPr>
      <dsp:spPr>
        <a:xfrm>
          <a:off x="5084945" y="1523852"/>
          <a:ext cx="3690887" cy="691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Bebas Neue Pro Exp Rg" panose="020B0506020202050201" pitchFamily="34" charset="-52"/>
            </a:rPr>
            <a:t>Аппаратные</a:t>
          </a:r>
          <a:endParaRPr lang="ru-RU" sz="2800" kern="1200" dirty="0">
            <a:latin typeface="Bebas Neue Pro Exp Rg" panose="020B0506020202050201" pitchFamily="34" charset="-52"/>
          </a:endParaRPr>
        </a:p>
      </dsp:txBody>
      <dsp:txXfrm>
        <a:off x="5084945" y="1523852"/>
        <a:ext cx="3690887" cy="691676"/>
      </dsp:txXfrm>
    </dsp:sp>
    <dsp:sp modelId="{FD6C6046-A340-40E7-9D72-0B1BF558857B}">
      <dsp:nvSpPr>
        <dsp:cNvPr id="0" name=""/>
        <dsp:cNvSpPr/>
      </dsp:nvSpPr>
      <dsp:spPr>
        <a:xfrm>
          <a:off x="4941144" y="2215529"/>
          <a:ext cx="36908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DCCFC-9632-4BC5-9C52-88BDD128A57E}">
      <dsp:nvSpPr>
        <dsp:cNvPr id="0" name=""/>
        <dsp:cNvSpPr/>
      </dsp:nvSpPr>
      <dsp:spPr>
        <a:xfrm>
          <a:off x="5084945" y="2215529"/>
          <a:ext cx="3690887" cy="691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Bebas Neue Pro Exp Rg" panose="020B0506020202050201" pitchFamily="34" charset="-52"/>
            </a:rPr>
            <a:t>Программные</a:t>
          </a:r>
          <a:endParaRPr lang="ru-RU" sz="2800" kern="1200" dirty="0">
            <a:latin typeface="Bebas Neue Pro Exp Rg" panose="020B0506020202050201" pitchFamily="34" charset="-52"/>
          </a:endParaRPr>
        </a:p>
      </dsp:txBody>
      <dsp:txXfrm>
        <a:off x="5084945" y="2215529"/>
        <a:ext cx="3690887" cy="691676"/>
      </dsp:txXfrm>
    </dsp:sp>
    <dsp:sp modelId="{3EF95A98-4317-4B3B-A68B-7D9F7955127A}">
      <dsp:nvSpPr>
        <dsp:cNvPr id="0" name=""/>
        <dsp:cNvSpPr/>
      </dsp:nvSpPr>
      <dsp:spPr>
        <a:xfrm>
          <a:off x="1917344" y="2907206"/>
          <a:ext cx="76693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79798-8927-47C6-816A-1D67B1F4FF4F}">
      <dsp:nvSpPr>
        <dsp:cNvPr id="0" name=""/>
        <dsp:cNvSpPr/>
      </dsp:nvSpPr>
      <dsp:spPr>
        <a:xfrm>
          <a:off x="2061145" y="2976374"/>
          <a:ext cx="2879999" cy="1383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latin typeface="Bebas Neue Pro Exp Rg" panose="020B0506020202050201" pitchFamily="34" charset="-52"/>
            </a:rPr>
            <a:t>По</a:t>
          </a:r>
          <a:r>
            <a:rPr lang="ru-RU" sz="3600" kern="1200" dirty="0" smtClean="0">
              <a:latin typeface="Bebas Neue Pro Exp Rg" panose="020B0506020202050201" pitchFamily="34" charset="-52"/>
            </a:rPr>
            <a:t> </a:t>
          </a:r>
          <a:r>
            <a:rPr lang="ru-RU" sz="2800" kern="1200" dirty="0" smtClean="0">
              <a:latin typeface="Bebas Neue Pro Exp Rg" panose="020B0506020202050201" pitchFamily="34" charset="-52"/>
            </a:rPr>
            <a:t>назначению</a:t>
          </a:r>
          <a:endParaRPr lang="ru-RU" sz="3600" kern="1200" dirty="0">
            <a:latin typeface="Bebas Neue Pro Exp Rg" panose="020B0506020202050201" pitchFamily="34" charset="-52"/>
          </a:endParaRPr>
        </a:p>
      </dsp:txBody>
      <dsp:txXfrm>
        <a:off x="2061145" y="2976374"/>
        <a:ext cx="2879999" cy="1383353"/>
      </dsp:txXfrm>
    </dsp:sp>
    <dsp:sp modelId="{CA8055AA-B417-4C98-AB62-B44028E500AB}">
      <dsp:nvSpPr>
        <dsp:cNvPr id="0" name=""/>
        <dsp:cNvSpPr/>
      </dsp:nvSpPr>
      <dsp:spPr>
        <a:xfrm>
          <a:off x="5084945" y="2976374"/>
          <a:ext cx="4500003" cy="460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Bebas Neue Pro Exp Rg" panose="020B0506020202050201" pitchFamily="34" charset="-52"/>
            </a:rPr>
            <a:t>Для повышения производительности</a:t>
          </a:r>
          <a:endParaRPr lang="ru-RU" sz="2000" kern="1200" dirty="0">
            <a:latin typeface="Bebas Neue Pro Exp Rg" panose="020B0506020202050201" pitchFamily="34" charset="-52"/>
          </a:endParaRPr>
        </a:p>
      </dsp:txBody>
      <dsp:txXfrm>
        <a:off x="5084945" y="2976374"/>
        <a:ext cx="4500003" cy="460667"/>
      </dsp:txXfrm>
    </dsp:sp>
    <dsp:sp modelId="{00C9999D-E61B-4D9E-B50E-EEAD7987BFFB}">
      <dsp:nvSpPr>
        <dsp:cNvPr id="0" name=""/>
        <dsp:cNvSpPr/>
      </dsp:nvSpPr>
      <dsp:spPr>
        <a:xfrm>
          <a:off x="4941144" y="3437041"/>
          <a:ext cx="36908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14898-8ADC-4114-B53B-C6D832E1D4BE}">
      <dsp:nvSpPr>
        <dsp:cNvPr id="0" name=""/>
        <dsp:cNvSpPr/>
      </dsp:nvSpPr>
      <dsp:spPr>
        <a:xfrm>
          <a:off x="5084945" y="3437041"/>
          <a:ext cx="4500003" cy="460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Bebas Neue Pro Exp Rg" panose="020B0506020202050201" pitchFamily="34" charset="-52"/>
            </a:rPr>
            <a:t>Для повышения надежности</a:t>
          </a:r>
          <a:endParaRPr lang="ru-RU" sz="2000" kern="1200" dirty="0">
            <a:latin typeface="Bebas Neue Pro Exp Rg" panose="020B0506020202050201" pitchFamily="34" charset="-52"/>
          </a:endParaRPr>
        </a:p>
      </dsp:txBody>
      <dsp:txXfrm>
        <a:off x="5084945" y="3437041"/>
        <a:ext cx="4500003" cy="460667"/>
      </dsp:txXfrm>
    </dsp:sp>
    <dsp:sp modelId="{59B9DEF7-B12D-441B-A4AB-11DE81E43488}">
      <dsp:nvSpPr>
        <dsp:cNvPr id="0" name=""/>
        <dsp:cNvSpPr/>
      </dsp:nvSpPr>
      <dsp:spPr>
        <a:xfrm>
          <a:off x="4941144" y="3897709"/>
          <a:ext cx="36908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6520E-27A4-44E6-A651-4ED7367725F4}">
      <dsp:nvSpPr>
        <dsp:cNvPr id="0" name=""/>
        <dsp:cNvSpPr/>
      </dsp:nvSpPr>
      <dsp:spPr>
        <a:xfrm>
          <a:off x="5084945" y="3897709"/>
          <a:ext cx="4500003" cy="460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>
              <a:latin typeface="Bebas Neue Pro Exp Rg" panose="020B0506020202050201" pitchFamily="34" charset="-52"/>
            </a:rPr>
            <a:t>Комбинированные</a:t>
          </a:r>
          <a:endParaRPr lang="ru-RU" sz="2000" kern="1200" dirty="0">
            <a:latin typeface="Bebas Neue Pro Exp Rg" panose="020B0506020202050201" pitchFamily="34" charset="-52"/>
          </a:endParaRPr>
        </a:p>
      </dsp:txBody>
      <dsp:txXfrm>
        <a:off x="5084945" y="3897709"/>
        <a:ext cx="4500003" cy="460667"/>
      </dsp:txXfrm>
    </dsp:sp>
    <dsp:sp modelId="{A22D6D2C-E7EF-4C9C-8D4D-5A2E56D2AB76}">
      <dsp:nvSpPr>
        <dsp:cNvPr id="0" name=""/>
        <dsp:cNvSpPr/>
      </dsp:nvSpPr>
      <dsp:spPr>
        <a:xfrm>
          <a:off x="1917344" y="4359727"/>
          <a:ext cx="76693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749AC1-8D5E-4EB5-87AD-0760D45420E8}" type="datetime1">
              <a:rPr lang="ru-RU" noProof="1" smtClean="0"/>
              <a:t>30.10.2025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C47C68-5B2F-42B5-95FE-C3031574EEB1}" type="datetime1">
              <a:rPr lang="ru-RU" noProof="1" smtClean="0"/>
              <a:t>30.10.2025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dirty="0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24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Полилиния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Полилиния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Полилиния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Полилиния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Полилиния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Полилиния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 smtClean="0"/>
              <a:t>Образец подзаголовка</a:t>
            </a:r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F47DE-273E-488A-93E0-A11ADEA9B9C9}" type="datetime1">
              <a:rPr lang="ru-RU" noProof="1" dirty="0" smtClean="0"/>
              <a:t>30.10.2025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853DAC-4AF5-4288-9253-BF40FCA4C3DA}" type="datetime1">
              <a:rPr lang="ru-RU" noProof="1" smtClean="0"/>
              <a:t>30.10.2025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F79C8-D3F6-4B0D-9805-10EDB1C5EE9C}" type="datetime1">
              <a:rPr lang="ru-RU" noProof="1" smtClean="0"/>
              <a:t>30.10.2025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6AD39-F790-4AE9-A3C0-EDD83650A5A1}" type="datetime1">
              <a:rPr lang="ru-RU" noProof="1" smtClean="0"/>
              <a:t>30.10.2025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9C875-68A5-416C-953F-6060E3FF922E}" type="datetime1">
              <a:rPr lang="ru-RU" noProof="1" smtClean="0"/>
              <a:t>30.10.2025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177B04-ADE3-4D48-9249-8F6469DAAEB4}" type="datetime1">
              <a:rPr lang="ru-RU" noProof="1" smtClean="0"/>
              <a:t>30.10.2025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7D222-3BB8-4073-BC98-464DC2B015F1}" type="datetime1">
              <a:rPr lang="ru-RU" noProof="1" smtClean="0"/>
              <a:t>30.10.2025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3A6F1E-4417-474E-8283-614818F2A4DB}" type="datetime1">
              <a:rPr lang="ru-RU" noProof="1" smtClean="0"/>
              <a:t>30.10.2025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E311C0-3E11-41B8-89EC-2FF5859D4CFC}" type="datetime1">
              <a:rPr lang="ru-RU" noProof="1" smtClean="0"/>
              <a:t>30.10.2025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370B76-9E69-4F47-AA69-EACE3D52D2E7}" type="datetime1">
              <a:rPr lang="ru-RU" noProof="1" dirty="0" smtClean="0"/>
              <a:t>30.10.2025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5ABB4-2D0E-4613-A5D0-676E93A46986}" type="datetime1">
              <a:rPr lang="ru-RU" noProof="1" dirty="0" smtClean="0"/>
              <a:t>30.10.2025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00C73-E6E6-4667-B4A9-574C1A31D491}" type="datetime1">
              <a:rPr lang="ru-RU" noProof="1" dirty="0" smtClean="0"/>
              <a:t>30.10.2025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D6C61B-4BC7-450B-B521-067888A271A6}" type="datetime1">
              <a:rPr lang="ru-RU" noProof="1" smtClean="0"/>
              <a:t>30.10.2025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69D23-9ED2-4009-8E40-364295259D64}" type="datetime1">
              <a:rPr lang="ru-RU" noProof="1" smtClean="0"/>
              <a:t>30.10.2025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259CA2-169F-4CFE-965D-8D91E640A109}" type="datetime1">
              <a:rPr lang="ru-RU" noProof="1" smtClean="0"/>
              <a:t>30.10.2025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09601-BFB2-4950-8529-7030D9D2783A}" type="datetime1">
              <a:rPr lang="ru-RU" noProof="1" smtClean="0"/>
              <a:t>30.10.2025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D2D47-3985-403D-BB64-6B05FCF3CD18}" type="datetime1">
              <a:rPr lang="ru-RU" noProof="1" smtClean="0"/>
              <a:t>30.10.2025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Полилиния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Полилиния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Полилиния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Полилиния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Полилиния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Полилиния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02C4E0A-C8FF-40F8-8BC6-6C75382E8759}" type="datetime1">
              <a:rPr lang="ru-RU" noProof="1" dirty="0" smtClean="0"/>
              <a:t>30.10.2025</a:t>
            </a:fld>
            <a:endParaRPr lang="ru-RU" noProof="1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ru-RU" sz="6200" noProof="1" smtClean="0">
                <a:latin typeface="Bebas Neue Pro Exp Eb" panose="020B0706020202050201" pitchFamily="34" charset="-52"/>
              </a:rPr>
              <a:t>Дисковые массивы</a:t>
            </a:r>
            <a:endParaRPr lang="ru-RU" sz="6200" noProof="1">
              <a:latin typeface="Bebas Neue Pro Exp Eb" panose="020B0706020202050201" pitchFamily="34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10" y="6179308"/>
            <a:ext cx="7178070" cy="1395457"/>
          </a:xfrm>
        </p:spPr>
        <p:txBody>
          <a:bodyPr rtlCol="0">
            <a:normAutofit/>
          </a:bodyPr>
          <a:lstStyle/>
          <a:p>
            <a:pPr algn="l" rtl="0"/>
            <a:r>
              <a:rPr lang="ru-RU" noProof="1" smtClean="0">
                <a:latin typeface="Bebas Neue Pro Exp Rg" panose="020B0506020202050201" pitchFamily="34" charset="-52"/>
              </a:rPr>
              <a:t>Подготовил: студент группы 250541 Бобрик Владимир</a:t>
            </a:r>
            <a:endParaRPr lang="ru-RU" noProof="1">
              <a:latin typeface="Bebas Neue Pro Exp Rg" panose="020B0506020202050201" pitchFamily="34" charset="-52"/>
            </a:endParaRP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 txBox="1">
            <a:spLocks/>
          </p:cNvSpPr>
          <p:nvPr/>
        </p:nvSpPr>
        <p:spPr>
          <a:xfrm>
            <a:off x="63310" y="411925"/>
            <a:ext cx="7178070" cy="1395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noProof="1" smtClean="0">
                <a:latin typeface="Bebas Neue Pro Exp Rg" panose="020B0506020202050201" pitchFamily="34" charset="-52"/>
              </a:rPr>
              <a:t>БГУИР, кафедра ЭВМ</a:t>
            </a:r>
          </a:p>
          <a:p>
            <a:pPr algn="l"/>
            <a:r>
              <a:rPr lang="ru-RU" noProof="1" smtClean="0">
                <a:latin typeface="Bebas Neue Pro Exp Rg" panose="020B0506020202050201" pitchFamily="34" charset="-52"/>
              </a:rPr>
              <a:t>Интерфейсы и устройства вычислительных машин</a:t>
            </a:r>
            <a:endParaRPr lang="ru-RU" noProof="1">
              <a:latin typeface="Bebas Neue Pro Exp Rg" panose="020B0506020202050201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809749"/>
            <a:ext cx="4140000" cy="684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ebas Neue Pro Exp Eb" panose="020B0706020202050201" pitchFamily="34" charset="-52"/>
              </a:rPr>
              <a:t>RAID 2</a:t>
            </a:r>
            <a:endParaRPr lang="en-US" sz="3600" dirty="0">
              <a:latin typeface="Bebas Neue Pro Exp Eb" panose="020B0706020202050201" pitchFamily="34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84311" y="2489533"/>
            <a:ext cx="4140000" cy="3225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Bebas Neue Pro Exp Rg" panose="020B0506020202050201" pitchFamily="34" charset="-52"/>
              </a:rPr>
              <a:t>Страйпинг</a:t>
            </a:r>
            <a:r>
              <a:rPr lang="en-US" dirty="0" smtClean="0">
                <a:latin typeface="Bebas Neue Pro Exp Rg" panose="020B0506020202050201" pitchFamily="34" charset="-52"/>
              </a:rPr>
              <a:t> </a:t>
            </a:r>
            <a:r>
              <a:rPr lang="ru-RU" dirty="0" smtClean="0">
                <a:latin typeface="Bebas Neue Pro Exp Rg" panose="020B0506020202050201" pitchFamily="34" charset="-52"/>
              </a:rPr>
              <a:t>на уровне битов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Использование кодов Хэмминга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Полезный </a:t>
            </a:r>
            <a:r>
              <a:rPr lang="ru-RU" dirty="0">
                <a:latin typeface="Bebas Neue Pro Exp Rg" panose="020B0506020202050201" pitchFamily="34" charset="-52"/>
              </a:rPr>
              <a:t>объем – </a:t>
            </a:r>
            <a:r>
              <a:rPr lang="en-US" dirty="0" smtClean="0">
                <a:latin typeface="Bebas Neue Pro Exp Rg" panose="020B0506020202050201" pitchFamily="34" charset="-52"/>
              </a:rPr>
              <a:t>N-k </a:t>
            </a:r>
            <a:r>
              <a:rPr lang="ru-RU" dirty="0" smtClean="0">
                <a:latin typeface="Bebas Neue Pro Exp Rg" panose="020B0506020202050201" pitchFamily="34" charset="-52"/>
              </a:rPr>
              <a:t>дисков</a:t>
            </a:r>
            <a:r>
              <a:rPr lang="en-US" dirty="0" smtClean="0">
                <a:latin typeface="Bebas Neue Pro Exp Rg" panose="020B0506020202050201" pitchFamily="34" charset="-52"/>
              </a:rPr>
              <a:t>, </a:t>
            </a:r>
            <a:r>
              <a:rPr lang="ru-RU" dirty="0" smtClean="0">
                <a:latin typeface="Bebas Neue Pro Exp Rg" panose="020B0506020202050201" pitchFamily="34" charset="-52"/>
              </a:rPr>
              <a:t/>
            </a:r>
            <a:br>
              <a:rPr lang="ru-RU" dirty="0" smtClean="0">
                <a:latin typeface="Bebas Neue Pro Exp Rg" panose="020B0506020202050201" pitchFamily="34" charset="-52"/>
              </a:rPr>
            </a:br>
            <a:r>
              <a:rPr lang="en-US" dirty="0" smtClean="0">
                <a:latin typeface="Bebas Neue Pro Exp Rg" panose="020B0506020202050201" pitchFamily="34" charset="-52"/>
              </a:rPr>
              <a:t>k </a:t>
            </a:r>
            <a:r>
              <a:rPr lang="en-US" dirty="0" smtClean="0">
                <a:latin typeface="Bebas Neue Pro Exp Rg" panose="020B0506020202050201" pitchFamily="34" charset="-52"/>
              </a:rPr>
              <a:t>– </a:t>
            </a:r>
            <a:r>
              <a:rPr lang="ru-RU" dirty="0" smtClean="0">
                <a:latin typeface="Bebas Neue Pro Exp Rg" panose="020B0506020202050201" pitchFamily="34" charset="-52"/>
              </a:rPr>
              <a:t>количество дисков </a:t>
            </a:r>
            <a:r>
              <a:rPr lang="en-US" dirty="0" smtClean="0">
                <a:latin typeface="Bebas Neue Pro Exp Rg" panose="020B0506020202050201" pitchFamily="34" charset="-52"/>
              </a:rPr>
              <a:t>H</a:t>
            </a:r>
            <a:endParaRPr lang="en-US" dirty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Скорость чтения и записи высокая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Выдерживает отказ </a:t>
            </a:r>
            <a:r>
              <a:rPr lang="en-US" dirty="0" smtClean="0">
                <a:latin typeface="Bebas Neue Pro Exp Rg" panose="020B0506020202050201" pitchFamily="34" charset="-52"/>
              </a:rPr>
              <a:t>1</a:t>
            </a:r>
            <a:r>
              <a:rPr lang="ru-RU" dirty="0" smtClean="0">
                <a:latin typeface="Bebas Neue Pro Exp Rg" panose="020B0506020202050201" pitchFamily="34" charset="-52"/>
              </a:rPr>
              <a:t> диска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Минимум 3 диска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Неэффективен по объему</a:t>
            </a:r>
            <a:endParaRPr lang="ru-RU" dirty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Bebas Neue Pro Exp Rg" panose="020B0506020202050201" pitchFamily="34" charset="-52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69" y="1809750"/>
            <a:ext cx="3524250" cy="2857500"/>
          </a:xfrm>
        </p:spPr>
      </p:pic>
    </p:spTree>
    <p:extLst>
      <p:ext uri="{BB962C8B-B14F-4D97-AF65-F5344CB8AC3E}">
        <p14:creationId xmlns:p14="http://schemas.microsoft.com/office/powerpoint/2010/main" val="186577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809749"/>
            <a:ext cx="4140000" cy="684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ebas Neue Pro Exp Eb" panose="020B0706020202050201" pitchFamily="34" charset="-52"/>
              </a:rPr>
              <a:t>RAID 3</a:t>
            </a:r>
            <a:endParaRPr lang="en-US" sz="3600" dirty="0">
              <a:latin typeface="Bebas Neue Pro Exp Eb" panose="020B0706020202050201" pitchFamily="34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84311" y="2489533"/>
            <a:ext cx="4140000" cy="3225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Bebas Neue Pro Exp Rg" panose="020B0506020202050201" pitchFamily="34" charset="-52"/>
              </a:rPr>
              <a:t>Страйпинг</a:t>
            </a:r>
            <a:r>
              <a:rPr lang="en-US" dirty="0" smtClean="0">
                <a:latin typeface="Bebas Neue Pro Exp Rg" panose="020B0506020202050201" pitchFamily="34" charset="-52"/>
              </a:rPr>
              <a:t> </a:t>
            </a:r>
            <a:r>
              <a:rPr lang="ru-RU" dirty="0" smtClean="0">
                <a:latin typeface="Bebas Neue Pro Exp Rg" panose="020B0506020202050201" pitchFamily="34" charset="-52"/>
              </a:rPr>
              <a:t>на уровне байтов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Выделенная четность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Полезный </a:t>
            </a:r>
            <a:r>
              <a:rPr lang="ru-RU" dirty="0">
                <a:latin typeface="Bebas Neue Pro Exp Rg" panose="020B0506020202050201" pitchFamily="34" charset="-52"/>
              </a:rPr>
              <a:t>объем – </a:t>
            </a:r>
            <a:r>
              <a:rPr lang="en-US" dirty="0" smtClean="0">
                <a:latin typeface="Bebas Neue Pro Exp Rg" panose="020B0506020202050201" pitchFamily="34" charset="-52"/>
              </a:rPr>
              <a:t>N-</a:t>
            </a:r>
            <a:r>
              <a:rPr lang="ru-RU" dirty="0" smtClean="0">
                <a:latin typeface="Bebas Neue Pro Exp Rg" panose="020B0506020202050201" pitchFamily="34" charset="-52"/>
              </a:rPr>
              <a:t>1</a:t>
            </a:r>
            <a:r>
              <a:rPr lang="en-US" dirty="0" smtClean="0">
                <a:latin typeface="Bebas Neue Pro Exp Rg" panose="020B0506020202050201" pitchFamily="34" charset="-52"/>
              </a:rPr>
              <a:t> </a:t>
            </a:r>
            <a:r>
              <a:rPr lang="ru-RU" dirty="0" smtClean="0">
                <a:latin typeface="Bebas Neue Pro Exp Rg" panose="020B0506020202050201" pitchFamily="34" charset="-52"/>
              </a:rPr>
              <a:t>дисков</a:t>
            </a:r>
            <a:endParaRPr lang="en-US" dirty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Скорость чтения высокая, скорость записи снижена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Выдерживает отказ </a:t>
            </a:r>
            <a:r>
              <a:rPr lang="en-US" dirty="0" smtClean="0">
                <a:latin typeface="Bebas Neue Pro Exp Rg" panose="020B0506020202050201" pitchFamily="34" charset="-52"/>
              </a:rPr>
              <a:t>1</a:t>
            </a:r>
            <a:r>
              <a:rPr lang="ru-RU" dirty="0" smtClean="0">
                <a:latin typeface="Bebas Neue Pro Exp Rg" panose="020B0506020202050201" pitchFamily="34" charset="-52"/>
              </a:rPr>
              <a:t> диска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Минимум 3 диска</a:t>
            </a:r>
            <a:endParaRPr lang="ru-RU" dirty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Повышенная нагрузка на диск четности</a:t>
            </a:r>
            <a:endParaRPr lang="en-US" dirty="0">
              <a:latin typeface="Bebas Neue Pro Exp Rg" panose="020B0506020202050201" pitchFamily="34" charset="-52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69" y="1809750"/>
            <a:ext cx="3524250" cy="2857500"/>
          </a:xfrm>
        </p:spPr>
      </p:pic>
    </p:spTree>
    <p:extLst>
      <p:ext uri="{BB962C8B-B14F-4D97-AF65-F5344CB8AC3E}">
        <p14:creationId xmlns:p14="http://schemas.microsoft.com/office/powerpoint/2010/main" val="413180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809749"/>
            <a:ext cx="4140000" cy="684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ebas Neue Pro Exp Eb" panose="020B0706020202050201" pitchFamily="34" charset="-52"/>
              </a:rPr>
              <a:t>RAID </a:t>
            </a:r>
            <a:r>
              <a:rPr lang="ru-RU" sz="3600" dirty="0">
                <a:latin typeface="Bebas Neue Pro Exp Eb" panose="020B0706020202050201" pitchFamily="34" charset="-52"/>
              </a:rPr>
              <a:t>4</a:t>
            </a:r>
            <a:endParaRPr lang="en-US" sz="3600" dirty="0">
              <a:latin typeface="Bebas Neue Pro Exp Eb" panose="020B0706020202050201" pitchFamily="34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84311" y="2489533"/>
            <a:ext cx="4140000" cy="3225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Bebas Neue Pro Exp Rg" panose="020B0506020202050201" pitchFamily="34" charset="-52"/>
              </a:rPr>
              <a:t>Страйпинг</a:t>
            </a:r>
            <a:r>
              <a:rPr lang="en-US" dirty="0" smtClean="0">
                <a:latin typeface="Bebas Neue Pro Exp Rg" panose="020B0506020202050201" pitchFamily="34" charset="-52"/>
              </a:rPr>
              <a:t> </a:t>
            </a:r>
            <a:r>
              <a:rPr lang="ru-RU" dirty="0" smtClean="0">
                <a:latin typeface="Bebas Neue Pro Exp Rg" panose="020B0506020202050201" pitchFamily="34" charset="-52"/>
              </a:rPr>
              <a:t>на уровне </a:t>
            </a:r>
            <a:r>
              <a:rPr lang="ru-RU" dirty="0" err="1" smtClean="0">
                <a:latin typeface="Bebas Neue Pro Exp Rg" panose="020B0506020202050201" pitchFamily="34" charset="-52"/>
              </a:rPr>
              <a:t>стрипов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Выделенная четность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Полезный </a:t>
            </a:r>
            <a:r>
              <a:rPr lang="ru-RU" dirty="0">
                <a:latin typeface="Bebas Neue Pro Exp Rg" panose="020B0506020202050201" pitchFamily="34" charset="-52"/>
              </a:rPr>
              <a:t>объем – </a:t>
            </a:r>
            <a:r>
              <a:rPr lang="en-US" dirty="0" smtClean="0">
                <a:latin typeface="Bebas Neue Pro Exp Rg" panose="020B0506020202050201" pitchFamily="34" charset="-52"/>
              </a:rPr>
              <a:t>N-</a:t>
            </a:r>
            <a:r>
              <a:rPr lang="ru-RU" dirty="0" smtClean="0">
                <a:latin typeface="Bebas Neue Pro Exp Rg" panose="020B0506020202050201" pitchFamily="34" charset="-52"/>
              </a:rPr>
              <a:t>1</a:t>
            </a:r>
            <a:r>
              <a:rPr lang="en-US" dirty="0" smtClean="0">
                <a:latin typeface="Bebas Neue Pro Exp Rg" panose="020B0506020202050201" pitchFamily="34" charset="-52"/>
              </a:rPr>
              <a:t> </a:t>
            </a:r>
            <a:r>
              <a:rPr lang="ru-RU" dirty="0" smtClean="0">
                <a:latin typeface="Bebas Neue Pro Exp Rg" panose="020B0506020202050201" pitchFamily="34" charset="-52"/>
              </a:rPr>
              <a:t>дисков</a:t>
            </a:r>
            <a:endParaRPr lang="en-US" dirty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Скорость чтения высокая, скорость записи снижена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Выдерживает отказ </a:t>
            </a:r>
            <a:r>
              <a:rPr lang="en-US" dirty="0" smtClean="0">
                <a:latin typeface="Bebas Neue Pro Exp Rg" panose="020B0506020202050201" pitchFamily="34" charset="-52"/>
              </a:rPr>
              <a:t>1</a:t>
            </a:r>
            <a:r>
              <a:rPr lang="ru-RU" dirty="0" smtClean="0">
                <a:latin typeface="Bebas Neue Pro Exp Rg" panose="020B0506020202050201" pitchFamily="34" charset="-52"/>
              </a:rPr>
              <a:t> диска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Минимум 3 диска</a:t>
            </a:r>
            <a:endParaRPr lang="ru-RU" dirty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Повышенная нагрузка на диск четности</a:t>
            </a:r>
            <a:endParaRPr lang="en-US" dirty="0">
              <a:latin typeface="Bebas Neue Pro Exp Rg" panose="020B0506020202050201" pitchFamily="34" charset="-52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69" y="1809750"/>
            <a:ext cx="3524250" cy="2857500"/>
          </a:xfrm>
        </p:spPr>
      </p:pic>
    </p:spTree>
    <p:extLst>
      <p:ext uri="{BB962C8B-B14F-4D97-AF65-F5344CB8AC3E}">
        <p14:creationId xmlns:p14="http://schemas.microsoft.com/office/powerpoint/2010/main" val="264243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809749"/>
            <a:ext cx="4140000" cy="684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ebas Neue Pro Exp Eb" panose="020B0706020202050201" pitchFamily="34" charset="-52"/>
              </a:rPr>
              <a:t>RAID 7</a:t>
            </a:r>
            <a:endParaRPr lang="en-US" sz="3600" dirty="0">
              <a:latin typeface="Bebas Neue Pro Exp Eb" panose="020B0706020202050201" pitchFamily="34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84311" y="2489532"/>
            <a:ext cx="4140000" cy="3682667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Bebas Neue Pro Exp Rg" panose="020B0506020202050201" pitchFamily="34" charset="-52"/>
              </a:rPr>
              <a:t>Страйпинг</a:t>
            </a:r>
            <a:r>
              <a:rPr lang="en-US" dirty="0" smtClean="0">
                <a:latin typeface="Bebas Neue Pro Exp Rg" panose="020B0506020202050201" pitchFamily="34" charset="-52"/>
              </a:rPr>
              <a:t> </a:t>
            </a:r>
            <a:r>
              <a:rPr lang="ru-RU" dirty="0" smtClean="0">
                <a:latin typeface="Bebas Neue Pro Exp Rg" panose="020B0506020202050201" pitchFamily="34" charset="-52"/>
              </a:rPr>
              <a:t>на уровне </a:t>
            </a:r>
            <a:r>
              <a:rPr lang="ru-RU" dirty="0" err="1" smtClean="0">
                <a:latin typeface="Bebas Neue Pro Exp Rg" panose="020B0506020202050201" pitchFamily="34" charset="-52"/>
              </a:rPr>
              <a:t>стрипов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Выделенная четность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Специализированный </a:t>
            </a:r>
            <a:r>
              <a:rPr lang="ru-RU" dirty="0" err="1" smtClean="0">
                <a:latin typeface="Bebas Neue Pro Exp Rg" panose="020B0506020202050201" pitchFamily="34" charset="-52"/>
              </a:rPr>
              <a:t>проприетарный</a:t>
            </a:r>
            <a:r>
              <a:rPr lang="ru-RU" dirty="0" smtClean="0">
                <a:latin typeface="Bebas Neue Pro Exp Rg" panose="020B0506020202050201" pitchFamily="34" charset="-52"/>
              </a:rPr>
              <a:t> контроллер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Полезный </a:t>
            </a:r>
            <a:r>
              <a:rPr lang="ru-RU" dirty="0">
                <a:latin typeface="Bebas Neue Pro Exp Rg" panose="020B0506020202050201" pitchFamily="34" charset="-52"/>
              </a:rPr>
              <a:t>объем – </a:t>
            </a:r>
            <a:r>
              <a:rPr lang="en-US" dirty="0" smtClean="0">
                <a:latin typeface="Bebas Neue Pro Exp Rg" panose="020B0506020202050201" pitchFamily="34" charset="-52"/>
              </a:rPr>
              <a:t>N-</a:t>
            </a:r>
            <a:r>
              <a:rPr lang="ru-RU" dirty="0" smtClean="0">
                <a:latin typeface="Bebas Neue Pro Exp Rg" panose="020B0506020202050201" pitchFamily="34" charset="-52"/>
              </a:rPr>
              <a:t>1</a:t>
            </a:r>
            <a:r>
              <a:rPr lang="en-US" dirty="0" smtClean="0">
                <a:latin typeface="Bebas Neue Pro Exp Rg" panose="020B0506020202050201" pitchFamily="34" charset="-52"/>
              </a:rPr>
              <a:t> </a:t>
            </a:r>
            <a:r>
              <a:rPr lang="ru-RU" dirty="0" smtClean="0">
                <a:latin typeface="Bebas Neue Pro Exp Rg" panose="020B0506020202050201" pitchFamily="34" charset="-52"/>
              </a:rPr>
              <a:t>дисков</a:t>
            </a:r>
            <a:endParaRPr lang="en-US" dirty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Скорость чтения и записи увеличена за счет контроллера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Выдерживает отказ </a:t>
            </a:r>
            <a:r>
              <a:rPr lang="en-US" dirty="0" smtClean="0">
                <a:latin typeface="Bebas Neue Pro Exp Rg" panose="020B0506020202050201" pitchFamily="34" charset="-52"/>
              </a:rPr>
              <a:t>1</a:t>
            </a:r>
            <a:r>
              <a:rPr lang="ru-RU" dirty="0" smtClean="0">
                <a:latin typeface="Bebas Neue Pro Exp Rg" panose="020B0506020202050201" pitchFamily="34" charset="-52"/>
              </a:rPr>
              <a:t> диска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Минимум 3 диска</a:t>
            </a:r>
            <a:endParaRPr lang="ru-RU" dirty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Повышенная нагрузка на диск четности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Закрытое решение компании </a:t>
            </a:r>
            <a:r>
              <a:rPr lang="en-US" dirty="0" smtClean="0">
                <a:latin typeface="Bebas Neue Pro Exp Rg" panose="020B0506020202050201" pitchFamily="34" charset="-52"/>
              </a:rPr>
              <a:t>Storage Computer</a:t>
            </a:r>
            <a:endParaRPr lang="en-US" dirty="0">
              <a:latin typeface="Bebas Neue Pro Exp Rg" panose="020B0506020202050201" pitchFamily="34" charset="-52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481" y="1809750"/>
            <a:ext cx="5000625" cy="2857500"/>
          </a:xfrm>
        </p:spPr>
      </p:pic>
    </p:spTree>
    <p:extLst>
      <p:ext uri="{BB962C8B-B14F-4D97-AF65-F5344CB8AC3E}">
        <p14:creationId xmlns:p14="http://schemas.microsoft.com/office/powerpoint/2010/main" val="130078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809749"/>
            <a:ext cx="4140000" cy="684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ebas Neue Pro Exp Eb" panose="020B0706020202050201" pitchFamily="34" charset="-52"/>
              </a:rPr>
              <a:t>RAID </a:t>
            </a:r>
            <a:r>
              <a:rPr lang="en-US" sz="3600" dirty="0" smtClean="0">
                <a:latin typeface="Bebas Neue Pro Exp Eb" panose="020B0706020202050201" pitchFamily="34" charset="-52"/>
              </a:rPr>
              <a:t>10</a:t>
            </a:r>
            <a:endParaRPr lang="en-US" sz="3600" dirty="0">
              <a:latin typeface="Bebas Neue Pro Exp Eb" panose="020B0706020202050201" pitchFamily="34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84311" y="2489533"/>
            <a:ext cx="3778252" cy="3225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Комбинация </a:t>
            </a:r>
            <a:r>
              <a:rPr lang="en-US" dirty="0" smtClean="0">
                <a:latin typeface="Bebas Neue Pro Exp Rg" panose="020B0506020202050201" pitchFamily="34" charset="-52"/>
              </a:rPr>
              <a:t>RAID</a:t>
            </a:r>
            <a:r>
              <a:rPr lang="ru-RU" dirty="0" smtClean="0">
                <a:latin typeface="Bebas Neue Pro Exp Rg" panose="020B0506020202050201" pitchFamily="34" charset="-52"/>
              </a:rPr>
              <a:t> </a:t>
            </a:r>
            <a:r>
              <a:rPr lang="en-US" dirty="0" smtClean="0">
                <a:latin typeface="Bebas Neue Pro Exp Rg" panose="020B0506020202050201" pitchFamily="34" charset="-52"/>
              </a:rPr>
              <a:t>1 </a:t>
            </a:r>
            <a:r>
              <a:rPr lang="ru-RU" dirty="0" smtClean="0">
                <a:latin typeface="Bebas Neue Pro Exp Rg" panose="020B0506020202050201" pitchFamily="34" charset="-52"/>
              </a:rPr>
              <a:t>и </a:t>
            </a:r>
            <a:r>
              <a:rPr lang="en-US" dirty="0">
                <a:latin typeface="Bebas Neue Pro Exp Rg" panose="020B0506020202050201" pitchFamily="34" charset="-52"/>
              </a:rPr>
              <a:t>RAID</a:t>
            </a:r>
            <a:r>
              <a:rPr lang="ru-RU" dirty="0">
                <a:latin typeface="Bebas Neue Pro Exp Rg" panose="020B0506020202050201" pitchFamily="34" charset="-52"/>
              </a:rPr>
              <a:t> </a:t>
            </a:r>
            <a:r>
              <a:rPr lang="ru-RU" dirty="0" smtClean="0">
                <a:latin typeface="Bebas Neue Pro Exp Rg" panose="020B0506020202050201" pitchFamily="34" charset="-52"/>
              </a:rPr>
              <a:t>0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Зеркалирование, поверх </a:t>
            </a:r>
            <a:r>
              <a:rPr lang="ru-RU" dirty="0" err="1" smtClean="0">
                <a:latin typeface="Bebas Neue Pro Exp Rg" panose="020B0506020202050201" pitchFamily="34" charset="-52"/>
              </a:rPr>
              <a:t>страйпинг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Полезный </a:t>
            </a:r>
            <a:r>
              <a:rPr lang="ru-RU" dirty="0">
                <a:latin typeface="Bebas Neue Pro Exp Rg" panose="020B0506020202050201" pitchFamily="34" charset="-52"/>
              </a:rPr>
              <a:t>объем – </a:t>
            </a:r>
            <a:r>
              <a:rPr lang="en-US" dirty="0" smtClean="0">
                <a:latin typeface="Bebas Neue Pro Exp Rg" panose="020B0506020202050201" pitchFamily="34" charset="-52"/>
              </a:rPr>
              <a:t>N</a:t>
            </a:r>
            <a:r>
              <a:rPr lang="ru-RU" dirty="0" smtClean="0">
                <a:latin typeface="Bebas Neue Pro Exp Rg" panose="020B0506020202050201" pitchFamily="34" charset="-52"/>
              </a:rPr>
              <a:t>/2</a:t>
            </a:r>
            <a:r>
              <a:rPr lang="en-US" dirty="0" smtClean="0">
                <a:latin typeface="Bebas Neue Pro Exp Rg" panose="020B0506020202050201" pitchFamily="34" charset="-52"/>
              </a:rPr>
              <a:t> </a:t>
            </a:r>
            <a:r>
              <a:rPr lang="ru-RU" dirty="0" smtClean="0">
                <a:latin typeface="Bebas Neue Pro Exp Rg" panose="020B0506020202050201" pitchFamily="34" charset="-52"/>
              </a:rPr>
              <a:t>дисков</a:t>
            </a:r>
            <a:endParaRPr lang="en-US" dirty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Скорость чтения </a:t>
            </a:r>
            <a:r>
              <a:rPr lang="ru-RU" dirty="0" smtClean="0">
                <a:latin typeface="Bebas Neue Pro Exp Rg" panose="020B0506020202050201" pitchFamily="34" charset="-52"/>
              </a:rPr>
              <a:t>высокая; </a:t>
            </a:r>
            <a:r>
              <a:rPr lang="ru-RU" dirty="0" smtClean="0">
                <a:latin typeface="Bebas Neue Pro Exp Rg" panose="020B0506020202050201" pitchFamily="34" charset="-52"/>
              </a:rPr>
              <a:t>скорость записи </a:t>
            </a:r>
            <a:r>
              <a:rPr lang="ru-RU" dirty="0" smtClean="0">
                <a:latin typeface="Bebas Neue Pro Exp Rg" panose="020B0506020202050201" pitchFamily="34" charset="-52"/>
              </a:rPr>
              <a:t>выше </a:t>
            </a:r>
            <a:r>
              <a:rPr lang="en-US" dirty="0" smtClean="0">
                <a:latin typeface="Bebas Neue Pro Exp Rg" panose="020B0506020202050201" pitchFamily="34" charset="-52"/>
              </a:rPr>
              <a:t>RAID 1, </a:t>
            </a:r>
            <a:r>
              <a:rPr lang="ru-RU" dirty="0" smtClean="0">
                <a:latin typeface="Bebas Neue Pro Exp Rg" panose="020B0506020202050201" pitchFamily="34" charset="-52"/>
              </a:rPr>
              <a:t>ниже </a:t>
            </a:r>
            <a:r>
              <a:rPr lang="en-US" dirty="0" smtClean="0">
                <a:latin typeface="Bebas Neue Pro Exp Rg" panose="020B0506020202050201" pitchFamily="34" charset="-52"/>
              </a:rPr>
              <a:t>RAID 0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Выдерживает отказ </a:t>
            </a:r>
            <a:r>
              <a:rPr lang="en-US" dirty="0" smtClean="0">
                <a:latin typeface="Bebas Neue Pro Exp Rg" panose="020B0506020202050201" pitchFamily="34" charset="-52"/>
              </a:rPr>
              <a:t>1</a:t>
            </a:r>
            <a:r>
              <a:rPr lang="ru-RU" dirty="0" smtClean="0">
                <a:latin typeface="Bebas Neue Pro Exp Rg" panose="020B0506020202050201" pitchFamily="34" charset="-52"/>
              </a:rPr>
              <a:t> </a:t>
            </a:r>
            <a:r>
              <a:rPr lang="ru-RU" dirty="0" smtClean="0">
                <a:latin typeface="Bebas Neue Pro Exp Rg" panose="020B0506020202050201" pitchFamily="34" charset="-52"/>
              </a:rPr>
              <a:t>диска в каждой паре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Минимум </a:t>
            </a:r>
            <a:r>
              <a:rPr lang="ru-RU" dirty="0" smtClean="0">
                <a:latin typeface="Bebas Neue Pro Exp Rg" panose="020B0506020202050201" pitchFamily="34" charset="-52"/>
              </a:rPr>
              <a:t>4 диска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1542103"/>
            <a:ext cx="6240462" cy="3392793"/>
          </a:xfrm>
        </p:spPr>
      </p:pic>
    </p:spTree>
    <p:extLst>
      <p:ext uri="{BB962C8B-B14F-4D97-AF65-F5344CB8AC3E}">
        <p14:creationId xmlns:p14="http://schemas.microsoft.com/office/powerpoint/2010/main" val="232208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809749"/>
            <a:ext cx="4140000" cy="684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ebas Neue Pro Exp Eb" panose="020B0706020202050201" pitchFamily="34" charset="-52"/>
              </a:rPr>
              <a:t>RAID </a:t>
            </a:r>
            <a:r>
              <a:rPr lang="ru-RU" sz="3600" dirty="0" smtClean="0">
                <a:latin typeface="Bebas Neue Pro Exp Eb" panose="020B0706020202050201" pitchFamily="34" charset="-52"/>
              </a:rPr>
              <a:t>01</a:t>
            </a:r>
            <a:endParaRPr lang="en-US" sz="3600" dirty="0">
              <a:latin typeface="Bebas Neue Pro Exp Eb" panose="020B0706020202050201" pitchFamily="34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84311" y="2489533"/>
            <a:ext cx="3778252" cy="3225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Комбинация </a:t>
            </a:r>
            <a:r>
              <a:rPr lang="en-US" dirty="0" smtClean="0">
                <a:latin typeface="Bebas Neue Pro Exp Rg" panose="020B0506020202050201" pitchFamily="34" charset="-52"/>
              </a:rPr>
              <a:t>RAID</a:t>
            </a:r>
            <a:r>
              <a:rPr lang="ru-RU" dirty="0" smtClean="0">
                <a:latin typeface="Bebas Neue Pro Exp Rg" panose="020B0506020202050201" pitchFamily="34" charset="-52"/>
              </a:rPr>
              <a:t> </a:t>
            </a:r>
            <a:r>
              <a:rPr lang="ru-RU" dirty="0">
                <a:latin typeface="Bebas Neue Pro Exp Rg" panose="020B0506020202050201" pitchFamily="34" charset="-52"/>
              </a:rPr>
              <a:t>0</a:t>
            </a:r>
            <a:r>
              <a:rPr lang="en-US" dirty="0" smtClean="0">
                <a:latin typeface="Bebas Neue Pro Exp Rg" panose="020B0506020202050201" pitchFamily="34" charset="-52"/>
              </a:rPr>
              <a:t> </a:t>
            </a:r>
            <a:r>
              <a:rPr lang="ru-RU" dirty="0" smtClean="0">
                <a:latin typeface="Bebas Neue Pro Exp Rg" panose="020B0506020202050201" pitchFamily="34" charset="-52"/>
              </a:rPr>
              <a:t>и </a:t>
            </a:r>
            <a:r>
              <a:rPr lang="en-US" dirty="0">
                <a:latin typeface="Bebas Neue Pro Exp Rg" panose="020B0506020202050201" pitchFamily="34" charset="-52"/>
              </a:rPr>
              <a:t>RAID</a:t>
            </a:r>
            <a:r>
              <a:rPr lang="ru-RU" dirty="0">
                <a:latin typeface="Bebas Neue Pro Exp Rg" panose="020B0506020202050201" pitchFamily="34" charset="-52"/>
              </a:rPr>
              <a:t> 1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Bebas Neue Pro Exp Rg" panose="020B0506020202050201" pitchFamily="34" charset="-52"/>
              </a:rPr>
              <a:t>Страйпинг</a:t>
            </a:r>
            <a:r>
              <a:rPr lang="ru-RU" dirty="0" smtClean="0">
                <a:latin typeface="Bebas Neue Pro Exp Rg" panose="020B0506020202050201" pitchFamily="34" charset="-52"/>
              </a:rPr>
              <a:t>, поверх зеркалирование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Полезный </a:t>
            </a:r>
            <a:r>
              <a:rPr lang="ru-RU" dirty="0">
                <a:latin typeface="Bebas Neue Pro Exp Rg" panose="020B0506020202050201" pitchFamily="34" charset="-52"/>
              </a:rPr>
              <a:t>объем – </a:t>
            </a:r>
            <a:r>
              <a:rPr lang="en-US" dirty="0" smtClean="0">
                <a:latin typeface="Bebas Neue Pro Exp Rg" panose="020B0506020202050201" pitchFamily="34" charset="-52"/>
              </a:rPr>
              <a:t>N</a:t>
            </a:r>
            <a:r>
              <a:rPr lang="ru-RU" dirty="0" smtClean="0">
                <a:latin typeface="Bebas Neue Pro Exp Rg" panose="020B0506020202050201" pitchFamily="34" charset="-52"/>
              </a:rPr>
              <a:t>/2</a:t>
            </a:r>
            <a:r>
              <a:rPr lang="en-US" dirty="0" smtClean="0">
                <a:latin typeface="Bebas Neue Pro Exp Rg" panose="020B0506020202050201" pitchFamily="34" charset="-52"/>
              </a:rPr>
              <a:t> </a:t>
            </a:r>
            <a:r>
              <a:rPr lang="ru-RU" dirty="0" smtClean="0">
                <a:latin typeface="Bebas Neue Pro Exp Rg" panose="020B0506020202050201" pitchFamily="34" charset="-52"/>
              </a:rPr>
              <a:t>дисков</a:t>
            </a:r>
            <a:endParaRPr lang="en-US" dirty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Скорость чтения </a:t>
            </a:r>
            <a:r>
              <a:rPr lang="ru-RU" dirty="0" smtClean="0">
                <a:latin typeface="Bebas Neue Pro Exp Rg" panose="020B0506020202050201" pitchFamily="34" charset="-52"/>
              </a:rPr>
              <a:t>высокая; </a:t>
            </a:r>
            <a:r>
              <a:rPr lang="ru-RU" dirty="0" smtClean="0">
                <a:latin typeface="Bebas Neue Pro Exp Rg" panose="020B0506020202050201" pitchFamily="34" charset="-52"/>
              </a:rPr>
              <a:t>скорость записи </a:t>
            </a:r>
            <a:r>
              <a:rPr lang="ru-RU" dirty="0" smtClean="0">
                <a:latin typeface="Bebas Neue Pro Exp Rg" panose="020B0506020202050201" pitchFamily="34" charset="-52"/>
              </a:rPr>
              <a:t>выше </a:t>
            </a:r>
            <a:r>
              <a:rPr lang="en-US" dirty="0" smtClean="0">
                <a:latin typeface="Bebas Neue Pro Exp Rg" panose="020B0506020202050201" pitchFamily="34" charset="-52"/>
              </a:rPr>
              <a:t>RAID 1, </a:t>
            </a:r>
            <a:r>
              <a:rPr lang="ru-RU" dirty="0" smtClean="0">
                <a:latin typeface="Bebas Neue Pro Exp Rg" panose="020B0506020202050201" pitchFamily="34" charset="-52"/>
              </a:rPr>
              <a:t>ниже </a:t>
            </a:r>
            <a:r>
              <a:rPr lang="en-US" dirty="0" smtClean="0">
                <a:latin typeface="Bebas Neue Pro Exp Rg" panose="020B0506020202050201" pitchFamily="34" charset="-52"/>
              </a:rPr>
              <a:t>RAID 0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Выдерживает отказ </a:t>
            </a:r>
            <a:r>
              <a:rPr lang="en-US" dirty="0" smtClean="0">
                <a:latin typeface="Bebas Neue Pro Exp Rg" panose="020B0506020202050201" pitchFamily="34" charset="-52"/>
              </a:rPr>
              <a:t>1</a:t>
            </a:r>
            <a:r>
              <a:rPr lang="ru-RU" dirty="0" smtClean="0">
                <a:latin typeface="Bebas Neue Pro Exp Rg" panose="020B0506020202050201" pitchFamily="34" charset="-52"/>
              </a:rPr>
              <a:t> </a:t>
            </a:r>
            <a:r>
              <a:rPr lang="ru-RU" dirty="0" smtClean="0">
                <a:latin typeface="Bebas Neue Pro Exp Rg" panose="020B0506020202050201" pitchFamily="34" charset="-52"/>
              </a:rPr>
              <a:t>диска в каждой группе </a:t>
            </a:r>
            <a:r>
              <a:rPr lang="en-US" dirty="0" smtClean="0">
                <a:latin typeface="Bebas Neue Pro Exp Rg" panose="020B0506020202050201" pitchFamily="34" charset="-52"/>
              </a:rPr>
              <a:t>RAID 0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Минимум 4 диска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1542103"/>
            <a:ext cx="6240462" cy="3392793"/>
          </a:xfrm>
        </p:spPr>
      </p:pic>
    </p:spTree>
    <p:extLst>
      <p:ext uri="{BB962C8B-B14F-4D97-AF65-F5344CB8AC3E}">
        <p14:creationId xmlns:p14="http://schemas.microsoft.com/office/powerpoint/2010/main" val="216420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809749"/>
            <a:ext cx="4140000" cy="684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ebas Neue Pro Exp Eb" panose="020B0706020202050201" pitchFamily="34" charset="-52"/>
              </a:rPr>
              <a:t>RAID </a:t>
            </a:r>
            <a:r>
              <a:rPr lang="en-US" sz="3600" dirty="0" smtClean="0">
                <a:latin typeface="Bebas Neue Pro Exp Eb" panose="020B0706020202050201" pitchFamily="34" charset="-52"/>
              </a:rPr>
              <a:t>50</a:t>
            </a:r>
            <a:endParaRPr lang="en-US" sz="3600" dirty="0">
              <a:latin typeface="Bebas Neue Pro Exp Eb" panose="020B0706020202050201" pitchFamily="34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84311" y="2489533"/>
            <a:ext cx="3778252" cy="3225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Комбинация </a:t>
            </a:r>
            <a:r>
              <a:rPr lang="en-US" dirty="0" smtClean="0">
                <a:latin typeface="Bebas Neue Pro Exp Rg" panose="020B0506020202050201" pitchFamily="34" charset="-52"/>
              </a:rPr>
              <a:t>RAID</a:t>
            </a:r>
            <a:r>
              <a:rPr lang="ru-RU" dirty="0" smtClean="0">
                <a:latin typeface="Bebas Neue Pro Exp Rg" panose="020B0506020202050201" pitchFamily="34" charset="-52"/>
              </a:rPr>
              <a:t> </a:t>
            </a:r>
            <a:r>
              <a:rPr lang="en-US" dirty="0" smtClean="0">
                <a:latin typeface="Bebas Neue Pro Exp Rg" panose="020B0506020202050201" pitchFamily="34" charset="-52"/>
              </a:rPr>
              <a:t>5 </a:t>
            </a:r>
            <a:r>
              <a:rPr lang="ru-RU" dirty="0" smtClean="0">
                <a:latin typeface="Bebas Neue Pro Exp Rg" panose="020B0506020202050201" pitchFamily="34" charset="-52"/>
              </a:rPr>
              <a:t>и </a:t>
            </a:r>
            <a:r>
              <a:rPr lang="en-US" dirty="0" smtClean="0">
                <a:latin typeface="Bebas Neue Pro Exp Rg" panose="020B0506020202050201" pitchFamily="34" charset="-52"/>
              </a:rPr>
              <a:t>RAID 0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Bebas Neue Pro Exp Rg" panose="020B0506020202050201" pitchFamily="34" charset="-52"/>
              </a:rPr>
              <a:t>RAID 5</a:t>
            </a:r>
            <a:r>
              <a:rPr lang="ru-RU" dirty="0" smtClean="0">
                <a:latin typeface="Bebas Neue Pro Exp Rg" panose="020B0506020202050201" pitchFamily="34" charset="-52"/>
              </a:rPr>
              <a:t>, поверх </a:t>
            </a:r>
            <a:r>
              <a:rPr lang="ru-RU" dirty="0" err="1" smtClean="0">
                <a:latin typeface="Bebas Neue Pro Exp Rg" panose="020B0506020202050201" pitchFamily="34" charset="-52"/>
              </a:rPr>
              <a:t>страйпинг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Полезный </a:t>
            </a:r>
            <a:r>
              <a:rPr lang="ru-RU" dirty="0">
                <a:latin typeface="Bebas Neue Pro Exp Rg" panose="020B0506020202050201" pitchFamily="34" charset="-52"/>
              </a:rPr>
              <a:t>объем – </a:t>
            </a:r>
            <a:r>
              <a:rPr lang="en-US" dirty="0" smtClean="0">
                <a:latin typeface="Bebas Neue Pro Exp Rg" panose="020B0506020202050201" pitchFamily="34" charset="-52"/>
              </a:rPr>
              <a:t>N</a:t>
            </a:r>
            <a:r>
              <a:rPr lang="ru-RU" dirty="0" smtClean="0">
                <a:latin typeface="Bebas Neue Pro Exp Rg" panose="020B0506020202050201" pitchFamily="34" charset="-52"/>
              </a:rPr>
              <a:t>-</a:t>
            </a:r>
            <a:r>
              <a:rPr lang="en-US" dirty="0" smtClean="0">
                <a:latin typeface="Bebas Neue Pro Exp Rg" panose="020B0506020202050201" pitchFamily="34" charset="-52"/>
              </a:rPr>
              <a:t>k </a:t>
            </a:r>
            <a:r>
              <a:rPr lang="ru-RU" dirty="0" smtClean="0">
                <a:latin typeface="Bebas Neue Pro Exp Rg" panose="020B0506020202050201" pitchFamily="34" charset="-52"/>
              </a:rPr>
              <a:t>дисков</a:t>
            </a:r>
            <a:r>
              <a:rPr lang="en-US" dirty="0" smtClean="0">
                <a:latin typeface="Bebas Neue Pro Exp Rg" panose="020B0506020202050201" pitchFamily="34" charset="-52"/>
              </a:rPr>
              <a:t>, </a:t>
            </a:r>
            <a:r>
              <a:rPr lang="ru-RU" dirty="0" smtClean="0">
                <a:latin typeface="Bebas Neue Pro Exp Rg" panose="020B0506020202050201" pitchFamily="34" charset="-52"/>
              </a:rPr>
              <a:t/>
            </a:r>
            <a:br>
              <a:rPr lang="ru-RU" dirty="0" smtClean="0">
                <a:latin typeface="Bebas Neue Pro Exp Rg" panose="020B0506020202050201" pitchFamily="34" charset="-52"/>
              </a:rPr>
            </a:br>
            <a:r>
              <a:rPr lang="en-US" dirty="0" smtClean="0">
                <a:latin typeface="Bebas Neue Pro Exp Rg" panose="020B0506020202050201" pitchFamily="34" charset="-52"/>
              </a:rPr>
              <a:t>k – </a:t>
            </a:r>
            <a:r>
              <a:rPr lang="ru-RU" dirty="0" smtClean="0">
                <a:latin typeface="Bebas Neue Pro Exp Rg" panose="020B0506020202050201" pitchFamily="34" charset="-52"/>
              </a:rPr>
              <a:t>количество групп </a:t>
            </a:r>
            <a:r>
              <a:rPr lang="en-US" dirty="0" smtClean="0">
                <a:latin typeface="Bebas Neue Pro Exp Rg" panose="020B0506020202050201" pitchFamily="34" charset="-52"/>
              </a:rPr>
              <a:t>RAID 5</a:t>
            </a:r>
            <a:endParaRPr lang="en-US" dirty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Скорость чтения </a:t>
            </a:r>
            <a:r>
              <a:rPr lang="ru-RU" dirty="0" smtClean="0">
                <a:latin typeface="Bebas Neue Pro Exp Rg" panose="020B0506020202050201" pitchFamily="34" charset="-52"/>
              </a:rPr>
              <a:t>очень высокая; </a:t>
            </a:r>
            <a:r>
              <a:rPr lang="ru-RU" dirty="0" smtClean="0">
                <a:latin typeface="Bebas Neue Pro Exp Rg" panose="020B0506020202050201" pitchFamily="34" charset="-52"/>
              </a:rPr>
              <a:t>скорость записи </a:t>
            </a:r>
            <a:r>
              <a:rPr lang="ru-RU" dirty="0" smtClean="0">
                <a:latin typeface="Bebas Neue Pro Exp Rg" panose="020B0506020202050201" pitchFamily="34" charset="-52"/>
              </a:rPr>
              <a:t>выше </a:t>
            </a:r>
            <a:r>
              <a:rPr lang="en-US" dirty="0" smtClean="0">
                <a:latin typeface="Bebas Neue Pro Exp Rg" panose="020B0506020202050201" pitchFamily="34" charset="-52"/>
              </a:rPr>
              <a:t>RAID 5, </a:t>
            </a:r>
            <a:r>
              <a:rPr lang="ru-RU" dirty="0" smtClean="0">
                <a:latin typeface="Bebas Neue Pro Exp Rg" panose="020B0506020202050201" pitchFamily="34" charset="-52"/>
              </a:rPr>
              <a:t>ниже </a:t>
            </a:r>
            <a:r>
              <a:rPr lang="en-US" dirty="0" smtClean="0">
                <a:latin typeface="Bebas Neue Pro Exp Rg" panose="020B0506020202050201" pitchFamily="34" charset="-52"/>
              </a:rPr>
              <a:t>RAID 0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Выдерживает отказ </a:t>
            </a:r>
            <a:r>
              <a:rPr lang="en-US" dirty="0" smtClean="0">
                <a:latin typeface="Bebas Neue Pro Exp Rg" panose="020B0506020202050201" pitchFamily="34" charset="-52"/>
              </a:rPr>
              <a:t>1</a:t>
            </a:r>
            <a:r>
              <a:rPr lang="ru-RU" dirty="0" smtClean="0">
                <a:latin typeface="Bebas Neue Pro Exp Rg" panose="020B0506020202050201" pitchFamily="34" charset="-52"/>
              </a:rPr>
              <a:t> </a:t>
            </a:r>
            <a:r>
              <a:rPr lang="ru-RU" dirty="0" smtClean="0">
                <a:latin typeface="Bebas Neue Pro Exp Rg" panose="020B0506020202050201" pitchFamily="34" charset="-52"/>
              </a:rPr>
              <a:t>диска в каждой группе </a:t>
            </a:r>
            <a:r>
              <a:rPr lang="en-US" dirty="0" smtClean="0">
                <a:latin typeface="Bebas Neue Pro Exp Rg" panose="020B0506020202050201" pitchFamily="34" charset="-52"/>
              </a:rPr>
              <a:t>RAID </a:t>
            </a:r>
            <a:r>
              <a:rPr lang="ru-RU" dirty="0" smtClean="0">
                <a:latin typeface="Bebas Neue Pro Exp Rg" panose="020B0506020202050201" pitchFamily="34" charset="-52"/>
              </a:rPr>
              <a:t>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Минимум 6 дисков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1544312"/>
            <a:ext cx="6240462" cy="3388375"/>
          </a:xfrm>
        </p:spPr>
      </p:pic>
    </p:spTree>
    <p:extLst>
      <p:ext uri="{BB962C8B-B14F-4D97-AF65-F5344CB8AC3E}">
        <p14:creationId xmlns:p14="http://schemas.microsoft.com/office/powerpoint/2010/main" val="21499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809749"/>
            <a:ext cx="4140000" cy="684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ebas Neue Pro Exp Eb" panose="020B0706020202050201" pitchFamily="34" charset="-52"/>
              </a:rPr>
              <a:t>RAID </a:t>
            </a:r>
            <a:r>
              <a:rPr lang="ru-RU" sz="3600" dirty="0" smtClean="0">
                <a:latin typeface="Bebas Neue Pro Exp Eb" panose="020B0706020202050201" pitchFamily="34" charset="-52"/>
              </a:rPr>
              <a:t>6</a:t>
            </a:r>
            <a:r>
              <a:rPr lang="en-US" sz="3600" dirty="0" smtClean="0">
                <a:latin typeface="Bebas Neue Pro Exp Eb" panose="020B0706020202050201" pitchFamily="34" charset="-52"/>
              </a:rPr>
              <a:t>0</a:t>
            </a:r>
            <a:endParaRPr lang="en-US" sz="3600" dirty="0">
              <a:latin typeface="Bebas Neue Pro Exp Eb" panose="020B0706020202050201" pitchFamily="34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84311" y="2489533"/>
            <a:ext cx="3778252" cy="3225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Комбинация </a:t>
            </a:r>
            <a:r>
              <a:rPr lang="en-US" dirty="0" smtClean="0">
                <a:latin typeface="Bebas Neue Pro Exp Rg" panose="020B0506020202050201" pitchFamily="34" charset="-52"/>
              </a:rPr>
              <a:t>RAID</a:t>
            </a:r>
            <a:r>
              <a:rPr lang="ru-RU" dirty="0" smtClean="0">
                <a:latin typeface="Bebas Neue Pro Exp Rg" panose="020B0506020202050201" pitchFamily="34" charset="-52"/>
              </a:rPr>
              <a:t> 6</a:t>
            </a:r>
            <a:r>
              <a:rPr lang="en-US" dirty="0" smtClean="0">
                <a:latin typeface="Bebas Neue Pro Exp Rg" panose="020B0506020202050201" pitchFamily="34" charset="-52"/>
              </a:rPr>
              <a:t> </a:t>
            </a:r>
            <a:r>
              <a:rPr lang="ru-RU" dirty="0" smtClean="0">
                <a:latin typeface="Bebas Neue Pro Exp Rg" panose="020B0506020202050201" pitchFamily="34" charset="-52"/>
              </a:rPr>
              <a:t>и </a:t>
            </a:r>
            <a:r>
              <a:rPr lang="en-US" dirty="0" smtClean="0">
                <a:latin typeface="Bebas Neue Pro Exp Rg" panose="020B0506020202050201" pitchFamily="34" charset="-52"/>
              </a:rPr>
              <a:t>RAID 0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>
                <a:latin typeface="Bebas Neue Pro Exp Rg" panose="020B0506020202050201" pitchFamily="34" charset="-52"/>
              </a:rPr>
              <a:t>RAID </a:t>
            </a:r>
            <a:r>
              <a:rPr lang="ru-RU" dirty="0" smtClean="0">
                <a:latin typeface="Bebas Neue Pro Exp Rg" panose="020B0506020202050201" pitchFamily="34" charset="-52"/>
              </a:rPr>
              <a:t>6, поверх </a:t>
            </a:r>
            <a:r>
              <a:rPr lang="ru-RU" dirty="0" err="1" smtClean="0">
                <a:latin typeface="Bebas Neue Pro Exp Rg" panose="020B0506020202050201" pitchFamily="34" charset="-52"/>
              </a:rPr>
              <a:t>страйпинг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Полезный </a:t>
            </a:r>
            <a:r>
              <a:rPr lang="ru-RU" dirty="0">
                <a:latin typeface="Bebas Neue Pro Exp Rg" panose="020B0506020202050201" pitchFamily="34" charset="-52"/>
              </a:rPr>
              <a:t>объем – </a:t>
            </a:r>
            <a:r>
              <a:rPr lang="en-US" dirty="0" smtClean="0">
                <a:latin typeface="Bebas Neue Pro Exp Rg" panose="020B0506020202050201" pitchFamily="34" charset="-52"/>
              </a:rPr>
              <a:t>N</a:t>
            </a:r>
            <a:r>
              <a:rPr lang="ru-RU" dirty="0" smtClean="0">
                <a:latin typeface="Bebas Neue Pro Exp Rg" panose="020B0506020202050201" pitchFamily="34" charset="-52"/>
              </a:rPr>
              <a:t>-2</a:t>
            </a:r>
            <a:r>
              <a:rPr lang="en-US" dirty="0" smtClean="0">
                <a:latin typeface="Bebas Neue Pro Exp Rg" panose="020B0506020202050201" pitchFamily="34" charset="-52"/>
              </a:rPr>
              <a:t>k </a:t>
            </a:r>
            <a:r>
              <a:rPr lang="ru-RU" dirty="0" smtClean="0">
                <a:latin typeface="Bebas Neue Pro Exp Rg" panose="020B0506020202050201" pitchFamily="34" charset="-52"/>
              </a:rPr>
              <a:t>дисков</a:t>
            </a:r>
            <a:r>
              <a:rPr lang="en-US" dirty="0" smtClean="0">
                <a:latin typeface="Bebas Neue Pro Exp Rg" panose="020B0506020202050201" pitchFamily="34" charset="-52"/>
              </a:rPr>
              <a:t>, </a:t>
            </a:r>
            <a:r>
              <a:rPr lang="ru-RU" dirty="0" smtClean="0">
                <a:latin typeface="Bebas Neue Pro Exp Rg" panose="020B0506020202050201" pitchFamily="34" charset="-52"/>
              </a:rPr>
              <a:t/>
            </a:r>
            <a:br>
              <a:rPr lang="ru-RU" dirty="0" smtClean="0">
                <a:latin typeface="Bebas Neue Pro Exp Rg" panose="020B0506020202050201" pitchFamily="34" charset="-52"/>
              </a:rPr>
            </a:br>
            <a:r>
              <a:rPr lang="en-US" dirty="0" smtClean="0">
                <a:latin typeface="Bebas Neue Pro Exp Rg" panose="020B0506020202050201" pitchFamily="34" charset="-52"/>
              </a:rPr>
              <a:t>k – </a:t>
            </a:r>
            <a:r>
              <a:rPr lang="ru-RU" dirty="0" smtClean="0">
                <a:latin typeface="Bebas Neue Pro Exp Rg" panose="020B0506020202050201" pitchFamily="34" charset="-52"/>
              </a:rPr>
              <a:t>количество групп </a:t>
            </a:r>
            <a:r>
              <a:rPr lang="en-US" dirty="0" smtClean="0">
                <a:latin typeface="Bebas Neue Pro Exp Rg" panose="020B0506020202050201" pitchFamily="34" charset="-52"/>
              </a:rPr>
              <a:t>RAID </a:t>
            </a:r>
            <a:r>
              <a:rPr lang="ru-RU" dirty="0" smtClean="0">
                <a:latin typeface="Bebas Neue Pro Exp Rg" panose="020B0506020202050201" pitchFamily="34" charset="-52"/>
              </a:rPr>
              <a:t>6</a:t>
            </a:r>
            <a:endParaRPr lang="en-US" dirty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Скорость чтения </a:t>
            </a:r>
            <a:r>
              <a:rPr lang="ru-RU" dirty="0" smtClean="0">
                <a:latin typeface="Bebas Neue Pro Exp Rg" panose="020B0506020202050201" pitchFamily="34" charset="-52"/>
              </a:rPr>
              <a:t>очень высокая; </a:t>
            </a:r>
            <a:r>
              <a:rPr lang="ru-RU" dirty="0" smtClean="0">
                <a:latin typeface="Bebas Neue Pro Exp Rg" panose="020B0506020202050201" pitchFamily="34" charset="-52"/>
              </a:rPr>
              <a:t>скорость записи </a:t>
            </a:r>
            <a:r>
              <a:rPr lang="ru-RU" dirty="0" smtClean="0">
                <a:latin typeface="Bebas Neue Pro Exp Rg" panose="020B0506020202050201" pitchFamily="34" charset="-52"/>
              </a:rPr>
              <a:t>выше </a:t>
            </a:r>
            <a:r>
              <a:rPr lang="en-US" dirty="0" smtClean="0">
                <a:latin typeface="Bebas Neue Pro Exp Rg" panose="020B0506020202050201" pitchFamily="34" charset="-52"/>
              </a:rPr>
              <a:t>RAID </a:t>
            </a:r>
            <a:r>
              <a:rPr lang="ru-RU" dirty="0" smtClean="0">
                <a:latin typeface="Bebas Neue Pro Exp Rg" panose="020B0506020202050201" pitchFamily="34" charset="-52"/>
              </a:rPr>
              <a:t>6</a:t>
            </a:r>
            <a:r>
              <a:rPr lang="en-US" dirty="0" smtClean="0">
                <a:latin typeface="Bebas Neue Pro Exp Rg" panose="020B0506020202050201" pitchFamily="34" charset="-52"/>
              </a:rPr>
              <a:t>, </a:t>
            </a:r>
            <a:r>
              <a:rPr lang="ru-RU" dirty="0" smtClean="0">
                <a:latin typeface="Bebas Neue Pro Exp Rg" panose="020B0506020202050201" pitchFamily="34" charset="-52"/>
              </a:rPr>
              <a:t>ниже </a:t>
            </a:r>
            <a:r>
              <a:rPr lang="en-US" dirty="0" smtClean="0">
                <a:latin typeface="Bebas Neue Pro Exp Rg" panose="020B0506020202050201" pitchFamily="34" charset="-52"/>
              </a:rPr>
              <a:t>RAID 0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Выдерживает отказ </a:t>
            </a:r>
            <a:r>
              <a:rPr lang="ru-RU" dirty="0" smtClean="0">
                <a:latin typeface="Bebas Neue Pro Exp Rg" panose="020B0506020202050201" pitchFamily="34" charset="-52"/>
              </a:rPr>
              <a:t>2 дисков в каждой группе </a:t>
            </a:r>
            <a:r>
              <a:rPr lang="en-US" dirty="0" smtClean="0">
                <a:latin typeface="Bebas Neue Pro Exp Rg" panose="020B0506020202050201" pitchFamily="34" charset="-52"/>
              </a:rPr>
              <a:t>RAID </a:t>
            </a:r>
            <a:r>
              <a:rPr lang="ru-RU" dirty="0" smtClean="0">
                <a:latin typeface="Bebas Neue Pro Exp Rg" panose="020B0506020202050201" pitchFamily="34" charset="-52"/>
              </a:rPr>
              <a:t>6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Минимум 8 дисков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1542103"/>
            <a:ext cx="6240462" cy="3392793"/>
          </a:xfrm>
        </p:spPr>
      </p:pic>
    </p:spTree>
    <p:extLst>
      <p:ext uri="{BB962C8B-B14F-4D97-AF65-F5344CB8AC3E}">
        <p14:creationId xmlns:p14="http://schemas.microsoft.com/office/powerpoint/2010/main" val="32369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ebas Neue Pro Exp Eb" panose="020B0706020202050201" pitchFamily="34" charset="-52"/>
              </a:rPr>
              <a:t>Практическое применение </a:t>
            </a:r>
            <a:r>
              <a:rPr lang="en-US" dirty="0" smtClean="0">
                <a:latin typeface="Bebas Neue Pro Exp Eb" panose="020B0706020202050201" pitchFamily="34" charset="-52"/>
              </a:rPr>
              <a:t>RAID</a:t>
            </a:r>
            <a:endParaRPr lang="en-US" dirty="0">
              <a:latin typeface="Bebas Neue Pro Exp Eb" panose="020B0706020202050201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>
                <a:latin typeface="Bebas Neue Pro Exp Rg" panose="020B0506020202050201" pitchFamily="34" charset="-52"/>
              </a:rPr>
              <a:t>Используется от домашних ПК до дата-центров</a:t>
            </a:r>
          </a:p>
          <a:p>
            <a:r>
              <a:rPr lang="ru-RU" dirty="0" smtClean="0">
                <a:latin typeface="Bebas Neue Pro Exp Rg" panose="020B0506020202050201" pitchFamily="34" charset="-52"/>
              </a:rPr>
              <a:t>Реализуется </a:t>
            </a:r>
            <a:r>
              <a:rPr lang="ru-RU" dirty="0" err="1" smtClean="0">
                <a:latin typeface="Bebas Neue Pro Exp Rg" panose="020B0506020202050201" pitchFamily="34" charset="-52"/>
              </a:rPr>
              <a:t>программно</a:t>
            </a:r>
            <a:r>
              <a:rPr lang="ru-RU" dirty="0" smtClean="0">
                <a:latin typeface="Bebas Neue Pro Exp Rg" panose="020B0506020202050201" pitchFamily="34" charset="-52"/>
              </a:rPr>
              <a:t> или </a:t>
            </a:r>
            <a:r>
              <a:rPr lang="ru-RU" dirty="0" err="1" smtClean="0">
                <a:latin typeface="Bebas Neue Pro Exp Rg" panose="020B0506020202050201" pitchFamily="34" charset="-52"/>
              </a:rPr>
              <a:t>аппаратно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r>
              <a:rPr lang="ru-RU" dirty="0" smtClean="0">
                <a:latin typeface="Bebas Neue Pro Exp Rg" panose="020B0506020202050201" pitchFamily="34" charset="-52"/>
              </a:rPr>
              <a:t>Выбор уровня </a:t>
            </a:r>
            <a:r>
              <a:rPr lang="en-US" dirty="0" smtClean="0">
                <a:latin typeface="Bebas Neue Pro Exp Rg" panose="020B0506020202050201" pitchFamily="34" charset="-52"/>
              </a:rPr>
              <a:t>RAID </a:t>
            </a:r>
            <a:r>
              <a:rPr lang="ru-RU" dirty="0" smtClean="0">
                <a:latin typeface="Bebas Neue Pro Exp Rg" panose="020B0506020202050201" pitchFamily="34" charset="-52"/>
              </a:rPr>
              <a:t>зависит от задач и бюджета</a:t>
            </a:r>
            <a:endParaRPr lang="en-US" dirty="0">
              <a:latin typeface="Bebas Neue Pro Exp Rg" panose="020B0506020202050201" pitchFamily="34" charset="-52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10525342"/>
              </p:ext>
            </p:extLst>
          </p:nvPr>
        </p:nvGraphicFramePr>
        <p:xfrm>
          <a:off x="6607175" y="2667000"/>
          <a:ext cx="4895850" cy="31242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7925">
                  <a:extLst>
                    <a:ext uri="{9D8B030D-6E8A-4147-A177-3AD203B41FA5}">
                      <a16:colId xmlns:a16="http://schemas.microsoft.com/office/drawing/2014/main" val="3427135209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41554504"/>
                    </a:ext>
                  </a:extLst>
                </a:gridCol>
              </a:tblGrid>
              <a:tr h="66106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Bebas Neue Pro Exp Rg" panose="020B0506020202050201" pitchFamily="34" charset="-52"/>
                        </a:rPr>
                        <a:t>Реализация</a:t>
                      </a:r>
                      <a:endParaRPr lang="en-US" dirty="0">
                        <a:latin typeface="Bebas Neue Pro Exp Rg" panose="020B0506020202050201" pitchFamily="34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Bebas Neue Pro Exp Rg" panose="020B0506020202050201" pitchFamily="34" charset="-52"/>
                        </a:rPr>
                        <a:t>Задача</a:t>
                      </a:r>
                      <a:endParaRPr lang="en-US" dirty="0">
                        <a:latin typeface="Bebas Neue Pro Exp Rg" panose="020B0506020202050201" pitchFamily="34" charset="-5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94429"/>
                  </a:ext>
                </a:extLst>
              </a:tr>
              <a:tr h="661063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>
                          <a:latin typeface="Bebas Neue Pro Exp Rg" panose="020B0506020202050201" pitchFamily="34" charset="-52"/>
                        </a:rPr>
                        <a:t>Программно</a:t>
                      </a:r>
                      <a:endParaRPr lang="en-US" dirty="0">
                        <a:latin typeface="Bebas Neue Pro Exp Rg" panose="020B0506020202050201" pitchFamily="34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Bebas Neue Pro Exp Rg" panose="020B0506020202050201" pitchFamily="34" charset="-52"/>
                        </a:rPr>
                        <a:t>Гибкость</a:t>
                      </a:r>
                      <a:endParaRPr lang="en-US" dirty="0">
                        <a:latin typeface="Bebas Neue Pro Exp Rg" panose="020B0506020202050201" pitchFamily="34" charset="-5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3607072"/>
                  </a:ext>
                </a:extLst>
              </a:tr>
              <a:tr h="661063">
                <a:tc>
                  <a:txBody>
                    <a:bodyPr/>
                    <a:lstStyle/>
                    <a:p>
                      <a:pPr algn="ctr"/>
                      <a:r>
                        <a:rPr lang="ru-RU" dirty="0" err="1" smtClean="0">
                          <a:latin typeface="Bebas Neue Pro Exp Rg" panose="020B0506020202050201" pitchFamily="34" charset="-52"/>
                        </a:rPr>
                        <a:t>Аппаратно</a:t>
                      </a:r>
                      <a:endParaRPr lang="en-US" dirty="0">
                        <a:latin typeface="Bebas Neue Pro Exp Rg" panose="020B0506020202050201" pitchFamily="34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Bebas Neue Pro Exp Rg" panose="020B0506020202050201" pitchFamily="34" charset="-52"/>
                        </a:rPr>
                        <a:t>Производительность</a:t>
                      </a:r>
                      <a:r>
                        <a:rPr lang="en-US" dirty="0" smtClean="0">
                          <a:latin typeface="Bebas Neue Pro Exp Rg" panose="020B0506020202050201" pitchFamily="34" charset="-52"/>
                        </a:rPr>
                        <a:t> </a:t>
                      </a:r>
                      <a:r>
                        <a:rPr lang="ru-RU" dirty="0" smtClean="0">
                          <a:latin typeface="Bebas Neue Pro Exp Rg" panose="020B0506020202050201" pitchFamily="34" charset="-52"/>
                        </a:rPr>
                        <a:t>и</a:t>
                      </a:r>
                      <a:r>
                        <a:rPr lang="ru-RU" baseline="0" dirty="0" smtClean="0">
                          <a:latin typeface="Bebas Neue Pro Exp Rg" panose="020B0506020202050201" pitchFamily="34" charset="-52"/>
                        </a:rPr>
                        <a:t> расширенные функции</a:t>
                      </a:r>
                      <a:endParaRPr lang="en-US" dirty="0">
                        <a:latin typeface="Bebas Neue Pro Exp Rg" panose="020B0506020202050201" pitchFamily="34" charset="-5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2867529"/>
                  </a:ext>
                </a:extLst>
              </a:tr>
              <a:tr h="114101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Bebas Neue Pro Exp Rg" panose="020B0506020202050201" pitchFamily="34" charset="-52"/>
                        </a:rPr>
                        <a:t>Специализированные системы</a:t>
                      </a:r>
                      <a:r>
                        <a:rPr lang="ru-RU" baseline="0" dirty="0" smtClean="0">
                          <a:latin typeface="Bebas Neue Pro Exp Rg" panose="020B0506020202050201" pitchFamily="34" charset="-52"/>
                        </a:rPr>
                        <a:t> хранения данных</a:t>
                      </a:r>
                      <a:endParaRPr lang="en-US" dirty="0">
                        <a:latin typeface="Bebas Neue Pro Exp Rg" panose="020B0506020202050201" pitchFamily="34" charset="-5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Bebas Neue Pro Exp Rg" panose="020B0506020202050201" pitchFamily="34" charset="-52"/>
                        </a:rPr>
                        <a:t>Комплексная</a:t>
                      </a:r>
                      <a:r>
                        <a:rPr lang="ru-RU" baseline="0" dirty="0" smtClean="0">
                          <a:latin typeface="Bebas Neue Pro Exp Rg" panose="020B0506020202050201" pitchFamily="34" charset="-52"/>
                        </a:rPr>
                        <a:t> интеграция в компанию</a:t>
                      </a:r>
                      <a:endParaRPr lang="en-US" dirty="0">
                        <a:latin typeface="Bebas Neue Pro Exp Rg" panose="020B0506020202050201" pitchFamily="34" charset="-5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688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57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ebas Neue Pro Exp Eb" panose="020B0706020202050201" pitchFamily="34" charset="-52"/>
              </a:rPr>
              <a:t>Программные реализации </a:t>
            </a:r>
            <a:r>
              <a:rPr lang="en-US" dirty="0" smtClean="0">
                <a:latin typeface="Bebas Neue Pro Exp Eb" panose="020B0706020202050201" pitchFamily="34" charset="-52"/>
              </a:rPr>
              <a:t>RAID</a:t>
            </a:r>
            <a:endParaRPr lang="en-US" dirty="0">
              <a:latin typeface="Bebas Neue Pro Exp Eb" panose="020B0706020202050201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>
                <a:latin typeface="Bebas Neue Pro Exp Rg" panose="020B0506020202050201" pitchFamily="34" charset="-52"/>
              </a:rPr>
              <a:t>Разворачиваются на базе имеющегося оборудования (ПК, сервер)</a:t>
            </a:r>
          </a:p>
          <a:p>
            <a:r>
              <a:rPr lang="ru-RU" dirty="0" smtClean="0">
                <a:latin typeface="Bebas Neue Pro Exp Rg" panose="020B0506020202050201" pitchFamily="34" charset="-52"/>
              </a:rPr>
              <a:t>Производительность зависит от ресурсов хоста</a:t>
            </a:r>
          </a:p>
          <a:p>
            <a:r>
              <a:rPr lang="ru-RU" dirty="0" smtClean="0">
                <a:latin typeface="Bebas Neue Pro Exp Rg" panose="020B0506020202050201" pitchFamily="34" charset="-52"/>
              </a:rPr>
              <a:t>При нехватке ресурсов ощутима дополнительная нагрузка на систему</a:t>
            </a:r>
            <a:endParaRPr lang="en-US" dirty="0">
              <a:latin typeface="Bebas Neue Pro Exp Rg" panose="020B0506020202050201" pitchFamily="34" charset="-52"/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57201244"/>
              </p:ext>
            </p:extLst>
          </p:nvPr>
        </p:nvGraphicFramePr>
        <p:xfrm>
          <a:off x="6607175" y="2667000"/>
          <a:ext cx="4895850" cy="31242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447925">
                  <a:extLst>
                    <a:ext uri="{9D8B030D-6E8A-4147-A177-3AD203B41FA5}">
                      <a16:colId xmlns:a16="http://schemas.microsoft.com/office/drawing/2014/main" val="3427135209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41554504"/>
                    </a:ext>
                  </a:extLst>
                </a:gridCol>
              </a:tblGrid>
              <a:tr h="15621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ebas Neue Pro Exp Rg" panose="020B0506020202050201" pitchFamily="34" charset="-52"/>
                      </a:endParaRPr>
                    </a:p>
                  </a:txBody>
                  <a:tcPr anchor="ctr"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 smtClean="0">
                          <a:latin typeface="Bebas Neue Pro Exp Bk" panose="020B0406020202050201" pitchFamily="34" charset="-52"/>
                        </a:rPr>
                        <a:t>mdadm</a:t>
                      </a:r>
                      <a:endParaRPr lang="en-US" sz="3200" dirty="0">
                        <a:latin typeface="Bebas Neue Pro Exp Bk" panose="020B0406020202050201" pitchFamily="34" charset="-5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94429"/>
                  </a:ext>
                </a:extLst>
              </a:tr>
              <a:tr h="15621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ebas Neue Pro Exp Rg" panose="020B0506020202050201" pitchFamily="34" charset="-52"/>
                      </a:endParaRPr>
                    </a:p>
                  </a:txBody>
                  <a:tcPr anchor="ctr"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ebas Neue Pro Exp Rg" panose="020B0506020202050201" pitchFamily="34" charset="-52"/>
                      </a:endParaRPr>
                    </a:p>
                  </a:txBody>
                  <a:tcPr anchor="ctr"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703607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835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7937"/>
            <a:ext cx="10018713" cy="1752599"/>
          </a:xfrm>
        </p:spPr>
        <p:txBody>
          <a:bodyPr/>
          <a:lstStyle/>
          <a:p>
            <a:r>
              <a:rPr lang="ru-RU" dirty="0" smtClean="0">
                <a:latin typeface="Bebas Neue Pro Exp Eb" panose="020B0706020202050201" pitchFamily="34" charset="-52"/>
              </a:rPr>
              <a:t>Введение</a:t>
            </a:r>
            <a:endParaRPr lang="en-US" dirty="0">
              <a:latin typeface="Bebas Neue Pro Exp Eb" panose="020B0706020202050201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760537"/>
            <a:ext cx="6380905" cy="4030664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Bebas Neue Pro Exp Rg" panose="020B0506020202050201" pitchFamily="34" charset="-52"/>
              </a:rPr>
              <a:t>Дисковый массив – объединение </a:t>
            </a:r>
            <a:r>
              <a:rPr lang="ru-RU" dirty="0">
                <a:latin typeface="Bebas Neue Pro Exp Rg" panose="020B0506020202050201" pitchFamily="34" charset="-52"/>
              </a:rPr>
              <a:t>нескольких физических накопителей в единый логический диск</a:t>
            </a:r>
            <a:r>
              <a:rPr lang="ru-RU" dirty="0" smtClean="0">
                <a:latin typeface="Bebas Neue Pro Exp Rg" panose="020B0506020202050201" pitchFamily="34" charset="-52"/>
              </a:rPr>
              <a:t>.</a:t>
            </a:r>
          </a:p>
          <a:p>
            <a:r>
              <a:rPr lang="ru-RU" dirty="0" smtClean="0">
                <a:latin typeface="Bebas Neue Pro Exp Rg" panose="020B0506020202050201" pitchFamily="34" charset="-52"/>
              </a:rPr>
              <a:t>Управляется аппаратным или программным контроллером</a:t>
            </a:r>
          </a:p>
          <a:p>
            <a:r>
              <a:rPr lang="ru-RU" dirty="0" smtClean="0">
                <a:latin typeface="Bebas Neue Pro Exp Rg" panose="020B0506020202050201" pitchFamily="34" charset="-52"/>
              </a:rPr>
              <a:t>Применяется для увеличения объема дисков, повышения скорости работы, обеспечения  отказоустойчивости</a:t>
            </a:r>
            <a:endParaRPr lang="en-US" dirty="0">
              <a:latin typeface="Bebas Neue Pro Exp Rg" panose="020B0506020202050201" pitchFamily="34" charset="-52"/>
            </a:endParaRPr>
          </a:p>
        </p:txBody>
      </p:sp>
      <p:sp>
        <p:nvSpPr>
          <p:cNvPr id="4" name="AutoShape 2" descr="https://www.bouncebackdatarecovery.com/wp-content/uploads/2011/06/raiddatarecovery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215" y="2213768"/>
            <a:ext cx="4165601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bas Neue Pro Exp Eb" panose="020B0706020202050201" pitchFamily="34" charset="-52"/>
              </a:rPr>
              <a:t>ZFS - Zettabyte File System</a:t>
            </a:r>
            <a:endParaRPr lang="en-US" dirty="0">
              <a:latin typeface="Bebas Neue Pro Exp Eb" panose="020B0706020202050201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>
                <a:latin typeface="Bebas Neue Pro Exp Rg" panose="020B0506020202050201" pitchFamily="34" charset="-52"/>
              </a:rPr>
              <a:t>Разработана </a:t>
            </a:r>
            <a:r>
              <a:rPr lang="en-US" dirty="0" smtClean="0">
                <a:latin typeface="Bebas Neue Pro Exp Rg" panose="020B0506020202050201" pitchFamily="34" charset="-52"/>
              </a:rPr>
              <a:t>Sun Microsystems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r>
              <a:rPr lang="ru-RU" dirty="0" smtClean="0">
                <a:latin typeface="Bebas Neue Pro Exp Rg" panose="020B0506020202050201" pitchFamily="34" charset="-52"/>
              </a:rPr>
              <a:t>Объединяет файловую систему и менеджер томов</a:t>
            </a:r>
          </a:p>
          <a:p>
            <a:r>
              <a:rPr lang="ru-RU" dirty="0" smtClean="0">
                <a:latin typeface="Bebas Neue Pro Exp Rg" panose="020B0506020202050201" pitchFamily="34" charset="-52"/>
              </a:rPr>
              <a:t>Использует пулы хранения вместо отдельных дисков</a:t>
            </a:r>
          </a:p>
          <a:p>
            <a:r>
              <a:rPr lang="ru-RU" dirty="0" smtClean="0">
                <a:latin typeface="Bebas Neue Pro Exp Rg" panose="020B0506020202050201" pitchFamily="34" charset="-52"/>
              </a:rPr>
              <a:t>Поддерживает уровни:</a:t>
            </a:r>
          </a:p>
          <a:p>
            <a:pPr lvl="1"/>
            <a:r>
              <a:rPr lang="en-US" dirty="0" smtClean="0">
                <a:latin typeface="Bebas Neue Pro Exp Rg" panose="020B0506020202050201" pitchFamily="34" charset="-52"/>
              </a:rPr>
              <a:t>RAID-Z1 (</a:t>
            </a:r>
            <a:r>
              <a:rPr lang="ru-RU" dirty="0" smtClean="0">
                <a:latin typeface="Bebas Neue Pro Exp Rg" panose="020B0506020202050201" pitchFamily="34" charset="-52"/>
              </a:rPr>
              <a:t>аналог </a:t>
            </a:r>
            <a:r>
              <a:rPr lang="en-US" dirty="0" smtClean="0">
                <a:latin typeface="Bebas Neue Pro Exp Rg" panose="020B0506020202050201" pitchFamily="34" charset="-52"/>
              </a:rPr>
              <a:t>RAID5)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pPr lvl="1"/>
            <a:r>
              <a:rPr lang="en-US" dirty="0" smtClean="0">
                <a:latin typeface="Bebas Neue Pro Exp Rg" panose="020B0506020202050201" pitchFamily="34" charset="-52"/>
              </a:rPr>
              <a:t>RAID-Z2 (</a:t>
            </a:r>
            <a:r>
              <a:rPr lang="ru-RU" dirty="0" smtClean="0">
                <a:latin typeface="Bebas Neue Pro Exp Rg" panose="020B0506020202050201" pitchFamily="34" charset="-52"/>
              </a:rPr>
              <a:t>аналог</a:t>
            </a:r>
            <a:r>
              <a:rPr lang="en-US" dirty="0" smtClean="0">
                <a:latin typeface="Bebas Neue Pro Exp Rg" panose="020B0506020202050201" pitchFamily="34" charset="-52"/>
              </a:rPr>
              <a:t> RAID 6)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pPr lvl="1"/>
            <a:r>
              <a:rPr lang="en-US" dirty="0" smtClean="0">
                <a:latin typeface="Bebas Neue Pro Exp Rg" panose="020B0506020202050201" pitchFamily="34" charset="-52"/>
              </a:rPr>
              <a:t>RAID-Z3 – RAID </a:t>
            </a:r>
            <a:r>
              <a:rPr lang="ru-RU" dirty="0" smtClean="0">
                <a:latin typeface="Bebas Neue Pro Exp Rg" panose="020B0506020202050201" pitchFamily="34" charset="-52"/>
              </a:rPr>
              <a:t>с тремя </a:t>
            </a:r>
            <a:r>
              <a:rPr lang="ru-RU" dirty="0" err="1" smtClean="0">
                <a:latin typeface="Bebas Neue Pro Exp Rg" panose="020B0506020202050201" pitchFamily="34" charset="-52"/>
              </a:rPr>
              <a:t>стрипами</a:t>
            </a:r>
            <a:r>
              <a:rPr lang="ru-RU" dirty="0" smtClean="0">
                <a:latin typeface="Bebas Neue Pro Exp Rg" panose="020B0506020202050201" pitchFamily="34" charset="-52"/>
              </a:rPr>
              <a:t> четности</a:t>
            </a:r>
          </a:p>
          <a:p>
            <a:r>
              <a:rPr lang="ru-RU" dirty="0" smtClean="0">
                <a:latin typeface="Bebas Neue Pro Exp Rg" panose="020B0506020202050201" pitchFamily="34" charset="-52"/>
              </a:rPr>
              <a:t>Динамическое расширение</a:t>
            </a:r>
          </a:p>
        </p:txBody>
      </p:sp>
    </p:spTree>
    <p:extLst>
      <p:ext uri="{BB962C8B-B14F-4D97-AF65-F5344CB8AC3E}">
        <p14:creationId xmlns:p14="http://schemas.microsoft.com/office/powerpoint/2010/main" val="21305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Bebas Neue Pro Exp Eb" panose="020B0706020202050201" pitchFamily="34" charset="-52"/>
              </a:rPr>
              <a:t>Аппапатные</a:t>
            </a:r>
            <a:r>
              <a:rPr lang="ru-RU" dirty="0" smtClean="0">
                <a:latin typeface="Bebas Neue Pro Exp Eb" panose="020B0706020202050201" pitchFamily="34" charset="-52"/>
              </a:rPr>
              <a:t> решения: </a:t>
            </a:r>
            <a:r>
              <a:rPr lang="en-US" dirty="0" smtClean="0">
                <a:latin typeface="Bebas Neue Pro Exp Eb" panose="020B0706020202050201" pitchFamily="34" charset="-52"/>
              </a:rPr>
              <a:t>NAS</a:t>
            </a:r>
            <a:endParaRPr lang="en-US" dirty="0">
              <a:latin typeface="Bebas Neue Pro Exp Eb" panose="020B0706020202050201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Bebas Neue Pro Exp Rg" panose="020B0506020202050201" pitchFamily="34" charset="-52"/>
              </a:rPr>
              <a:t>Network Attached Storage</a:t>
            </a:r>
            <a:endParaRPr lang="en-US" dirty="0">
              <a:latin typeface="Bebas Neue Pro Exp Rg" panose="020B0506020202050201" pitchFamily="34" charset="-52"/>
            </a:endParaRPr>
          </a:p>
          <a:p>
            <a:r>
              <a:rPr lang="ru-RU" dirty="0" smtClean="0">
                <a:latin typeface="Bebas Neue Pro Exp Rg" panose="020B0506020202050201" pitchFamily="34" charset="-52"/>
              </a:rPr>
              <a:t>Сетевое хранилище на уровне файлового доступа</a:t>
            </a:r>
          </a:p>
          <a:p>
            <a:r>
              <a:rPr lang="ru-RU" dirty="0" smtClean="0">
                <a:latin typeface="Bebas Neue Pro Exp Rg" panose="020B0506020202050201" pitchFamily="34" charset="-52"/>
              </a:rPr>
              <a:t>Подключение по протоколам </a:t>
            </a:r>
            <a:r>
              <a:rPr lang="en-US" dirty="0" smtClean="0">
                <a:latin typeface="Bebas Neue Pro Exp Rg" panose="020B0506020202050201" pitchFamily="34" charset="-52"/>
              </a:rPr>
              <a:t>SMB, NFS, AFP</a:t>
            </a:r>
          </a:p>
          <a:p>
            <a:r>
              <a:rPr lang="ru-RU" dirty="0" smtClean="0">
                <a:latin typeface="Bebas Neue Pro Exp Rg" panose="020B0506020202050201" pitchFamily="34" charset="-52"/>
              </a:rPr>
              <a:t>Имеет </a:t>
            </a:r>
            <a:r>
              <a:rPr lang="en-US" dirty="0" smtClean="0">
                <a:latin typeface="Bebas Neue Pro Exp Rg" panose="020B0506020202050201" pitchFamily="34" charset="-52"/>
              </a:rPr>
              <a:t>RAID-</a:t>
            </a:r>
            <a:r>
              <a:rPr lang="ru-RU" dirty="0" smtClean="0">
                <a:latin typeface="Bebas Neue Pro Exp Rg" panose="020B0506020202050201" pitchFamily="34" charset="-52"/>
              </a:rPr>
              <a:t>контроллер, дисковую подсистему, специализированную ОС</a:t>
            </a:r>
          </a:p>
          <a:p>
            <a:r>
              <a:rPr lang="ru-RU" dirty="0" smtClean="0">
                <a:latin typeface="Bebas Neue Pro Exp Rg" panose="020B0506020202050201" pitchFamily="34" charset="-52"/>
              </a:rPr>
              <a:t>Поддерживает </a:t>
            </a:r>
            <a:r>
              <a:rPr lang="en-US" dirty="0" smtClean="0">
                <a:latin typeface="Bebas Neue Pro Exp Rg" panose="020B0506020202050201" pitchFamily="34" charset="-52"/>
              </a:rPr>
              <a:t>RAID 0, 1, 5, 6</a:t>
            </a:r>
          </a:p>
          <a:p>
            <a:r>
              <a:rPr lang="ru-RU" dirty="0" smtClean="0">
                <a:latin typeface="Bebas Neue Pro Exp Rg" panose="020B0506020202050201" pitchFamily="34" charset="-52"/>
              </a:rPr>
              <a:t>Резервное копирование, </a:t>
            </a:r>
            <a:r>
              <a:rPr lang="ru-RU" dirty="0" err="1" smtClean="0">
                <a:latin typeface="Bebas Neue Pro Exp Rg" panose="020B0506020202050201" pitchFamily="34" charset="-52"/>
              </a:rPr>
              <a:t>медиасервер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r>
              <a:rPr lang="ru-RU" dirty="0" smtClean="0">
                <a:latin typeface="Bebas Neue Pro Exp Rg" panose="020B0506020202050201" pitchFamily="34" charset="-52"/>
              </a:rPr>
              <a:t>Применение: дома, малый и средний бизнес</a:t>
            </a: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0847349"/>
              </p:ext>
            </p:extLst>
          </p:nvPr>
        </p:nvGraphicFramePr>
        <p:xfrm>
          <a:off x="6607175" y="2667000"/>
          <a:ext cx="4895850" cy="347397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447925">
                  <a:extLst>
                    <a:ext uri="{9D8B030D-6E8A-4147-A177-3AD203B41FA5}">
                      <a16:colId xmlns:a16="http://schemas.microsoft.com/office/drawing/2014/main" val="268125468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3771772930"/>
                    </a:ext>
                  </a:extLst>
                </a:gridCol>
              </a:tblGrid>
              <a:tr h="1911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267290986"/>
                  </a:ext>
                </a:extLst>
              </a:tr>
              <a:tr h="15621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4"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blipFill>
                      <a:blip r:embed="rId3"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64961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41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latin typeface="Bebas Neue Pro Exp Eb" panose="020B0706020202050201" pitchFamily="34" charset="-52"/>
              </a:rPr>
              <a:t>Аппапатные</a:t>
            </a:r>
            <a:r>
              <a:rPr lang="ru-RU" dirty="0" smtClean="0">
                <a:latin typeface="Bebas Neue Pro Exp Eb" panose="020B0706020202050201" pitchFamily="34" charset="-52"/>
              </a:rPr>
              <a:t> решения: </a:t>
            </a:r>
            <a:r>
              <a:rPr lang="en-US" dirty="0" smtClean="0">
                <a:latin typeface="Bebas Neue Pro Exp Eb" panose="020B0706020202050201" pitchFamily="34" charset="-52"/>
              </a:rPr>
              <a:t>SAN</a:t>
            </a:r>
            <a:endParaRPr lang="en-US" dirty="0">
              <a:latin typeface="Bebas Neue Pro Exp Eb" panose="020B0706020202050201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6046788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Bebas Neue Pro Exp Rg" panose="020B0506020202050201" pitchFamily="34" charset="-52"/>
              </a:rPr>
              <a:t>Storage Area Network</a:t>
            </a:r>
            <a:endParaRPr lang="en-US" dirty="0">
              <a:latin typeface="Bebas Neue Pro Exp Rg" panose="020B0506020202050201" pitchFamily="34" charset="-52"/>
            </a:endParaRPr>
          </a:p>
          <a:p>
            <a:r>
              <a:rPr lang="ru-RU" dirty="0">
                <a:latin typeface="Bebas Neue Pro Exp Rg" panose="020B0506020202050201" pitchFamily="34" charset="-52"/>
              </a:rPr>
              <a:t>Сеть хранения данных на уровне блочного </a:t>
            </a:r>
            <a:r>
              <a:rPr lang="ru-RU" dirty="0" smtClean="0">
                <a:latin typeface="Bebas Neue Pro Exp Rg" panose="020B0506020202050201" pitchFamily="34" charset="-52"/>
              </a:rPr>
              <a:t>доступа</a:t>
            </a:r>
          </a:p>
          <a:p>
            <a:r>
              <a:rPr lang="ru-RU" dirty="0">
                <a:latin typeface="Bebas Neue Pro Exp Rg" panose="020B0506020202050201" pitchFamily="34" charset="-52"/>
              </a:rPr>
              <a:t>Серверы видят «</a:t>
            </a:r>
            <a:r>
              <a:rPr lang="ru-RU" dirty="0" smtClean="0">
                <a:latin typeface="Bebas Neue Pro Exp Rg" panose="020B0506020202050201" pitchFamily="34" charset="-52"/>
              </a:rPr>
              <a:t>удаленные </a:t>
            </a:r>
            <a:r>
              <a:rPr lang="ru-RU" dirty="0">
                <a:latin typeface="Bebas Neue Pro Exp Rg" panose="020B0506020202050201" pitchFamily="34" charset="-52"/>
              </a:rPr>
              <a:t>диски», а не файловые </a:t>
            </a:r>
            <a:r>
              <a:rPr lang="ru-RU" dirty="0" smtClean="0">
                <a:latin typeface="Bebas Neue Pro Exp Rg" panose="020B0506020202050201" pitchFamily="34" charset="-52"/>
              </a:rPr>
              <a:t>папки</a:t>
            </a:r>
          </a:p>
          <a:p>
            <a:r>
              <a:rPr lang="ru-RU" dirty="0">
                <a:latin typeface="Bebas Neue Pro Exp Rg" panose="020B0506020202050201" pitchFamily="34" charset="-52"/>
              </a:rPr>
              <a:t>Подключение по </a:t>
            </a:r>
            <a:r>
              <a:rPr lang="ru-RU" dirty="0" smtClean="0">
                <a:latin typeface="Bebas Neue Pro Exp Rg" panose="020B0506020202050201" pitchFamily="34" charset="-52"/>
              </a:rPr>
              <a:t>протоколам </a:t>
            </a:r>
            <a:r>
              <a:rPr lang="en-US" dirty="0" err="1" smtClean="0">
                <a:latin typeface="Bebas Neue Pro Exp Rg" panose="020B0506020202050201" pitchFamily="34" charset="-52"/>
              </a:rPr>
              <a:t>Fibre</a:t>
            </a:r>
            <a:r>
              <a:rPr lang="en-US" dirty="0" smtClean="0">
                <a:latin typeface="Bebas Neue Pro Exp Rg" panose="020B0506020202050201" pitchFamily="34" charset="-52"/>
              </a:rPr>
              <a:t> Channel, iSCSI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r>
              <a:rPr lang="ru-RU" dirty="0">
                <a:latin typeface="Bebas Neue Pro Exp Rg" panose="020B0506020202050201" pitchFamily="34" charset="-52"/>
              </a:rPr>
              <a:t>Поддерживает </a:t>
            </a:r>
            <a:r>
              <a:rPr lang="en-US" dirty="0" smtClean="0">
                <a:latin typeface="Bebas Neue Pro Exp Rg" panose="020B0506020202050201" pitchFamily="34" charset="-52"/>
              </a:rPr>
              <a:t>RAID 0, 1, 5, 6</a:t>
            </a:r>
            <a:r>
              <a:rPr lang="ru-RU" dirty="0" smtClean="0">
                <a:latin typeface="Bebas Neue Pro Exp Rg" panose="020B0506020202050201" pitchFamily="34" charset="-52"/>
              </a:rPr>
              <a:t>, 10, 50, 60</a:t>
            </a:r>
            <a:endParaRPr lang="en-US" dirty="0" smtClean="0">
              <a:latin typeface="Bebas Neue Pro Exp Rg" panose="020B0506020202050201" pitchFamily="34" charset="-52"/>
            </a:endParaRPr>
          </a:p>
          <a:p>
            <a:r>
              <a:rPr lang="ru-RU" dirty="0" smtClean="0">
                <a:latin typeface="Bebas Neue Pro Exp Rg" panose="020B0506020202050201" pitchFamily="34" charset="-52"/>
              </a:rPr>
              <a:t>Высокая скорость, масштабируемость, отказоустойчивость</a:t>
            </a:r>
          </a:p>
          <a:p>
            <a:r>
              <a:rPr lang="ru-RU" dirty="0" smtClean="0">
                <a:latin typeface="Bebas Neue Pro Exp Rg" panose="020B0506020202050201" pitchFamily="34" charset="-52"/>
              </a:rPr>
              <a:t>Совместно используется с кластеризацией, репликацией, </a:t>
            </a:r>
            <a:r>
              <a:rPr lang="ru-RU" dirty="0" err="1" smtClean="0">
                <a:latin typeface="Bebas Neue Pro Exp Rg" panose="020B0506020202050201" pitchFamily="34" charset="-52"/>
              </a:rPr>
              <a:t>снапшотами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r>
              <a:rPr lang="ru-RU" dirty="0" smtClean="0">
                <a:latin typeface="Bebas Neue Pro Exp Rg" panose="020B0506020202050201" pitchFamily="34" charset="-52"/>
              </a:rPr>
              <a:t>Применение: корпоративные дата-центры</a:t>
            </a:r>
          </a:p>
          <a:p>
            <a:endParaRPr lang="ru-RU" dirty="0">
              <a:latin typeface="Bebas Neue Pro Exp Rg" panose="020B0506020202050201" pitchFamily="34" charset="-52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100" y="3131820"/>
            <a:ext cx="3048000" cy="2194560"/>
          </a:xfrm>
        </p:spPr>
      </p:pic>
    </p:spTree>
    <p:extLst>
      <p:ext uri="{BB962C8B-B14F-4D97-AF65-F5344CB8AC3E}">
        <p14:creationId xmlns:p14="http://schemas.microsoft.com/office/powerpoint/2010/main" val="332684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Bebas Neue Pro Exp Eb" panose="020B0706020202050201" pitchFamily="34" charset="-52"/>
              </a:rPr>
              <a:t>Серверные </a:t>
            </a:r>
            <a:r>
              <a:rPr lang="en-US" dirty="0" smtClean="0">
                <a:latin typeface="Bebas Neue Pro Exp Eb" panose="020B0706020202050201" pitchFamily="34" charset="-52"/>
              </a:rPr>
              <a:t>RAID-</a:t>
            </a:r>
            <a:r>
              <a:rPr lang="ru-RU" dirty="0" smtClean="0">
                <a:latin typeface="Bebas Neue Pro Exp Eb" panose="020B0706020202050201" pitchFamily="34" charset="-52"/>
              </a:rPr>
              <a:t>контроллеры</a:t>
            </a:r>
            <a:endParaRPr lang="en-US" dirty="0">
              <a:latin typeface="Bebas Neue Pro Exp Eb" panose="020B0706020202050201" pitchFamily="34" charset="-52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6046788" cy="3124201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latin typeface="Bebas Neue Pro Exp Rg" panose="020B0506020202050201" pitchFamily="34" charset="-52"/>
              </a:rPr>
              <a:t>Встраиваются в сервер модульно или как отдельные </a:t>
            </a:r>
            <a:r>
              <a:rPr lang="en-US" dirty="0" err="1" smtClean="0">
                <a:latin typeface="Bebas Neue Pro Exp Rg" panose="020B0506020202050201" pitchFamily="34" charset="-52"/>
              </a:rPr>
              <a:t>PCIe</a:t>
            </a:r>
            <a:r>
              <a:rPr lang="en-US" dirty="0" smtClean="0">
                <a:latin typeface="Bebas Neue Pro Exp Rg" panose="020B0506020202050201" pitchFamily="34" charset="-52"/>
              </a:rPr>
              <a:t>-</a:t>
            </a:r>
            <a:r>
              <a:rPr lang="ru-RU" dirty="0" smtClean="0">
                <a:latin typeface="Bebas Neue Pro Exp Rg" panose="020B0506020202050201" pitchFamily="34" charset="-52"/>
              </a:rPr>
              <a:t>карты</a:t>
            </a:r>
            <a:endParaRPr lang="en-US" dirty="0">
              <a:latin typeface="Bebas Neue Pro Exp Rg" panose="020B0506020202050201" pitchFamily="34" charset="-52"/>
            </a:endParaRPr>
          </a:p>
          <a:p>
            <a:r>
              <a:rPr lang="ru-RU" dirty="0" smtClean="0">
                <a:latin typeface="Bebas Neue Pro Exp Rg" panose="020B0506020202050201" pitchFamily="34" charset="-52"/>
              </a:rPr>
              <a:t>Управляются локальными накопителями внутри корпуса</a:t>
            </a:r>
          </a:p>
          <a:p>
            <a:r>
              <a:rPr lang="ru-RU" dirty="0">
                <a:latin typeface="Bebas Neue Pro Exp Rg" panose="020B0506020202050201" pitchFamily="34" charset="-52"/>
              </a:rPr>
              <a:t>Оснащаются собственным процессором и кэш‑памятью</a:t>
            </a:r>
          </a:p>
          <a:p>
            <a:r>
              <a:rPr lang="ru-RU" dirty="0">
                <a:latin typeface="Bebas Neue Pro Exp Rg" panose="020B0506020202050201" pitchFamily="34" charset="-52"/>
              </a:rPr>
              <a:t>Защита кэша при сбое питания (батарея или флэш‑модуль)</a:t>
            </a:r>
          </a:p>
          <a:p>
            <a:r>
              <a:rPr lang="ru-RU" dirty="0" smtClean="0">
                <a:latin typeface="Bebas Neue Pro Exp Rg" panose="020B0506020202050201" pitchFamily="34" charset="-52"/>
              </a:rPr>
              <a:t>Поддерживает </a:t>
            </a:r>
            <a:r>
              <a:rPr lang="ru-RU" dirty="0">
                <a:latin typeface="Bebas Neue Pro Exp Rg" panose="020B0506020202050201" pitchFamily="34" charset="-52"/>
              </a:rPr>
              <a:t>RAID </a:t>
            </a:r>
            <a:r>
              <a:rPr lang="ru-RU" dirty="0" smtClean="0">
                <a:latin typeface="Bebas Neue Pro Exp Rg" panose="020B0506020202050201" pitchFamily="34" charset="-52"/>
              </a:rPr>
              <a:t>0</a:t>
            </a:r>
            <a:r>
              <a:rPr lang="ru-RU" dirty="0">
                <a:latin typeface="Bebas Neue Pro Exp Rg" panose="020B0506020202050201" pitchFamily="34" charset="-52"/>
              </a:rPr>
              <a:t>, 1, 5, 6, 10 и </a:t>
            </a:r>
            <a:r>
              <a:rPr lang="ru-RU" dirty="0" smtClean="0">
                <a:latin typeface="Bebas Neue Pro Exp Rg" panose="020B0506020202050201" pitchFamily="34" charset="-52"/>
              </a:rPr>
              <a:t>другие</a:t>
            </a:r>
          </a:p>
          <a:p>
            <a:r>
              <a:rPr lang="ru-RU" dirty="0" smtClean="0">
                <a:latin typeface="Bebas Neue Pro Exp Rg" panose="020B0506020202050201" pitchFamily="34" charset="-52"/>
              </a:rPr>
              <a:t>Применение: рабочие станции, серверы, дата-центры в конфигурации локальный </a:t>
            </a:r>
            <a:r>
              <a:rPr lang="en-US" dirty="0" smtClean="0">
                <a:latin typeface="Bebas Neue Pro Exp Rg" panose="020B0506020202050201" pitchFamily="34" charset="-52"/>
              </a:rPr>
              <a:t>RAID </a:t>
            </a:r>
            <a:r>
              <a:rPr lang="ru-RU" dirty="0" smtClean="0">
                <a:latin typeface="Bebas Neue Pro Exp Rg" panose="020B0506020202050201" pitchFamily="34" charset="-52"/>
              </a:rPr>
              <a:t>для ОС + внешние СХД</a:t>
            </a:r>
            <a:endParaRPr lang="ru-RU" dirty="0">
              <a:latin typeface="Bebas Neue Pro Exp Rg" panose="020B0506020202050201" pitchFamily="34" charset="-52"/>
            </a:endParaRPr>
          </a:p>
          <a:p>
            <a:endParaRPr lang="ru-RU" dirty="0" smtClean="0">
              <a:latin typeface="Bebas Neue Pro Exp Rg" panose="020B0506020202050201" pitchFamily="34" charset="-52"/>
            </a:endParaRPr>
          </a:p>
          <a:p>
            <a:endParaRPr lang="ru-RU" dirty="0">
              <a:latin typeface="Bebas Neue Pro Exp Rg" panose="020B0506020202050201" pitchFamily="34" charset="-52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099" y="2804408"/>
            <a:ext cx="3971925" cy="2311660"/>
          </a:xfrm>
        </p:spPr>
      </p:pic>
    </p:spTree>
    <p:extLst>
      <p:ext uri="{BB962C8B-B14F-4D97-AF65-F5344CB8AC3E}">
        <p14:creationId xmlns:p14="http://schemas.microsoft.com/office/powerpoint/2010/main" val="139612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ru-RU" noProof="1" smtClean="0">
                <a:latin typeface="Bebas Neue Pro Exp Eb" panose="020B0706020202050201" pitchFamily="34" charset="-52"/>
              </a:rPr>
              <a:t>Спасибо за внимание!</a:t>
            </a:r>
            <a:endParaRPr lang="ru-RU" noProof="1">
              <a:latin typeface="Bebas Neue Pro Exp Eb" panose="020B0706020202050201" pitchFamily="34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1" y="5802085"/>
            <a:ext cx="7243603" cy="2719193"/>
          </a:xfrm>
        </p:spPr>
        <p:txBody>
          <a:bodyPr rtlCol="0" anchor="t">
            <a:normAutofit/>
          </a:bodyPr>
          <a:lstStyle/>
          <a:p>
            <a:pPr marL="0" indent="0" rtl="0">
              <a:buNone/>
            </a:pPr>
            <a:r>
              <a:rPr lang="ru-RU" sz="1800" noProof="1" smtClean="0">
                <a:latin typeface="Bebas Neue Pro Exp Rg" panose="020B0506020202050201" pitchFamily="34" charset="-52"/>
              </a:rPr>
              <a:t>Студент группы 250541 Бобрик Владимир</a:t>
            </a:r>
            <a:endParaRPr lang="ru-RU" sz="1800" noProof="1">
              <a:latin typeface="Bebas Neue Pro Exp Rg" panose="020B0506020202050201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ru-RU" dirty="0" smtClean="0">
                <a:latin typeface="Bebas Neue Pro Exp Eb" panose="020B0706020202050201" pitchFamily="34" charset="-52"/>
              </a:rPr>
              <a:t>Классификация дисковых массивов</a:t>
            </a:r>
            <a:endParaRPr lang="en-US" dirty="0">
              <a:latin typeface="Bebas Neue Pro Exp Eb" panose="020B0706020202050201" pitchFamily="34" charset="-52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644004"/>
              </p:ext>
            </p:extLst>
          </p:nvPr>
        </p:nvGraphicFramePr>
        <p:xfrm>
          <a:off x="2101098" y="1752599"/>
          <a:ext cx="9586721" cy="4431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089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1809750"/>
            <a:ext cx="3549121" cy="679783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ebas Neue Pro Exp Eb" panose="020B0706020202050201" pitchFamily="34" charset="-52"/>
              </a:rPr>
              <a:t>JBOD</a:t>
            </a:r>
            <a:endParaRPr lang="en-US" sz="3600" dirty="0">
              <a:latin typeface="Bebas Neue Pro Exp Eb" panose="020B0706020202050201" pitchFamily="34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84312" y="2489533"/>
            <a:ext cx="4369051" cy="322546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Первый вариант объединения дисков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Объединение множества дисков в единый логический том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Только увеличенное место на одном логическом томе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Bebas Neue Pro Exp Rg" panose="020B0506020202050201" pitchFamily="34" charset="-52"/>
            </a:endParaRPr>
          </a:p>
        </p:txBody>
      </p:sp>
      <p:pic>
        <p:nvPicPr>
          <p:cNvPr id="10" name="Объект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31" y="1809750"/>
            <a:ext cx="3514725" cy="2857500"/>
          </a:xfrm>
        </p:spPr>
      </p:pic>
    </p:spTree>
    <p:extLst>
      <p:ext uri="{BB962C8B-B14F-4D97-AF65-F5344CB8AC3E}">
        <p14:creationId xmlns:p14="http://schemas.microsoft.com/office/powerpoint/2010/main" val="164646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1809749"/>
            <a:ext cx="4140000" cy="684000"/>
          </a:xfrm>
        </p:spPr>
        <p:txBody>
          <a:bodyPr>
            <a:normAutofit fontScale="90000"/>
          </a:bodyPr>
          <a:lstStyle/>
          <a:p>
            <a:r>
              <a:rPr lang="ru-RU" sz="3600" dirty="0" smtClean="0">
                <a:latin typeface="Bebas Neue Pro Exp Eb" panose="020B0706020202050201" pitchFamily="34" charset="-52"/>
              </a:rPr>
              <a:t>Базовые понятия </a:t>
            </a:r>
            <a:r>
              <a:rPr lang="en-US" sz="3600" dirty="0" smtClean="0">
                <a:latin typeface="Bebas Neue Pro Exp Eb" panose="020B0706020202050201" pitchFamily="34" charset="-52"/>
              </a:rPr>
              <a:t>RAID</a:t>
            </a:r>
            <a:endParaRPr lang="en-US" sz="3600" dirty="0">
              <a:latin typeface="Bebas Neue Pro Exp Eb" panose="020B0706020202050201" pitchFamily="34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84311" y="2489533"/>
            <a:ext cx="4140000" cy="322546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Bebas Neue Pro Exp Rg" panose="020B0506020202050201" pitchFamily="34" charset="-52"/>
              </a:rPr>
              <a:t>Стрип (</a:t>
            </a:r>
            <a:r>
              <a:rPr lang="ru-RU" dirty="0" err="1">
                <a:latin typeface="Bebas Neue Pro Exp Rg" panose="020B0506020202050201" pitchFamily="34" charset="-52"/>
              </a:rPr>
              <a:t>strip</a:t>
            </a:r>
            <a:r>
              <a:rPr lang="ru-RU" dirty="0">
                <a:latin typeface="Bebas Neue Pro Exp Rg" panose="020B0506020202050201" pitchFamily="34" charset="-52"/>
              </a:rPr>
              <a:t>) — минимальный блок данных, записываемый на один диск (например, 16 КБ, 64 КБ, 128 КБ</a:t>
            </a:r>
            <a:r>
              <a:rPr lang="ru-RU" dirty="0" smtClean="0">
                <a:latin typeface="Bebas Neue Pro Exp Rg" panose="020B0506020202050201" pitchFamily="34" charset="-52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Bebas Neue Pro Exp Rg" panose="020B0506020202050201" pitchFamily="34" charset="-52"/>
              </a:rPr>
              <a:t>Страйп (</a:t>
            </a:r>
            <a:r>
              <a:rPr lang="ru-RU" dirty="0" err="1">
                <a:latin typeface="Bebas Neue Pro Exp Rg" panose="020B0506020202050201" pitchFamily="34" charset="-52"/>
              </a:rPr>
              <a:t>stripe</a:t>
            </a:r>
            <a:r>
              <a:rPr lang="ru-RU" dirty="0">
                <a:latin typeface="Bebas Neue Pro Exp Rg" panose="020B0506020202050201" pitchFamily="34" charset="-52"/>
              </a:rPr>
              <a:t>) — совокупность </a:t>
            </a:r>
            <a:r>
              <a:rPr lang="ru-RU" dirty="0" err="1">
                <a:latin typeface="Bebas Neue Pro Exp Rg" panose="020B0506020202050201" pitchFamily="34" charset="-52"/>
              </a:rPr>
              <a:t>стрипов</a:t>
            </a:r>
            <a:r>
              <a:rPr lang="ru-RU" dirty="0">
                <a:latin typeface="Bebas Neue Pro Exp Rg" panose="020B0506020202050201" pitchFamily="34" charset="-52"/>
              </a:rPr>
              <a:t>, распределённых по всем дискам массива</a:t>
            </a:r>
            <a:r>
              <a:rPr lang="ru-RU" dirty="0" smtClean="0">
                <a:latin typeface="Bebas Neue Pro Exp Rg" panose="020B0506020202050201" pitchFamily="34" charset="-52"/>
              </a:rPr>
              <a:t>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Стрипы </a:t>
            </a:r>
            <a:r>
              <a:rPr lang="ru-RU" dirty="0">
                <a:latin typeface="Bebas Neue Pro Exp Rg" panose="020B0506020202050201" pitchFamily="34" charset="-52"/>
              </a:rPr>
              <a:t>позволяют делить данные на части, а страйпы — объединять их в «полосы» для параллельной работы.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81" y="1809750"/>
            <a:ext cx="5534025" cy="2857500"/>
          </a:xfrm>
        </p:spPr>
      </p:pic>
    </p:spTree>
    <p:extLst>
      <p:ext uri="{BB962C8B-B14F-4D97-AF65-F5344CB8AC3E}">
        <p14:creationId xmlns:p14="http://schemas.microsoft.com/office/powerpoint/2010/main" val="2958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809749"/>
            <a:ext cx="4140000" cy="684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ebas Neue Pro Exp Eb" panose="020B0706020202050201" pitchFamily="34" charset="-52"/>
              </a:rPr>
              <a:t>RAID 0</a:t>
            </a:r>
            <a:endParaRPr lang="en-US" sz="3600" dirty="0">
              <a:latin typeface="Bebas Neue Pro Exp Eb" panose="020B0706020202050201" pitchFamily="34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84311" y="2489533"/>
            <a:ext cx="4140000" cy="322546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Bebas Neue Pro Exp Rg" panose="020B0506020202050201" pitchFamily="34" charset="-52"/>
              </a:rPr>
              <a:t>Страйпинг</a:t>
            </a:r>
            <a:r>
              <a:rPr lang="ru-RU" dirty="0" smtClean="0">
                <a:latin typeface="Bebas Neue Pro Exp Rg" panose="020B0506020202050201" pitchFamily="34" charset="-52"/>
              </a:rPr>
              <a:t> – чередование блоков данных между дисками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Максимальная скорость чтения и записи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Полезный объем – сумма всех дисков (</a:t>
            </a:r>
            <a:r>
              <a:rPr lang="en-US" dirty="0" smtClean="0">
                <a:latin typeface="Bebas Neue Pro Exp Rg" panose="020B0506020202050201" pitchFamily="34" charset="-52"/>
              </a:rPr>
              <a:t>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Нет отказоустойчивости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Минимум 2 диска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Bebas Neue Pro Exp Rg" panose="020B0506020202050201" pitchFamily="34" charset="-52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431" y="1809750"/>
            <a:ext cx="3514725" cy="2857500"/>
          </a:xfrm>
        </p:spPr>
      </p:pic>
    </p:spTree>
    <p:extLst>
      <p:ext uri="{BB962C8B-B14F-4D97-AF65-F5344CB8AC3E}">
        <p14:creationId xmlns:p14="http://schemas.microsoft.com/office/powerpoint/2010/main" val="425997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809749"/>
            <a:ext cx="4140000" cy="684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ebas Neue Pro Exp Eb" panose="020B0706020202050201" pitchFamily="34" charset="-52"/>
              </a:rPr>
              <a:t>RAID </a:t>
            </a:r>
            <a:r>
              <a:rPr lang="ru-RU" sz="3600" dirty="0" smtClean="0">
                <a:latin typeface="Bebas Neue Pro Exp Eb" panose="020B0706020202050201" pitchFamily="34" charset="-52"/>
              </a:rPr>
              <a:t>1</a:t>
            </a:r>
            <a:endParaRPr lang="en-US" sz="3600" dirty="0">
              <a:latin typeface="Bebas Neue Pro Exp Eb" panose="020B0706020202050201" pitchFamily="34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84311" y="2489533"/>
            <a:ext cx="4140000" cy="3225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Bebas Neue Pro Exp Rg" panose="020B0506020202050201" pitchFamily="34" charset="-52"/>
              </a:rPr>
              <a:t>Зеркалирование – копия данных на двух и более дисках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Bebas Neue Pro Exp Rg" panose="020B0506020202050201" pitchFamily="34" charset="-52"/>
              </a:rPr>
              <a:t>Максимальная </a:t>
            </a:r>
            <a:r>
              <a:rPr lang="ru-RU" dirty="0" smtClean="0">
                <a:latin typeface="Bebas Neue Pro Exp Rg" panose="020B0506020202050201" pitchFamily="34" charset="-52"/>
              </a:rPr>
              <a:t>надежность хранения</a:t>
            </a:r>
            <a:endParaRPr lang="ru-RU" dirty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latin typeface="Bebas Neue Pro Exp Rg" panose="020B0506020202050201" pitchFamily="34" charset="-52"/>
              </a:rPr>
              <a:t>Полезный объем – один диск (1</a:t>
            </a:r>
            <a:r>
              <a:rPr lang="en-US" dirty="0">
                <a:latin typeface="Bebas Neue Pro Exp Rg" panose="020B0506020202050201" pitchFamily="34" charset="-52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Скорость чтения увеличена, скорость записи равна скорости записи на один диск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Работоспособен до отказа последнего диска</a:t>
            </a:r>
            <a:endParaRPr lang="ru-RU" dirty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Минимум 2 диска</a:t>
            </a:r>
            <a:endParaRPr lang="en-US" dirty="0">
              <a:latin typeface="Bebas Neue Pro Exp Rg" panose="020B0506020202050201" pitchFamily="34" charset="-52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69" y="1809750"/>
            <a:ext cx="3524250" cy="2857500"/>
          </a:xfrm>
        </p:spPr>
      </p:pic>
    </p:spTree>
    <p:extLst>
      <p:ext uri="{BB962C8B-B14F-4D97-AF65-F5344CB8AC3E}">
        <p14:creationId xmlns:p14="http://schemas.microsoft.com/office/powerpoint/2010/main" val="77865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809749"/>
            <a:ext cx="4140000" cy="684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ebas Neue Pro Exp Eb" panose="020B0706020202050201" pitchFamily="34" charset="-52"/>
              </a:rPr>
              <a:t>RAID </a:t>
            </a:r>
            <a:r>
              <a:rPr lang="ru-RU" sz="3600" dirty="0" smtClean="0">
                <a:latin typeface="Bebas Neue Pro Exp Eb" panose="020B0706020202050201" pitchFamily="34" charset="-52"/>
              </a:rPr>
              <a:t>5</a:t>
            </a:r>
            <a:endParaRPr lang="en-US" sz="3600" dirty="0">
              <a:latin typeface="Bebas Neue Pro Exp Eb" panose="020B0706020202050201" pitchFamily="34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84311" y="2489533"/>
            <a:ext cx="4140000" cy="36431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Bebas Neue Pro Exp Rg" panose="020B0506020202050201" pitchFamily="34" charset="-52"/>
              </a:rPr>
              <a:t>Страйпинг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Четность </a:t>
            </a:r>
            <a:r>
              <a:rPr lang="ru-RU" dirty="0">
                <a:latin typeface="Bebas Neue Pro Exp Rg" panose="020B0506020202050201" pitchFamily="34" charset="-52"/>
              </a:rPr>
              <a:t>– дополнительная информация, вычисляемая по </a:t>
            </a:r>
            <a:r>
              <a:rPr lang="ru-RU" dirty="0" smtClean="0">
                <a:latin typeface="Bebas Neue Pro Exp Rg" panose="020B0506020202050201" pitchFamily="34" charset="-52"/>
              </a:rPr>
              <a:t>данным.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Четность распределена по дискам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Полезный </a:t>
            </a:r>
            <a:r>
              <a:rPr lang="ru-RU" dirty="0">
                <a:latin typeface="Bebas Neue Pro Exp Rg" panose="020B0506020202050201" pitchFamily="34" charset="-52"/>
              </a:rPr>
              <a:t>объем – </a:t>
            </a:r>
            <a:r>
              <a:rPr lang="en-US" dirty="0" smtClean="0">
                <a:latin typeface="Bebas Neue Pro Exp Rg" panose="020B0506020202050201" pitchFamily="34" charset="-52"/>
              </a:rPr>
              <a:t>N-1 </a:t>
            </a:r>
            <a:r>
              <a:rPr lang="ru-RU" dirty="0" smtClean="0">
                <a:latin typeface="Bebas Neue Pro Exp Rg" panose="020B0506020202050201" pitchFamily="34" charset="-52"/>
              </a:rPr>
              <a:t>дисков</a:t>
            </a:r>
            <a:endParaRPr lang="en-US" dirty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Скорость чтения увеличена, скорость записи снижена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Выдерживает отказ 1 диска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Минимум 3 диска</a:t>
            </a:r>
            <a:endParaRPr lang="ru-RU" dirty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Bebas Neue Pro Exp Rg" panose="020B0506020202050201" pitchFamily="34" charset="-52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69" y="1809750"/>
            <a:ext cx="3524250" cy="2857500"/>
          </a:xfrm>
        </p:spPr>
      </p:pic>
    </p:spTree>
    <p:extLst>
      <p:ext uri="{BB962C8B-B14F-4D97-AF65-F5344CB8AC3E}">
        <p14:creationId xmlns:p14="http://schemas.microsoft.com/office/powerpoint/2010/main" val="88210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1809749"/>
            <a:ext cx="4140000" cy="684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Bebas Neue Pro Exp Eb" panose="020B0706020202050201" pitchFamily="34" charset="-52"/>
              </a:rPr>
              <a:t>RAID </a:t>
            </a:r>
            <a:r>
              <a:rPr lang="ru-RU" sz="3600" dirty="0" smtClean="0">
                <a:latin typeface="Bebas Neue Pro Exp Eb" panose="020B0706020202050201" pitchFamily="34" charset="-52"/>
              </a:rPr>
              <a:t>6</a:t>
            </a:r>
            <a:endParaRPr lang="en-US" sz="3600" dirty="0">
              <a:latin typeface="Bebas Neue Pro Exp Eb" panose="020B0706020202050201" pitchFamily="34" charset="-52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484311" y="2489533"/>
            <a:ext cx="4140000" cy="3225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err="1" smtClean="0">
                <a:latin typeface="Bebas Neue Pro Exp Rg" panose="020B0506020202050201" pitchFamily="34" charset="-52"/>
              </a:rPr>
              <a:t>Страйпинг</a:t>
            </a:r>
            <a:endParaRPr lang="ru-RU" dirty="0" smtClean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Двойная распределенная четность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Полезный </a:t>
            </a:r>
            <a:r>
              <a:rPr lang="ru-RU" dirty="0">
                <a:latin typeface="Bebas Neue Pro Exp Rg" panose="020B0506020202050201" pitchFamily="34" charset="-52"/>
              </a:rPr>
              <a:t>объем – </a:t>
            </a:r>
            <a:r>
              <a:rPr lang="en-US" dirty="0" smtClean="0">
                <a:latin typeface="Bebas Neue Pro Exp Rg" panose="020B0506020202050201" pitchFamily="34" charset="-52"/>
              </a:rPr>
              <a:t>N-</a:t>
            </a:r>
            <a:r>
              <a:rPr lang="ru-RU" dirty="0" smtClean="0">
                <a:latin typeface="Bebas Neue Pro Exp Rg" panose="020B0506020202050201" pitchFamily="34" charset="-52"/>
              </a:rPr>
              <a:t>2</a:t>
            </a:r>
            <a:r>
              <a:rPr lang="en-US" dirty="0" smtClean="0">
                <a:latin typeface="Bebas Neue Pro Exp Rg" panose="020B0506020202050201" pitchFamily="34" charset="-52"/>
              </a:rPr>
              <a:t> </a:t>
            </a:r>
            <a:r>
              <a:rPr lang="ru-RU" dirty="0" smtClean="0">
                <a:latin typeface="Bebas Neue Pro Exp Rg" panose="020B0506020202050201" pitchFamily="34" charset="-52"/>
              </a:rPr>
              <a:t>дисков</a:t>
            </a:r>
            <a:endParaRPr lang="en-US" dirty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Скорость чтения увеличена, скорость записи сильно снижена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Выдерживает отказ 2 дисков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 smtClean="0">
                <a:latin typeface="Bebas Neue Pro Exp Rg" panose="020B0506020202050201" pitchFamily="34" charset="-52"/>
              </a:rPr>
              <a:t>Минимум 4 диска</a:t>
            </a:r>
            <a:endParaRPr lang="ru-RU" dirty="0">
              <a:latin typeface="Bebas Neue Pro Exp Rg" panose="020B0506020202050201" pitchFamily="34" charset="-5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latin typeface="Bebas Neue Pro Exp Rg" panose="020B0506020202050201" pitchFamily="34" charset="-52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69" y="1809750"/>
            <a:ext cx="3524250" cy="2857500"/>
          </a:xfrm>
        </p:spPr>
      </p:pic>
    </p:spTree>
    <p:extLst>
      <p:ext uri="{BB962C8B-B14F-4D97-AF65-F5344CB8AC3E}">
        <p14:creationId xmlns:p14="http://schemas.microsoft.com/office/powerpoint/2010/main" val="312664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635_TF22644756.potx" id="{27E14D99-0C46-44F1-815C-7CA62B8509D0}" vid="{1AF6B17D-3219-4A4E-BA4D-BFE8887A554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16c05727-aa75-4e4a-9b5f-8a80a1165891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Параллакс</Template>
  <TotalTime>0</TotalTime>
  <Words>918</Words>
  <Application>Microsoft Office PowerPoint</Application>
  <PresentationFormat>Широкоэкранный</PresentationFormat>
  <Paragraphs>172</Paragraphs>
  <Slides>24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1" baseType="lpstr">
      <vt:lpstr>Arial</vt:lpstr>
      <vt:lpstr>Bebas Neue Pro Exp Bk</vt:lpstr>
      <vt:lpstr>Bebas Neue Pro Exp Eb</vt:lpstr>
      <vt:lpstr>Bebas Neue Pro Exp Rg</vt:lpstr>
      <vt:lpstr>Calibri</vt:lpstr>
      <vt:lpstr>Corbel</vt:lpstr>
      <vt:lpstr>Параллакс</vt:lpstr>
      <vt:lpstr>Дисковые массивы</vt:lpstr>
      <vt:lpstr>Введение</vt:lpstr>
      <vt:lpstr>Классификация дисковых массивов</vt:lpstr>
      <vt:lpstr>JBOD</vt:lpstr>
      <vt:lpstr>Базовые понятия RAID</vt:lpstr>
      <vt:lpstr>RAID 0</vt:lpstr>
      <vt:lpstr>RAID 1</vt:lpstr>
      <vt:lpstr>RAID 5</vt:lpstr>
      <vt:lpstr>RAID 6</vt:lpstr>
      <vt:lpstr>RAID 2</vt:lpstr>
      <vt:lpstr>RAID 3</vt:lpstr>
      <vt:lpstr>RAID 4</vt:lpstr>
      <vt:lpstr>RAID 7</vt:lpstr>
      <vt:lpstr>RAID 10</vt:lpstr>
      <vt:lpstr>RAID 01</vt:lpstr>
      <vt:lpstr>RAID 50</vt:lpstr>
      <vt:lpstr>RAID 60</vt:lpstr>
      <vt:lpstr>Практическое применение RAID</vt:lpstr>
      <vt:lpstr>Программные реализации RAID</vt:lpstr>
      <vt:lpstr>ZFS - Zettabyte File System</vt:lpstr>
      <vt:lpstr>Аппапатные решения: NAS</vt:lpstr>
      <vt:lpstr>Аппапатные решения: SAN</vt:lpstr>
      <vt:lpstr>Серверные RAID-контроллеры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2025-10-29T06:58:59Z</dcterms:created>
  <dcterms:modified xsi:type="dcterms:W3CDTF">2025-10-30T08:01:09Z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