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256" r:id="rId2"/>
    <p:sldId id="259" r:id="rId3"/>
    <p:sldId id="261" r:id="rId4"/>
    <p:sldId id="295" r:id="rId5"/>
    <p:sldId id="296" r:id="rId6"/>
    <p:sldId id="297" r:id="rId7"/>
    <p:sldId id="262" r:id="rId8"/>
    <p:sldId id="263" r:id="rId9"/>
    <p:sldId id="264" r:id="rId10"/>
    <p:sldId id="298" r:id="rId11"/>
    <p:sldId id="306" r:id="rId12"/>
    <p:sldId id="305" r:id="rId13"/>
    <p:sldId id="299" r:id="rId14"/>
    <p:sldId id="302" r:id="rId15"/>
    <p:sldId id="301" r:id="rId16"/>
    <p:sldId id="304" r:id="rId17"/>
    <p:sldId id="303" r:id="rId18"/>
    <p:sldId id="300" r:id="rId19"/>
    <p:sldId id="279" r:id="rId20"/>
    <p:sldId id="307" r:id="rId21"/>
    <p:sldId id="308" r:id="rId22"/>
    <p:sldId id="309" r:id="rId23"/>
    <p:sldId id="310" r:id="rId24"/>
    <p:sldId id="312" r:id="rId25"/>
    <p:sldId id="311" r:id="rId26"/>
    <p:sldId id="313" r:id="rId27"/>
    <p:sldId id="314" r:id="rId28"/>
    <p:sldId id="278"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Bahnschrift Light Condensed" panose="020B0502040204020203" pitchFamily="34" charset="0"/>
      <p:regular r:id="rId35"/>
    </p:embeddedFont>
    <p:embeddedFont>
      <p:font typeface="Franklin Gothic Medium Cond" panose="020B0606030402020204" pitchFamily="34" charset="0"/>
      <p:regular r:id="rId36"/>
    </p:embeddedFont>
    <p:embeddedFont>
      <p:font typeface="Quicksand"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E042EE-030E-48AD-AEE1-48DBF1C2F338}">
  <a:tblStyle styleId="{8CE042EE-030E-48AD-AEE1-48DBF1C2F3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1A6B3E-507F-4017-96D8-7895C4FAF2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02" autoAdjust="0"/>
  </p:normalViewPr>
  <p:slideViewPr>
    <p:cSldViewPr showGuides="1">
      <p:cViewPr varScale="1">
        <p:scale>
          <a:sx n="136" d="100"/>
          <a:sy n="136" d="100"/>
        </p:scale>
        <p:origin x="88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5657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2414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5320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472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9643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824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5937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196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8185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5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482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02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399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272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849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42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377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484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8115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0255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hyperlink" Target="https://journalofbigdata.springeropen.com/articles/10.1186/s40537-019-0225-0#Sec7"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s://towardsdatascience.com/analyzing-medicare-data-in-python-9417eaa140a6"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console.cloud.google.com/marketplace/product/hhs/medicar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4" y="2233519"/>
            <a:ext cx="7824826"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Prezentare Big Data Analysis – 2022 – Proiect BDA-P14</a:t>
            </a:r>
            <a:r>
              <a:rPr lang="en" dirty="0"/>
              <a:t/>
            </a:r>
            <a:br>
              <a:rPr lang="en" dirty="0"/>
            </a:br>
            <a:r>
              <a:rPr lang="en" sz="3600" b="1" dirty="0"/>
              <a:t>Spark – Analyzing Google Dataset</a:t>
            </a:r>
            <a:endParaRPr b="1" dirty="0"/>
          </a:p>
        </p:txBody>
      </p:sp>
      <p:sp>
        <p:nvSpPr>
          <p:cNvPr id="3" name="Google Shape;94;p15">
            <a:extLst>
              <a:ext uri="{FF2B5EF4-FFF2-40B4-BE49-F238E27FC236}">
                <a16:creationId xmlns:a16="http://schemas.microsoft.com/office/drawing/2014/main" id="{B662C6DF-0B21-4576-9639-700E1E8F7803}"/>
              </a:ext>
            </a:extLst>
          </p:cNvPr>
          <p:cNvSpPr txBox="1">
            <a:spLocks/>
          </p:cNvSpPr>
          <p:nvPr/>
        </p:nvSpPr>
        <p:spPr>
          <a:xfrm>
            <a:off x="1371600" y="4552950"/>
            <a:ext cx="6767100" cy="53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9pPr>
          </a:lstStyle>
          <a:p>
            <a:r>
              <a:rPr lang="en-US" sz="2000" dirty="0"/>
              <a:t>Silvan </a:t>
            </a:r>
            <a:r>
              <a:rPr lang="en-US" sz="2000" dirty="0" err="1"/>
              <a:t>Niculita</a:t>
            </a:r>
            <a:r>
              <a:rPr lang="en-US" sz="2000" dirty="0"/>
              <a:t> – MISS2</a:t>
            </a:r>
          </a:p>
        </p:txBody>
      </p:sp>
      <p:pic>
        <p:nvPicPr>
          <p:cNvPr id="4" name="Picture 3">
            <a:extLst>
              <a:ext uri="{FF2B5EF4-FFF2-40B4-BE49-F238E27FC236}">
                <a16:creationId xmlns:a16="http://schemas.microsoft.com/office/drawing/2014/main" id="{4F23E3CD-7978-4424-A916-1892CB56B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3638550"/>
            <a:ext cx="1427707" cy="1353168"/>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2" name="Rectangle 1"/>
          <p:cNvSpPr/>
          <p:nvPr/>
        </p:nvSpPr>
        <p:spPr>
          <a:xfrm>
            <a:off x="4267200" y="935550"/>
            <a:ext cx="4724400" cy="38165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6" name="Google Shape;136;p20"/>
          <p:cNvSpPr txBox="1">
            <a:spLocks noGrp="1"/>
          </p:cNvSpPr>
          <p:nvPr>
            <p:ph type="title"/>
          </p:nvPr>
        </p:nvSpPr>
        <p:spPr>
          <a:xfrm>
            <a:off x="1165474" y="59055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Graph 1:</a:t>
            </a:r>
            <a:endParaRPr sz="2400" dirty="0"/>
          </a:p>
        </p:txBody>
      </p:sp>
      <p:sp>
        <p:nvSpPr>
          <p:cNvPr id="137" name="Google Shape;137;p20"/>
          <p:cNvSpPr txBox="1">
            <a:spLocks noGrp="1"/>
          </p:cNvSpPr>
          <p:nvPr>
            <p:ph type="body" idx="1"/>
          </p:nvPr>
        </p:nvSpPr>
        <p:spPr>
          <a:xfrm>
            <a:off x="1066800" y="1239281"/>
            <a:ext cx="3048000" cy="36705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b="1" u="sng" dirty="0"/>
              <a:t>Sort by age </a:t>
            </a:r>
            <a:r>
              <a:rPr lang="en" b="1" dirty="0" smtClean="0"/>
              <a:t>– </a:t>
            </a:r>
            <a:r>
              <a:rPr lang="en-US" dirty="0" smtClean="0"/>
              <a:t>Comparing all existing graphs the most interesting factor is that hypertension is one of the most commonly met issues in most people</a:t>
            </a:r>
            <a:endParaRPr lang="en-US" dirty="0"/>
          </a:p>
          <a:p>
            <a:pPr marL="0" lvl="0" indent="0" rtl="0">
              <a:spcBef>
                <a:spcPts val="600"/>
              </a:spcBef>
              <a:spcAft>
                <a:spcPts val="0"/>
              </a:spcAft>
              <a:buNone/>
            </a:pPr>
            <a:endParaRPr dirty="0"/>
          </a:p>
        </p:txBody>
      </p:sp>
      <p:sp>
        <p:nvSpPr>
          <p:cNvPr id="140" name="Google Shape;140;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03B5811B-DF9A-4E8B-AA69-94F2D05CCD4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810000" y="736781"/>
            <a:ext cx="5564000" cy="4173000"/>
          </a:xfrm>
          <a:prstGeom prst="rect">
            <a:avLst/>
          </a:prstGeom>
        </p:spPr>
      </p:pic>
    </p:spTree>
    <p:extLst>
      <p:ext uri="{BB962C8B-B14F-4D97-AF65-F5344CB8AC3E}">
        <p14:creationId xmlns:p14="http://schemas.microsoft.com/office/powerpoint/2010/main" val="3229287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59055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Script 1 – Code Snippet:</a:t>
            </a:r>
            <a:endParaRPr sz="2400" dirty="0"/>
          </a:p>
        </p:txBody>
      </p:sp>
      <p:sp>
        <p:nvSpPr>
          <p:cNvPr id="140" name="Google Shape;140;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847CB9ED-3C67-4FBE-A0E1-7C4C73298BC0}"/>
              </a:ext>
            </a:extLst>
          </p:cNvPr>
          <p:cNvPicPr>
            <a:picLocks noChangeAspect="1"/>
          </p:cNvPicPr>
          <p:nvPr/>
        </p:nvPicPr>
        <p:blipFill>
          <a:blip r:embed="rId3"/>
          <a:stretch>
            <a:fillRect/>
          </a:stretch>
        </p:blipFill>
        <p:spPr>
          <a:xfrm>
            <a:off x="1524000" y="831141"/>
            <a:ext cx="5670955" cy="4312359"/>
          </a:xfrm>
          <a:prstGeom prst="rect">
            <a:avLst/>
          </a:prstGeom>
        </p:spPr>
      </p:pic>
    </p:spTree>
    <p:extLst>
      <p:ext uri="{BB962C8B-B14F-4D97-AF65-F5344CB8AC3E}">
        <p14:creationId xmlns:p14="http://schemas.microsoft.com/office/powerpoint/2010/main" val="396594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59055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Graph 1 – Code Snippet:</a:t>
            </a:r>
            <a:endParaRPr sz="2400" dirty="0"/>
          </a:p>
        </p:txBody>
      </p:sp>
      <p:sp>
        <p:nvSpPr>
          <p:cNvPr id="140" name="Google Shape;140;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6" name="Picture 5">
            <a:extLst>
              <a:ext uri="{FF2B5EF4-FFF2-40B4-BE49-F238E27FC236}">
                <a16:creationId xmlns:a16="http://schemas.microsoft.com/office/drawing/2014/main" id="{78F9E5F0-5A5D-47E6-9DFC-8A2BCAA24080}"/>
              </a:ext>
            </a:extLst>
          </p:cNvPr>
          <p:cNvPicPr>
            <a:picLocks noChangeAspect="1"/>
          </p:cNvPicPr>
          <p:nvPr/>
        </p:nvPicPr>
        <p:blipFill>
          <a:blip r:embed="rId3"/>
          <a:stretch>
            <a:fillRect/>
          </a:stretch>
        </p:blipFill>
        <p:spPr>
          <a:xfrm>
            <a:off x="1447800" y="841357"/>
            <a:ext cx="7207128" cy="4283093"/>
          </a:xfrm>
          <a:prstGeom prst="rect">
            <a:avLst/>
          </a:prstGeom>
        </p:spPr>
      </p:pic>
    </p:spTree>
    <p:extLst>
      <p:ext uri="{BB962C8B-B14F-4D97-AF65-F5344CB8AC3E}">
        <p14:creationId xmlns:p14="http://schemas.microsoft.com/office/powerpoint/2010/main" val="34561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59055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Scripts 2:</a:t>
            </a:r>
            <a:endParaRPr sz="2400" dirty="0"/>
          </a:p>
        </p:txBody>
      </p:sp>
      <p:sp>
        <p:nvSpPr>
          <p:cNvPr id="137" name="Google Shape;137;p20"/>
          <p:cNvSpPr txBox="1">
            <a:spLocks noGrp="1"/>
          </p:cNvSpPr>
          <p:nvPr>
            <p:ph type="body" idx="1"/>
          </p:nvPr>
        </p:nvSpPr>
        <p:spPr>
          <a:xfrm>
            <a:off x="1165474" y="1192298"/>
            <a:ext cx="7673725" cy="3670500"/>
          </a:xfrm>
          <a:prstGeom prst="rect">
            <a:avLst/>
          </a:prstGeom>
        </p:spPr>
        <p:txBody>
          <a:bodyPr spcFirstLastPara="1" wrap="square" lIns="91425" tIns="91425" rIns="91425" bIns="91425" anchor="t" anchorCtr="0">
            <a:noAutofit/>
          </a:bodyPr>
          <a:lstStyle/>
          <a:p>
            <a:pPr marL="0" lvl="0" indent="0" algn="just">
              <a:buNone/>
            </a:pPr>
            <a:r>
              <a:rPr lang="en-US" b="1" u="sng" dirty="0"/>
              <a:t>Main2.py - </a:t>
            </a:r>
            <a:r>
              <a:rPr lang="en-US" b="1" u="sng" dirty="0" err="1"/>
              <a:t>gender_group</a:t>
            </a:r>
            <a:r>
              <a:rPr lang="en-US" b="1" u="sng" dirty="0"/>
              <a:t>: </a:t>
            </a:r>
            <a:r>
              <a:rPr lang="en-US" b="1" dirty="0"/>
              <a:t>- </a:t>
            </a:r>
            <a:r>
              <a:rPr lang="en-US" dirty="0"/>
              <a:t>Another interesting search was to analyze the data that can be found in the fields of health agencies - these being doctors' offices/dispensary, etc. - and to sort according to the female and male gender of the people who are treated - depending on the disease they </a:t>
            </a:r>
            <a:r>
              <a:rPr lang="en-US" dirty="0" smtClean="0"/>
              <a:t>have. </a:t>
            </a:r>
            <a:r>
              <a:rPr lang="en-US" dirty="0"/>
              <a:t>This example is to be able to check if there are major differences if any search filter is changed and how often there would be certain specialized reports from case to case - I could choose other criteria besides sex, but it seemed the easiest without create a bias.</a:t>
            </a:r>
            <a:endParaRPr lang="en-US" dirty="0"/>
          </a:p>
        </p:txBody>
      </p:sp>
      <p:sp>
        <p:nvSpPr>
          <p:cNvPr id="140" name="Google Shape;140;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2050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7" name="Rectangle 6"/>
          <p:cNvSpPr/>
          <p:nvPr/>
        </p:nvSpPr>
        <p:spPr>
          <a:xfrm>
            <a:off x="4343400" y="514350"/>
            <a:ext cx="4728456" cy="42377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6" name="Google Shape;136;p20"/>
          <p:cNvSpPr txBox="1">
            <a:spLocks noGrp="1"/>
          </p:cNvSpPr>
          <p:nvPr>
            <p:ph type="title"/>
          </p:nvPr>
        </p:nvSpPr>
        <p:spPr>
          <a:xfrm>
            <a:off x="1165474" y="59055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Graph 2:</a:t>
            </a:r>
            <a:endParaRPr sz="2400" dirty="0"/>
          </a:p>
        </p:txBody>
      </p:sp>
      <p:sp>
        <p:nvSpPr>
          <p:cNvPr id="137" name="Google Shape;137;p20"/>
          <p:cNvSpPr txBox="1">
            <a:spLocks noGrp="1"/>
          </p:cNvSpPr>
          <p:nvPr>
            <p:ph type="body" idx="1"/>
          </p:nvPr>
        </p:nvSpPr>
        <p:spPr>
          <a:xfrm>
            <a:off x="1066800" y="1239281"/>
            <a:ext cx="3124200" cy="36705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b="1" u="sng" dirty="0"/>
              <a:t>Sort by gender </a:t>
            </a:r>
            <a:r>
              <a:rPr lang="en" b="1" dirty="0"/>
              <a:t>– </a:t>
            </a:r>
            <a:r>
              <a:rPr lang="en-US" dirty="0" err="1"/>
              <a:t>Graficele</a:t>
            </a:r>
            <a:r>
              <a:rPr lang="en-US" dirty="0"/>
              <a:t> </a:t>
            </a:r>
            <a:r>
              <a:rPr lang="en-US" dirty="0" err="1"/>
              <a:t>acestea</a:t>
            </a:r>
            <a:r>
              <a:rPr lang="en-US" dirty="0"/>
              <a:t> </a:t>
            </a:r>
            <a:r>
              <a:rPr lang="en-US" dirty="0" err="1"/>
              <a:t>masive</a:t>
            </a:r>
            <a:r>
              <a:rPr lang="en-US" dirty="0"/>
              <a:t> </a:t>
            </a:r>
            <a:r>
              <a:rPr lang="en-US" dirty="0" err="1"/>
              <a:t>reprezinta</a:t>
            </a:r>
            <a:r>
              <a:rPr lang="en-US" dirty="0"/>
              <a:t> o </a:t>
            </a:r>
            <a:r>
              <a:rPr lang="en-US" dirty="0" err="1"/>
              <a:t>analiza</a:t>
            </a:r>
            <a:r>
              <a:rPr lang="en-US" dirty="0"/>
              <a:t> a </a:t>
            </a:r>
            <a:r>
              <a:rPr lang="en-US" dirty="0" err="1"/>
              <a:t>femeilor</a:t>
            </a:r>
            <a:r>
              <a:rPr lang="en-US" dirty="0"/>
              <a:t> </a:t>
            </a:r>
            <a:r>
              <a:rPr lang="en-US" dirty="0" err="1"/>
              <a:t>si</a:t>
            </a:r>
            <a:r>
              <a:rPr lang="en-US" dirty="0"/>
              <a:t> </a:t>
            </a:r>
            <a:r>
              <a:rPr lang="en-US" dirty="0" err="1"/>
              <a:t>barbatilor</a:t>
            </a:r>
            <a:r>
              <a:rPr lang="en-US" dirty="0"/>
              <a:t> cu </a:t>
            </a:r>
            <a:r>
              <a:rPr lang="en-US" dirty="0" err="1"/>
              <a:t>anumite</a:t>
            </a:r>
            <a:r>
              <a:rPr lang="en-US" dirty="0"/>
              <a:t> </a:t>
            </a:r>
            <a:r>
              <a:rPr lang="en-US" dirty="0" err="1"/>
              <a:t>boli</a:t>
            </a:r>
            <a:r>
              <a:rPr lang="en-US" dirty="0"/>
              <a:t>. </a:t>
            </a:r>
            <a:r>
              <a:rPr lang="en-US" dirty="0" err="1"/>
              <a:t>Fiecare</a:t>
            </a:r>
            <a:r>
              <a:rPr lang="en-US" dirty="0"/>
              <a:t> bara </a:t>
            </a:r>
            <a:r>
              <a:rPr lang="en-US" dirty="0" err="1"/>
              <a:t>reprezinta</a:t>
            </a:r>
            <a:r>
              <a:rPr lang="en-US" dirty="0"/>
              <a:t> un </a:t>
            </a:r>
            <a:r>
              <a:rPr lang="en-US" dirty="0" err="1"/>
              <a:t>oras</a:t>
            </a:r>
            <a:r>
              <a:rPr lang="en-US" dirty="0"/>
              <a:t> </a:t>
            </a:r>
            <a:r>
              <a:rPr lang="en-US" dirty="0" err="1"/>
              <a:t>diferit</a:t>
            </a:r>
            <a:r>
              <a:rPr lang="en-US" dirty="0"/>
              <a:t> – </a:t>
            </a:r>
            <a:r>
              <a:rPr lang="en-US" dirty="0" err="1"/>
              <a:t>pentru</a:t>
            </a:r>
            <a:r>
              <a:rPr lang="en-US" dirty="0"/>
              <a:t> a </a:t>
            </a:r>
            <a:r>
              <a:rPr lang="en-US" dirty="0" err="1"/>
              <a:t>putea</a:t>
            </a:r>
            <a:r>
              <a:rPr lang="en-US" dirty="0"/>
              <a:t> </a:t>
            </a:r>
            <a:r>
              <a:rPr lang="en-US" dirty="0" err="1"/>
              <a:t>avea</a:t>
            </a:r>
            <a:r>
              <a:rPr lang="en-US" dirty="0"/>
              <a:t> cat </a:t>
            </a:r>
            <a:r>
              <a:rPr lang="en-US" dirty="0" err="1"/>
              <a:t>mai</a:t>
            </a:r>
            <a:r>
              <a:rPr lang="en-US" dirty="0"/>
              <a:t> </a:t>
            </a:r>
            <a:r>
              <a:rPr lang="en-US" dirty="0" err="1"/>
              <a:t>multe</a:t>
            </a:r>
            <a:r>
              <a:rPr lang="en-US" dirty="0"/>
              <a:t> </a:t>
            </a:r>
            <a:r>
              <a:rPr lang="en-US" dirty="0" err="1"/>
              <a:t>procentaje</a:t>
            </a:r>
            <a:r>
              <a:rPr lang="en-US" dirty="0"/>
              <a:t> </a:t>
            </a:r>
            <a:r>
              <a:rPr lang="en-US" dirty="0" err="1"/>
              <a:t>si</a:t>
            </a:r>
            <a:r>
              <a:rPr lang="en-US" dirty="0"/>
              <a:t> o </a:t>
            </a:r>
            <a:r>
              <a:rPr lang="en-US" dirty="0" err="1"/>
              <a:t>statistica</a:t>
            </a:r>
            <a:r>
              <a:rPr lang="en-US" dirty="0"/>
              <a:t> cat </a:t>
            </a:r>
            <a:r>
              <a:rPr lang="en-US" dirty="0" err="1"/>
              <a:t>mai</a:t>
            </a:r>
            <a:r>
              <a:rPr lang="en-US" dirty="0"/>
              <a:t> accurate.</a:t>
            </a:r>
            <a:endParaRPr dirty="0"/>
          </a:p>
        </p:txBody>
      </p:sp>
      <p:sp>
        <p:nvSpPr>
          <p:cNvPr id="140" name="Google Shape;140;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6" name="Picture 5">
            <a:extLst>
              <a:ext uri="{FF2B5EF4-FFF2-40B4-BE49-F238E27FC236}">
                <a16:creationId xmlns:a16="http://schemas.microsoft.com/office/drawing/2014/main" id="{BA377AC3-0B7E-4B59-9F2A-F15C76A604D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886200" y="361950"/>
            <a:ext cx="5486400" cy="2183091"/>
          </a:xfrm>
          <a:prstGeom prst="rect">
            <a:avLst/>
          </a:prstGeom>
        </p:spPr>
      </p:pic>
      <p:pic>
        <p:nvPicPr>
          <p:cNvPr id="8" name="Picture 7">
            <a:extLst>
              <a:ext uri="{FF2B5EF4-FFF2-40B4-BE49-F238E27FC236}">
                <a16:creationId xmlns:a16="http://schemas.microsoft.com/office/drawing/2014/main" id="{D23392C6-C05E-4B6D-9EBF-10D95E69BAB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886201" y="2352308"/>
            <a:ext cx="5486399" cy="2399823"/>
          </a:xfrm>
          <a:prstGeom prst="rect">
            <a:avLst/>
          </a:prstGeom>
        </p:spPr>
      </p:pic>
    </p:spTree>
    <p:extLst>
      <p:ext uri="{BB962C8B-B14F-4D97-AF65-F5344CB8AC3E}">
        <p14:creationId xmlns:p14="http://schemas.microsoft.com/office/powerpoint/2010/main" val="153578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59055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Scripts 3:</a:t>
            </a:r>
            <a:endParaRPr sz="2400" dirty="0"/>
          </a:p>
        </p:txBody>
      </p:sp>
      <p:sp>
        <p:nvSpPr>
          <p:cNvPr id="137" name="Google Shape;137;p20"/>
          <p:cNvSpPr txBox="1">
            <a:spLocks noGrp="1"/>
          </p:cNvSpPr>
          <p:nvPr>
            <p:ph type="body" idx="1"/>
          </p:nvPr>
        </p:nvSpPr>
        <p:spPr>
          <a:xfrm>
            <a:off x="1165474" y="1192298"/>
            <a:ext cx="7673725" cy="3670500"/>
          </a:xfrm>
          <a:prstGeom prst="rect">
            <a:avLst/>
          </a:prstGeom>
        </p:spPr>
        <p:txBody>
          <a:bodyPr spcFirstLastPara="1" wrap="square" lIns="91425" tIns="91425" rIns="91425" bIns="91425" anchor="t" anchorCtr="0">
            <a:noAutofit/>
          </a:bodyPr>
          <a:lstStyle/>
          <a:p>
            <a:pPr marL="0" lvl="0" indent="0" algn="just">
              <a:buNone/>
            </a:pPr>
            <a:r>
              <a:rPr lang="en-US" b="1" u="sng" dirty="0"/>
              <a:t>Main3.py - </a:t>
            </a:r>
            <a:r>
              <a:rPr lang="en-US" b="1" u="sng" dirty="0" err="1"/>
              <a:t>provide_type</a:t>
            </a:r>
            <a:r>
              <a:rPr lang="en-US" b="1" u="sng" dirty="0"/>
              <a:t>: </a:t>
            </a:r>
            <a:r>
              <a:rPr lang="en" b="1" dirty="0" smtClean="0"/>
              <a:t>-</a:t>
            </a:r>
            <a:r>
              <a:rPr lang="en-US" dirty="0"/>
              <a:t>This script is part of the </a:t>
            </a:r>
            <a:r>
              <a:rPr lang="en-US" dirty="0" err="1"/>
              <a:t>cms_codes</a:t>
            </a:r>
            <a:r>
              <a:rPr lang="en-US" dirty="0"/>
              <a:t> dataset and not </a:t>
            </a:r>
            <a:r>
              <a:rPr lang="en-US" dirty="0" err="1"/>
              <a:t>cms_medicare</a:t>
            </a:r>
            <a:r>
              <a:rPr lang="en-US" dirty="0"/>
              <a:t> (considering that </a:t>
            </a:r>
            <a:r>
              <a:rPr lang="en-US" dirty="0" err="1"/>
              <a:t>medicare</a:t>
            </a:r>
            <a:r>
              <a:rPr lang="en-US" dirty="0"/>
              <a:t> is extended over 4 datasets), which has a target to check how long the treatment descriptions are - very often doctors use few words to describe a problem. The idea is to be able to check if a detailed description is needed in the reports, or if a concise message reaches the majority.</a:t>
            </a:r>
            <a:endParaRPr dirty="0"/>
          </a:p>
        </p:txBody>
      </p:sp>
      <p:sp>
        <p:nvSpPr>
          <p:cNvPr id="140" name="Google Shape;140;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606631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6" name="Rectangle 5"/>
          <p:cNvSpPr/>
          <p:nvPr/>
        </p:nvSpPr>
        <p:spPr>
          <a:xfrm>
            <a:off x="5181600" y="935551"/>
            <a:ext cx="3341557" cy="3388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6" name="Google Shape;136;p20"/>
          <p:cNvSpPr txBox="1">
            <a:spLocks noGrp="1"/>
          </p:cNvSpPr>
          <p:nvPr>
            <p:ph type="title"/>
          </p:nvPr>
        </p:nvSpPr>
        <p:spPr>
          <a:xfrm>
            <a:off x="1165474" y="59055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Graph 3:</a:t>
            </a:r>
            <a:endParaRPr sz="2400" dirty="0"/>
          </a:p>
        </p:txBody>
      </p:sp>
      <p:sp>
        <p:nvSpPr>
          <p:cNvPr id="137" name="Google Shape;137;p20"/>
          <p:cNvSpPr txBox="1">
            <a:spLocks noGrp="1"/>
          </p:cNvSpPr>
          <p:nvPr>
            <p:ph type="body" idx="1"/>
          </p:nvPr>
        </p:nvSpPr>
        <p:spPr>
          <a:xfrm>
            <a:off x="1066800" y="1239281"/>
            <a:ext cx="3657600" cy="3313669"/>
          </a:xfrm>
          <a:prstGeom prst="rect">
            <a:avLst/>
          </a:prstGeom>
        </p:spPr>
        <p:txBody>
          <a:bodyPr spcFirstLastPara="1" wrap="square" lIns="91425" tIns="91425" rIns="91425" bIns="91425" anchor="t" anchorCtr="0">
            <a:noAutofit/>
          </a:bodyPr>
          <a:lstStyle/>
          <a:p>
            <a:pPr marL="0" lvl="0" indent="0" algn="just">
              <a:buNone/>
            </a:pPr>
            <a:r>
              <a:rPr lang="en-US" b="1" u="sng" dirty="0"/>
              <a:t>Sort by count </a:t>
            </a:r>
            <a:r>
              <a:rPr lang="en" b="1" dirty="0"/>
              <a:t>– </a:t>
            </a:r>
            <a:r>
              <a:rPr lang="en-US" dirty="0"/>
              <a:t>Sorted according to the number of words (outside the chart) and then the percentages of how often a doctor would describe a case briefly with less than 3-4 words.</a:t>
            </a:r>
            <a:endParaRPr dirty="0"/>
          </a:p>
        </p:txBody>
      </p:sp>
      <p:sp>
        <p:nvSpPr>
          <p:cNvPr id="140" name="Google Shape;140;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4" name="Picture 3">
            <a:extLst>
              <a:ext uri="{FF2B5EF4-FFF2-40B4-BE49-F238E27FC236}">
                <a16:creationId xmlns:a16="http://schemas.microsoft.com/office/drawing/2014/main" id="{2C4A5A2F-1420-43C2-8574-1A6418E40C2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886200" y="589085"/>
            <a:ext cx="5805811" cy="4354358"/>
          </a:xfrm>
          <a:prstGeom prst="rect">
            <a:avLst/>
          </a:prstGeom>
        </p:spPr>
      </p:pic>
    </p:spTree>
    <p:extLst>
      <p:ext uri="{BB962C8B-B14F-4D97-AF65-F5344CB8AC3E}">
        <p14:creationId xmlns:p14="http://schemas.microsoft.com/office/powerpoint/2010/main" val="132506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59055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Scripts 4:</a:t>
            </a:r>
            <a:endParaRPr sz="2400" dirty="0"/>
          </a:p>
        </p:txBody>
      </p:sp>
      <p:sp>
        <p:nvSpPr>
          <p:cNvPr id="137" name="Google Shape;137;p20"/>
          <p:cNvSpPr txBox="1">
            <a:spLocks noGrp="1"/>
          </p:cNvSpPr>
          <p:nvPr>
            <p:ph type="body" idx="1"/>
          </p:nvPr>
        </p:nvSpPr>
        <p:spPr>
          <a:xfrm>
            <a:off x="1165474" y="1192298"/>
            <a:ext cx="7673725" cy="3670500"/>
          </a:xfrm>
          <a:prstGeom prst="rect">
            <a:avLst/>
          </a:prstGeom>
        </p:spPr>
        <p:txBody>
          <a:bodyPr spcFirstLastPara="1" wrap="square" lIns="91425" tIns="91425" rIns="91425" bIns="91425" anchor="t" anchorCtr="0">
            <a:noAutofit/>
          </a:bodyPr>
          <a:lstStyle/>
          <a:p>
            <a:pPr marL="0" lvl="0" indent="0" algn="just">
              <a:buNone/>
            </a:pPr>
            <a:r>
              <a:rPr lang="en-US" b="1" u="sng" dirty="0"/>
              <a:t>Main4.py - </a:t>
            </a:r>
            <a:r>
              <a:rPr lang="en-US" b="1" u="sng" dirty="0" err="1"/>
              <a:t>desc_length</a:t>
            </a:r>
            <a:r>
              <a:rPr lang="en-US" b="1" u="sng" dirty="0"/>
              <a:t>: </a:t>
            </a:r>
            <a:r>
              <a:rPr lang="en" b="1" dirty="0" smtClean="0"/>
              <a:t>-</a:t>
            </a:r>
            <a:r>
              <a:rPr lang="en-US" dirty="0"/>
              <a:t> This goes into another dataset - </a:t>
            </a:r>
            <a:r>
              <a:rPr lang="en-US" dirty="0" err="1"/>
              <a:t>medicare</a:t>
            </a:r>
            <a:r>
              <a:rPr lang="en-US" dirty="0"/>
              <a:t> has 5 datasets being extremely vast. What is interesting about this dataset is how doctors describe health problems using a combination of short description and long description. This allows me to realize the frequency of a problem.</a:t>
            </a:r>
            <a:endParaRPr dirty="0"/>
          </a:p>
        </p:txBody>
      </p:sp>
      <p:sp>
        <p:nvSpPr>
          <p:cNvPr id="140" name="Google Shape;140;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380735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59055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Graph 4:</a:t>
            </a:r>
            <a:endParaRPr sz="2400" dirty="0"/>
          </a:p>
        </p:txBody>
      </p:sp>
      <p:sp>
        <p:nvSpPr>
          <p:cNvPr id="137" name="Google Shape;137;p20"/>
          <p:cNvSpPr txBox="1">
            <a:spLocks noGrp="1"/>
          </p:cNvSpPr>
          <p:nvPr>
            <p:ph type="body" idx="1"/>
          </p:nvPr>
        </p:nvSpPr>
        <p:spPr>
          <a:xfrm>
            <a:off x="1066800" y="1239281"/>
            <a:ext cx="2438400" cy="3670500"/>
          </a:xfrm>
          <a:prstGeom prst="rect">
            <a:avLst/>
          </a:prstGeom>
        </p:spPr>
        <p:txBody>
          <a:bodyPr spcFirstLastPara="1" wrap="square" lIns="91425" tIns="91425" rIns="91425" bIns="91425" anchor="t" anchorCtr="0">
            <a:noAutofit/>
          </a:bodyPr>
          <a:lstStyle/>
          <a:p>
            <a:pPr marL="0" lvl="0" indent="0" algn="just">
              <a:buNone/>
            </a:pPr>
            <a:r>
              <a:rPr lang="en-US" b="1" u="sng" dirty="0"/>
              <a:t>Sort by diagnostic </a:t>
            </a:r>
            <a:r>
              <a:rPr lang="en" b="1" dirty="0"/>
              <a:t>- </a:t>
            </a:r>
            <a:r>
              <a:rPr lang="en-US" sz="1400" dirty="0"/>
              <a:t>Practically here we see that most often people use medication for diagnosis / radiology and internal medicine. Radiology always needs interpretation so automatically generated reports are difficult.</a:t>
            </a:r>
            <a:endParaRPr dirty="0"/>
          </a:p>
        </p:txBody>
      </p:sp>
      <p:sp>
        <p:nvSpPr>
          <p:cNvPr id="140" name="Google Shape;140;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4" name="Picture 3">
            <a:extLst>
              <a:ext uri="{FF2B5EF4-FFF2-40B4-BE49-F238E27FC236}">
                <a16:creationId xmlns:a16="http://schemas.microsoft.com/office/drawing/2014/main" id="{B08E2E41-8122-4EB6-A7C1-7D602814B520}"/>
              </a:ext>
            </a:extLst>
          </p:cNvPr>
          <p:cNvPicPr>
            <a:picLocks noChangeAspect="1"/>
          </p:cNvPicPr>
          <p:nvPr/>
        </p:nvPicPr>
        <p:blipFill>
          <a:blip r:embed="rId3"/>
          <a:stretch>
            <a:fillRect/>
          </a:stretch>
        </p:blipFill>
        <p:spPr>
          <a:xfrm>
            <a:off x="3657600" y="594198"/>
            <a:ext cx="5387962" cy="4201117"/>
          </a:xfrm>
          <a:prstGeom prst="rect">
            <a:avLst/>
          </a:prstGeom>
        </p:spPr>
      </p:pic>
    </p:spTree>
    <p:extLst>
      <p:ext uri="{BB962C8B-B14F-4D97-AF65-F5344CB8AC3E}">
        <p14:creationId xmlns:p14="http://schemas.microsoft.com/office/powerpoint/2010/main" val="119945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Technical Details</a:t>
            </a:r>
            <a:endParaRPr dirty="0"/>
          </a:p>
        </p:txBody>
      </p:sp>
      <p:sp>
        <p:nvSpPr>
          <p:cNvPr id="344" name="Google Shape;344;p35"/>
          <p:cNvSpPr txBox="1">
            <a:spLocks noGrp="1"/>
          </p:cNvSpPr>
          <p:nvPr>
            <p:ph type="body" idx="1"/>
          </p:nvPr>
        </p:nvSpPr>
        <p:spPr>
          <a:xfrm>
            <a:off x="1165497" y="1130515"/>
            <a:ext cx="7357659" cy="349863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800" dirty="0" err="1">
                <a:solidFill>
                  <a:schemeClr val="accent1">
                    <a:lumMod val="60000"/>
                    <a:lumOff val="40000"/>
                  </a:schemeClr>
                </a:solidFill>
                <a:latin typeface="Franklin Gothic Medium Cond" panose="020B0606030402020204" pitchFamily="34" charset="0"/>
              </a:rPr>
              <a:t>gsutil</a:t>
            </a:r>
            <a:r>
              <a:rPr lang="en-US" sz="1800" dirty="0">
                <a:solidFill>
                  <a:schemeClr val="accent1">
                    <a:lumMod val="60000"/>
                    <a:lumOff val="40000"/>
                  </a:schemeClr>
                </a:solidFill>
                <a:latin typeface="Franklin Gothic Medium Cond" panose="020B0606030402020204" pitchFamily="34" charset="0"/>
              </a:rPr>
              <a:t> cp main4.py gs://bda_bucket_2022</a:t>
            </a:r>
          </a:p>
          <a:p>
            <a:pPr marL="0" lvl="0" indent="0">
              <a:buClr>
                <a:schemeClr val="dk1"/>
              </a:buClr>
              <a:buSzPts val="1100"/>
              <a:buNone/>
            </a:pPr>
            <a:r>
              <a:rPr lang="en-US" sz="1800" dirty="0">
                <a:solidFill>
                  <a:srgbClr val="F3F3F3"/>
                </a:solidFill>
              </a:rPr>
              <a:t># </a:t>
            </a:r>
            <a:r>
              <a:rPr lang="en-US" sz="1800" dirty="0"/>
              <a:t>I created a cluster - and I have to use the </a:t>
            </a:r>
            <a:r>
              <a:rPr lang="en-US" sz="1800" dirty="0" err="1"/>
              <a:t>pyspark</a:t>
            </a:r>
            <a:r>
              <a:rPr lang="en-US" sz="1800" dirty="0"/>
              <a:t> jar to run it - and then in the targeted bucket it will execute the </a:t>
            </a:r>
            <a:r>
              <a:rPr lang="en-US" sz="1800" dirty="0" smtClean="0"/>
              <a:t>query</a:t>
            </a:r>
          </a:p>
          <a:p>
            <a:pPr marL="0" lvl="0" indent="0">
              <a:buClr>
                <a:schemeClr val="dk1"/>
              </a:buClr>
              <a:buSzPts val="1100"/>
              <a:buNone/>
            </a:pPr>
            <a:r>
              <a:rPr lang="en-US" sz="1800" dirty="0" err="1" smtClean="0">
                <a:solidFill>
                  <a:schemeClr val="accent1">
                    <a:lumMod val="60000"/>
                    <a:lumOff val="40000"/>
                  </a:schemeClr>
                </a:solidFill>
                <a:latin typeface="Franklin Gothic Medium Cond" panose="020B0606030402020204" pitchFamily="34" charset="0"/>
              </a:rPr>
              <a:t>gcloud</a:t>
            </a:r>
            <a:r>
              <a:rPr lang="en-US" sz="1800" dirty="0" smtClean="0">
                <a:solidFill>
                  <a:schemeClr val="accent1">
                    <a:lumMod val="60000"/>
                    <a:lumOff val="40000"/>
                  </a:schemeClr>
                </a:solidFill>
                <a:latin typeface="Franklin Gothic Medium Cond" panose="020B0606030402020204" pitchFamily="34" charset="0"/>
              </a:rPr>
              <a:t> </a:t>
            </a:r>
            <a:r>
              <a:rPr lang="en-US" sz="1800" dirty="0" err="1">
                <a:solidFill>
                  <a:schemeClr val="accent1">
                    <a:lumMod val="60000"/>
                    <a:lumOff val="40000"/>
                  </a:schemeClr>
                </a:solidFill>
                <a:latin typeface="Franklin Gothic Medium Cond" panose="020B0606030402020204" pitchFamily="34" charset="0"/>
              </a:rPr>
              <a:t>dataproc</a:t>
            </a:r>
            <a:r>
              <a:rPr lang="en-US" sz="1800" dirty="0">
                <a:solidFill>
                  <a:schemeClr val="accent1">
                    <a:lumMod val="60000"/>
                    <a:lumOff val="40000"/>
                  </a:schemeClr>
                </a:solidFill>
                <a:latin typeface="Franklin Gothic Medium Cond" panose="020B0606030402020204" pitchFamily="34" charset="0"/>
              </a:rPr>
              <a:t> jobs submit </a:t>
            </a:r>
            <a:r>
              <a:rPr lang="en-US" sz="1800" dirty="0" err="1">
                <a:solidFill>
                  <a:schemeClr val="accent1">
                    <a:lumMod val="60000"/>
                    <a:lumOff val="40000"/>
                  </a:schemeClr>
                </a:solidFill>
                <a:latin typeface="Franklin Gothic Medium Cond" panose="020B0606030402020204" pitchFamily="34" charset="0"/>
              </a:rPr>
              <a:t>pyspark</a:t>
            </a:r>
            <a:r>
              <a:rPr lang="en-US" sz="1800" dirty="0">
                <a:solidFill>
                  <a:schemeClr val="accent1">
                    <a:lumMod val="60000"/>
                    <a:lumOff val="40000"/>
                  </a:schemeClr>
                </a:solidFill>
                <a:latin typeface="Franklin Gothic Medium Cond" panose="020B0606030402020204" pitchFamily="34" charset="0"/>
              </a:rPr>
              <a:t> main4.py --region=us-central1 --cluster=cluster-f937 --jars=gs://spark-lib/bigquery/spark-bigquery-latest_2.12.jar</a:t>
            </a:r>
          </a:p>
          <a:p>
            <a:pPr marL="0" lvl="0" indent="0">
              <a:buClr>
                <a:schemeClr val="dk1"/>
              </a:buClr>
              <a:buSzPts val="1100"/>
              <a:buNone/>
            </a:pPr>
            <a:r>
              <a:rPr lang="en-US" sz="1800" dirty="0"/>
              <a:t># I used </a:t>
            </a:r>
            <a:r>
              <a:rPr lang="en-US" sz="1800" dirty="0" err="1"/>
              <a:t>bigquery</a:t>
            </a:r>
            <a:r>
              <a:rPr lang="en-US" sz="1800" dirty="0"/>
              <a:t> helper so that I could execute all the queries that were requested - and the targeted project must be </a:t>
            </a:r>
            <a:r>
              <a:rPr lang="en-US" sz="1800" dirty="0" smtClean="0"/>
              <a:t>written directly. </a:t>
            </a:r>
          </a:p>
          <a:p>
            <a:pPr marL="0" lvl="0" indent="0">
              <a:buClr>
                <a:schemeClr val="dk1"/>
              </a:buClr>
              <a:buSzPts val="1100"/>
              <a:buNone/>
            </a:pPr>
            <a:r>
              <a:rPr lang="en-US" sz="1800" dirty="0" smtClean="0">
                <a:solidFill>
                  <a:srgbClr val="F3F3F3"/>
                </a:solidFill>
              </a:rPr>
              <a:t>Most </a:t>
            </a:r>
            <a:r>
              <a:rPr lang="en-US" sz="1800" dirty="0">
                <a:solidFill>
                  <a:srgbClr val="F3F3F3"/>
                </a:solidFill>
              </a:rPr>
              <a:t>resources are from here:</a:t>
            </a:r>
          </a:p>
          <a:p>
            <a:pPr marL="0" lvl="0" indent="0" algn="l" rtl="0">
              <a:spcBef>
                <a:spcPts val="600"/>
              </a:spcBef>
              <a:spcAft>
                <a:spcPts val="0"/>
              </a:spcAft>
              <a:buClr>
                <a:schemeClr val="dk1"/>
              </a:buClr>
              <a:buSzPts val="1100"/>
              <a:buFont typeface="Arial"/>
              <a:buNone/>
            </a:pPr>
            <a:r>
              <a:rPr lang="en-US" sz="1800" dirty="0">
                <a:solidFill>
                  <a:schemeClr val="accent1">
                    <a:lumMod val="60000"/>
                    <a:lumOff val="40000"/>
                  </a:schemeClr>
                </a:solidFill>
                <a:latin typeface="Franklin Gothic Medium Cond" panose="020B0606030402020204" pitchFamily="34" charset="0"/>
              </a:rPr>
              <a:t>https://cloud.google.com/dataproc/docs/tutorials/bigquery-connector-spark-example#pyspark</a:t>
            </a:r>
            <a:endParaRPr sz="1800" dirty="0">
              <a:solidFill>
                <a:schemeClr val="accent1">
                  <a:lumMod val="60000"/>
                  <a:lumOff val="40000"/>
                </a:schemeClr>
              </a:solidFill>
              <a:latin typeface="Franklin Gothic Medium Cond" panose="020B0606030402020204" pitchFamily="34" charset="0"/>
            </a:endParaRPr>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Description &amp; Goals</a:t>
            </a:r>
            <a:endParaRPr dirty="0"/>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Medicare</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Technical Details</a:t>
            </a:r>
            <a:endParaRPr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7" name="Content Placeholder 12">
            <a:extLst>
              <a:ext uri="{FF2B5EF4-FFF2-40B4-BE49-F238E27FC236}">
                <a16:creationId xmlns:a16="http://schemas.microsoft.com/office/drawing/2014/main" id="{935C73F8-8039-4125-AAA8-4F39782D4FC5}"/>
              </a:ext>
            </a:extLst>
          </p:cNvPr>
          <p:cNvPicPr/>
          <p:nvPr/>
        </p:nvPicPr>
        <p:blipFill>
          <a:blip r:embed="rId3"/>
          <a:stretch/>
        </p:blipFill>
        <p:spPr>
          <a:xfrm>
            <a:off x="1219200" y="971550"/>
            <a:ext cx="6934200" cy="1269323"/>
          </a:xfrm>
          <a:prstGeom prst="rect">
            <a:avLst/>
          </a:prstGeom>
          <a:ln>
            <a:noFill/>
          </a:ln>
        </p:spPr>
      </p:pic>
      <p:pic>
        <p:nvPicPr>
          <p:cNvPr id="5" name="Picture 4">
            <a:extLst>
              <a:ext uri="{FF2B5EF4-FFF2-40B4-BE49-F238E27FC236}">
                <a16:creationId xmlns:a16="http://schemas.microsoft.com/office/drawing/2014/main" id="{BD726B09-B39A-4826-8B89-3D31BB2724F6}"/>
              </a:ext>
            </a:extLst>
          </p:cNvPr>
          <p:cNvPicPr>
            <a:picLocks noChangeAspect="1"/>
          </p:cNvPicPr>
          <p:nvPr/>
        </p:nvPicPr>
        <p:blipFill>
          <a:blip r:embed="rId4"/>
          <a:stretch>
            <a:fillRect/>
          </a:stretch>
        </p:blipFill>
        <p:spPr>
          <a:xfrm>
            <a:off x="304800" y="2358050"/>
            <a:ext cx="4973161" cy="2551978"/>
          </a:xfrm>
          <a:prstGeom prst="rect">
            <a:avLst/>
          </a:prstGeom>
        </p:spPr>
      </p:pic>
      <p:pic>
        <p:nvPicPr>
          <p:cNvPr id="8" name="Picture 7">
            <a:extLst>
              <a:ext uri="{FF2B5EF4-FFF2-40B4-BE49-F238E27FC236}">
                <a16:creationId xmlns:a16="http://schemas.microsoft.com/office/drawing/2014/main" id="{90ABAE68-9E4C-499C-B035-B2D4E3756DB3}"/>
              </a:ext>
            </a:extLst>
          </p:cNvPr>
          <p:cNvPicPr>
            <a:picLocks noChangeAspect="1"/>
          </p:cNvPicPr>
          <p:nvPr/>
        </p:nvPicPr>
        <p:blipFill rotWithShape="1">
          <a:blip r:embed="rId5"/>
          <a:srcRect r="25927"/>
          <a:stretch/>
        </p:blipFill>
        <p:spPr>
          <a:xfrm>
            <a:off x="5410200" y="2358050"/>
            <a:ext cx="3683744" cy="2551978"/>
          </a:xfrm>
          <a:prstGeom prst="rect">
            <a:avLst/>
          </a:prstGeom>
        </p:spPr>
      </p:pic>
    </p:spTree>
    <p:extLst>
      <p:ext uri="{BB962C8B-B14F-4D97-AF65-F5344CB8AC3E}">
        <p14:creationId xmlns:p14="http://schemas.microsoft.com/office/powerpoint/2010/main" val="384386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Technical Details - RAAS</a:t>
            </a:r>
            <a:endParaRPr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3" name="Picture 2">
            <a:extLst>
              <a:ext uri="{FF2B5EF4-FFF2-40B4-BE49-F238E27FC236}">
                <a16:creationId xmlns:a16="http://schemas.microsoft.com/office/drawing/2014/main" id="{E15005FC-7E94-43B9-B797-D2297B0AE046}"/>
              </a:ext>
            </a:extLst>
          </p:cNvPr>
          <p:cNvPicPr>
            <a:picLocks noChangeAspect="1"/>
          </p:cNvPicPr>
          <p:nvPr/>
        </p:nvPicPr>
        <p:blipFill>
          <a:blip r:embed="rId3"/>
          <a:stretch>
            <a:fillRect/>
          </a:stretch>
        </p:blipFill>
        <p:spPr>
          <a:xfrm>
            <a:off x="1295400" y="858710"/>
            <a:ext cx="7315200" cy="4089171"/>
          </a:xfrm>
          <a:prstGeom prst="rect">
            <a:avLst/>
          </a:prstGeom>
        </p:spPr>
      </p:pic>
    </p:spTree>
    <p:extLst>
      <p:ext uri="{BB962C8B-B14F-4D97-AF65-F5344CB8AC3E}">
        <p14:creationId xmlns:p14="http://schemas.microsoft.com/office/powerpoint/2010/main" val="4258554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Technical Details - RAAS</a:t>
            </a:r>
            <a:endParaRPr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6" name="Picture 5">
            <a:extLst>
              <a:ext uri="{FF2B5EF4-FFF2-40B4-BE49-F238E27FC236}">
                <a16:creationId xmlns:a16="http://schemas.microsoft.com/office/drawing/2014/main" id="{F6F34334-2A79-4C61-8958-762681FCA0E7}"/>
              </a:ext>
            </a:extLst>
          </p:cNvPr>
          <p:cNvPicPr>
            <a:picLocks noChangeAspect="1"/>
          </p:cNvPicPr>
          <p:nvPr/>
        </p:nvPicPr>
        <p:blipFill>
          <a:blip r:embed="rId3"/>
          <a:stretch>
            <a:fillRect/>
          </a:stretch>
        </p:blipFill>
        <p:spPr>
          <a:xfrm>
            <a:off x="1295400" y="875599"/>
            <a:ext cx="7391400" cy="4141957"/>
          </a:xfrm>
          <a:prstGeom prst="rect">
            <a:avLst/>
          </a:prstGeom>
        </p:spPr>
      </p:pic>
    </p:spTree>
    <p:extLst>
      <p:ext uri="{BB962C8B-B14F-4D97-AF65-F5344CB8AC3E}">
        <p14:creationId xmlns:p14="http://schemas.microsoft.com/office/powerpoint/2010/main" val="2176842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K-Means - Exemplu</a:t>
            </a:r>
            <a:endParaRPr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344;p35">
            <a:extLst>
              <a:ext uri="{FF2B5EF4-FFF2-40B4-BE49-F238E27FC236}">
                <a16:creationId xmlns:a16="http://schemas.microsoft.com/office/drawing/2014/main" id="{B59ED338-F1DC-423B-85F1-9FE65DE6A368}"/>
              </a:ext>
            </a:extLst>
          </p:cNvPr>
          <p:cNvSpPr txBox="1">
            <a:spLocks noGrp="1"/>
          </p:cNvSpPr>
          <p:nvPr>
            <p:ph type="body" idx="1"/>
          </p:nvPr>
        </p:nvSpPr>
        <p:spPr>
          <a:xfrm>
            <a:off x="1165498" y="1200150"/>
            <a:ext cx="7357659" cy="3498635"/>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n-US" sz="1800" dirty="0">
                <a:solidFill>
                  <a:srgbClr val="F3F3F3"/>
                </a:solidFill>
                <a:latin typeface="Bahnschrift Light Condensed" panose="020B0502040204020203" pitchFamily="34" charset="0"/>
              </a:rPr>
              <a:t>Din </a:t>
            </a:r>
            <a:r>
              <a:rPr lang="en-US" sz="1800" dirty="0" err="1">
                <a:solidFill>
                  <a:srgbClr val="F3F3F3"/>
                </a:solidFill>
                <a:latin typeface="Bahnschrift Light Condensed" panose="020B0502040204020203" pitchFamily="34" charset="0"/>
              </a:rPr>
              <a:t>datasetul</a:t>
            </a:r>
            <a:r>
              <a:rPr lang="en-US" sz="1800" dirty="0">
                <a:solidFill>
                  <a:srgbClr val="F3F3F3"/>
                </a:solidFill>
                <a:latin typeface="Bahnschrift Light Condensed" panose="020B0502040204020203" pitchFamily="34" charset="0"/>
              </a:rPr>
              <a:t> de la </a:t>
            </a:r>
            <a:r>
              <a:rPr lang="en-US" sz="1800" dirty="0" err="1">
                <a:solidFill>
                  <a:srgbClr val="F3F3F3"/>
                </a:solidFill>
                <a:latin typeface="Bahnschrift Light Condensed" panose="020B0502040204020203" pitchFamily="34" charset="0"/>
              </a:rPr>
              <a:t>medicare</a:t>
            </a:r>
            <a:r>
              <a:rPr lang="en-US" sz="1800" dirty="0">
                <a:solidFill>
                  <a:srgbClr val="F3F3F3"/>
                </a:solidFill>
                <a:latin typeface="Bahnschrift Light Condensed" panose="020B0502040204020203" pitchFamily="34" charset="0"/>
              </a:rPr>
              <a:t> am </a:t>
            </a:r>
            <a:r>
              <a:rPr lang="en-US" sz="1800" dirty="0" err="1">
                <a:solidFill>
                  <a:srgbClr val="F3F3F3"/>
                </a:solidFill>
                <a:latin typeface="Bahnschrift Light Condensed" panose="020B0502040204020203" pitchFamily="34" charset="0"/>
              </a:rPr>
              <a:t>exportat</a:t>
            </a:r>
            <a:r>
              <a:rPr lang="en-US" sz="1800" dirty="0">
                <a:solidFill>
                  <a:srgbClr val="F3F3F3"/>
                </a:solidFill>
                <a:latin typeface="Bahnschrift Light Condensed" panose="020B0502040204020203" pitchFamily="34" charset="0"/>
              </a:rPr>
              <a:t> ca CSV </a:t>
            </a:r>
            <a:r>
              <a:rPr lang="en-US" sz="1800" dirty="0" err="1">
                <a:solidFill>
                  <a:srgbClr val="F3F3F3"/>
                </a:solidFill>
                <a:latin typeface="Bahnschrift Light Condensed" panose="020B0502040204020203" pitchFamily="34" charset="0"/>
              </a:rPr>
              <a:t>tabelul</a:t>
            </a:r>
            <a:r>
              <a:rPr lang="en-US" sz="1800" dirty="0">
                <a:solidFill>
                  <a:srgbClr val="F3F3F3"/>
                </a:solidFill>
                <a:latin typeface="Bahnschrift Light Condensed" panose="020B0502040204020203" pitchFamily="34" charset="0"/>
              </a:rPr>
              <a:t> cu </a:t>
            </a:r>
            <a:r>
              <a:rPr lang="en-US" sz="1800" dirty="0">
                <a:solidFill>
                  <a:schemeClr val="accent1">
                    <a:lumMod val="60000"/>
                    <a:lumOff val="40000"/>
                  </a:schemeClr>
                </a:solidFill>
                <a:latin typeface="Bahnschrift Light Condensed" panose="020B0502040204020203" pitchFamily="34" charset="0"/>
              </a:rPr>
              <a:t>nursing_facilities_2014</a:t>
            </a:r>
          </a:p>
          <a:p>
            <a:pPr marL="0" indent="0" algn="just">
              <a:buClr>
                <a:schemeClr val="dk1"/>
              </a:buClr>
              <a:buSzPts val="1100"/>
              <a:buNone/>
            </a:pPr>
            <a:r>
              <a:rPr lang="en-US" sz="1800" dirty="0">
                <a:latin typeface="Bahnschrift Light Condensed" panose="020B0502040204020203" pitchFamily="34" charset="0"/>
              </a:rPr>
              <a:t>P</a:t>
            </a:r>
            <a:r>
              <a:rPr lang="en-US" sz="1800" dirty="0">
                <a:solidFill>
                  <a:srgbClr val="F3F3F3"/>
                </a:solidFill>
                <a:latin typeface="Bahnschrift Light Condensed" panose="020B0502040204020203" pitchFamily="34" charset="0"/>
              </a:rPr>
              <a:t>e </a:t>
            </a:r>
            <a:r>
              <a:rPr lang="en-US" sz="1800" dirty="0" err="1">
                <a:solidFill>
                  <a:srgbClr val="F3F3F3"/>
                </a:solidFill>
                <a:latin typeface="Bahnschrift Light Condensed" panose="020B0502040204020203" pitchFamily="34" charset="0"/>
              </a:rPr>
              <a:t>tabelul</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acesta</a:t>
            </a:r>
            <a:r>
              <a:rPr lang="en-US" sz="1800" dirty="0">
                <a:solidFill>
                  <a:srgbClr val="F3F3F3"/>
                </a:solidFill>
                <a:latin typeface="Bahnschrift Light Condensed" panose="020B0502040204020203" pitchFamily="34" charset="0"/>
              </a:rPr>
              <a:t> am </a:t>
            </a:r>
            <a:r>
              <a:rPr lang="en-US" sz="1800" dirty="0" err="1">
                <a:solidFill>
                  <a:srgbClr val="F3F3F3"/>
                </a:solidFill>
                <a:latin typeface="Bahnschrift Light Condensed" panose="020B0502040204020203" pitchFamily="34" charset="0"/>
              </a:rPr>
              <a:t>rulat</a:t>
            </a:r>
            <a:r>
              <a:rPr lang="en-US" sz="1800" dirty="0">
                <a:solidFill>
                  <a:srgbClr val="F3F3F3"/>
                </a:solidFill>
                <a:latin typeface="Bahnschrift Light Condensed" panose="020B0502040204020203" pitchFamily="34" charset="0"/>
              </a:rPr>
              <a:t> un K-means pe </a:t>
            </a:r>
            <a:r>
              <a:rPr lang="en-US" sz="1800" dirty="0" err="1">
                <a:solidFill>
                  <a:srgbClr val="F3F3F3"/>
                </a:solidFill>
                <a:latin typeface="Bahnschrift Light Condensed" panose="020B0502040204020203" pitchFamily="34" charset="0"/>
              </a:rPr>
              <a:t>coloanele</a:t>
            </a:r>
            <a:r>
              <a:rPr lang="en-US" sz="1800" dirty="0">
                <a:solidFill>
                  <a:srgbClr val="F3F3F3"/>
                </a:solidFill>
                <a:latin typeface="Bahnschrift Light Condensed" panose="020B0502040204020203" pitchFamily="34" charset="0"/>
              </a:rPr>
              <a:t> </a:t>
            </a:r>
            <a:r>
              <a:rPr lang="en-US" sz="1800" i="1" dirty="0" err="1">
                <a:solidFill>
                  <a:schemeClr val="accent1">
                    <a:lumMod val="60000"/>
                    <a:lumOff val="40000"/>
                  </a:schemeClr>
                </a:solidFill>
                <a:latin typeface="Bahnschrift Light Condensed" panose="020B0502040204020203" pitchFamily="34" charset="0"/>
              </a:rPr>
              <a:t>average_length_of_stays_days</a:t>
            </a:r>
            <a:r>
              <a:rPr lang="en-US" sz="1800" i="1" dirty="0">
                <a:solidFill>
                  <a:schemeClr val="accent1">
                    <a:lumMod val="60000"/>
                    <a:lumOff val="40000"/>
                  </a:schemeClr>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si</a:t>
            </a:r>
            <a:r>
              <a:rPr lang="en-US" sz="1800" dirty="0">
                <a:solidFill>
                  <a:srgbClr val="F3F3F3"/>
                </a:solidFill>
                <a:latin typeface="Bahnschrift Light Condensed" panose="020B0502040204020203" pitchFamily="34" charset="0"/>
              </a:rPr>
              <a:t> </a:t>
            </a:r>
            <a:r>
              <a:rPr lang="en-US" sz="1800" i="1" dirty="0" err="1">
                <a:solidFill>
                  <a:schemeClr val="accent1">
                    <a:lumMod val="60000"/>
                    <a:lumOff val="40000"/>
                  </a:schemeClr>
                </a:solidFill>
                <a:latin typeface="Bahnschrift Light Condensed" panose="020B0502040204020203" pitchFamily="34" charset="0"/>
              </a:rPr>
              <a:t>distinct_beneficiaries_per_provider</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unde</a:t>
            </a:r>
            <a:r>
              <a:rPr lang="en-US" sz="1800" dirty="0">
                <a:solidFill>
                  <a:srgbClr val="F3F3F3"/>
                </a:solidFill>
                <a:latin typeface="Bahnschrift Light Condensed" panose="020B0502040204020203" pitchFamily="34" charset="0"/>
              </a:rPr>
              <a:t> un entry in </a:t>
            </a:r>
            <a:r>
              <a:rPr lang="en-US" sz="1800" dirty="0" err="1">
                <a:solidFill>
                  <a:srgbClr val="F3F3F3"/>
                </a:solidFill>
                <a:latin typeface="Bahnschrift Light Condensed" panose="020B0502040204020203" pitchFamily="34" charset="0"/>
              </a:rPr>
              <a:t>tabel</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este</a:t>
            </a:r>
            <a:r>
              <a:rPr lang="en-US" sz="1800" dirty="0">
                <a:solidFill>
                  <a:srgbClr val="F3F3F3"/>
                </a:solidFill>
                <a:latin typeface="Bahnschrift Light Condensed" panose="020B0502040204020203" pitchFamily="34" charset="0"/>
              </a:rPr>
              <a:t> un spital. Si </a:t>
            </a:r>
            <a:r>
              <a:rPr lang="en-US" sz="1800" dirty="0" err="1">
                <a:solidFill>
                  <a:srgbClr val="F3F3F3"/>
                </a:solidFill>
                <a:latin typeface="Bahnschrift Light Condensed" panose="020B0502040204020203" pitchFamily="34" charset="0"/>
              </a:rPr>
              <a:t>practic</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rulam</a:t>
            </a:r>
            <a:r>
              <a:rPr lang="en-US" sz="1800" dirty="0">
                <a:solidFill>
                  <a:srgbClr val="F3F3F3"/>
                </a:solidFill>
                <a:latin typeface="Bahnschrift Light Condensed" panose="020B0502040204020203" pitchFamily="34" charset="0"/>
              </a:rPr>
              <a:t> un k-means care </a:t>
            </a:r>
            <a:r>
              <a:rPr lang="en-US" sz="1800" dirty="0" err="1">
                <a:solidFill>
                  <a:srgbClr val="F3F3F3"/>
                </a:solidFill>
                <a:latin typeface="Bahnschrift Light Condensed" panose="020B0502040204020203" pitchFamily="34" charset="0"/>
              </a:rPr>
              <a:t>clusterizeaza</a:t>
            </a:r>
            <a:r>
              <a:rPr lang="en-US" sz="1800" dirty="0">
                <a:solidFill>
                  <a:srgbClr val="F3F3F3"/>
                </a:solidFill>
                <a:latin typeface="Bahnschrift Light Condensed" panose="020B0502040204020203" pitchFamily="34" charset="0"/>
              </a:rPr>
              <a:t> un spital in </a:t>
            </a:r>
            <a:r>
              <a:rPr lang="en-US" sz="1800" dirty="0" err="1">
                <a:solidFill>
                  <a:srgbClr val="F3F3F3"/>
                </a:solidFill>
                <a:latin typeface="Bahnschrift Light Condensed" panose="020B0502040204020203" pitchFamily="34" charset="0"/>
              </a:rPr>
              <a:t>functie</a:t>
            </a:r>
            <a:r>
              <a:rPr lang="en-US" sz="1800" dirty="0">
                <a:solidFill>
                  <a:srgbClr val="F3F3F3"/>
                </a:solidFill>
                <a:latin typeface="Bahnschrift Light Condensed" panose="020B0502040204020203" pitchFamily="34" charset="0"/>
              </a:rPr>
              <a:t> de </a:t>
            </a:r>
            <a:r>
              <a:rPr lang="en-US" sz="1800" dirty="0" err="1">
                <a:solidFill>
                  <a:srgbClr val="F3F3F3"/>
                </a:solidFill>
                <a:latin typeface="Bahnschrift Light Condensed" panose="020B0502040204020203" pitchFamily="34" charset="0"/>
              </a:rPr>
              <a:t>aceste</a:t>
            </a:r>
            <a:r>
              <a:rPr lang="en-US" sz="1800" dirty="0">
                <a:solidFill>
                  <a:srgbClr val="F3F3F3"/>
                </a:solidFill>
                <a:latin typeface="Bahnschrift Light Condensed" panose="020B0502040204020203" pitchFamily="34" charset="0"/>
              </a:rPr>
              <a:t> 2 </a:t>
            </a:r>
            <a:r>
              <a:rPr lang="en-US" sz="1800" dirty="0" err="1">
                <a:solidFill>
                  <a:srgbClr val="F3F3F3"/>
                </a:solidFill>
                <a:latin typeface="Bahnschrift Light Condensed" panose="020B0502040204020203" pitchFamily="34" charset="0"/>
              </a:rPr>
              <a:t>metrici</a:t>
            </a:r>
            <a:r>
              <a:rPr lang="en-US" sz="1800" dirty="0">
                <a:solidFill>
                  <a:srgbClr val="F3F3F3"/>
                </a:solidFill>
                <a:latin typeface="Bahnschrift Light Condensed" panose="020B0502040204020203" pitchFamily="34" charset="0"/>
              </a:rPr>
              <a:t>: </a:t>
            </a:r>
            <a:r>
              <a:rPr lang="en-US" sz="1800" i="1" dirty="0" err="1">
                <a:solidFill>
                  <a:schemeClr val="accent1">
                    <a:lumMod val="60000"/>
                    <a:lumOff val="40000"/>
                  </a:schemeClr>
                </a:solidFill>
                <a:latin typeface="Bahnschrift Light Condensed" panose="020B0502040204020203" pitchFamily="34" charset="0"/>
              </a:rPr>
              <a:t>distinct_beneficiaries_per_provider</a:t>
            </a:r>
            <a:r>
              <a:rPr lang="en-US" sz="1800" i="1" dirty="0">
                <a:solidFill>
                  <a:schemeClr val="accent1">
                    <a:lumMod val="60000"/>
                    <a:lumOff val="40000"/>
                  </a:schemeClr>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si</a:t>
            </a:r>
            <a:r>
              <a:rPr lang="en-US" sz="1800" dirty="0">
                <a:solidFill>
                  <a:srgbClr val="F3F3F3"/>
                </a:solidFill>
                <a:latin typeface="Bahnschrift Light Condensed" panose="020B0502040204020203" pitchFamily="34" charset="0"/>
              </a:rPr>
              <a:t> </a:t>
            </a:r>
            <a:r>
              <a:rPr lang="en-US" sz="1800" i="1" dirty="0" err="1">
                <a:solidFill>
                  <a:schemeClr val="accent1">
                    <a:lumMod val="60000"/>
                    <a:lumOff val="40000"/>
                  </a:schemeClr>
                </a:solidFill>
                <a:latin typeface="Bahnschrift Light Condensed" panose="020B0502040204020203" pitchFamily="34" charset="0"/>
              </a:rPr>
              <a:t>average_length_of_stays_days</a:t>
            </a:r>
            <a:r>
              <a:rPr lang="en-US" sz="1800" dirty="0">
                <a:solidFill>
                  <a:srgbClr val="F3F3F3"/>
                </a:solidFill>
                <a:latin typeface="Bahnschrift Light Condensed" panose="020B0502040204020203" pitchFamily="34" charset="0"/>
              </a:rPr>
              <a:t>, in </a:t>
            </a:r>
            <a:r>
              <a:rPr lang="en-US" sz="1800" dirty="0" err="1">
                <a:solidFill>
                  <a:srgbClr val="F3F3F3"/>
                </a:solidFill>
                <a:latin typeface="Bahnschrift Light Condensed" panose="020B0502040204020203" pitchFamily="34" charset="0"/>
              </a:rPr>
              <a:t>unul</a:t>
            </a:r>
            <a:r>
              <a:rPr lang="en-US" sz="1800" dirty="0">
                <a:solidFill>
                  <a:srgbClr val="F3F3F3"/>
                </a:solidFill>
                <a:latin typeface="Bahnschrift Light Condensed" panose="020B0502040204020203" pitchFamily="34" charset="0"/>
              </a:rPr>
              <a:t> din </a:t>
            </a:r>
            <a:r>
              <a:rPr lang="en-US" sz="1800" dirty="0" err="1">
                <a:solidFill>
                  <a:srgbClr val="F3F3F3"/>
                </a:solidFill>
                <a:latin typeface="Bahnschrift Light Condensed" panose="020B0502040204020203" pitchFamily="34" charset="0"/>
              </a:rPr>
              <a:t>cele</a:t>
            </a:r>
            <a:r>
              <a:rPr lang="en-US" sz="1800" dirty="0">
                <a:solidFill>
                  <a:srgbClr val="F3F3F3"/>
                </a:solidFill>
                <a:latin typeface="Bahnschrift Light Condensed" panose="020B0502040204020203" pitchFamily="34" charset="0"/>
              </a:rPr>
              <a:t> 4 </a:t>
            </a:r>
            <a:r>
              <a:rPr lang="en-US" sz="1800" dirty="0" err="1">
                <a:solidFill>
                  <a:srgbClr val="F3F3F3"/>
                </a:solidFill>
                <a:latin typeface="Bahnschrift Light Condensed" panose="020B0502040204020203" pitchFamily="34" charset="0"/>
              </a:rPr>
              <a:t>clustere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formate</a:t>
            </a:r>
            <a:r>
              <a:rPr lang="en-US" sz="1800" dirty="0">
                <a:latin typeface="Bahnschrift Light Condensed" panose="020B0502040204020203" pitchFamily="34" charset="0"/>
              </a:rPr>
              <a:t>. </a:t>
            </a:r>
            <a:r>
              <a:rPr lang="en-US" sz="1800" dirty="0" err="1">
                <a:latin typeface="Bahnschrift Light Condensed" panose="020B0502040204020203" pitchFamily="34" charset="0"/>
              </a:rPr>
              <a:t>Astfel</a:t>
            </a:r>
            <a:r>
              <a:rPr lang="en-US" sz="1800" dirty="0">
                <a:latin typeface="Bahnschrift Light Condensed" panose="020B0502040204020203" pitchFamily="34" charset="0"/>
              </a:rPr>
              <a:t> </a:t>
            </a:r>
            <a:r>
              <a:rPr lang="en-US" sz="1800" dirty="0" err="1">
                <a:latin typeface="Bahnschrift Light Condensed" panose="020B0502040204020203" pitchFamily="34" charset="0"/>
              </a:rPr>
              <a:t>p</a:t>
            </a:r>
            <a:r>
              <a:rPr lang="en-US" sz="1800" dirty="0" err="1">
                <a:solidFill>
                  <a:srgbClr val="F3F3F3"/>
                </a:solidFill>
                <a:latin typeface="Bahnschrift Light Condensed" panose="020B0502040204020203" pitchFamily="34" charset="0"/>
              </a:rPr>
              <a:t>utem</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vedea</a:t>
            </a:r>
            <a:r>
              <a:rPr lang="en-US" sz="1800" dirty="0">
                <a:solidFill>
                  <a:srgbClr val="F3F3F3"/>
                </a:solidFill>
                <a:latin typeface="Bahnschrift Light Condensed" panose="020B0502040204020203" pitchFamily="34" charset="0"/>
              </a:rPr>
              <a:t> 2 </a:t>
            </a:r>
            <a:r>
              <a:rPr lang="en-US" sz="1800" dirty="0" err="1">
                <a:solidFill>
                  <a:srgbClr val="F3F3F3"/>
                </a:solidFill>
                <a:latin typeface="Bahnschrift Light Condensed" panose="020B0502040204020203" pitchFamily="34" charset="0"/>
              </a:rPr>
              <a:t>diagrame</a:t>
            </a:r>
            <a:endParaRPr lang="en-US" sz="1800" dirty="0">
              <a:solidFill>
                <a:srgbClr val="F3F3F3"/>
              </a:solidFill>
              <a:latin typeface="Bahnschrift Light Condensed" panose="020B0502040204020203" pitchFamily="34" charset="0"/>
            </a:endParaRPr>
          </a:p>
          <a:p>
            <a:pPr marL="0" indent="0" algn="just">
              <a:buClr>
                <a:schemeClr val="dk1"/>
              </a:buClr>
              <a:buSzPts val="1100"/>
              <a:buNone/>
            </a:pPr>
            <a:r>
              <a:rPr lang="en-US" sz="1800" dirty="0">
                <a:latin typeface="Bahnschrift Light Condensed" panose="020B0502040204020203" pitchFamily="34" charset="0"/>
              </a:rPr>
              <a:t>P</a:t>
            </a:r>
            <a:r>
              <a:rPr lang="en-US" sz="1800" dirty="0">
                <a:solidFill>
                  <a:srgbClr val="F3F3F3"/>
                </a:solidFill>
                <a:latin typeface="Bahnschrift Light Condensed" panose="020B0502040204020203" pitchFamily="34" charset="0"/>
              </a:rPr>
              <a:t>rima </a:t>
            </a:r>
            <a:r>
              <a:rPr lang="en-US" sz="1800" dirty="0" err="1">
                <a:solidFill>
                  <a:srgbClr val="F3F3F3"/>
                </a:solidFill>
                <a:latin typeface="Bahnschrift Light Condensed" panose="020B0502040204020203" pitchFamily="34" charset="0"/>
              </a:rPr>
              <a:t>reprezentand</a:t>
            </a:r>
            <a:r>
              <a:rPr lang="en-US" sz="1800" dirty="0">
                <a:solidFill>
                  <a:srgbClr val="F3F3F3"/>
                </a:solidFill>
                <a:latin typeface="Bahnschrift Light Condensed" panose="020B0502040204020203" pitchFamily="34" charset="0"/>
              </a:rPr>
              <a:t> un plot cu </a:t>
            </a:r>
            <a:r>
              <a:rPr lang="en-US" sz="1800" dirty="0" err="1">
                <a:solidFill>
                  <a:srgbClr val="F3F3F3"/>
                </a:solidFill>
                <a:latin typeface="Bahnschrift Light Condensed" panose="020B0502040204020203" pitchFamily="34" charset="0"/>
              </a:rPr>
              <a:t>centroizi</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formati</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dupa</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ce</a:t>
            </a:r>
            <a:r>
              <a:rPr lang="en-US" sz="1800" dirty="0">
                <a:solidFill>
                  <a:srgbClr val="F3F3F3"/>
                </a:solidFill>
                <a:latin typeface="Bahnschrift Light Condensed" panose="020B0502040204020203" pitchFamily="34" charset="0"/>
              </a:rPr>
              <a:t> am </a:t>
            </a:r>
            <a:r>
              <a:rPr lang="en-US" sz="1800" dirty="0" err="1">
                <a:solidFill>
                  <a:srgbClr val="F3F3F3"/>
                </a:solidFill>
                <a:latin typeface="Bahnschrift Light Condensed" panose="020B0502040204020203" pitchFamily="34" charset="0"/>
              </a:rPr>
              <a:t>rulat</a:t>
            </a:r>
            <a:r>
              <a:rPr lang="en-US" sz="1800" dirty="0">
                <a:solidFill>
                  <a:srgbClr val="F3F3F3"/>
                </a:solidFill>
                <a:latin typeface="Bahnschrift Light Condensed" panose="020B0502040204020203" pitchFamily="34" charset="0"/>
              </a:rPr>
              <a:t> k-means pe </a:t>
            </a:r>
            <a:r>
              <a:rPr lang="en-US" sz="1800" dirty="0" err="1">
                <a:solidFill>
                  <a:srgbClr val="F3F3F3"/>
                </a:solidFill>
                <a:latin typeface="Bahnschrift Light Condensed" panose="020B0502040204020203" pitchFamily="34" charset="0"/>
              </a:rPr>
              <a:t>subsetul</a:t>
            </a:r>
            <a:r>
              <a:rPr lang="en-US" sz="1800" dirty="0">
                <a:solidFill>
                  <a:srgbClr val="F3F3F3"/>
                </a:solidFill>
                <a:latin typeface="Bahnschrift Light Condensed" panose="020B0502040204020203" pitchFamily="34" charset="0"/>
              </a:rPr>
              <a:t> </a:t>
            </a:r>
            <a:r>
              <a:rPr lang="en-US" sz="1800" i="1" dirty="0">
                <a:solidFill>
                  <a:schemeClr val="accent1">
                    <a:lumMod val="60000"/>
                    <a:lumOff val="40000"/>
                  </a:schemeClr>
                </a:solidFill>
                <a:latin typeface="Bahnschrift Light Condensed" panose="020B0502040204020203" pitchFamily="34" charset="0"/>
              </a:rPr>
              <a:t>nursing_facilities_2014 </a:t>
            </a:r>
            <a:r>
              <a:rPr lang="en-US" sz="1800" dirty="0">
                <a:solidFill>
                  <a:srgbClr val="F3F3F3"/>
                </a:solidFill>
                <a:latin typeface="Bahnschrift Light Condensed" panose="020B0502040204020203" pitchFamily="34" charset="0"/>
              </a:rPr>
              <a:t>din dataset de la Medicare</a:t>
            </a:r>
          </a:p>
          <a:p>
            <a:pPr marL="0" indent="0" algn="just">
              <a:buClr>
                <a:schemeClr val="dk1"/>
              </a:buClr>
              <a:buSzPts val="1100"/>
              <a:buNone/>
            </a:pPr>
            <a:r>
              <a:rPr lang="en-US" sz="1800" dirty="0" err="1">
                <a:latin typeface="Bahnschrift Light Condensed" panose="020B0502040204020203" pitchFamily="34" charset="0"/>
              </a:rPr>
              <a:t>I</a:t>
            </a:r>
            <a:r>
              <a:rPr lang="en-US" sz="1800" dirty="0" err="1">
                <a:solidFill>
                  <a:srgbClr val="F3F3F3"/>
                </a:solidFill>
                <a:latin typeface="Bahnschrift Light Condensed" panose="020B0502040204020203" pitchFamily="34" charset="0"/>
              </a:rPr>
              <a:t>ar</a:t>
            </a:r>
            <a:r>
              <a:rPr lang="en-US" sz="1800" dirty="0">
                <a:solidFill>
                  <a:srgbClr val="F3F3F3"/>
                </a:solidFill>
                <a:latin typeface="Bahnschrift Light Condensed" panose="020B0502040204020203" pitchFamily="34" charset="0"/>
              </a:rPr>
              <a:t> al </a:t>
            </a:r>
            <a:r>
              <a:rPr lang="en-US" sz="1800" dirty="0" err="1">
                <a:solidFill>
                  <a:srgbClr val="F3F3F3"/>
                </a:solidFill>
                <a:latin typeface="Bahnschrift Light Condensed" panose="020B0502040204020203" pitchFamily="34" charset="0"/>
              </a:rPr>
              <a:t>doilea</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este</a:t>
            </a:r>
            <a:r>
              <a:rPr lang="en-US" sz="1800" dirty="0">
                <a:solidFill>
                  <a:srgbClr val="F3F3F3"/>
                </a:solidFill>
                <a:latin typeface="Bahnschrift Light Condensed" panose="020B0502040204020203" pitchFamily="34" charset="0"/>
              </a:rPr>
              <a:t> o </a:t>
            </a:r>
            <a:r>
              <a:rPr lang="en-US" sz="1800" dirty="0" err="1">
                <a:solidFill>
                  <a:srgbClr val="F3F3F3"/>
                </a:solidFill>
                <a:latin typeface="Bahnschrift Light Condensed" panose="020B0502040204020203" pitchFamily="34" charset="0"/>
              </a:rPr>
              <a:t>diagrama</a:t>
            </a:r>
            <a:r>
              <a:rPr lang="en-US" sz="1800" dirty="0">
                <a:solidFill>
                  <a:srgbClr val="F3F3F3"/>
                </a:solidFill>
                <a:latin typeface="Bahnschrift Light Condensed" panose="020B0502040204020203" pitchFamily="34" charset="0"/>
              </a:rPr>
              <a:t> cu </a:t>
            </a:r>
            <a:r>
              <a:rPr lang="en-US" sz="1800" dirty="0" err="1">
                <a:solidFill>
                  <a:srgbClr val="F3F3F3"/>
                </a:solidFill>
                <a:latin typeface="Bahnschrift Light Condensed" panose="020B0502040204020203" pitchFamily="34" charset="0"/>
              </a:rPr>
              <a:t>toate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clustere</a:t>
            </a:r>
            <a:r>
              <a:rPr lang="en-US" sz="1800" dirty="0">
                <a:solidFill>
                  <a:srgbClr val="F3F3F3"/>
                </a:solidFill>
                <a:latin typeface="Bahnschrift Light Condensed" panose="020B0502040204020203" pitchFamily="34" charset="0"/>
              </a:rPr>
              <a:t> </a:t>
            </a:r>
            <a:r>
              <a:rPr lang="en-US" sz="1800" dirty="0">
                <a:latin typeface="Bahnschrift Light Condensed" panose="020B0502040204020203" pitchFamily="34" charset="0"/>
              </a:rPr>
              <a:t>reunite </a:t>
            </a:r>
            <a:r>
              <a:rPr lang="en-US" sz="1800" dirty="0" err="1">
                <a:latin typeface="Bahnschrift Light Condensed" panose="020B0502040204020203" pitchFamily="34" charset="0"/>
              </a:rPr>
              <a:t>si</a:t>
            </a:r>
            <a:r>
              <a:rPr lang="en-US" sz="1800" dirty="0">
                <a:latin typeface="Bahnschrift Light Condensed" panose="020B0502040204020203" pitchFamily="34" charset="0"/>
              </a:rPr>
              <a:t> sunt</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plotate</a:t>
            </a:r>
            <a:r>
              <a:rPr lang="en-US" sz="1800" dirty="0">
                <a:solidFill>
                  <a:srgbClr val="F3F3F3"/>
                </a:solidFill>
                <a:latin typeface="Bahnschrift Light Condensed" panose="020B0502040204020203" pitchFamily="34" charset="0"/>
              </a:rPr>
              <a:t> cu una din </a:t>
            </a:r>
            <a:r>
              <a:rPr lang="en-US" sz="1800" dirty="0" err="1">
                <a:solidFill>
                  <a:srgbClr val="F3F3F3"/>
                </a:solidFill>
                <a:latin typeface="Bahnschrift Light Condensed" panose="020B0502040204020203" pitchFamily="34" charset="0"/>
              </a:rPr>
              <a:t>culorile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rosu</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galben</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verde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si</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negru</a:t>
            </a:r>
            <a:r>
              <a:rPr lang="en-US" sz="1800" dirty="0">
                <a:solidFill>
                  <a:srgbClr val="F3F3F3"/>
                </a:solidFill>
                <a:latin typeface="Bahnschrift Light Condensed" panose="020B0502040204020203" pitchFamily="34" charset="0"/>
              </a:rPr>
              <a:t> in </a:t>
            </a:r>
            <a:r>
              <a:rPr lang="en-US" sz="1800" dirty="0" err="1">
                <a:solidFill>
                  <a:srgbClr val="F3F3F3"/>
                </a:solidFill>
                <a:latin typeface="Bahnschrift Light Condensed" panose="020B0502040204020203" pitchFamily="34" charset="0"/>
              </a:rPr>
              <a:t>functie</a:t>
            </a:r>
            <a:r>
              <a:rPr lang="en-US" sz="1800" dirty="0">
                <a:solidFill>
                  <a:srgbClr val="F3F3F3"/>
                </a:solidFill>
                <a:latin typeface="Bahnschrift Light Condensed" panose="020B0502040204020203" pitchFamily="34" charset="0"/>
              </a:rPr>
              <a:t> de </a:t>
            </a:r>
            <a:r>
              <a:rPr lang="en-US" sz="1800" dirty="0" err="1">
                <a:solidFill>
                  <a:srgbClr val="F3F3F3"/>
                </a:solidFill>
                <a:latin typeface="Bahnschrift Light Condensed" panose="020B0502040204020203" pitchFamily="34" charset="0"/>
              </a:rPr>
              <a:t>clusterul</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caruia</a:t>
            </a:r>
            <a:r>
              <a:rPr lang="en-US" sz="1800" dirty="0">
                <a:solidFill>
                  <a:srgbClr val="F3F3F3"/>
                </a:solidFill>
                <a:latin typeface="Bahnschrift Light Condensed" panose="020B0502040204020203" pitchFamily="34" charset="0"/>
              </a:rPr>
              <a:t> ii </a:t>
            </a:r>
            <a:r>
              <a:rPr lang="en-US" sz="1800" dirty="0" err="1">
                <a:solidFill>
                  <a:srgbClr val="F3F3F3"/>
                </a:solidFill>
                <a:latin typeface="Bahnschrift Light Condensed" panose="020B0502040204020203" pitchFamily="34" charset="0"/>
              </a:rPr>
              <a:t>apartine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astfel</a:t>
            </a:r>
            <a:r>
              <a:rPr lang="en-US" sz="1800" dirty="0">
                <a:solidFill>
                  <a:srgbClr val="F3F3F3"/>
                </a:solidFill>
                <a:latin typeface="Bahnschrift Light Condensed" panose="020B0502040204020203" pitchFamily="34" charset="0"/>
              </a:rPr>
              <a:t> pe </a:t>
            </a:r>
            <a:r>
              <a:rPr lang="en-US" sz="1800" dirty="0" err="1">
                <a:solidFill>
                  <a:srgbClr val="F3F3F3"/>
                </a:solidFill>
                <a:latin typeface="Bahnschrift Light Condensed" panose="020B0502040204020203" pitchFamily="34" charset="0"/>
              </a:rPr>
              <a:t>aceasta</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diagrama</a:t>
            </a:r>
            <a:r>
              <a:rPr lang="en-US" sz="1800" dirty="0">
                <a:solidFill>
                  <a:srgbClr val="F3F3F3"/>
                </a:solidFill>
                <a:latin typeface="Bahnschrift Light Condensed" panose="020B0502040204020203" pitchFamily="34" charset="0"/>
              </a:rPr>
              <a:t> am </a:t>
            </a:r>
            <a:r>
              <a:rPr lang="en-US" sz="1800" dirty="0" err="1">
                <a:solidFill>
                  <a:srgbClr val="F3F3F3"/>
                </a:solidFill>
                <a:latin typeface="Bahnschrift Light Condensed" panose="020B0502040204020203" pitchFamily="34" charset="0"/>
              </a:rPr>
              <a:t>plotat</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si</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centroizii</a:t>
            </a:r>
            <a:r>
              <a:rPr lang="en-US" sz="1800" dirty="0">
                <a:latin typeface="Bahnschrift Light Condensed" panose="020B0502040204020203" pitchFamily="34" charset="0"/>
              </a:rPr>
              <a:t>.</a:t>
            </a:r>
            <a:endParaRPr sz="1800" dirty="0">
              <a:solidFill>
                <a:schemeClr val="accent1">
                  <a:lumMod val="60000"/>
                  <a:lumOff val="40000"/>
                </a:schemeClr>
              </a:solidFill>
              <a:latin typeface="Bahnschrift Light Condensed" panose="020B0502040204020203" pitchFamily="34" charset="0"/>
            </a:endParaRPr>
          </a:p>
        </p:txBody>
      </p:sp>
    </p:spTree>
    <p:extLst>
      <p:ext uri="{BB962C8B-B14F-4D97-AF65-F5344CB8AC3E}">
        <p14:creationId xmlns:p14="http://schemas.microsoft.com/office/powerpoint/2010/main" val="1380953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K-Means – </a:t>
            </a:r>
            <a:r>
              <a:rPr lang="en" dirty="0" smtClean="0"/>
              <a:t>Example </a:t>
            </a:r>
            <a:r>
              <a:rPr lang="en" dirty="0"/>
              <a:t>– check html file for more</a:t>
            </a:r>
            <a:endParaRPr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6" name="Picture 5">
            <a:extLst>
              <a:ext uri="{FF2B5EF4-FFF2-40B4-BE49-F238E27FC236}">
                <a16:creationId xmlns:a16="http://schemas.microsoft.com/office/drawing/2014/main" id="{22C52B99-AFEC-4FCB-B341-D6D3FBEDE951}"/>
              </a:ext>
            </a:extLst>
          </p:cNvPr>
          <p:cNvPicPr>
            <a:picLocks noChangeAspect="1"/>
          </p:cNvPicPr>
          <p:nvPr/>
        </p:nvPicPr>
        <p:blipFill>
          <a:blip r:embed="rId3"/>
          <a:stretch>
            <a:fillRect/>
          </a:stretch>
        </p:blipFill>
        <p:spPr>
          <a:xfrm>
            <a:off x="1121990" y="825396"/>
            <a:ext cx="4876800" cy="4203935"/>
          </a:xfrm>
          <a:prstGeom prst="rect">
            <a:avLst/>
          </a:prstGeom>
        </p:spPr>
      </p:pic>
    </p:spTree>
    <p:extLst>
      <p:ext uri="{BB962C8B-B14F-4D97-AF65-F5344CB8AC3E}">
        <p14:creationId xmlns:p14="http://schemas.microsoft.com/office/powerpoint/2010/main" val="4197259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Reversie Lineara – Exemplu</a:t>
            </a:r>
            <a:endParaRPr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344;p35">
            <a:extLst>
              <a:ext uri="{FF2B5EF4-FFF2-40B4-BE49-F238E27FC236}">
                <a16:creationId xmlns:a16="http://schemas.microsoft.com/office/drawing/2014/main" id="{B59ED338-F1DC-423B-85F1-9FE65DE6A368}"/>
              </a:ext>
            </a:extLst>
          </p:cNvPr>
          <p:cNvSpPr txBox="1">
            <a:spLocks noGrp="1"/>
          </p:cNvSpPr>
          <p:nvPr>
            <p:ph type="body" idx="1"/>
          </p:nvPr>
        </p:nvSpPr>
        <p:spPr>
          <a:xfrm>
            <a:off x="1165498" y="1200150"/>
            <a:ext cx="7357659" cy="3498635"/>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n-US" sz="1800" dirty="0">
                <a:solidFill>
                  <a:srgbClr val="F3F3F3"/>
                </a:solidFill>
                <a:latin typeface="Bahnschrift Light Condensed" panose="020B0502040204020203" pitchFamily="34" charset="0"/>
              </a:rPr>
              <a:t>Am </a:t>
            </a:r>
            <a:r>
              <a:rPr lang="en-US" sz="1800" dirty="0" err="1">
                <a:solidFill>
                  <a:srgbClr val="F3F3F3"/>
                </a:solidFill>
                <a:latin typeface="Bahnschrift Light Condensed" panose="020B0502040204020203" pitchFamily="34" charset="0"/>
              </a:rPr>
              <a:t>facut</a:t>
            </a:r>
            <a:r>
              <a:rPr lang="en-US" sz="1800" dirty="0">
                <a:solidFill>
                  <a:srgbClr val="F3F3F3"/>
                </a:solidFill>
                <a:latin typeface="Bahnschrift Light Condensed" panose="020B0502040204020203" pitchFamily="34" charset="0"/>
              </a:rPr>
              <a:t> cate un query pe </a:t>
            </a:r>
            <a:r>
              <a:rPr lang="en-US" sz="1800" dirty="0" err="1">
                <a:solidFill>
                  <a:srgbClr val="F3F3F3"/>
                </a:solidFill>
                <a:latin typeface="Bahnschrift Light Condensed" panose="020B0502040204020203" pitchFamily="34" charset="0"/>
              </a:rPr>
              <a:t>datasetul</a:t>
            </a:r>
            <a:r>
              <a:rPr lang="en-US" sz="1800" dirty="0">
                <a:solidFill>
                  <a:srgbClr val="F3F3F3"/>
                </a:solidFill>
                <a:latin typeface="Bahnschrift Light Condensed" panose="020B0502040204020203" pitchFamily="34" charset="0"/>
              </a:rPr>
              <a:t> de la </a:t>
            </a:r>
            <a:r>
              <a:rPr lang="en-US" sz="1800" dirty="0">
                <a:latin typeface="Bahnschrift Light Condensed" panose="020B0502040204020203" pitchFamily="34" charset="0"/>
              </a:rPr>
              <a:t>M</a:t>
            </a:r>
            <a:r>
              <a:rPr lang="en-US" sz="1800" dirty="0">
                <a:solidFill>
                  <a:srgbClr val="F3F3F3"/>
                </a:solidFill>
                <a:latin typeface="Bahnschrift Light Condensed" panose="020B0502040204020203" pitchFamily="34" charset="0"/>
              </a:rPr>
              <a:t>edicare </a:t>
            </a:r>
            <a:r>
              <a:rPr lang="en-US" sz="1800" dirty="0" err="1">
                <a:solidFill>
                  <a:srgbClr val="F3F3F3"/>
                </a:solidFill>
                <a:latin typeface="Bahnschrift Light Condensed" panose="020B0502040204020203" pitchFamily="34" charset="0"/>
              </a:rPr>
              <a:t>pentru</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fiecare</a:t>
            </a:r>
            <a:r>
              <a:rPr lang="en-US" sz="1800" dirty="0">
                <a:solidFill>
                  <a:srgbClr val="F3F3F3"/>
                </a:solidFill>
                <a:latin typeface="Bahnschrift Light Condensed" panose="020B0502040204020203" pitchFamily="34" charset="0"/>
              </a:rPr>
              <a:t> din </a:t>
            </a:r>
            <a:r>
              <a:rPr lang="en-US" sz="1800" dirty="0" err="1">
                <a:solidFill>
                  <a:srgbClr val="F3F3F3"/>
                </a:solidFill>
                <a:latin typeface="Bahnschrift Light Condensed" panose="020B0502040204020203" pitchFamily="34" charset="0"/>
              </a:rPr>
              <a:t>tabelele</a:t>
            </a:r>
            <a:r>
              <a:rPr lang="en-US" sz="1800" dirty="0">
                <a:solidFill>
                  <a:srgbClr val="F3F3F3"/>
                </a:solidFill>
                <a:latin typeface="Bahnschrift Light Condensed" panose="020B0502040204020203" pitchFamily="34" charset="0"/>
              </a:rPr>
              <a:t> </a:t>
            </a:r>
            <a:r>
              <a:rPr lang="en-US" sz="1800" i="1" dirty="0" err="1">
                <a:solidFill>
                  <a:schemeClr val="accent1">
                    <a:lumMod val="60000"/>
                    <a:lumOff val="40000"/>
                  </a:schemeClr>
                </a:solidFill>
                <a:latin typeface="Bahnschrift Light Condensed" panose="020B0502040204020203" pitchFamily="34" charset="0"/>
              </a:rPr>
              <a:t>inpatient_charges</a:t>
            </a:r>
            <a:r>
              <a:rPr lang="en-US" sz="1800" i="1" dirty="0">
                <a:solidFill>
                  <a:schemeClr val="accent1">
                    <a:lumMod val="60000"/>
                    <a:lumOff val="40000"/>
                  </a:schemeClr>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pentru</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fiecare</a:t>
            </a:r>
            <a:r>
              <a:rPr lang="en-US" sz="1800" dirty="0">
                <a:solidFill>
                  <a:srgbClr val="F3F3F3"/>
                </a:solidFill>
                <a:latin typeface="Bahnschrift Light Condensed" panose="020B0502040204020203" pitchFamily="34" charset="0"/>
              </a:rPr>
              <a:t> din </a:t>
            </a:r>
            <a:r>
              <a:rPr lang="en-US" sz="1800" dirty="0" err="1">
                <a:solidFill>
                  <a:srgbClr val="F3F3F3"/>
                </a:solidFill>
                <a:latin typeface="Bahnschrift Light Condensed" panose="020B0502040204020203" pitchFamily="34" charset="0"/>
              </a:rPr>
              <a:t>anii</a:t>
            </a:r>
            <a:r>
              <a:rPr lang="en-US" sz="1800" dirty="0">
                <a:solidFill>
                  <a:srgbClr val="F3F3F3"/>
                </a:solidFill>
                <a:latin typeface="Bahnschrift Light Condensed" panose="020B0502040204020203" pitchFamily="34" charset="0"/>
              </a:rPr>
              <a:t> (2011, 2012, 2013, 2014, 2015).</a:t>
            </a:r>
          </a:p>
          <a:p>
            <a:pPr marL="0" indent="0" algn="just">
              <a:buClr>
                <a:schemeClr val="dk1"/>
              </a:buClr>
              <a:buSzPts val="1100"/>
              <a:buNone/>
            </a:pPr>
            <a:r>
              <a:rPr lang="en-US" sz="1800" dirty="0">
                <a:latin typeface="Bahnschrift Light Condensed" panose="020B0502040204020203" pitchFamily="34" charset="0"/>
              </a:rPr>
              <a:t>A</a:t>
            </a:r>
            <a:r>
              <a:rPr lang="en-US" sz="1800" dirty="0">
                <a:solidFill>
                  <a:srgbClr val="F3F3F3"/>
                </a:solidFill>
                <a:latin typeface="Bahnschrift Light Condensed" panose="020B0502040204020203" pitchFamily="34" charset="0"/>
              </a:rPr>
              <a:t>m </a:t>
            </a:r>
            <a:r>
              <a:rPr lang="en-US" sz="1800" dirty="0" err="1">
                <a:solidFill>
                  <a:srgbClr val="F3F3F3"/>
                </a:solidFill>
                <a:latin typeface="Bahnschrift Light Condensed" panose="020B0502040204020203" pitchFamily="34" charset="0"/>
              </a:rPr>
              <a:t>plotat</a:t>
            </a:r>
            <a:r>
              <a:rPr lang="en-US" sz="1800" dirty="0">
                <a:solidFill>
                  <a:srgbClr val="F3F3F3"/>
                </a:solidFill>
                <a:latin typeface="Bahnschrift Light Condensed" panose="020B0502040204020203" pitchFamily="34" charset="0"/>
              </a:rPr>
              <a:t> un geo map </a:t>
            </a:r>
            <a:r>
              <a:rPr lang="en-US" sz="1800" dirty="0" err="1">
                <a:solidFill>
                  <a:srgbClr val="F3F3F3"/>
                </a:solidFill>
                <a:latin typeface="Bahnschrift Light Condensed" panose="020B0502040204020203" pitchFamily="34" charset="0"/>
              </a:rPr>
              <a:t>pentru</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primele</a:t>
            </a:r>
            <a:r>
              <a:rPr lang="en-US" sz="1800" dirty="0">
                <a:solidFill>
                  <a:srgbClr val="F3F3F3"/>
                </a:solidFill>
                <a:latin typeface="Bahnschrift Light Condensed" panose="020B0502040204020203" pitchFamily="34" charset="0"/>
              </a:rPr>
              <a:t> 2 query-</a:t>
            </a:r>
            <a:r>
              <a:rPr lang="en-US" sz="1800" dirty="0" err="1">
                <a:solidFill>
                  <a:srgbClr val="F3F3F3"/>
                </a:solidFill>
                <a:latin typeface="Bahnschrift Light Condensed" panose="020B0502040204020203" pitchFamily="34" charset="0"/>
              </a:rPr>
              <a:t>uri</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pentru</a:t>
            </a:r>
            <a:r>
              <a:rPr lang="en-US" sz="1800" dirty="0">
                <a:solidFill>
                  <a:srgbClr val="F3F3F3"/>
                </a:solidFill>
                <a:latin typeface="Bahnschrift Light Condensed" panose="020B0502040204020203" pitchFamily="34" charset="0"/>
              </a:rPr>
              <a:t> a </a:t>
            </a:r>
            <a:r>
              <a:rPr lang="en-US" sz="1800" dirty="0" err="1">
                <a:solidFill>
                  <a:srgbClr val="F3F3F3"/>
                </a:solidFill>
                <a:latin typeface="Bahnschrift Light Condensed" panose="020B0502040204020203" pitchFamily="34" charset="0"/>
              </a:rPr>
              <a:t>avea</a:t>
            </a:r>
            <a:r>
              <a:rPr lang="en-US" sz="1800" dirty="0">
                <a:solidFill>
                  <a:srgbClr val="F3F3F3"/>
                </a:solidFill>
                <a:latin typeface="Bahnschrift Light Condensed" panose="020B0502040204020203" pitchFamily="34" charset="0"/>
              </a:rPr>
              <a:t> un visual al </a:t>
            </a:r>
            <a:r>
              <a:rPr lang="en-US" sz="1800" dirty="0" err="1">
                <a:solidFill>
                  <a:srgbClr val="F3F3F3"/>
                </a:solidFill>
                <a:latin typeface="Bahnschrift Light Condensed" panose="020B0502040204020203" pitchFamily="34" charset="0"/>
              </a:rPr>
              <a:t>tuturor</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datelor</a:t>
            </a:r>
            <a:r>
              <a:rPr lang="en-US" sz="1800" dirty="0">
                <a:solidFill>
                  <a:srgbClr val="F3F3F3"/>
                </a:solidFill>
                <a:latin typeface="Bahnschrift Light Condensed" panose="020B0502040204020203" pitchFamily="34" charset="0"/>
              </a:rPr>
              <a:t>.</a:t>
            </a:r>
          </a:p>
          <a:p>
            <a:pPr marL="0" indent="0" algn="just">
              <a:buClr>
                <a:schemeClr val="dk1"/>
              </a:buClr>
              <a:buSzPts val="1100"/>
              <a:buNone/>
            </a:pPr>
            <a:r>
              <a:rPr lang="en-US" sz="1800" dirty="0" err="1">
                <a:latin typeface="Bahnschrift Light Condensed" panose="020B0502040204020203" pitchFamily="34" charset="0"/>
              </a:rPr>
              <a:t>D</a:t>
            </a:r>
            <a:r>
              <a:rPr lang="en-US" sz="1800" dirty="0" err="1">
                <a:solidFill>
                  <a:srgbClr val="F3F3F3"/>
                </a:solidFill>
                <a:latin typeface="Bahnschrift Light Condensed" panose="020B0502040204020203" pitchFamily="34" charset="0"/>
              </a:rPr>
              <a:t>upa</a:t>
            </a:r>
            <a:r>
              <a:rPr lang="en-US" sz="1800" dirty="0">
                <a:solidFill>
                  <a:srgbClr val="F3F3F3"/>
                </a:solidFill>
                <a:latin typeface="Bahnschrift Light Condensed" panose="020B0502040204020203" pitchFamily="34" charset="0"/>
              </a:rPr>
              <a:t> am </a:t>
            </a:r>
            <a:r>
              <a:rPr lang="en-US" sz="1800" dirty="0" err="1">
                <a:solidFill>
                  <a:srgbClr val="F3F3F3"/>
                </a:solidFill>
                <a:latin typeface="Bahnschrift Light Condensed" panose="020B0502040204020203" pitchFamily="34" charset="0"/>
              </a:rPr>
              <a:t>colectat</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si</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gruptate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toatee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datele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rezultate</a:t>
            </a:r>
            <a:r>
              <a:rPr lang="en-US" sz="1800" dirty="0">
                <a:solidFill>
                  <a:srgbClr val="F3F3F3"/>
                </a:solidFill>
                <a:latin typeface="Bahnschrift Light Condensed" panose="020B0502040204020203" pitchFamily="34" charset="0"/>
              </a:rPr>
              <a:t> in </a:t>
            </a:r>
            <a:r>
              <a:rPr lang="en-US" sz="1800" dirty="0" err="1">
                <a:solidFill>
                  <a:srgbClr val="F3F3F3"/>
                </a:solidFill>
                <a:latin typeface="Bahnschrift Light Condensed" panose="020B0502040204020203" pitchFamily="34" charset="0"/>
              </a:rPr>
              <a:t>urma</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celor</a:t>
            </a:r>
            <a:r>
              <a:rPr lang="en-US" sz="1800" dirty="0">
                <a:solidFill>
                  <a:srgbClr val="F3F3F3"/>
                </a:solidFill>
                <a:latin typeface="Bahnschrift Light Condensed" panose="020B0502040204020203" pitchFamily="34" charset="0"/>
              </a:rPr>
              <a:t> 5 query-</a:t>
            </a:r>
            <a:r>
              <a:rPr lang="en-US" sz="1800" dirty="0" err="1">
                <a:solidFill>
                  <a:srgbClr val="F3F3F3"/>
                </a:solidFill>
                <a:latin typeface="Bahnschrift Light Condensed" panose="020B0502040204020203" pitchFamily="34" charset="0"/>
              </a:rPr>
              <a:t>uri</a:t>
            </a:r>
            <a:r>
              <a:rPr lang="en-US" sz="1800" dirty="0">
                <a:solidFill>
                  <a:srgbClr val="F3F3F3"/>
                </a:solidFill>
                <a:latin typeface="Bahnschrift Light Condensed" panose="020B0502040204020203" pitchFamily="34" charset="0"/>
              </a:rPr>
              <a:t> in o </a:t>
            </a:r>
            <a:r>
              <a:rPr lang="en-US" sz="1800" dirty="0" err="1">
                <a:solidFill>
                  <a:srgbClr val="F3F3F3"/>
                </a:solidFill>
                <a:latin typeface="Bahnschrift Light Condensed" panose="020B0502040204020203" pitchFamily="34" charset="0"/>
              </a:rPr>
              <a:t>structura</a:t>
            </a:r>
            <a:r>
              <a:rPr lang="en-US" sz="1800" dirty="0">
                <a:solidFill>
                  <a:srgbClr val="F3F3F3"/>
                </a:solidFill>
                <a:latin typeface="Bahnschrift Light Condensed" panose="020B0502040204020203" pitchFamily="34" charset="0"/>
              </a:rPr>
              <a:t> de forma {stat: {an: </a:t>
            </a:r>
            <a:r>
              <a:rPr lang="en-US" sz="1800" dirty="0" err="1">
                <a:solidFill>
                  <a:srgbClr val="F3F3F3"/>
                </a:solidFill>
                <a:latin typeface="Bahnschrift Light Condensed" panose="020B0502040204020203" pitchFamily="34" charset="0"/>
              </a:rPr>
              <a:t>valoare</a:t>
            </a:r>
            <a:r>
              <a:rPr lang="en-US" sz="1800" dirty="0">
                <a:solidFill>
                  <a:srgbClr val="F3F3F3"/>
                </a:solidFill>
                <a:latin typeface="Bahnschrift Light Condensed" panose="020B0502040204020203" pitchFamily="34" charset="0"/>
              </a:rPr>
              <a:t>}}.</a:t>
            </a:r>
          </a:p>
          <a:p>
            <a:pPr marL="0" indent="0" algn="just">
              <a:buClr>
                <a:schemeClr val="dk1"/>
              </a:buClr>
              <a:buSzPts val="1100"/>
              <a:buNone/>
            </a:pPr>
            <a:r>
              <a:rPr lang="en-US" sz="1800" dirty="0" err="1">
                <a:solidFill>
                  <a:srgbClr val="F3F3F3"/>
                </a:solidFill>
                <a:latin typeface="Bahnschrift Light Condensed" panose="020B0502040204020203" pitchFamily="34" charset="0"/>
              </a:rPr>
              <a:t>Unde</a:t>
            </a:r>
            <a:r>
              <a:rPr lang="en-US" sz="1800" dirty="0">
                <a:solidFill>
                  <a:srgbClr val="F3F3F3"/>
                </a:solidFill>
                <a:latin typeface="Bahnschrift Light Condensed" panose="020B0502040204020203" pitchFamily="34" charset="0"/>
              </a:rPr>
              <a:t> Stat </a:t>
            </a:r>
            <a:r>
              <a:rPr lang="en-US" sz="1800" dirty="0" err="1">
                <a:solidFill>
                  <a:srgbClr val="F3F3F3"/>
                </a:solidFill>
                <a:latin typeface="Bahnschrift Light Condensed" panose="020B0502040204020203" pitchFamily="34" charset="0"/>
              </a:rPr>
              <a:t>ia</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valori</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pentru</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toate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statele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americane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iar</a:t>
            </a:r>
            <a:r>
              <a:rPr lang="en-US" sz="1800" dirty="0">
                <a:solidFill>
                  <a:srgbClr val="F3F3F3"/>
                </a:solidFill>
                <a:latin typeface="Bahnschrift Light Condensed" panose="020B0502040204020203" pitchFamily="34" charset="0"/>
              </a:rPr>
              <a:t> An </a:t>
            </a:r>
            <a:r>
              <a:rPr lang="en-US" sz="1800" dirty="0" err="1">
                <a:solidFill>
                  <a:srgbClr val="F3F3F3"/>
                </a:solidFill>
                <a:latin typeface="Bahnschrift Light Condensed" panose="020B0502040204020203" pitchFamily="34" charset="0"/>
              </a:rPr>
              <a:t>ia</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valori</a:t>
            </a:r>
            <a:r>
              <a:rPr lang="en-US" sz="1800" dirty="0">
                <a:solidFill>
                  <a:srgbClr val="F3F3F3"/>
                </a:solidFill>
                <a:latin typeface="Bahnschrift Light Condensed" panose="020B0502040204020203" pitchFamily="34" charset="0"/>
              </a:rPr>
              <a:t> in </a:t>
            </a:r>
            <a:r>
              <a:rPr lang="en-US" sz="1800" dirty="0" err="1">
                <a:solidFill>
                  <a:srgbClr val="F3F3F3"/>
                </a:solidFill>
                <a:latin typeface="Bahnschrift Light Condensed" panose="020B0502040204020203" pitchFamily="34" charset="0"/>
              </a:rPr>
              <a:t>intervalul</a:t>
            </a:r>
            <a:r>
              <a:rPr lang="en-US" sz="1800" dirty="0">
                <a:solidFill>
                  <a:srgbClr val="F3F3F3"/>
                </a:solidFill>
                <a:latin typeface="Bahnschrift Light Condensed" panose="020B0502040204020203" pitchFamily="34" charset="0"/>
              </a:rPr>
              <a:t> (2011, 2012, 2013, 2014, 2015), </a:t>
            </a:r>
            <a:r>
              <a:rPr lang="en-US" sz="1800" dirty="0" err="1">
                <a:solidFill>
                  <a:srgbClr val="F3F3F3"/>
                </a:solidFill>
                <a:latin typeface="Bahnschrift Light Condensed" panose="020B0502040204020203" pitchFamily="34" charset="0"/>
              </a:rPr>
              <a:t>deci</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pentru</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toti</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cei</a:t>
            </a:r>
            <a:r>
              <a:rPr lang="en-US" sz="1800" dirty="0">
                <a:solidFill>
                  <a:srgbClr val="F3F3F3"/>
                </a:solidFill>
                <a:latin typeface="Bahnschrift Light Condensed" panose="020B0502040204020203" pitchFamily="34" charset="0"/>
              </a:rPr>
              <a:t> 5 ani </a:t>
            </a:r>
            <a:r>
              <a:rPr lang="en-US" sz="1800" dirty="0" err="1">
                <a:solidFill>
                  <a:srgbClr val="F3F3F3"/>
                </a:solidFill>
                <a:latin typeface="Bahnschrift Light Condensed" panose="020B0502040204020203" pitchFamily="34" charset="0"/>
              </a:rPr>
              <a:t>folositi</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si</a:t>
            </a:r>
            <a:r>
              <a:rPr lang="en-US" sz="1800" dirty="0">
                <a:solidFill>
                  <a:srgbClr val="F3F3F3"/>
                </a:solidFill>
                <a:latin typeface="Bahnschrift Light Condensed" panose="020B0502040204020203" pitchFamily="34" charset="0"/>
              </a:rPr>
              <a:t> in query-</a:t>
            </a:r>
            <a:r>
              <a:rPr lang="en-US" sz="1800" dirty="0" err="1">
                <a:solidFill>
                  <a:srgbClr val="F3F3F3"/>
                </a:solidFill>
                <a:latin typeface="Bahnschrift Light Condensed" panose="020B0502040204020203" pitchFamily="34" charset="0"/>
              </a:rPr>
              <a:t>uri</a:t>
            </a:r>
            <a:r>
              <a:rPr lang="en-US" sz="1800" dirty="0">
                <a:solidFill>
                  <a:srgbClr val="F3F3F3"/>
                </a:solidFill>
                <a:latin typeface="Bahnschrift Light Condensed" panose="020B0502040204020203" pitchFamily="34" charset="0"/>
              </a:rPr>
              <a:t>.</a:t>
            </a:r>
          </a:p>
          <a:p>
            <a:pPr marL="0" indent="0" algn="just">
              <a:buClr>
                <a:schemeClr val="dk1"/>
              </a:buClr>
              <a:buSzPts val="1100"/>
              <a:buNone/>
            </a:pPr>
            <a:r>
              <a:rPr lang="en-US" sz="1800" dirty="0">
                <a:solidFill>
                  <a:srgbClr val="F3F3F3"/>
                </a:solidFill>
                <a:latin typeface="Bahnschrift Light Condensed" panose="020B0502040204020203" pitchFamily="34" charset="0"/>
              </a:rPr>
              <a:t>Pe </a:t>
            </a:r>
            <a:r>
              <a:rPr lang="en-US" sz="1800" dirty="0" err="1">
                <a:solidFill>
                  <a:srgbClr val="F3F3F3"/>
                </a:solidFill>
                <a:latin typeface="Bahnschrift Light Condensed" panose="020B0502040204020203" pitchFamily="34" charset="0"/>
              </a:rPr>
              <a:t>baza</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structurii</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noi</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obtinute</a:t>
            </a:r>
            <a:r>
              <a:rPr lang="en-US" sz="1800" dirty="0">
                <a:solidFill>
                  <a:srgbClr val="F3F3F3"/>
                </a:solidFill>
                <a:latin typeface="Bahnschrift Light Condensed" panose="020B0502040204020203" pitchFamily="34" charset="0"/>
              </a:rPr>
              <a:t>, am </a:t>
            </a:r>
            <a:r>
              <a:rPr lang="en-US" sz="1800" dirty="0" err="1">
                <a:solidFill>
                  <a:srgbClr val="F3F3F3"/>
                </a:solidFill>
                <a:latin typeface="Bahnschrift Light Condensed" panose="020B0502040204020203" pitchFamily="34" charset="0"/>
              </a:rPr>
              <a:t>antrenat</a:t>
            </a:r>
            <a:r>
              <a:rPr lang="en-US" sz="1800" dirty="0">
                <a:solidFill>
                  <a:srgbClr val="F3F3F3"/>
                </a:solidFill>
                <a:latin typeface="Bahnschrift Light Condensed" panose="020B0502040204020203" pitchFamily="34" charset="0"/>
              </a:rPr>
              <a:t> un model de </a:t>
            </a:r>
            <a:r>
              <a:rPr lang="en-US" sz="1800" dirty="0" err="1">
                <a:solidFill>
                  <a:srgbClr val="F3F3F3"/>
                </a:solidFill>
                <a:latin typeface="Bahnschrift Light Condensed" panose="020B0502040204020203" pitchFamily="34" charset="0"/>
              </a:rPr>
              <a:t>regresie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liniara</a:t>
            </a:r>
            <a:r>
              <a:rPr lang="en-US" sz="1800" dirty="0">
                <a:solidFill>
                  <a:srgbClr val="F3F3F3"/>
                </a:solidFill>
                <a:latin typeface="Bahnschrift Light Condensed" panose="020B0502040204020203" pitchFamily="34" charset="0"/>
              </a:rPr>
              <a:t> care </a:t>
            </a:r>
            <a:r>
              <a:rPr lang="en-US" sz="1800" dirty="0" err="1">
                <a:solidFill>
                  <a:srgbClr val="F3F3F3"/>
                </a:solidFill>
                <a:latin typeface="Bahnschrift Light Condensed" panose="020B0502040204020203" pitchFamily="34" charset="0"/>
              </a:rPr>
              <a:t>sa</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prezica</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valoarea</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pentru</a:t>
            </a:r>
            <a:r>
              <a:rPr lang="en-US" sz="1800" dirty="0">
                <a:solidFill>
                  <a:srgbClr val="F3F3F3"/>
                </a:solidFill>
                <a:latin typeface="Bahnschrift Light Condensed" panose="020B0502040204020203" pitchFamily="34" charset="0"/>
              </a:rPr>
              <a:t> un stat in </a:t>
            </a:r>
            <a:r>
              <a:rPr lang="en-US" sz="1800" dirty="0" err="1">
                <a:solidFill>
                  <a:srgbClr val="F3F3F3"/>
                </a:solidFill>
                <a:latin typeface="Bahnschrift Light Condensed" panose="020B0502040204020203" pitchFamily="34" charset="0"/>
              </a:rPr>
              <a:t>anul</a:t>
            </a:r>
            <a:r>
              <a:rPr lang="en-US" sz="1800" dirty="0">
                <a:solidFill>
                  <a:srgbClr val="F3F3F3"/>
                </a:solidFill>
                <a:latin typeface="Bahnschrift Light Condensed" panose="020B0502040204020203" pitchFamily="34" charset="0"/>
              </a:rPr>
              <a:t> 2016.</a:t>
            </a:r>
          </a:p>
          <a:p>
            <a:pPr marL="0" indent="0" algn="just">
              <a:buClr>
                <a:schemeClr val="dk1"/>
              </a:buClr>
              <a:buSzPts val="1100"/>
              <a:buNone/>
            </a:pPr>
            <a:r>
              <a:rPr lang="en-US" sz="1800" dirty="0">
                <a:solidFill>
                  <a:srgbClr val="F3F3F3"/>
                </a:solidFill>
                <a:latin typeface="Bahnschrift Light Condensed" panose="020B0502040204020203" pitchFamily="34" charset="0"/>
              </a:rPr>
              <a:t>Pe </a:t>
            </a:r>
            <a:r>
              <a:rPr lang="en-US" sz="1800" dirty="0" err="1">
                <a:solidFill>
                  <a:srgbClr val="F3F3F3"/>
                </a:solidFill>
                <a:latin typeface="Bahnschrift Light Condensed" panose="020B0502040204020203" pitchFamily="34" charset="0"/>
              </a:rPr>
              <a:t>baza</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valorilor</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prezise</a:t>
            </a:r>
            <a:r>
              <a:rPr lang="en-US" sz="1800" dirty="0">
                <a:solidFill>
                  <a:srgbClr val="F3F3F3"/>
                </a:solidFill>
                <a:latin typeface="Bahnschrift Light Condensed" panose="020B0502040204020203" pitchFamily="34" charset="0"/>
              </a:rPr>
              <a:t> de </a:t>
            </a:r>
            <a:r>
              <a:rPr lang="en-US" sz="1800" dirty="0" err="1">
                <a:solidFill>
                  <a:srgbClr val="F3F3F3"/>
                </a:solidFill>
                <a:latin typeface="Bahnschrift Light Condensed" panose="020B0502040204020203" pitchFamily="34" charset="0"/>
              </a:rPr>
              <a:t>regresia</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liniara</a:t>
            </a:r>
            <a:r>
              <a:rPr lang="en-US" sz="1800" dirty="0">
                <a:solidFill>
                  <a:srgbClr val="F3F3F3"/>
                </a:solidFill>
                <a:latin typeface="Bahnschrift Light Condensed" panose="020B0502040204020203" pitchFamily="34" charset="0"/>
              </a:rPr>
              <a:t> am </a:t>
            </a:r>
            <a:r>
              <a:rPr lang="en-US" sz="1800" dirty="0" err="1">
                <a:solidFill>
                  <a:srgbClr val="F3F3F3"/>
                </a:solidFill>
                <a:latin typeface="Bahnschrift Light Condensed" panose="020B0502040204020203" pitchFamily="34" charset="0"/>
              </a:rPr>
              <a:t>facut</a:t>
            </a:r>
            <a:r>
              <a:rPr lang="en-US" sz="1800" dirty="0">
                <a:solidFill>
                  <a:srgbClr val="F3F3F3"/>
                </a:solidFill>
                <a:latin typeface="Bahnschrift Light Condensed" panose="020B0502040204020203" pitchFamily="34" charset="0"/>
              </a:rPr>
              <a:t> un </a:t>
            </a:r>
            <a:r>
              <a:rPr lang="en-US" sz="1800" dirty="0" err="1">
                <a:solidFill>
                  <a:srgbClr val="F3F3F3"/>
                </a:solidFill>
                <a:latin typeface="Bahnschrift Light Condensed" panose="020B0502040204020203" pitchFamily="34" charset="0"/>
              </a:rPr>
              <a:t>nou</a:t>
            </a:r>
            <a:r>
              <a:rPr lang="en-US" sz="1800" dirty="0">
                <a:solidFill>
                  <a:srgbClr val="F3F3F3"/>
                </a:solidFill>
                <a:latin typeface="Bahnschrift Light Condensed" panose="020B0502040204020203" pitchFamily="34" charset="0"/>
              </a:rPr>
              <a:t> geo map cu </a:t>
            </a:r>
            <a:r>
              <a:rPr lang="en-US" sz="1800" dirty="0" err="1">
                <a:solidFill>
                  <a:srgbClr val="F3F3F3"/>
                </a:solidFill>
                <a:latin typeface="Bahnschrift Light Condensed" panose="020B0502040204020203" pitchFamily="34" charset="0"/>
              </a:rPr>
              <a:t>datele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prezise</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pentru</a:t>
            </a:r>
            <a:r>
              <a:rPr lang="en-US" sz="1800" dirty="0">
                <a:solidFill>
                  <a:srgbClr val="F3F3F3"/>
                </a:solidFill>
                <a:latin typeface="Bahnschrift Light Condensed" panose="020B0502040204020203" pitchFamily="34" charset="0"/>
              </a:rPr>
              <a:t> </a:t>
            </a:r>
            <a:r>
              <a:rPr lang="en-US" sz="1800" dirty="0" err="1">
                <a:solidFill>
                  <a:srgbClr val="F3F3F3"/>
                </a:solidFill>
                <a:latin typeface="Bahnschrift Light Condensed" panose="020B0502040204020203" pitchFamily="34" charset="0"/>
              </a:rPr>
              <a:t>anul</a:t>
            </a:r>
            <a:r>
              <a:rPr lang="en-US" sz="1800" dirty="0">
                <a:solidFill>
                  <a:srgbClr val="F3F3F3"/>
                </a:solidFill>
                <a:latin typeface="Bahnschrift Light Condensed" panose="020B0502040204020203" pitchFamily="34" charset="0"/>
              </a:rPr>
              <a:t> 2016.</a:t>
            </a:r>
          </a:p>
        </p:txBody>
      </p:sp>
    </p:spTree>
    <p:extLst>
      <p:ext uri="{BB962C8B-B14F-4D97-AF65-F5344CB8AC3E}">
        <p14:creationId xmlns:p14="http://schemas.microsoft.com/office/powerpoint/2010/main" val="821882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Linear Reversion– Example </a:t>
            </a:r>
            <a:r>
              <a:rPr lang="en" dirty="0"/>
              <a:t>– check html file for more</a:t>
            </a:r>
            <a:endParaRPr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pic>
        <p:nvPicPr>
          <p:cNvPr id="6" name="Picture 5">
            <a:extLst>
              <a:ext uri="{FF2B5EF4-FFF2-40B4-BE49-F238E27FC236}">
                <a16:creationId xmlns:a16="http://schemas.microsoft.com/office/drawing/2014/main" id="{3218F37E-7D05-48AA-B62E-E64515D5199F}"/>
              </a:ext>
            </a:extLst>
          </p:cNvPr>
          <p:cNvPicPr>
            <a:picLocks noChangeAspect="1"/>
          </p:cNvPicPr>
          <p:nvPr/>
        </p:nvPicPr>
        <p:blipFill>
          <a:blip r:embed="rId3"/>
          <a:stretch>
            <a:fillRect/>
          </a:stretch>
        </p:blipFill>
        <p:spPr>
          <a:xfrm>
            <a:off x="97982" y="894649"/>
            <a:ext cx="4500889" cy="4095750"/>
          </a:xfrm>
          <a:prstGeom prst="rect">
            <a:avLst/>
          </a:prstGeom>
        </p:spPr>
      </p:pic>
      <p:pic>
        <p:nvPicPr>
          <p:cNvPr id="8" name="Picture 7">
            <a:extLst>
              <a:ext uri="{FF2B5EF4-FFF2-40B4-BE49-F238E27FC236}">
                <a16:creationId xmlns:a16="http://schemas.microsoft.com/office/drawing/2014/main" id="{40DAC390-182C-4F28-B913-1691B32CFCB6}"/>
              </a:ext>
            </a:extLst>
          </p:cNvPr>
          <p:cNvPicPr>
            <a:picLocks noChangeAspect="1"/>
          </p:cNvPicPr>
          <p:nvPr/>
        </p:nvPicPr>
        <p:blipFill rotWithShape="1">
          <a:blip r:embed="rId4"/>
          <a:srcRect l="6293" r="13710"/>
          <a:stretch/>
        </p:blipFill>
        <p:spPr>
          <a:xfrm>
            <a:off x="4631137" y="894649"/>
            <a:ext cx="4459831" cy="3201101"/>
          </a:xfrm>
          <a:prstGeom prst="rect">
            <a:avLst/>
          </a:prstGeom>
        </p:spPr>
      </p:pic>
    </p:spTree>
    <p:extLst>
      <p:ext uri="{BB962C8B-B14F-4D97-AF65-F5344CB8AC3E}">
        <p14:creationId xmlns:p14="http://schemas.microsoft.com/office/powerpoint/2010/main" val="78012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Other research using Medicare</a:t>
            </a:r>
            <a:endParaRPr dirty="0"/>
          </a:p>
        </p:txBody>
      </p:sp>
      <p:sp>
        <p:nvSpPr>
          <p:cNvPr id="345" name="Google Shape;345;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0" name="Google Shape;344;p35">
            <a:extLst>
              <a:ext uri="{FF2B5EF4-FFF2-40B4-BE49-F238E27FC236}">
                <a16:creationId xmlns:a16="http://schemas.microsoft.com/office/drawing/2014/main" id="{2223606C-4D77-4068-9985-96124C92B266}"/>
              </a:ext>
            </a:extLst>
          </p:cNvPr>
          <p:cNvSpPr txBox="1">
            <a:spLocks noGrp="1"/>
          </p:cNvSpPr>
          <p:nvPr>
            <p:ph type="body" idx="1"/>
          </p:nvPr>
        </p:nvSpPr>
        <p:spPr>
          <a:xfrm>
            <a:off x="1066800" y="1200150"/>
            <a:ext cx="7357659" cy="3498635"/>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n-US" sz="1800" dirty="0">
                <a:solidFill>
                  <a:srgbClr val="F3F3F3"/>
                </a:solidFill>
                <a:latin typeface="Bahnschrift Light Condensed" panose="020B0502040204020203" pitchFamily="34" charset="0"/>
                <a:hlinkClick r:id="rId3"/>
              </a:rPr>
              <a:t>https://journalofbigdata.springeropen.com/articles/10.1186/s40537-019-0225-0#Sec7</a:t>
            </a:r>
            <a:r>
              <a:rPr lang="en-US" sz="1800" dirty="0">
                <a:solidFill>
                  <a:srgbClr val="F3F3F3"/>
                </a:solidFill>
                <a:latin typeface="Bahnschrift Light Condensed" panose="020B0502040204020203" pitchFamily="34" charset="0"/>
              </a:rPr>
              <a:t> –</a:t>
            </a:r>
          </a:p>
          <a:p>
            <a:pPr marL="0" indent="0" algn="just">
              <a:buClr>
                <a:schemeClr val="dk1"/>
              </a:buClr>
              <a:buSzPts val="1100"/>
              <a:buNone/>
            </a:pPr>
            <a:endParaRPr lang="en-US" sz="1800" dirty="0">
              <a:solidFill>
                <a:srgbClr val="F3F3F3"/>
              </a:solidFill>
              <a:latin typeface="Bahnschrift Light Condensed" panose="020B0502040204020203" pitchFamily="34" charset="0"/>
            </a:endParaRPr>
          </a:p>
          <a:p>
            <a:pPr marL="0" indent="0" algn="just">
              <a:buClr>
                <a:schemeClr val="dk1"/>
              </a:buClr>
              <a:buSzPts val="1100"/>
              <a:buNone/>
            </a:pPr>
            <a:r>
              <a:rPr lang="en-US" sz="1800" dirty="0">
                <a:solidFill>
                  <a:srgbClr val="F3F3F3"/>
                </a:solidFill>
                <a:latin typeface="Bahnschrift Light Condensed" panose="020B0502040204020203" pitchFamily="34" charset="0"/>
              </a:rPr>
              <a:t>Medicare fraud detection using neural networks – in 2019 was published and uses Medicare datasets.</a:t>
            </a:r>
          </a:p>
          <a:p>
            <a:pPr marL="0" indent="0" algn="just">
              <a:buClr>
                <a:schemeClr val="dk1"/>
              </a:buClr>
              <a:buSzPts val="1100"/>
              <a:buNone/>
            </a:pPr>
            <a:endParaRPr lang="en-US" sz="1800" dirty="0">
              <a:latin typeface="Bahnschrift Light Condensed" panose="020B0502040204020203" pitchFamily="34" charset="0"/>
            </a:endParaRPr>
          </a:p>
          <a:p>
            <a:pPr marL="0" indent="0" algn="just">
              <a:buClr>
                <a:schemeClr val="dk1"/>
              </a:buClr>
              <a:buSzPts val="1100"/>
              <a:buNone/>
            </a:pPr>
            <a:r>
              <a:rPr lang="en-US" sz="1800" dirty="0">
                <a:solidFill>
                  <a:srgbClr val="F3F3F3"/>
                </a:solidFill>
                <a:latin typeface="Bahnschrift Light Condensed" panose="020B0502040204020203" pitchFamily="34" charset="0"/>
                <a:hlinkClick r:id="rId4"/>
              </a:rPr>
              <a:t>https://towardsdatascience.com/analyzing-medicare-data-in-python-9417eaa140a6</a:t>
            </a:r>
            <a:endParaRPr lang="en-US" sz="1800" dirty="0">
              <a:solidFill>
                <a:srgbClr val="F3F3F3"/>
              </a:solidFill>
              <a:latin typeface="Bahnschrift Light Condensed" panose="020B0502040204020203" pitchFamily="34" charset="0"/>
            </a:endParaRPr>
          </a:p>
          <a:p>
            <a:pPr marL="0" indent="0" algn="just">
              <a:buClr>
                <a:schemeClr val="dk1"/>
              </a:buClr>
              <a:buSzPts val="1100"/>
              <a:buNone/>
            </a:pPr>
            <a:endParaRPr lang="en-US" sz="1800" dirty="0">
              <a:latin typeface="Bahnschrift Light Condensed" panose="020B0502040204020203" pitchFamily="34" charset="0"/>
            </a:endParaRPr>
          </a:p>
          <a:p>
            <a:pPr marL="0" indent="0" algn="just">
              <a:buClr>
                <a:schemeClr val="dk1"/>
              </a:buClr>
              <a:buSzPts val="1100"/>
              <a:buNone/>
            </a:pPr>
            <a:r>
              <a:rPr lang="en-US" sz="1800" dirty="0">
                <a:solidFill>
                  <a:srgbClr val="F3F3F3"/>
                </a:solidFill>
                <a:latin typeface="Bahnschrift Light Condensed" panose="020B0502040204020203" pitchFamily="34" charset="0"/>
              </a:rPr>
              <a:t>Analysis of medicine sold in Medicare.</a:t>
            </a:r>
          </a:p>
        </p:txBody>
      </p:sp>
    </p:spTree>
    <p:extLst>
      <p:ext uri="{BB962C8B-B14F-4D97-AF65-F5344CB8AC3E}">
        <p14:creationId xmlns:p14="http://schemas.microsoft.com/office/powerpoint/2010/main" val="3823671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chemeClr val="dk1"/>
                </a:solidFill>
              </a:rPr>
              <a:t>Thanks!</a:t>
            </a:r>
            <a:endParaRPr sz="2200" b="1">
              <a:solidFill>
                <a:schemeClr val="dk1"/>
              </a:solidFill>
            </a:endParaRPr>
          </a:p>
        </p:txBody>
      </p:sp>
      <p:sp>
        <p:nvSpPr>
          <p:cNvPr id="336" name="Google Shape;336;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a:solidFill>
                <a:srgbClr val="F3F3F3"/>
              </a:solidFill>
            </a:endParaRPr>
          </a:p>
        </p:txBody>
      </p:sp>
      <p:sp>
        <p:nvSpPr>
          <p:cNvPr id="337" name="Google Shape;337;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rgbClr val="F3F3F3"/>
                </a:solidFill>
              </a:rPr>
              <a:t>You can find me at silvan.niculita@protonmail.com</a:t>
            </a:r>
            <a:endParaRPr sz="2200" dirty="0">
              <a:solidFill>
                <a:srgbClr val="F3F3F3"/>
              </a:solidFill>
            </a:endParaRPr>
          </a:p>
        </p:txBody>
      </p:sp>
      <p:sp>
        <p:nvSpPr>
          <p:cNvPr id="338" name="Google Shape;338;p3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43000" y="629413"/>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rgbClr val="39C0BA"/>
                </a:solidFill>
              </a:rPr>
              <a:t>Target of the project</a:t>
            </a:r>
            <a:endParaRPr sz="2800" dirty="0">
              <a:solidFill>
                <a:srgbClr val="39C0BA"/>
              </a:solidFill>
            </a:endParaRPr>
          </a:p>
        </p:txBody>
      </p:sp>
      <p:sp>
        <p:nvSpPr>
          <p:cNvPr id="109" name="Google Shape;109;p17"/>
          <p:cNvSpPr txBox="1">
            <a:spLocks noGrp="1"/>
          </p:cNvSpPr>
          <p:nvPr>
            <p:ph type="body" idx="1"/>
          </p:nvPr>
        </p:nvSpPr>
        <p:spPr>
          <a:xfrm>
            <a:off x="1165498" y="1158072"/>
            <a:ext cx="7597502" cy="278527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2400" dirty="0"/>
              <a:t>The topic for this project was to research a large dataset by using </a:t>
            </a:r>
            <a:r>
              <a:rPr lang="en-US" sz="2400" dirty="0" err="1"/>
              <a:t>pyspark</a:t>
            </a:r>
            <a:r>
              <a:rPr lang="en-US" sz="2400" dirty="0"/>
              <a:t> and to extract data from it using python queries. My goal on the other hand was to isolate a number of relevant research figures that can be used in a thesis project.</a:t>
            </a:r>
          </a:p>
          <a:p>
            <a:pPr marL="0" lvl="0" indent="0" algn="just" rtl="0">
              <a:spcBef>
                <a:spcPts val="600"/>
              </a:spcBef>
              <a:spcAft>
                <a:spcPts val="0"/>
              </a:spcAft>
              <a:buNone/>
            </a:pPr>
            <a:r>
              <a:rPr lang="en-US" sz="2400" dirty="0"/>
              <a:t>The dataset I used for it is based on Google Cloud:</a:t>
            </a:r>
          </a:p>
          <a:p>
            <a:pPr marL="0" lvl="0" indent="0" algn="just" rtl="0">
              <a:spcBef>
                <a:spcPts val="600"/>
              </a:spcBef>
              <a:spcAft>
                <a:spcPts val="0"/>
              </a:spcAft>
              <a:buNone/>
            </a:pPr>
            <a:r>
              <a:rPr lang="en-US" sz="2400" dirty="0">
                <a:hlinkClick r:id="rId3"/>
              </a:rPr>
              <a:t>https://console.cloud.google.com/marketplace/product/hhs/medicare</a:t>
            </a:r>
            <a:endParaRPr lang="en-US" sz="2400" dirty="0"/>
          </a:p>
          <a:p>
            <a:pPr marL="0" lvl="0" indent="0" algn="just" rtl="0">
              <a:spcBef>
                <a:spcPts val="600"/>
              </a:spcBef>
              <a:spcAft>
                <a:spcPts val="0"/>
              </a:spcAft>
              <a:buNone/>
            </a:pPr>
            <a:endParaRPr sz="2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7" name="Google Shape;1234;p48">
            <a:extLst>
              <a:ext uri="{FF2B5EF4-FFF2-40B4-BE49-F238E27FC236}">
                <a16:creationId xmlns:a16="http://schemas.microsoft.com/office/drawing/2014/main" id="{1C8852B1-4CDE-4ACF-9573-E4AB825302CC}"/>
              </a:ext>
            </a:extLst>
          </p:cNvPr>
          <p:cNvGrpSpPr/>
          <p:nvPr/>
        </p:nvGrpSpPr>
        <p:grpSpPr>
          <a:xfrm>
            <a:off x="4733896" y="383685"/>
            <a:ext cx="460705" cy="491455"/>
            <a:chOff x="6506504" y="937343"/>
            <a:chExt cx="744273" cy="793950"/>
          </a:xfrm>
        </p:grpSpPr>
        <p:sp>
          <p:nvSpPr>
            <p:cNvPr id="8" name="Google Shape;1235;p48">
              <a:extLst>
                <a:ext uri="{FF2B5EF4-FFF2-40B4-BE49-F238E27FC236}">
                  <a16:creationId xmlns:a16="http://schemas.microsoft.com/office/drawing/2014/main" id="{F6998928-5B02-4C61-9208-999032AA499A}"/>
                </a:ext>
              </a:extLst>
            </p:cNvPr>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36;p48">
              <a:extLst>
                <a:ext uri="{FF2B5EF4-FFF2-40B4-BE49-F238E27FC236}">
                  <a16:creationId xmlns:a16="http://schemas.microsoft.com/office/drawing/2014/main" id="{C6607141-1740-4260-81ED-105DD67E5FC4}"/>
                </a:ext>
              </a:extLst>
            </p:cNvPr>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37;p48">
              <a:extLst>
                <a:ext uri="{FF2B5EF4-FFF2-40B4-BE49-F238E27FC236}">
                  <a16:creationId xmlns:a16="http://schemas.microsoft.com/office/drawing/2014/main" id="{509590CF-34C9-4BC8-9655-688193C5AA00}"/>
                </a:ext>
              </a:extLst>
            </p:cNvPr>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238;p48">
              <a:extLst>
                <a:ext uri="{FF2B5EF4-FFF2-40B4-BE49-F238E27FC236}">
                  <a16:creationId xmlns:a16="http://schemas.microsoft.com/office/drawing/2014/main" id="{E821470A-1F73-43CD-A4DA-61E59C8250A1}"/>
                </a:ext>
              </a:extLst>
            </p:cNvPr>
            <p:cNvGrpSpPr/>
            <p:nvPr/>
          </p:nvGrpSpPr>
          <p:grpSpPr>
            <a:xfrm>
              <a:off x="6506504" y="937343"/>
              <a:ext cx="744273" cy="793950"/>
              <a:chOff x="6565437" y="1588001"/>
              <a:chExt cx="744273" cy="793950"/>
            </a:xfrm>
          </p:grpSpPr>
          <p:sp>
            <p:nvSpPr>
              <p:cNvPr id="12" name="Google Shape;1239;p48">
                <a:extLst>
                  <a:ext uri="{FF2B5EF4-FFF2-40B4-BE49-F238E27FC236}">
                    <a16:creationId xmlns:a16="http://schemas.microsoft.com/office/drawing/2014/main" id="{D75A0900-8632-45C1-849D-5CE0EFF1D810}"/>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240;p48">
                <a:extLst>
                  <a:ext uri="{FF2B5EF4-FFF2-40B4-BE49-F238E27FC236}">
                    <a16:creationId xmlns:a16="http://schemas.microsoft.com/office/drawing/2014/main" id="{AB3B61B8-DF87-47BE-AAA1-E40414C0D186}"/>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241;p48">
                <a:extLst>
                  <a:ext uri="{FF2B5EF4-FFF2-40B4-BE49-F238E27FC236}">
                    <a16:creationId xmlns:a16="http://schemas.microsoft.com/office/drawing/2014/main" id="{1106D79E-359A-4BB2-84B5-C4EA71791CDB}"/>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242;p48">
                <a:extLst>
                  <a:ext uri="{FF2B5EF4-FFF2-40B4-BE49-F238E27FC236}">
                    <a16:creationId xmlns:a16="http://schemas.microsoft.com/office/drawing/2014/main" id="{C379219E-55E0-4F14-8024-C9C0CDD3A0F9}"/>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243;p48">
                <a:extLst>
                  <a:ext uri="{FF2B5EF4-FFF2-40B4-BE49-F238E27FC236}">
                    <a16:creationId xmlns:a16="http://schemas.microsoft.com/office/drawing/2014/main" id="{30E3F806-AB18-4B42-9FA1-430504BC2952}"/>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244;p48">
                <a:extLst>
                  <a:ext uri="{FF2B5EF4-FFF2-40B4-BE49-F238E27FC236}">
                    <a16:creationId xmlns:a16="http://schemas.microsoft.com/office/drawing/2014/main" id="{9AEE4043-11F1-47C1-BF65-F83ABEFD5D33}"/>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245;p48">
                <a:extLst>
                  <a:ext uri="{FF2B5EF4-FFF2-40B4-BE49-F238E27FC236}">
                    <a16:creationId xmlns:a16="http://schemas.microsoft.com/office/drawing/2014/main" id="{3D5B4E56-BDCB-41C7-8313-C4D225E7544D}"/>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246;p48">
                <a:extLst>
                  <a:ext uri="{FF2B5EF4-FFF2-40B4-BE49-F238E27FC236}">
                    <a16:creationId xmlns:a16="http://schemas.microsoft.com/office/drawing/2014/main" id="{F3181292-AA87-40DF-978E-A9761F30EC34}"/>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247;p48">
                <a:extLst>
                  <a:ext uri="{FF2B5EF4-FFF2-40B4-BE49-F238E27FC236}">
                    <a16:creationId xmlns:a16="http://schemas.microsoft.com/office/drawing/2014/main" id="{3BD9FB50-1610-431F-A7EC-084C2C09276E}"/>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248;p48">
                <a:extLst>
                  <a:ext uri="{FF2B5EF4-FFF2-40B4-BE49-F238E27FC236}">
                    <a16:creationId xmlns:a16="http://schemas.microsoft.com/office/drawing/2014/main" id="{40F75C3F-17C8-4F32-AF62-866E6845A976}"/>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43000" y="629413"/>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rgbClr val="39C0BA"/>
                </a:solidFill>
              </a:rPr>
              <a:t>Dataset Used - Medicare</a:t>
            </a:r>
            <a:endParaRPr sz="2800" dirty="0">
              <a:solidFill>
                <a:srgbClr val="39C0BA"/>
              </a:solidFill>
            </a:endParaRPr>
          </a:p>
        </p:txBody>
      </p:sp>
      <p:sp>
        <p:nvSpPr>
          <p:cNvPr id="109" name="Google Shape;109;p17"/>
          <p:cNvSpPr txBox="1">
            <a:spLocks noGrp="1"/>
          </p:cNvSpPr>
          <p:nvPr>
            <p:ph type="body" idx="1"/>
          </p:nvPr>
        </p:nvSpPr>
        <p:spPr>
          <a:xfrm>
            <a:off x="1165498" y="1158072"/>
            <a:ext cx="7597502" cy="156607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2400" dirty="0"/>
              <a:t>The dataset is used is called Medicare – and though it does state it is used by people up to 65 – the project has been extended to service more people.</a:t>
            </a:r>
            <a:endParaRPr sz="2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5" name="Picture 4">
            <a:extLst>
              <a:ext uri="{FF2B5EF4-FFF2-40B4-BE49-F238E27FC236}">
                <a16:creationId xmlns:a16="http://schemas.microsoft.com/office/drawing/2014/main" id="{0257ACDA-F36A-4DB8-82D6-E86E5F30A302}"/>
              </a:ext>
            </a:extLst>
          </p:cNvPr>
          <p:cNvPicPr>
            <a:picLocks noChangeAspect="1"/>
          </p:cNvPicPr>
          <p:nvPr/>
        </p:nvPicPr>
        <p:blipFill>
          <a:blip r:embed="rId3"/>
          <a:stretch>
            <a:fillRect/>
          </a:stretch>
        </p:blipFill>
        <p:spPr>
          <a:xfrm>
            <a:off x="1039949" y="2647950"/>
            <a:ext cx="7848600" cy="1193875"/>
          </a:xfrm>
          <a:prstGeom prst="rect">
            <a:avLst/>
          </a:prstGeom>
        </p:spPr>
      </p:pic>
      <p:pic>
        <p:nvPicPr>
          <p:cNvPr id="3" name="Picture 2">
            <a:extLst>
              <a:ext uri="{FF2B5EF4-FFF2-40B4-BE49-F238E27FC236}">
                <a16:creationId xmlns:a16="http://schemas.microsoft.com/office/drawing/2014/main" id="{C0408F92-48C9-44E8-A943-4345B4575CE7}"/>
              </a:ext>
            </a:extLst>
          </p:cNvPr>
          <p:cNvPicPr>
            <a:picLocks noChangeAspect="1"/>
          </p:cNvPicPr>
          <p:nvPr/>
        </p:nvPicPr>
        <p:blipFill>
          <a:blip r:embed="rId4"/>
          <a:stretch>
            <a:fillRect/>
          </a:stretch>
        </p:blipFill>
        <p:spPr>
          <a:xfrm>
            <a:off x="7620000" y="96682"/>
            <a:ext cx="1143000" cy="1143000"/>
          </a:xfrm>
          <a:prstGeom prst="rect">
            <a:avLst/>
          </a:prstGeom>
        </p:spPr>
      </p:pic>
    </p:spTree>
    <p:extLst>
      <p:ext uri="{BB962C8B-B14F-4D97-AF65-F5344CB8AC3E}">
        <p14:creationId xmlns:p14="http://schemas.microsoft.com/office/powerpoint/2010/main" val="294921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43000" y="629413"/>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rgbClr val="39C0BA"/>
                </a:solidFill>
              </a:rPr>
              <a:t>Understanding the Dataset</a:t>
            </a:r>
            <a:endParaRPr sz="2800" dirty="0">
              <a:solidFill>
                <a:srgbClr val="39C0BA"/>
              </a:solidFill>
            </a:endParaRPr>
          </a:p>
        </p:txBody>
      </p:sp>
      <p:sp>
        <p:nvSpPr>
          <p:cNvPr id="109" name="Google Shape;109;p17"/>
          <p:cNvSpPr txBox="1">
            <a:spLocks noGrp="1"/>
          </p:cNvSpPr>
          <p:nvPr>
            <p:ph type="body" idx="1"/>
          </p:nvPr>
        </p:nvSpPr>
        <p:spPr>
          <a:xfrm>
            <a:off x="1165498" y="1158072"/>
            <a:ext cx="7597502" cy="2785278"/>
          </a:xfrm>
          <a:prstGeom prst="rect">
            <a:avLst/>
          </a:prstGeom>
        </p:spPr>
        <p:txBody>
          <a:bodyPr spcFirstLastPara="1" wrap="square" lIns="91425" tIns="91425" rIns="91425" bIns="91425" anchor="t" anchorCtr="0">
            <a:noAutofit/>
          </a:bodyPr>
          <a:lstStyle/>
          <a:p>
            <a:pPr marL="0" lvl="0" indent="0" algn="just">
              <a:buNone/>
            </a:pPr>
            <a:r>
              <a:rPr lang="en-US" sz="2400" dirty="0"/>
              <a:t>To be more specific, the data itself is not relevant, but based on the charts generated we can make deductions on how often certain patterns repeat themselves and focus on using that information in developing a medical report generation program.</a:t>
            </a:r>
          </a:p>
          <a:p>
            <a:pPr marL="0" lvl="0" indent="0" algn="just">
              <a:buNone/>
            </a:pPr>
            <a:endParaRPr lang="en-US" sz="2400" dirty="0"/>
          </a:p>
          <a:p>
            <a:pPr marL="0" lvl="0" indent="0" algn="just">
              <a:buNone/>
            </a:pPr>
            <a:r>
              <a:rPr lang="en-US" sz="2400" dirty="0"/>
              <a:t>As such the Medicare dataset from the google cloud contains information (albeit rather incomplete) of actions that take place in the medical system in the USA and has a lot of irrelevant (to us) financial data.</a:t>
            </a:r>
            <a:endParaRPr sz="2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 name="Google Shape;1167;p48">
            <a:extLst>
              <a:ext uri="{FF2B5EF4-FFF2-40B4-BE49-F238E27FC236}">
                <a16:creationId xmlns:a16="http://schemas.microsoft.com/office/drawing/2014/main" id="{C17E406D-E6B3-472D-852C-7B29D5A5A73F}"/>
              </a:ext>
            </a:extLst>
          </p:cNvPr>
          <p:cNvGrpSpPr/>
          <p:nvPr/>
        </p:nvGrpSpPr>
        <p:grpSpPr>
          <a:xfrm>
            <a:off x="5943600" y="445754"/>
            <a:ext cx="379481" cy="445796"/>
            <a:chOff x="2554206" y="1011105"/>
            <a:chExt cx="613055" cy="720187"/>
          </a:xfrm>
        </p:grpSpPr>
        <p:sp>
          <p:nvSpPr>
            <p:cNvPr id="6" name="Google Shape;1168;p48">
              <a:extLst>
                <a:ext uri="{FF2B5EF4-FFF2-40B4-BE49-F238E27FC236}">
                  <a16:creationId xmlns:a16="http://schemas.microsoft.com/office/drawing/2014/main" id="{C664BC6B-8104-4010-BDB4-6B3B3C1B31E3}"/>
                </a:ext>
              </a:extLst>
            </p:cNvPr>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1169;p48">
              <a:extLst>
                <a:ext uri="{FF2B5EF4-FFF2-40B4-BE49-F238E27FC236}">
                  <a16:creationId xmlns:a16="http://schemas.microsoft.com/office/drawing/2014/main" id="{5FD007B0-6358-4B99-80B5-373F744778D2}"/>
                </a:ext>
              </a:extLst>
            </p:cNvPr>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170;p48">
              <a:extLst>
                <a:ext uri="{FF2B5EF4-FFF2-40B4-BE49-F238E27FC236}">
                  <a16:creationId xmlns:a16="http://schemas.microsoft.com/office/drawing/2014/main" id="{F2CAF68F-1AF5-4CA2-A645-E9B12F4DDE02}"/>
                </a:ext>
              </a:extLst>
            </p:cNvPr>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7197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43000" y="629413"/>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rgbClr val="39C0BA"/>
                </a:solidFill>
              </a:rPr>
              <a:t>Brief ending</a:t>
            </a:r>
            <a:endParaRPr sz="2800" dirty="0">
              <a:solidFill>
                <a:srgbClr val="39C0BA"/>
              </a:solidFill>
            </a:endParaRPr>
          </a:p>
        </p:txBody>
      </p:sp>
      <p:sp>
        <p:nvSpPr>
          <p:cNvPr id="109" name="Google Shape;109;p17"/>
          <p:cNvSpPr txBox="1">
            <a:spLocks noGrp="1"/>
          </p:cNvSpPr>
          <p:nvPr>
            <p:ph type="body" idx="1"/>
          </p:nvPr>
        </p:nvSpPr>
        <p:spPr>
          <a:xfrm>
            <a:off x="1165498" y="1158072"/>
            <a:ext cx="7597502" cy="278527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2400" dirty="0"/>
              <a:t>The graphs focus on a number of demographics - such as diseases / types of illnesses / frequency rate / age of the people in the study as well as other issues - and mixes these information all so that we can find out what are the most common elements that we may take an interest into.</a:t>
            </a:r>
          </a:p>
          <a:p>
            <a:pPr marL="0" lvl="0" indent="0" algn="just" rtl="0">
              <a:spcBef>
                <a:spcPts val="600"/>
              </a:spcBef>
              <a:spcAft>
                <a:spcPts val="0"/>
              </a:spcAft>
              <a:buNone/>
            </a:pPr>
            <a:endParaRPr lang="en-US" sz="2400" dirty="0"/>
          </a:p>
          <a:p>
            <a:pPr marL="0" lvl="0" indent="0" algn="just" rtl="0">
              <a:spcBef>
                <a:spcPts val="600"/>
              </a:spcBef>
              <a:spcAft>
                <a:spcPts val="0"/>
              </a:spcAft>
              <a:buNone/>
            </a:pPr>
            <a:r>
              <a:rPr lang="en-US" sz="2400" dirty="0"/>
              <a:t>More will be exemplified with each slide.</a:t>
            </a:r>
          </a:p>
          <a:p>
            <a:pPr marL="0" lvl="0" indent="0" algn="just" rtl="0">
              <a:spcBef>
                <a:spcPts val="600"/>
              </a:spcBef>
              <a:spcAft>
                <a:spcPts val="0"/>
              </a:spcAft>
              <a:buNone/>
            </a:pPr>
            <a:endParaRPr sz="2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6051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1991813"/>
            <a:ext cx="6028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Charts &amp; Code</a:t>
            </a:r>
            <a:endParaRPr sz="6000" dirty="0"/>
          </a:p>
        </p:txBody>
      </p:sp>
      <p:sp>
        <p:nvSpPr>
          <p:cNvPr id="117" name="Google Shape;117;p18"/>
          <p:cNvSpPr txBox="1">
            <a:spLocks noGrp="1"/>
          </p:cNvSpPr>
          <p:nvPr>
            <p:ph type="subTitle" idx="4294967295"/>
          </p:nvPr>
        </p:nvSpPr>
        <p:spPr>
          <a:xfrm>
            <a:off x="2514600" y="2922262"/>
            <a:ext cx="594365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Results from queries</a:t>
            </a:r>
            <a:endParaRPr sz="2400" dirty="0"/>
          </a:p>
        </p:txBody>
      </p:sp>
      <p:grpSp>
        <p:nvGrpSpPr>
          <p:cNvPr id="118" name="Google Shape;118;p18"/>
          <p:cNvGrpSpPr/>
          <p:nvPr/>
        </p:nvGrpSpPr>
        <p:grpSpPr>
          <a:xfrm>
            <a:off x="454014" y="2078188"/>
            <a:ext cx="982958" cy="987178"/>
            <a:chOff x="2594050" y="1631825"/>
            <a:chExt cx="439625" cy="439625"/>
          </a:xfrm>
        </p:grpSpPr>
        <p:sp>
          <p:nvSpPr>
            <p:cNvPr id="119" name="Google Shape;119;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Queries</a:t>
            </a:r>
            <a:endParaRPr b="1" dirty="0"/>
          </a:p>
          <a:p>
            <a:pPr marL="0" lvl="0" indent="0" algn="l" rtl="0">
              <a:spcBef>
                <a:spcPts val="600"/>
              </a:spcBef>
              <a:spcAft>
                <a:spcPts val="0"/>
              </a:spcAft>
              <a:buNone/>
            </a:pPr>
            <a:r>
              <a:rPr lang="en" dirty="0"/>
              <a:t>The queries are those that we run on the machine which extract and sort the data we need based on the criteria inputed. Queries have mainX.py files in them.</a:t>
            </a:r>
            <a:endParaRPr dirty="0"/>
          </a:p>
        </p:txBody>
      </p:sp>
      <p:sp>
        <p:nvSpPr>
          <p:cNvPr id="129" name="Google Shape;129;p19"/>
          <p:cNvSpPr txBox="1">
            <a:spLocks noGrp="1"/>
          </p:cNvSpPr>
          <p:nvPr>
            <p:ph type="title"/>
          </p:nvPr>
        </p:nvSpPr>
        <p:spPr>
          <a:xfrm>
            <a:off x="1165475" y="59055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Project - Folder Structure</a:t>
            </a:r>
            <a:endParaRPr sz="2400" dirty="0"/>
          </a:p>
        </p:txBody>
      </p:sp>
      <p:sp>
        <p:nvSpPr>
          <p:cNvPr id="130" name="Google Shape;130;p19"/>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Graphs</a:t>
            </a:r>
            <a:endParaRPr b="1" dirty="0"/>
          </a:p>
          <a:p>
            <a:pPr marL="0" lvl="0" indent="0" algn="l" rtl="0">
              <a:spcBef>
                <a:spcPts val="600"/>
              </a:spcBef>
              <a:spcAft>
                <a:spcPts val="0"/>
              </a:spcAft>
              <a:buNone/>
            </a:pPr>
            <a:r>
              <a:rPr lang="en" dirty="0"/>
              <a:t>The graphs are generated from the data, listing only what we consider viable information. While some folders hold a lot more graphs then we have here in the presentation – it will suffice to show only a single example of a kind. I generally have a graph.py</a:t>
            </a:r>
            <a:endParaRPr dirty="0"/>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65474" y="59055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Scripts 1:</a:t>
            </a:r>
            <a:endParaRPr sz="2400" dirty="0"/>
          </a:p>
        </p:txBody>
      </p:sp>
      <p:sp>
        <p:nvSpPr>
          <p:cNvPr id="137" name="Google Shape;137;p20"/>
          <p:cNvSpPr txBox="1">
            <a:spLocks noGrp="1"/>
          </p:cNvSpPr>
          <p:nvPr>
            <p:ph type="body" idx="1"/>
          </p:nvPr>
        </p:nvSpPr>
        <p:spPr>
          <a:xfrm>
            <a:off x="1165474" y="1192298"/>
            <a:ext cx="7673725" cy="36705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b="1" u="sng" dirty="0"/>
              <a:t>Main.py - </a:t>
            </a:r>
            <a:r>
              <a:rPr lang="en-US" b="1" u="sng" dirty="0" err="1"/>
              <a:t>d_by_age</a:t>
            </a:r>
            <a:r>
              <a:rPr lang="en-US" b="1" u="sng" dirty="0"/>
              <a:t>:</a:t>
            </a:r>
            <a:r>
              <a:rPr lang="en" b="1" u="sng" dirty="0"/>
              <a:t> </a:t>
            </a:r>
            <a:r>
              <a:rPr lang="en" b="1" dirty="0"/>
              <a:t>- </a:t>
            </a:r>
            <a:r>
              <a:rPr lang="en-US" dirty="0" err="1"/>
              <a:t>Primul</a:t>
            </a:r>
            <a:r>
              <a:rPr lang="en-US" dirty="0"/>
              <a:t> script se </a:t>
            </a:r>
            <a:r>
              <a:rPr lang="en-US" dirty="0" err="1"/>
              <a:t>bazeaza</a:t>
            </a:r>
            <a:r>
              <a:rPr lang="en-US" dirty="0"/>
              <a:t> pe </a:t>
            </a:r>
            <a:r>
              <a:rPr lang="en-US" dirty="0" err="1"/>
              <a:t>analiza</a:t>
            </a:r>
            <a:r>
              <a:rPr lang="en-US" dirty="0"/>
              <a:t> la </a:t>
            </a:r>
            <a:r>
              <a:rPr lang="en-US" dirty="0" err="1"/>
              <a:t>datele</a:t>
            </a:r>
            <a:r>
              <a:rPr lang="en-US" dirty="0"/>
              <a:t> din nursing facilities din </a:t>
            </a:r>
            <a:r>
              <a:rPr lang="en-US" dirty="0" err="1"/>
              <a:t>america</a:t>
            </a:r>
            <a:r>
              <a:rPr lang="en-US" dirty="0"/>
              <a:t> in </a:t>
            </a:r>
            <a:r>
              <a:rPr lang="en-US" dirty="0" err="1"/>
              <a:t>anul</a:t>
            </a:r>
            <a:r>
              <a:rPr lang="en-US" dirty="0"/>
              <a:t> 2014 - </a:t>
            </a:r>
            <a:r>
              <a:rPr lang="en-US" dirty="0" err="1"/>
              <a:t>ce</a:t>
            </a:r>
            <a:r>
              <a:rPr lang="en-US" dirty="0"/>
              <a:t> m-a </a:t>
            </a:r>
            <a:r>
              <a:rPr lang="en-US" dirty="0" err="1"/>
              <a:t>interesat</a:t>
            </a:r>
            <a:r>
              <a:rPr lang="en-US" dirty="0"/>
              <a:t> </a:t>
            </a:r>
            <a:r>
              <a:rPr lang="en-US" dirty="0" err="1"/>
              <a:t>erau</a:t>
            </a:r>
            <a:r>
              <a:rPr lang="en-US" dirty="0"/>
              <a:t> </a:t>
            </a:r>
            <a:r>
              <a:rPr lang="en-US" dirty="0" err="1"/>
              <a:t>numarul</a:t>
            </a:r>
            <a:r>
              <a:rPr lang="en-US" dirty="0"/>
              <a:t> de </a:t>
            </a:r>
            <a:r>
              <a:rPr lang="en-US" dirty="0" err="1"/>
              <a:t>cazuri</a:t>
            </a:r>
            <a:r>
              <a:rPr lang="en-US" dirty="0"/>
              <a:t> </a:t>
            </a:r>
            <a:r>
              <a:rPr lang="en-US" dirty="0" err="1"/>
              <a:t>procentuale</a:t>
            </a:r>
            <a:r>
              <a:rPr lang="en-US" dirty="0"/>
              <a:t> de </a:t>
            </a:r>
            <a:r>
              <a:rPr lang="en-US" dirty="0" err="1"/>
              <a:t>boli</a:t>
            </a:r>
            <a:r>
              <a:rPr lang="en-US" dirty="0"/>
              <a:t> </a:t>
            </a:r>
            <a:r>
              <a:rPr lang="en-US" dirty="0" err="1"/>
              <a:t>existente</a:t>
            </a:r>
            <a:r>
              <a:rPr lang="en-US" dirty="0"/>
              <a:t>. Daca </a:t>
            </a:r>
            <a:r>
              <a:rPr lang="en-US" dirty="0" err="1"/>
              <a:t>este</a:t>
            </a:r>
            <a:r>
              <a:rPr lang="en-US" dirty="0"/>
              <a:t> </a:t>
            </a:r>
            <a:r>
              <a:rPr lang="en-US" dirty="0" err="1"/>
              <a:t>sa</a:t>
            </a:r>
            <a:r>
              <a:rPr lang="en-US" dirty="0"/>
              <a:t> </a:t>
            </a:r>
            <a:r>
              <a:rPr lang="en-US" dirty="0" err="1"/>
              <a:t>dezvolt</a:t>
            </a:r>
            <a:r>
              <a:rPr lang="en-US" dirty="0"/>
              <a:t> o </a:t>
            </a:r>
            <a:r>
              <a:rPr lang="en-US" dirty="0" err="1"/>
              <a:t>aplicatie</a:t>
            </a:r>
            <a:r>
              <a:rPr lang="en-US" dirty="0"/>
              <a:t> web care </a:t>
            </a:r>
            <a:r>
              <a:rPr lang="en-US" dirty="0" err="1"/>
              <a:t>sa</a:t>
            </a:r>
            <a:r>
              <a:rPr lang="en-US" dirty="0"/>
              <a:t> </a:t>
            </a:r>
            <a:r>
              <a:rPr lang="en-US" dirty="0" err="1"/>
              <a:t>genereze</a:t>
            </a:r>
            <a:r>
              <a:rPr lang="en-US" dirty="0"/>
              <a:t> </a:t>
            </a:r>
            <a:r>
              <a:rPr lang="en-US" dirty="0" err="1"/>
              <a:t>rapoarte</a:t>
            </a:r>
            <a:r>
              <a:rPr lang="en-US" dirty="0"/>
              <a:t> de </a:t>
            </a:r>
            <a:r>
              <a:rPr lang="en-US" dirty="0" err="1"/>
              <a:t>sanatate</a:t>
            </a:r>
            <a:r>
              <a:rPr lang="en-US" dirty="0"/>
              <a:t>, </a:t>
            </a:r>
            <a:r>
              <a:rPr lang="en-US" dirty="0" err="1"/>
              <a:t>trebuie</a:t>
            </a:r>
            <a:r>
              <a:rPr lang="en-US" dirty="0"/>
              <a:t> </a:t>
            </a:r>
            <a:r>
              <a:rPr lang="en-US" dirty="0" err="1"/>
              <a:t>sa</a:t>
            </a:r>
            <a:r>
              <a:rPr lang="en-US" dirty="0"/>
              <a:t> am un baseline </a:t>
            </a:r>
            <a:r>
              <a:rPr lang="en-US" dirty="0" err="1"/>
              <a:t>pentru</a:t>
            </a:r>
            <a:r>
              <a:rPr lang="en-US" dirty="0"/>
              <a:t> </a:t>
            </a:r>
            <a:r>
              <a:rPr lang="en-US" dirty="0" err="1"/>
              <a:t>ce</a:t>
            </a:r>
            <a:r>
              <a:rPr lang="en-US" dirty="0"/>
              <a:t> </a:t>
            </a:r>
            <a:r>
              <a:rPr lang="en-US" dirty="0" err="1"/>
              <a:t>boli</a:t>
            </a:r>
            <a:r>
              <a:rPr lang="en-US" dirty="0"/>
              <a:t> </a:t>
            </a:r>
            <a:r>
              <a:rPr lang="en-US" dirty="0" err="1"/>
              <a:t>este</a:t>
            </a:r>
            <a:r>
              <a:rPr lang="en-US" dirty="0"/>
              <a:t> </a:t>
            </a:r>
            <a:r>
              <a:rPr lang="en-US" dirty="0" err="1"/>
              <a:t>nevoie</a:t>
            </a:r>
            <a:r>
              <a:rPr lang="en-US" dirty="0"/>
              <a:t> </a:t>
            </a:r>
            <a:r>
              <a:rPr lang="en-US" dirty="0" err="1"/>
              <a:t>si</a:t>
            </a:r>
            <a:r>
              <a:rPr lang="en-US" dirty="0"/>
              <a:t> care sunt </a:t>
            </a:r>
            <a:r>
              <a:rPr lang="en-US" dirty="0" err="1"/>
              <a:t>cele</a:t>
            </a:r>
            <a:r>
              <a:rPr lang="en-US" dirty="0"/>
              <a:t> </a:t>
            </a:r>
            <a:r>
              <a:rPr lang="en-US" dirty="0" err="1"/>
              <a:t>mai</a:t>
            </a:r>
            <a:r>
              <a:rPr lang="en-US" dirty="0"/>
              <a:t> </a:t>
            </a:r>
            <a:r>
              <a:rPr lang="en-US" dirty="0" err="1"/>
              <a:t>comune</a:t>
            </a:r>
            <a:r>
              <a:rPr lang="en-US" dirty="0"/>
              <a:t> </a:t>
            </a:r>
            <a:r>
              <a:rPr lang="en-US" dirty="0" err="1"/>
              <a:t>intalnite</a:t>
            </a:r>
            <a:r>
              <a:rPr lang="en-US" dirty="0"/>
              <a:t>.</a:t>
            </a:r>
          </a:p>
          <a:p>
            <a:pPr marL="0" lvl="0" indent="0" algn="just" rtl="0">
              <a:spcBef>
                <a:spcPts val="600"/>
              </a:spcBef>
              <a:spcAft>
                <a:spcPts val="0"/>
              </a:spcAft>
              <a:buNone/>
            </a:pPr>
            <a:r>
              <a:rPr lang="en-US" dirty="0" err="1"/>
              <a:t>Graficele</a:t>
            </a:r>
            <a:r>
              <a:rPr lang="en-US" dirty="0"/>
              <a:t> generate din un </a:t>
            </a:r>
            <a:r>
              <a:rPr lang="en-US" dirty="0" err="1"/>
              <a:t>singur</a:t>
            </a:r>
            <a:r>
              <a:rPr lang="en-US" dirty="0"/>
              <a:t> script - </a:t>
            </a:r>
            <a:r>
              <a:rPr lang="en-US" dirty="0" err="1"/>
              <a:t>aratand</a:t>
            </a:r>
            <a:r>
              <a:rPr lang="en-US" dirty="0"/>
              <a:t> un baseline in </a:t>
            </a:r>
            <a:r>
              <a:rPr lang="en-US" dirty="0" err="1"/>
              <a:t>functie</a:t>
            </a:r>
            <a:r>
              <a:rPr lang="en-US" dirty="0"/>
              <a:t> de </a:t>
            </a:r>
            <a:r>
              <a:rPr lang="en-US" dirty="0" err="1"/>
              <a:t>varsta</a:t>
            </a:r>
            <a:r>
              <a:rPr lang="en-US" dirty="0"/>
              <a:t> - </a:t>
            </a:r>
            <a:r>
              <a:rPr lang="en-US" dirty="0" err="1"/>
              <a:t>ceea</a:t>
            </a:r>
            <a:r>
              <a:rPr lang="en-US" dirty="0"/>
              <a:t> </a:t>
            </a:r>
            <a:r>
              <a:rPr lang="en-US" dirty="0" err="1"/>
              <a:t>ce</a:t>
            </a:r>
            <a:r>
              <a:rPr lang="en-US" dirty="0"/>
              <a:t> </a:t>
            </a:r>
            <a:r>
              <a:rPr lang="en-US" dirty="0" err="1"/>
              <a:t>ar</a:t>
            </a:r>
            <a:r>
              <a:rPr lang="en-US" dirty="0"/>
              <a:t> </a:t>
            </a:r>
            <a:r>
              <a:rPr lang="en-US" dirty="0" err="1"/>
              <a:t>ajuta</a:t>
            </a:r>
            <a:r>
              <a:rPr lang="en-US" dirty="0"/>
              <a:t> </a:t>
            </a:r>
            <a:r>
              <a:rPr lang="en-US" dirty="0" err="1"/>
              <a:t>destul</a:t>
            </a:r>
            <a:r>
              <a:rPr lang="en-US" dirty="0"/>
              <a:t> de </a:t>
            </a:r>
            <a:r>
              <a:rPr lang="en-US" dirty="0" err="1"/>
              <a:t>mult</a:t>
            </a:r>
            <a:r>
              <a:rPr lang="en-US" dirty="0"/>
              <a:t> cand se </a:t>
            </a:r>
            <a:r>
              <a:rPr lang="en-US" dirty="0" err="1"/>
              <a:t>creeaza</a:t>
            </a:r>
            <a:r>
              <a:rPr lang="en-US" dirty="0"/>
              <a:t> </a:t>
            </a:r>
            <a:r>
              <a:rPr lang="en-US" dirty="0" err="1"/>
              <a:t>categorii</a:t>
            </a:r>
            <a:r>
              <a:rPr lang="en-US" dirty="0"/>
              <a:t> </a:t>
            </a:r>
            <a:r>
              <a:rPr lang="en-US" dirty="0" err="1"/>
              <a:t>pentru</a:t>
            </a:r>
            <a:r>
              <a:rPr lang="en-US" dirty="0"/>
              <a:t> </a:t>
            </a:r>
            <a:r>
              <a:rPr lang="en-US" dirty="0" err="1"/>
              <a:t>aceste</a:t>
            </a:r>
            <a:r>
              <a:rPr lang="en-US" dirty="0"/>
              <a:t> </a:t>
            </a:r>
            <a:r>
              <a:rPr lang="en-US" dirty="0" err="1"/>
              <a:t>rapoarte</a:t>
            </a:r>
            <a:r>
              <a:rPr lang="en-US" dirty="0"/>
              <a:t> (un om de 80 de ani nu </a:t>
            </a:r>
            <a:r>
              <a:rPr lang="en-US" dirty="0" err="1"/>
              <a:t>poate</a:t>
            </a:r>
            <a:r>
              <a:rPr lang="en-US" dirty="0"/>
              <a:t> </a:t>
            </a:r>
            <a:r>
              <a:rPr lang="en-US" dirty="0" err="1"/>
              <a:t>avea</a:t>
            </a:r>
            <a:r>
              <a:rPr lang="en-US" dirty="0"/>
              <a:t> same report cu </a:t>
            </a:r>
            <a:r>
              <a:rPr lang="en-US" dirty="0" err="1"/>
              <a:t>unul</a:t>
            </a:r>
            <a:r>
              <a:rPr lang="en-US" dirty="0"/>
              <a:t> de 40 </a:t>
            </a:r>
            <a:r>
              <a:rPr lang="en-US" dirty="0" err="1"/>
              <a:t>si</a:t>
            </a:r>
            <a:r>
              <a:rPr lang="en-US" dirty="0"/>
              <a:t> </a:t>
            </a:r>
            <a:r>
              <a:rPr lang="en-US" dirty="0" err="1"/>
              <a:t>anamneza</a:t>
            </a:r>
            <a:r>
              <a:rPr lang="en-US" dirty="0"/>
              <a:t> </a:t>
            </a:r>
            <a:r>
              <a:rPr lang="en-US" dirty="0" err="1"/>
              <a:t>trebuie</a:t>
            </a:r>
            <a:r>
              <a:rPr lang="en-US" dirty="0"/>
              <a:t> </a:t>
            </a:r>
            <a:r>
              <a:rPr lang="en-US" dirty="0" err="1"/>
              <a:t>sa</a:t>
            </a:r>
            <a:r>
              <a:rPr lang="en-US" dirty="0"/>
              <a:t> fie </a:t>
            </a:r>
            <a:r>
              <a:rPr lang="en-US" dirty="0" err="1"/>
              <a:t>mai</a:t>
            </a:r>
            <a:r>
              <a:rPr lang="en-US" dirty="0"/>
              <a:t> </a:t>
            </a:r>
            <a:r>
              <a:rPr lang="en-US" dirty="0" err="1"/>
              <a:t>documentata</a:t>
            </a:r>
            <a:r>
              <a:rPr lang="en-US" dirty="0"/>
              <a:t>)</a:t>
            </a:r>
          </a:p>
          <a:p>
            <a:pPr marL="0" lvl="0" indent="0" algn="l" rtl="0">
              <a:spcBef>
                <a:spcPts val="600"/>
              </a:spcBef>
              <a:spcAft>
                <a:spcPts val="0"/>
              </a:spcAft>
              <a:buNone/>
            </a:pPr>
            <a:endParaRPr dirty="0"/>
          </a:p>
        </p:txBody>
      </p:sp>
      <p:sp>
        <p:nvSpPr>
          <p:cNvPr id="140" name="Google Shape;140;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1613</TotalTime>
  <Words>1375</Words>
  <Application>Microsoft Office PowerPoint</Application>
  <PresentationFormat>On-screen Show (16:9)</PresentationFormat>
  <Paragraphs>107</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Bahnschrift Light Condensed</vt:lpstr>
      <vt:lpstr>Arial</vt:lpstr>
      <vt:lpstr>Franklin Gothic Medium Cond</vt:lpstr>
      <vt:lpstr>Quicksand</vt:lpstr>
      <vt:lpstr>Eleanor template</vt:lpstr>
      <vt:lpstr>Prezentare Big Data Analysis – 2022 – Proiect BDA-P14 Spark – Analyzing Google Dataset</vt:lpstr>
      <vt:lpstr>Project Description &amp; Goals</vt:lpstr>
      <vt:lpstr>Target of the project</vt:lpstr>
      <vt:lpstr>Dataset Used - Medicare</vt:lpstr>
      <vt:lpstr>Understanding the Dataset</vt:lpstr>
      <vt:lpstr>Brief ending</vt:lpstr>
      <vt:lpstr>Charts &amp; Code</vt:lpstr>
      <vt:lpstr>Project - Folder Structure</vt:lpstr>
      <vt:lpstr>Scripts 1:</vt:lpstr>
      <vt:lpstr>Graph 1:</vt:lpstr>
      <vt:lpstr>Script 1 – Code Snippet:</vt:lpstr>
      <vt:lpstr>Graph 1 – Code Snippet:</vt:lpstr>
      <vt:lpstr>Scripts 2:</vt:lpstr>
      <vt:lpstr>Graph 2:</vt:lpstr>
      <vt:lpstr>Scripts 3:</vt:lpstr>
      <vt:lpstr>Graph 3:</vt:lpstr>
      <vt:lpstr>Scripts 4:</vt:lpstr>
      <vt:lpstr>Graph 4:</vt:lpstr>
      <vt:lpstr>Technical Details</vt:lpstr>
      <vt:lpstr>Technical Details</vt:lpstr>
      <vt:lpstr>Technical Details - RAAS</vt:lpstr>
      <vt:lpstr>Technical Details - RAAS</vt:lpstr>
      <vt:lpstr>K-Means - Exemplu</vt:lpstr>
      <vt:lpstr>K-Means – Example – check html file for more</vt:lpstr>
      <vt:lpstr>Reversie Lineara – Exemplu</vt:lpstr>
      <vt:lpstr>Linear Reversion– Example – check html file for more</vt:lpstr>
      <vt:lpstr>Other research using Medicare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Big Data Analysis – 2022 – Proiect BDA-P14 Spark – Analyzing Google Dataset</dc:title>
  <dc:creator>Lightnoir</dc:creator>
  <cp:lastModifiedBy>RM</cp:lastModifiedBy>
  <cp:revision>11</cp:revision>
  <dcterms:modified xsi:type="dcterms:W3CDTF">2022-11-07T16:45:43Z</dcterms:modified>
</cp:coreProperties>
</file>