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ebp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68" r:id="rId6"/>
    <p:sldId id="257" r:id="rId7"/>
    <p:sldId id="258" r:id="rId8"/>
    <p:sldId id="270" r:id="rId9"/>
    <p:sldId id="275" r:id="rId10"/>
    <p:sldId id="259" r:id="rId11"/>
    <p:sldId id="266" r:id="rId12"/>
    <p:sldId id="260" r:id="rId13"/>
    <p:sldId id="261" r:id="rId14"/>
    <p:sldId id="269" r:id="rId15"/>
    <p:sldId id="262" r:id="rId16"/>
    <p:sldId id="263" r:id="rId17"/>
    <p:sldId id="264" r:id="rId18"/>
    <p:sldId id="271" r:id="rId19"/>
    <p:sldId id="272" r:id="rId20"/>
    <p:sldId id="273" r:id="rId21"/>
    <p:sldId id="27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DDF18-379E-4258-8FE8-6D66298352B8}" v="17" dt="2022-09-13T06:00:37.108"/>
    <p1510:client id="{82C0AF8A-9780-44B0-9CC8-0F68257B1421}" v="4" dt="2022-09-14T18:43:31.723"/>
    <p1510:client id="{88F90B97-70F4-486E-A17A-EFBD3EF6C220}" v="21" dt="2022-09-14T11:57:29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ROBERTO MARTINS DO PRADO" userId="S::matheus.prado14@fatec.sp.gov.br::191ab98b-bc77-4c57-ae81-82b1f2ab16c7" providerId="AD" clId="Web-{88F90B97-70F4-486E-A17A-EFBD3EF6C220}"/>
    <pc:docChg chg="modSld">
      <pc:chgData name="MATHEUS ROBERTO MARTINS DO PRADO" userId="S::matheus.prado14@fatec.sp.gov.br::191ab98b-bc77-4c57-ae81-82b1f2ab16c7" providerId="AD" clId="Web-{88F90B97-70F4-486E-A17A-EFBD3EF6C220}" dt="2022-09-14T11:57:29.542" v="24" actId="1076"/>
      <pc:docMkLst>
        <pc:docMk/>
      </pc:docMkLst>
      <pc:sldChg chg="modSp">
        <pc:chgData name="MATHEUS ROBERTO MARTINS DO PRADO" userId="S::matheus.prado14@fatec.sp.gov.br::191ab98b-bc77-4c57-ae81-82b1f2ab16c7" providerId="AD" clId="Web-{88F90B97-70F4-486E-A17A-EFBD3EF6C220}" dt="2022-09-14T11:55:55.958" v="22" actId="14100"/>
        <pc:sldMkLst>
          <pc:docMk/>
          <pc:sldMk cId="1018201243" sldId="256"/>
        </pc:sldMkLst>
        <pc:spChg chg="mod">
          <ac:chgData name="MATHEUS ROBERTO MARTINS DO PRADO" userId="S::matheus.prado14@fatec.sp.gov.br::191ab98b-bc77-4c57-ae81-82b1f2ab16c7" providerId="AD" clId="Web-{88F90B97-70F4-486E-A17A-EFBD3EF6C220}" dt="2022-09-14T11:54:45.407" v="4" actId="20577"/>
          <ac:spMkLst>
            <pc:docMk/>
            <pc:sldMk cId="1018201243" sldId="256"/>
            <ac:spMk id="2" creationId="{E4A78787-F482-1E50-9382-07A269B40E04}"/>
          </ac:spMkLst>
        </pc:spChg>
        <pc:spChg chg="mod">
          <ac:chgData name="MATHEUS ROBERTO MARTINS DO PRADO" userId="S::matheus.prado14@fatec.sp.gov.br::191ab98b-bc77-4c57-ae81-82b1f2ab16c7" providerId="AD" clId="Web-{88F90B97-70F4-486E-A17A-EFBD3EF6C220}" dt="2022-09-14T11:55:49.348" v="20" actId="20577"/>
          <ac:spMkLst>
            <pc:docMk/>
            <pc:sldMk cId="1018201243" sldId="256"/>
            <ac:spMk id="3" creationId="{8719CAD4-6688-88B4-F96C-AF640A45758D}"/>
          </ac:spMkLst>
        </pc:spChg>
        <pc:spChg chg="mod">
          <ac:chgData name="MATHEUS ROBERTO MARTINS DO PRADO" userId="S::matheus.prado14@fatec.sp.gov.br::191ab98b-bc77-4c57-ae81-82b1f2ab16c7" providerId="AD" clId="Web-{88F90B97-70F4-486E-A17A-EFBD3EF6C220}" dt="2022-09-14T11:55:55.958" v="22" actId="14100"/>
          <ac:spMkLst>
            <pc:docMk/>
            <pc:sldMk cId="1018201243" sldId="256"/>
            <ac:spMk id="4" creationId="{C5CF7147-B300-3DCA-DE91-3A15525CE7A0}"/>
          </ac:spMkLst>
        </pc:spChg>
      </pc:sldChg>
      <pc:sldChg chg="modSp">
        <pc:chgData name="MATHEUS ROBERTO MARTINS DO PRADO" userId="S::matheus.prado14@fatec.sp.gov.br::191ab98b-bc77-4c57-ae81-82b1f2ab16c7" providerId="AD" clId="Web-{88F90B97-70F4-486E-A17A-EFBD3EF6C220}" dt="2022-09-14T11:57:29.542" v="24" actId="1076"/>
        <pc:sldMkLst>
          <pc:docMk/>
          <pc:sldMk cId="1658872452" sldId="259"/>
        </pc:sldMkLst>
        <pc:picChg chg="mod">
          <ac:chgData name="MATHEUS ROBERTO MARTINS DO PRADO" userId="S::matheus.prado14@fatec.sp.gov.br::191ab98b-bc77-4c57-ae81-82b1f2ab16c7" providerId="AD" clId="Web-{88F90B97-70F4-486E-A17A-EFBD3EF6C220}" dt="2022-09-14T11:57:29.542" v="24" actId="1076"/>
          <ac:picMkLst>
            <pc:docMk/>
            <pc:sldMk cId="1658872452" sldId="259"/>
            <ac:picMk id="5" creationId="{D3708238-9BD4-C892-B819-0C17F8A85E30}"/>
          </ac:picMkLst>
        </pc:picChg>
      </pc:sldChg>
    </pc:docChg>
  </pc:docChgLst>
  <pc:docChgLst>
    <pc:chgData name="ELIANE DA SILVEIRA" userId="S::eliane.silveira01@fatec.sp.gov.br::59d34909-1850-4de9-b96a-1d2ba55cbe4d" providerId="AD" clId="Web-{82C0AF8A-9780-44B0-9CC8-0F68257B1421}"/>
    <pc:docChg chg="modSld">
      <pc:chgData name="ELIANE DA SILVEIRA" userId="S::eliane.silveira01@fatec.sp.gov.br::59d34909-1850-4de9-b96a-1d2ba55cbe4d" providerId="AD" clId="Web-{82C0AF8A-9780-44B0-9CC8-0F68257B1421}" dt="2022-09-14T18:43:31.723" v="3" actId="1076"/>
      <pc:docMkLst>
        <pc:docMk/>
      </pc:docMkLst>
      <pc:sldChg chg="modSp">
        <pc:chgData name="ELIANE DA SILVEIRA" userId="S::eliane.silveira01@fatec.sp.gov.br::59d34909-1850-4de9-b96a-1d2ba55cbe4d" providerId="AD" clId="Web-{82C0AF8A-9780-44B0-9CC8-0F68257B1421}" dt="2022-09-14T18:43:31.723" v="3" actId="1076"/>
        <pc:sldMkLst>
          <pc:docMk/>
          <pc:sldMk cId="2379537625" sldId="257"/>
        </pc:sldMkLst>
        <pc:spChg chg="mod">
          <ac:chgData name="ELIANE DA SILVEIRA" userId="S::eliane.silveira01@fatec.sp.gov.br::59d34909-1850-4de9-b96a-1d2ba55cbe4d" providerId="AD" clId="Web-{82C0AF8A-9780-44B0-9CC8-0F68257B1421}" dt="2022-09-14T18:43:31.723" v="3" actId="1076"/>
          <ac:spMkLst>
            <pc:docMk/>
            <pc:sldMk cId="2379537625" sldId="257"/>
            <ac:spMk id="2" creationId="{C150F17C-7036-EA3E-46BD-B99D02D6F39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46:09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46:0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46:09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46:0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46:0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3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68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3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826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8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3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0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6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3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81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3.emf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o.gl/maps/s93vmyLmoc4cXJmd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4A78787-F482-1E50-9382-07A269B4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66" y="1664868"/>
            <a:ext cx="9418320" cy="163018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b="1" dirty="0" smtClean="0">
                <a:latin typeface="Arial Black" panose="020B0A04020102020204" pitchFamily="34" charset="0"/>
              </a:rPr>
              <a:t>Cadeia Logística do Setor </a:t>
            </a:r>
            <a:r>
              <a:rPr lang="pt-BR" sz="7200" b="1" dirty="0">
                <a:latin typeface="Arial Black" panose="020B0A04020102020204" pitchFamily="34" charset="0"/>
              </a:rPr>
              <a:t>Vidreiro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719CAD4-6688-88B4-F96C-AF640A457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3874" y="5277854"/>
            <a:ext cx="7122695" cy="13314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400" dirty="0" smtClean="0">
                <a:solidFill>
                  <a:schemeClr val="tx1"/>
                </a:solidFill>
                <a:latin typeface="Arial"/>
                <a:cs typeface="Arial"/>
              </a:rPr>
              <a:t>	Matheus</a:t>
            </a: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400" dirty="0" smtClean="0">
                <a:solidFill>
                  <a:schemeClr val="tx1"/>
                </a:solidFill>
                <a:latin typeface="Arial"/>
                <a:cs typeface="Arial"/>
              </a:rPr>
              <a:t>		Eliane		     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Sérgio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Cristina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Júlio		Marcos		Caio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4">
            <a:extLst>
              <a:ext uri="{FF2B5EF4-FFF2-40B4-BE49-F238E27FC236}">
                <a16:creationId xmlns="" xmlns:a16="http://schemas.microsoft.com/office/drawing/2014/main" id="{BB88D1CD-5D18-8545-936D-4EC26872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" r="50168" b="3884"/>
          <a:stretch/>
        </p:blipFill>
        <p:spPr>
          <a:xfrm>
            <a:off x="3577391" y="1447773"/>
            <a:ext cx="4764505" cy="5100378"/>
          </a:xfrm>
          <a:scene3d>
            <a:camera prst="orthographicFront"/>
            <a:lightRig rig="threePt" dir="t"/>
          </a:scene3d>
          <a:sp3d contourW="12700"/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535102" cy="80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err="1" smtClean="0">
                <a:latin typeface="Arial Black" panose="020B0A04020102020204" pitchFamily="34" charset="0"/>
              </a:rPr>
              <a:t>Pilkington</a:t>
            </a:r>
            <a:r>
              <a:rPr lang="pt-BR" sz="3700" dirty="0" smtClean="0">
                <a:latin typeface="Arial Black" panose="020B0A04020102020204" pitchFamily="34" charset="0"/>
              </a:rPr>
              <a:t> Caçapava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="" xmlns:a16="http://schemas.microsoft.com/office/drawing/2014/main" id="{7DAF0950-B816-FF69-416D-18F4F4D50B1F}"/>
                  </a:ext>
                </a:extLst>
              </p14:cNvPr>
              <p14:cNvContentPartPr/>
              <p14:nvPr/>
            </p14:nvContentPartPr>
            <p14:xfrm>
              <a:off x="4068339" y="4770026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DAF0950-B816-FF69-416D-18F4F4D50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6099" y="4757786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="" xmlns:a16="http://schemas.microsoft.com/office/drawing/2014/main" id="{8F240E74-5AF5-FFE6-60D1-2CA5807C2EFD}"/>
                  </a:ext>
                </a:extLst>
              </p14:cNvPr>
              <p14:cNvContentPartPr/>
              <p14:nvPr/>
            </p14:nvContentPartPr>
            <p14:xfrm>
              <a:off x="4598259" y="2199266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F240E74-5AF5-FFE6-60D1-2CA5807C2E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019" y="2187026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="" xmlns:a16="http://schemas.microsoft.com/office/drawing/2014/main" id="{E8B693C0-1824-D761-7AE4-9A2629D1D995}"/>
                  </a:ext>
                </a:extLst>
              </p14:cNvPr>
              <p14:cNvContentPartPr/>
              <p14:nvPr/>
            </p14:nvContentPartPr>
            <p14:xfrm>
              <a:off x="4120899" y="3484826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8B693C0-1824-D761-7AE4-9A2629D1D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8659" y="3472586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="" xmlns:a16="http://schemas.microsoft.com/office/drawing/2014/main" id="{6BC9B1C5-E612-DA18-6083-446FB5DC3113}"/>
                  </a:ext>
                </a:extLst>
              </p14:cNvPr>
              <p14:cNvContentPartPr/>
              <p14:nvPr/>
            </p14:nvContentPartPr>
            <p14:xfrm>
              <a:off x="4518699" y="2637026"/>
              <a:ext cx="360" cy="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BC9B1C5-E612-DA18-6083-446FB5DC31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6459" y="2624786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="" xmlns:a16="http://schemas.microsoft.com/office/drawing/2014/main" id="{60616905-73C9-CD9C-ABC8-4850A202ED9E}"/>
                  </a:ext>
                </a:extLst>
              </p14:cNvPr>
              <p14:cNvContentPartPr/>
              <p14:nvPr/>
            </p14:nvContentPartPr>
            <p14:xfrm>
              <a:off x="5273979" y="3829706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0616905-73C9-CD9C-ABC8-4850A202E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1739" y="3817466"/>
                <a:ext cx="24840" cy="24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E9667D94-CB3A-2BEE-9DDE-E8BF810AA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48" y="1447773"/>
            <a:ext cx="8820425" cy="5225896"/>
          </a:xfrm>
          <a:prstGeom prst="rect">
            <a:avLst/>
          </a:prstGeom>
          <a:effectLst>
            <a:softEdge rad="50800"/>
          </a:effectLst>
          <a:scene3d>
            <a:camera prst="orthographicFront"/>
            <a:lightRig rig="threePt" dir="t"/>
          </a:scene3d>
          <a:sp3d contourW="12700"/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535102" cy="80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AGC Guaratinguetá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Espaço Reservado para Conteúdo 14">
            <a:extLst>
              <a:ext uri="{FF2B5EF4-FFF2-40B4-BE49-F238E27FC236}">
                <a16:creationId xmlns="" xmlns:a16="http://schemas.microsoft.com/office/drawing/2014/main" id="{34B3CCF9-D9DD-251C-F089-8FE70B2B6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042853"/>
              </p:ext>
            </p:extLst>
          </p:nvPr>
        </p:nvGraphicFramePr>
        <p:xfrm>
          <a:off x="1748588" y="1379620"/>
          <a:ext cx="10012416" cy="5216120"/>
        </p:xfrm>
        <a:graphic>
          <a:graphicData uri="http://schemas.openxmlformats.org/drawingml/2006/table">
            <a:tbl>
              <a:tblPr/>
              <a:tblGrid>
                <a:gridCol w="838990">
                  <a:extLst>
                    <a:ext uri="{9D8B030D-6E8A-4147-A177-3AD203B41FA5}">
                      <a16:colId xmlns="" xmlns:a16="http://schemas.microsoft.com/office/drawing/2014/main" val="861731666"/>
                    </a:ext>
                  </a:extLst>
                </a:gridCol>
                <a:gridCol w="700315">
                  <a:extLst>
                    <a:ext uri="{9D8B030D-6E8A-4147-A177-3AD203B41FA5}">
                      <a16:colId xmlns="" xmlns:a16="http://schemas.microsoft.com/office/drawing/2014/main" val="2167814956"/>
                    </a:ext>
                  </a:extLst>
                </a:gridCol>
                <a:gridCol w="485367">
                  <a:extLst>
                    <a:ext uri="{9D8B030D-6E8A-4147-A177-3AD203B41FA5}">
                      <a16:colId xmlns="" xmlns:a16="http://schemas.microsoft.com/office/drawing/2014/main" val="1875762675"/>
                    </a:ext>
                  </a:extLst>
                </a:gridCol>
                <a:gridCol w="4610979">
                  <a:extLst>
                    <a:ext uri="{9D8B030D-6E8A-4147-A177-3AD203B41FA5}">
                      <a16:colId xmlns="" xmlns:a16="http://schemas.microsoft.com/office/drawing/2014/main" val="1539969882"/>
                    </a:ext>
                  </a:extLst>
                </a:gridCol>
                <a:gridCol w="825123">
                  <a:extLst>
                    <a:ext uri="{9D8B030D-6E8A-4147-A177-3AD203B41FA5}">
                      <a16:colId xmlns="" xmlns:a16="http://schemas.microsoft.com/office/drawing/2014/main" val="2815713885"/>
                    </a:ext>
                  </a:extLst>
                </a:gridCol>
                <a:gridCol w="1539306">
                  <a:extLst>
                    <a:ext uri="{9D8B030D-6E8A-4147-A177-3AD203B41FA5}">
                      <a16:colId xmlns="" xmlns:a16="http://schemas.microsoft.com/office/drawing/2014/main" val="748009149"/>
                    </a:ext>
                  </a:extLst>
                </a:gridCol>
                <a:gridCol w="1012336">
                  <a:extLst>
                    <a:ext uri="{9D8B030D-6E8A-4147-A177-3AD203B41FA5}">
                      <a16:colId xmlns="" xmlns:a16="http://schemas.microsoft.com/office/drawing/2014/main" val="3029138298"/>
                    </a:ext>
                  </a:extLst>
                </a:gridCol>
              </a:tblGrid>
              <a:tr h="26080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Município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UF do Município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Codigo SH4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 SH4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País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Bloco Econômico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2022 - Valor FOB (US$)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6955173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6.997.877,00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1671150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6.997.877,00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0269655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5.072.391,00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7157471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5.072.391,00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6477192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Estados Unidos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Norte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4.608.110,00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1825455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contracoladas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México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Norte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3.823.396,00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0798845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contracoladas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1.041.321,00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0216735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contracoladas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1.041.321,00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8232849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2.506.494,00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447488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2.506.494,00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9716774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flotado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» e vidro desbastado ou polido numa ou em ambas as faces, em chapas ou em folhas, mesmo de camada absorvente,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reflectora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Bolívia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Comunidade Andina das Nações - CAN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1.867.253,00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1794548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Bolívia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1.867.253,00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6157071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1.436.421,00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3575550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1.436.421,00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1940357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6.703.121,00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865903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6.703.121,00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2179164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Colômbia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Comunidade Andina das Nações - CAN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3.541.015,00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2934047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Colômbia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3.541.015,00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7249242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2.032.259,00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821779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Destino do Vidro (Exportação)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="" xmlns:a16="http://schemas.microsoft.com/office/drawing/2014/main" id="{14D40465-5099-DC78-3471-71178B14C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119998"/>
              </p:ext>
            </p:extLst>
          </p:nvPr>
        </p:nvGraphicFramePr>
        <p:xfrm>
          <a:off x="1684420" y="1350715"/>
          <a:ext cx="10092626" cy="5274679"/>
        </p:xfrm>
        <a:graphic>
          <a:graphicData uri="http://schemas.openxmlformats.org/drawingml/2006/table">
            <a:tbl>
              <a:tblPr/>
              <a:tblGrid>
                <a:gridCol w="845711">
                  <a:extLst>
                    <a:ext uri="{9D8B030D-6E8A-4147-A177-3AD203B41FA5}">
                      <a16:colId xmlns="" xmlns:a16="http://schemas.microsoft.com/office/drawing/2014/main" val="3987291327"/>
                    </a:ext>
                  </a:extLst>
                </a:gridCol>
                <a:gridCol w="705925">
                  <a:extLst>
                    <a:ext uri="{9D8B030D-6E8A-4147-A177-3AD203B41FA5}">
                      <a16:colId xmlns="" xmlns:a16="http://schemas.microsoft.com/office/drawing/2014/main" val="1156472967"/>
                    </a:ext>
                  </a:extLst>
                </a:gridCol>
                <a:gridCol w="489255">
                  <a:extLst>
                    <a:ext uri="{9D8B030D-6E8A-4147-A177-3AD203B41FA5}">
                      <a16:colId xmlns="" xmlns:a16="http://schemas.microsoft.com/office/drawing/2014/main" val="1701970092"/>
                    </a:ext>
                  </a:extLst>
                </a:gridCol>
                <a:gridCol w="4647919">
                  <a:extLst>
                    <a:ext uri="{9D8B030D-6E8A-4147-A177-3AD203B41FA5}">
                      <a16:colId xmlns="" xmlns:a16="http://schemas.microsoft.com/office/drawing/2014/main" val="2308518086"/>
                    </a:ext>
                  </a:extLst>
                </a:gridCol>
                <a:gridCol w="831733">
                  <a:extLst>
                    <a:ext uri="{9D8B030D-6E8A-4147-A177-3AD203B41FA5}">
                      <a16:colId xmlns="" xmlns:a16="http://schemas.microsoft.com/office/drawing/2014/main" val="3345955693"/>
                    </a:ext>
                  </a:extLst>
                </a:gridCol>
                <a:gridCol w="1551637">
                  <a:extLst>
                    <a:ext uri="{9D8B030D-6E8A-4147-A177-3AD203B41FA5}">
                      <a16:colId xmlns="" xmlns:a16="http://schemas.microsoft.com/office/drawing/2014/main" val="520547593"/>
                    </a:ext>
                  </a:extLst>
                </a:gridCol>
                <a:gridCol w="1020446">
                  <a:extLst>
                    <a:ext uri="{9D8B030D-6E8A-4147-A177-3AD203B41FA5}">
                      <a16:colId xmlns="" xmlns:a16="http://schemas.microsoft.com/office/drawing/2014/main" val="775374442"/>
                    </a:ext>
                  </a:extLst>
                </a:gridCol>
              </a:tblGrid>
              <a:tr h="23519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Município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UF do Município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Codigo SH4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 SH4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País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Bloco Econômico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2022 - Valor FOB (US$)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078557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7019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Fibras de vidro (incluída a lã de vidro) e suas obras (por exemplo: fios, tecidos)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Ásia (Exclusive Oriente Médio)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1.254.904,00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4290431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Emirados Árabes Unidos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Oriente Médio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246.948,00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8306847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7009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Espelhos de vidro, mesmo emoldurados, incluídos os espelhos retrovisores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Turquia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172.035,00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081532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130.566,00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7901360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130.566,00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6993534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Bélgica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1.726.390,00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2152622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Bélgica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1.726.390,00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89595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7009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Espelhos de vidro, mesmo emoldurados, incluídos os espelhos retrovisores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Bélgica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1.075.932,00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085656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7009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Espelhos de vidro, mesmo emoldurados, incluídos os espelhos retrovisores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Bélgica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1.075.932,00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3450195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França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1.011.833,00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6783720"/>
                  </a:ext>
                </a:extLst>
              </a:tr>
              <a:tr h="2316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flotado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» e vidro desbastado ou polido numa ou em ambas as faces, em chapas ou em folhas, mesmo de camada absorvente,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reflectora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França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1.011.833,00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6889243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Países Baixos (Holanda)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14.422.819,00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9133794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Países Baixos (Holanda)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14.422.819,00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8933572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Venezuela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1.923.789,00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322501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1.754.935,00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6855930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1.754.935,00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1179635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Alemanha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1.160.382,00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6107326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Alemanha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1.160.382,00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2025487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Destino do Vidro (Importação)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hlinkClick r:id="rId2"/>
            <a:extLst>
              <a:ext uri="{FF2B5EF4-FFF2-40B4-BE49-F238E27FC236}">
                <a16:creationId xmlns="" xmlns:a16="http://schemas.microsoft.com/office/drawing/2014/main" id="{ED439FF3-E3D4-4AB3-9AE6-1B886B9D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98" y="1310845"/>
            <a:ext cx="8255139" cy="5420809"/>
          </a:xfrm>
          <a:effectLst>
            <a:softEdge rad="38100"/>
          </a:effectLst>
          <a:scene3d>
            <a:camera prst="orthographicFront"/>
            <a:lightRig rig="threePt" dir="t"/>
          </a:scene3d>
          <a:sp3d contourW="12700"/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Processo Logístico do Vidro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Ferramentas da Administração</a:t>
            </a:r>
            <a:endParaRPr lang="pt-BR" sz="37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71724"/>
              </p:ext>
            </p:extLst>
          </p:nvPr>
        </p:nvGraphicFramePr>
        <p:xfrm>
          <a:off x="2090409" y="1463924"/>
          <a:ext cx="8048203" cy="5394076"/>
        </p:xfrm>
        <a:graphic>
          <a:graphicData uri="http://schemas.openxmlformats.org/drawingml/2006/table">
            <a:tbl>
              <a:tblPr/>
              <a:tblGrid>
                <a:gridCol w="790286"/>
                <a:gridCol w="1662327"/>
                <a:gridCol w="5595590"/>
              </a:tblGrid>
              <a:tr h="1275307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600" b="1" i="0" dirty="0">
                          <a:solidFill>
                            <a:srgbClr val="EAEAEA"/>
                          </a:solidFill>
                          <a:effectLst/>
                          <a:latin typeface="Arial" panose="020B0604020202020204" pitchFamily="34" charset="0"/>
                        </a:rPr>
                        <a:t>P​</a:t>
                      </a:r>
                      <a:endParaRPr lang="pt-BR" sz="1500" b="1" i="0" dirty="0">
                        <a:solidFill>
                          <a:srgbClr val="EAEAEA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95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1" i="0" dirty="0" smtClean="0">
                          <a:solidFill>
                            <a:srgbClr val="EAEAEA"/>
                          </a:solidFill>
                          <a:effectLst/>
                          <a:latin typeface="Arial" panose="020B0604020202020204" pitchFamily="34" charset="0"/>
                        </a:rPr>
                        <a:t>Planejar</a:t>
                      </a:r>
                    </a:p>
                    <a:p>
                      <a:pPr algn="ctr" fontAlgn="base"/>
                      <a:r>
                        <a:rPr lang="pt-BR" sz="2000" b="1" i="0" dirty="0" smtClean="0">
                          <a:solidFill>
                            <a:srgbClr val="EAEAEA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pt-BR" sz="2000" b="1" i="1" dirty="0" err="1" smtClean="0">
                          <a:solidFill>
                            <a:srgbClr val="EAEAEA"/>
                          </a:solidFill>
                          <a:effectLst/>
                          <a:latin typeface="Arial" panose="020B0604020202020204" pitchFamily="34" charset="0"/>
                        </a:rPr>
                        <a:t>Plan</a:t>
                      </a:r>
                      <a:r>
                        <a:rPr lang="pt-BR" sz="2000" b="1" i="0" dirty="0">
                          <a:solidFill>
                            <a:srgbClr val="EAEAEA"/>
                          </a:solidFill>
                          <a:effectLst/>
                          <a:latin typeface="Arial" panose="020B0604020202020204" pitchFamily="34" charset="0"/>
                        </a:rPr>
                        <a:t>)​</a:t>
                      </a:r>
                      <a:endParaRPr lang="pt-BR" sz="1500" b="1" i="0" dirty="0">
                        <a:solidFill>
                          <a:srgbClr val="EAEAEA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95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500" b="1" i="0" dirty="0">
                          <a:solidFill>
                            <a:srgbClr val="EAEAEA"/>
                          </a:solidFill>
                          <a:effectLst/>
                          <a:latin typeface="Arial" panose="020B0604020202020204" pitchFamily="34" charset="0"/>
                        </a:rPr>
                        <a:t>Definir o problema, avaliar sistematicamente e reunir dados. Antes de prosseguir tenha certeza de esse ser o problema efetivo, verdadeiro.​</a:t>
                      </a:r>
                      <a:endParaRPr lang="pt-BR" sz="1500" b="1" i="0" dirty="0">
                        <a:solidFill>
                          <a:srgbClr val="EAEAEA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95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275307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pt-BR" sz="2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95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Fazer​</a:t>
                      </a:r>
                      <a:endParaRPr lang="pt-BR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pt-BR" sz="2000" b="1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</a:t>
                      </a: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)​</a:t>
                      </a:r>
                      <a:endParaRPr lang="pt-BR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95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5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Após estar familiarizado com o problema, determine suas causas prováveis perguntando insistentemente “por que”. Depois desenvolva ações corretivas.​</a:t>
                      </a:r>
                      <a:endParaRPr lang="pt-BR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95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r>
                        <a:rPr lang="pt-BR" sz="2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Verificar​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pt-BR" sz="2000" b="1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</a:t>
                      </a:r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)​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5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Verificar se e como as ações corretivas funcionaram.​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CC"/>
                    </a:solidFill>
                  </a:tcPr>
                </a:tc>
              </a:tr>
              <a:tr h="1570045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lang="pt-BR" sz="2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Ação​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pt-BR" sz="2000" b="1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)​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5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 ações corretivas, que foram avaliadas pela verificação como eficazes, deverão ser padronizadas e divulgadas para todos (comunicação, treinamentos... educação) para evitar a sua repetição.​</a:t>
                      </a:r>
                      <a:endParaRPr lang="pt-BR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91094">
                <a:tc>
                  <a:txBody>
                    <a:bodyPr/>
                    <a:lstStyle/>
                    <a:p>
                      <a:pPr algn="l" fontAlgn="auto"/>
                      <a:r>
                        <a:rPr lang="pt-BR" sz="15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pt-BR" sz="15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pt-BR" sz="15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74735" marR="74735" marT="37367" marB="37367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0138612" y="1463924"/>
            <a:ext cx="1860883" cy="126323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138611" y="2723149"/>
            <a:ext cx="1860883" cy="1263234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138611" y="3965316"/>
            <a:ext cx="1860883" cy="919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138611" y="4880649"/>
            <a:ext cx="1860883" cy="158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163064" y="1505718"/>
            <a:ext cx="166423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Setor  Definido</a:t>
            </a:r>
          </a:p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e</a:t>
            </a:r>
          </a:p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Dados Coletados</a:t>
            </a:r>
          </a:p>
          <a:p>
            <a:endParaRPr lang="pt-BR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163064" y="2801698"/>
            <a:ext cx="1836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Tarefas Definidas</a:t>
            </a:r>
          </a:p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Áreas Distribuídas</a:t>
            </a:r>
          </a:p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em Andamento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748961" y="4101822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756983" y="528092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 descr="https://brc-powerpoint.officeapps.live.com/pods/GetClipboardImage.ashx?Id=af3b8b95-5187-4946-83cd-5ccb6610cc61&amp;DC=PBR1&amp;pkey=3e99163f-b27d-466b-9a9d-5de48466cac8&amp;wdwaccluster=PBR1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49879" y="1445615"/>
            <a:ext cx="822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 para uma </a:t>
            </a:r>
            <a:r>
              <a:rPr lang="pt-BR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clara do futuro da Empresa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2005260" y="2197764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Qual o nosso </a:t>
            </a:r>
            <a:r>
              <a:rPr lang="pt-BR" dirty="0" smtClean="0">
                <a:solidFill>
                  <a:schemeClr val="tx1"/>
                </a:solidFill>
              </a:rPr>
              <a:t>negócio?		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>
            <a:off x="2462460" y="3056015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Quem é o </a:t>
            </a:r>
            <a:r>
              <a:rPr lang="pt-BR" dirty="0" smtClean="0">
                <a:solidFill>
                  <a:schemeClr val="tx1"/>
                </a:solidFill>
              </a:rPr>
              <a:t>Cliente?</a:t>
            </a:r>
            <a:endParaRPr lang="pt-BR" dirty="0"/>
          </a:p>
        </p:txBody>
      </p:sp>
      <p:sp>
        <p:nvSpPr>
          <p:cNvPr id="19" name="Seta para a direita 18"/>
          <p:cNvSpPr/>
          <p:nvPr/>
        </p:nvSpPr>
        <p:spPr>
          <a:xfrm>
            <a:off x="2935702" y="3920436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 que tem de valor para </a:t>
            </a:r>
            <a:r>
              <a:rPr lang="pt-BR" dirty="0" smtClean="0">
                <a:solidFill>
                  <a:schemeClr val="tx1"/>
                </a:solidFill>
              </a:rPr>
              <a:t>ele?</a:t>
            </a:r>
            <a:endParaRPr lang="pt-BR" dirty="0"/>
          </a:p>
        </p:txBody>
      </p:sp>
      <p:sp>
        <p:nvSpPr>
          <p:cNvPr id="20" name="Seta para a direita 19"/>
          <p:cNvSpPr/>
          <p:nvPr/>
        </p:nvSpPr>
        <p:spPr>
          <a:xfrm>
            <a:off x="3392902" y="4778684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Qual será nosso negócio daqui para a frente?</a:t>
            </a:r>
          </a:p>
        </p:txBody>
      </p:sp>
      <p:sp>
        <p:nvSpPr>
          <p:cNvPr id="21" name="Seta para a direita 20"/>
          <p:cNvSpPr/>
          <p:nvPr/>
        </p:nvSpPr>
        <p:spPr>
          <a:xfrm>
            <a:off x="3850102" y="5643105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 que queremos realizar?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101013" y="2370777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Fabricação de Vidros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253660" y="2906707"/>
            <a:ext cx="3773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Beneficiadoras		Painel Solar</a:t>
            </a:r>
          </a:p>
          <a:p>
            <a:r>
              <a:rPr lang="pt-BR" dirty="0" smtClean="0"/>
              <a:t>		Construção Civil</a:t>
            </a:r>
          </a:p>
          <a:p>
            <a:r>
              <a:rPr lang="pt-BR" dirty="0" smtClean="0"/>
              <a:t>       Indústria Automobilística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838755" y="4069181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Produtos de Alta Qualidade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357327" y="4850668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Definir o Segmento </a:t>
            </a:r>
          </a:p>
          <a:p>
            <a:r>
              <a:rPr lang="pt-BR" dirty="0" smtClean="0"/>
              <a:t>     no tema Vidro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643464" y="5769118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Sistema Logístico</a:t>
            </a:r>
          </a:p>
          <a:p>
            <a:r>
              <a:rPr lang="pt-BR" dirty="0" smtClean="0"/>
              <a:t>     Detalhado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Ferramentas da Administração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63655" y="1335223"/>
            <a:ext cx="3825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Arial Black" panose="020B0A04020102020204" pitchFamily="34" charset="0"/>
              </a:rPr>
              <a:t>Conhecendo a Organização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Ferramentas da Administração</a:t>
            </a:r>
            <a:endParaRPr lang="pt-BR" sz="3700" dirty="0">
              <a:latin typeface="Arial Black" panose="020B0A040201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46" y="2623843"/>
            <a:ext cx="5489646" cy="3086418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sp>
        <p:nvSpPr>
          <p:cNvPr id="15" name="CaixaDeTexto 14"/>
          <p:cNvSpPr txBox="1"/>
          <p:nvPr/>
        </p:nvSpPr>
        <p:spPr>
          <a:xfrm>
            <a:off x="9224210" y="2073123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FALTA DE TEMPO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TECNOLOGIA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523964" y="5373375"/>
            <a:ext cx="193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FALTA DE</a:t>
            </a:r>
          </a:p>
          <a:p>
            <a:pPr algn="ctr"/>
            <a:r>
              <a:rPr lang="pt-BR" dirty="0" smtClean="0"/>
              <a:t> INFORMAÇÕES</a:t>
            </a:r>
          </a:p>
          <a:p>
            <a:pPr algn="ctr"/>
            <a:r>
              <a:rPr lang="pt-BR" dirty="0" smtClean="0"/>
              <a:t> ACESSÍVEIS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32531" y="2111220"/>
            <a:ext cx="2343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INTEGRAÇÃO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EMPATIA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COLABORAÇÃO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12741" y="5248596"/>
            <a:ext cx="2061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CONTATAR AS</a:t>
            </a:r>
          </a:p>
          <a:p>
            <a:pPr algn="ctr"/>
            <a:r>
              <a:rPr lang="pt-BR" dirty="0" smtClean="0"/>
              <a:t>EMPRESAS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EXPERTISE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697889" y="166795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FORTALECER</a:t>
            </a:r>
            <a:endParaRPr lang="pt-BR" sz="20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762811" y="4973265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IDENTIFICAR</a:t>
            </a:r>
            <a:endParaRPr lang="pt-BR" sz="20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98016" y="1711110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CAPITALIZAR</a:t>
            </a:r>
            <a:endParaRPr lang="pt-BR" sz="20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413739" y="4901546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INVESTIR</a:t>
            </a:r>
            <a:endParaRPr lang="pt-BR" sz="2000" b="1" dirty="0"/>
          </a:p>
        </p:txBody>
      </p:sp>
      <p:cxnSp>
        <p:nvCxnSpPr>
          <p:cNvPr id="5126" name="Conector de seta reta 5125"/>
          <p:cNvCxnSpPr/>
          <p:nvPr/>
        </p:nvCxnSpPr>
        <p:spPr>
          <a:xfrm flipV="1">
            <a:off x="8758989" y="2711384"/>
            <a:ext cx="764975" cy="44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Conector de seta reta 5127"/>
          <p:cNvCxnSpPr/>
          <p:nvPr/>
        </p:nvCxnSpPr>
        <p:spPr>
          <a:xfrm>
            <a:off x="8758989" y="4901546"/>
            <a:ext cx="764975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onector de seta reta 5129"/>
          <p:cNvCxnSpPr/>
          <p:nvPr/>
        </p:nvCxnSpPr>
        <p:spPr>
          <a:xfrm flipH="1" flipV="1">
            <a:off x="2974524" y="2396288"/>
            <a:ext cx="747244" cy="76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3" name="Conector de seta reta 5132"/>
          <p:cNvCxnSpPr/>
          <p:nvPr/>
        </p:nvCxnSpPr>
        <p:spPr>
          <a:xfrm flipH="1">
            <a:off x="2935992" y="4901546"/>
            <a:ext cx="78577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Ferramentas da Administração</a:t>
            </a:r>
            <a:endParaRPr lang="pt-BR" sz="3700" dirty="0">
              <a:latin typeface="Arial Black" panose="020B0A040201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1" t="17718" r="6725" b="17487"/>
          <a:stretch/>
        </p:blipFill>
        <p:spPr>
          <a:xfrm>
            <a:off x="2738191" y="1538629"/>
            <a:ext cx="6764833" cy="554396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sp>
        <p:nvSpPr>
          <p:cNvPr id="6" name="CaixaDeTexto 5"/>
          <p:cNvSpPr txBox="1"/>
          <p:nvPr/>
        </p:nvSpPr>
        <p:spPr>
          <a:xfrm rot="16200000">
            <a:off x="1696967" y="3848531"/>
            <a:ext cx="34964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CONHECIMENTO DA CADEIA PRODUTIVA</a:t>
            </a:r>
            <a:endParaRPr lang="pt-BR" sz="1300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2998803" y="3707365"/>
            <a:ext cx="35397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00" dirty="0" smtClean="0"/>
              <a:t>FOCAR NOPROCESSO A SER PESQUIZADO</a:t>
            </a:r>
          </a:p>
          <a:p>
            <a:pPr algn="ctr"/>
            <a:r>
              <a:rPr lang="pt-BR" sz="1300" dirty="0" smtClean="0"/>
              <a:t>COLETAR DADOS ESPECÍFICOS</a:t>
            </a:r>
            <a:endParaRPr lang="pt-BR" sz="1300" dirty="0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4895105" y="3780765"/>
            <a:ext cx="22942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UNIÃO DE INFORMAÇÕES</a:t>
            </a:r>
            <a:endParaRPr lang="pt-BR" sz="1300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5833821" y="3714721"/>
            <a:ext cx="3090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00" dirty="0" smtClean="0"/>
              <a:t>COLETA DE DADIOS DA C.P. VIDROS</a:t>
            </a:r>
          </a:p>
          <a:p>
            <a:pPr algn="ctr"/>
            <a:r>
              <a:rPr lang="pt-BR" sz="1300" dirty="0" smtClean="0"/>
              <a:t>(GERAL)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4036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3075149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Conclusão</a:t>
            </a:r>
            <a:endParaRPr lang="pt-BR" sz="3700" dirty="0"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67789" y="2550695"/>
            <a:ext cx="76209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“Para os homens as decisões</a:t>
            </a:r>
          </a:p>
          <a:p>
            <a:r>
              <a:rPr lang="pt-BR" sz="3600" dirty="0" smtClean="0"/>
              <a:t>Para as máquinas as operações”</a:t>
            </a:r>
          </a:p>
          <a:p>
            <a:r>
              <a:rPr lang="pt-BR" sz="3600" dirty="0"/>
              <a:t>	</a:t>
            </a:r>
            <a:r>
              <a:rPr lang="pt-BR" sz="3600" dirty="0" smtClean="0"/>
              <a:t>	</a:t>
            </a:r>
          </a:p>
          <a:p>
            <a:r>
              <a:rPr lang="pt-BR" sz="3600" dirty="0"/>
              <a:t>	</a:t>
            </a:r>
            <a:r>
              <a:rPr lang="pt-BR" sz="3600" dirty="0" smtClean="0"/>
              <a:t>								Peter Drucker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162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ria Pre Industrial do Vidro no Bra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07" y="2437862"/>
            <a:ext cx="3600450" cy="22002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61" y="1704242"/>
            <a:ext cx="5487555" cy="366751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40" y="639796"/>
            <a:ext cx="7078839" cy="807977"/>
          </a:xfrm>
        </p:spPr>
        <p:txBody>
          <a:bodyPr>
            <a:normAutofit/>
          </a:bodyPr>
          <a:lstStyle/>
          <a:p>
            <a:r>
              <a:rPr lang="pt-BR" sz="3700" dirty="0">
                <a:latin typeface="Arial Black" panose="020B0A04020102020204" pitchFamily="34" charset="0"/>
              </a:rPr>
              <a:t>Origem e História do Vidro</a:t>
            </a:r>
          </a:p>
        </p:txBody>
      </p:sp>
    </p:spTree>
    <p:extLst>
      <p:ext uri="{BB962C8B-B14F-4D97-AF65-F5344CB8AC3E}">
        <p14:creationId xmlns:p14="http://schemas.microsoft.com/office/powerpoint/2010/main" val="2414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40" y="639796"/>
            <a:ext cx="7078839" cy="807977"/>
          </a:xfrm>
        </p:spPr>
        <p:txBody>
          <a:bodyPr>
            <a:normAutofit/>
          </a:bodyPr>
          <a:lstStyle/>
          <a:p>
            <a:r>
              <a:rPr lang="pt-BR" sz="3700" dirty="0">
                <a:latin typeface="Arial Black" panose="020B0A04020102020204" pitchFamily="34" charset="0"/>
              </a:rPr>
              <a:t>Origem e História do Vidro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0F5E6D7-AD3A-C67A-E3F6-C99BA879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82" y="1709130"/>
            <a:ext cx="7935937" cy="432422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84910A2-C47F-8CE4-2D96-DF8E99A2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63" y="1621776"/>
            <a:ext cx="3360755" cy="127617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Matéria-prima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Origem da matéria-prima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BC85214A-0796-A4A1-400A-F4C556A9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91" y="1671515"/>
            <a:ext cx="8450117" cy="4655638"/>
          </a:xfr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078839" cy="80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Processo de Fabricação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 flipV="1">
            <a:off x="3598863" y="1680678"/>
            <a:ext cx="47751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6" y="1447773"/>
            <a:ext cx="3185820" cy="2386290"/>
          </a:xfrm>
          <a:prstGeom prst="rect">
            <a:avLst/>
          </a:prstGeom>
          <a:scene3d>
            <a:camera prst="orthographicFront"/>
            <a:lightRig rig="threePt" dir="t"/>
          </a:scene3d>
          <a:sp3d extrusionH="12700" contourW="12700">
            <a:extrusionClr>
              <a:schemeClr val="tx1"/>
            </a:extrusionClr>
          </a:sp3d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1" y="1453715"/>
            <a:ext cx="3411125" cy="2299074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82" y="3985694"/>
            <a:ext cx="3788754" cy="262259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078839" cy="80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Processo de Fabricação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 flipV="1">
            <a:off x="3598863" y="1680678"/>
            <a:ext cx="47751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57" y="1914966"/>
            <a:ext cx="4028975" cy="287783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24" y="2825917"/>
            <a:ext cx="4217321" cy="315892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078839" cy="80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Processo de Fabricação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D3708238-9BD4-C892-B819-0C17F8A85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40" y="1447820"/>
            <a:ext cx="9034591" cy="5273822"/>
          </a:xfrm>
          <a:scene3d>
            <a:camera prst="orthographicFront"/>
            <a:lightRig rig="threePt" dir="t"/>
          </a:scene3d>
          <a:sp3d contourW="6350"/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078839" cy="80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Indústrias no Brasil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D3708238-9BD4-C892-B819-0C17F8A85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98" y="1447773"/>
            <a:ext cx="9047882" cy="5281581"/>
          </a:xfrm>
          <a:scene3d>
            <a:camera prst="orthographicFront"/>
            <a:lightRig rig="threePt" dir="t"/>
          </a:scene3d>
          <a:sp3d contourW="6350"/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1F5635CD-51B8-F520-257C-61910F0546F4}"/>
              </a:ext>
            </a:extLst>
          </p:cNvPr>
          <p:cNvSpPr/>
          <p:nvPr/>
        </p:nvSpPr>
        <p:spPr>
          <a:xfrm>
            <a:off x="4652632" y="3036987"/>
            <a:ext cx="331304" cy="69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77C44720-6E52-1858-F072-DA1E57D20507}"/>
              </a:ext>
            </a:extLst>
          </p:cNvPr>
          <p:cNvSpPr/>
          <p:nvPr/>
        </p:nvSpPr>
        <p:spPr>
          <a:xfrm>
            <a:off x="4533738" y="4172755"/>
            <a:ext cx="569844" cy="518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8898434" cy="807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>
                <a:latin typeface="Arial Black" panose="020B0A04020102020204" pitchFamily="34" charset="0"/>
              </a:rPr>
              <a:t>Indústrias no Vale do Paraíba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6272D08-0613-7A87-FF68-787420F2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2561"/>
          <a:stretch/>
        </p:blipFill>
        <p:spPr>
          <a:xfrm>
            <a:off x="2197768" y="1447773"/>
            <a:ext cx="9416716" cy="5152671"/>
          </a:xfrm>
          <a:scene3d>
            <a:camera prst="orthographicFront"/>
            <a:lightRig rig="threePt" dir="t"/>
          </a:scene3d>
          <a:sp3d contourW="12700"/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150F17C-7036-EA3E-46BD-B99D02D6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40" y="639796"/>
            <a:ext cx="7078839" cy="807977"/>
          </a:xfrm>
        </p:spPr>
        <p:txBody>
          <a:bodyPr>
            <a:normAutofit/>
          </a:bodyPr>
          <a:lstStyle/>
          <a:p>
            <a:r>
              <a:rPr lang="pt-BR" sz="3700" dirty="0" smtClean="0">
                <a:latin typeface="Arial Black" panose="020B0A04020102020204" pitchFamily="34" charset="0"/>
              </a:rPr>
              <a:t>Cebrace Jacareí</a:t>
            </a:r>
            <a:endParaRPr lang="pt-BR" sz="3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a305d6-37c2-4feb-acf2-69bdcd0a3846">
      <Terms xmlns="http://schemas.microsoft.com/office/infopath/2007/PartnerControls"/>
    </lcf76f155ced4ddcb4097134ff3c332f>
    <TaxCatchAll xmlns="5a13f2b6-602d-46e0-87d2-74c6151baf1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556E6C92188A478F274F0F38BF2589" ma:contentTypeVersion="8" ma:contentTypeDescription="Crie um novo documento." ma:contentTypeScope="" ma:versionID="f063a4fc0eb6839dc97b47d4aacd0221">
  <xsd:schema xmlns:xsd="http://www.w3.org/2001/XMLSchema" xmlns:xs="http://www.w3.org/2001/XMLSchema" xmlns:p="http://schemas.microsoft.com/office/2006/metadata/properties" xmlns:ns2="1ba305d6-37c2-4feb-acf2-69bdcd0a3846" xmlns:ns3="5a13f2b6-602d-46e0-87d2-74c6151baf1c" targetNamespace="http://schemas.microsoft.com/office/2006/metadata/properties" ma:root="true" ma:fieldsID="3fb70548a0c4db26a76fababa288fa59" ns2:_="" ns3:_="">
    <xsd:import namespace="1ba305d6-37c2-4feb-acf2-69bdcd0a3846"/>
    <xsd:import namespace="5a13f2b6-602d-46e0-87d2-74c6151ba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305d6-37c2-4feb-acf2-69bdcd0a3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3f2b6-602d-46e0-87d2-74c6151baf1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13995e0-1954-4542-852a-d59fb29f1c6f}" ma:internalName="TaxCatchAll" ma:showField="CatchAllData" ma:web="5a13f2b6-602d-46e0-87d2-74c6151baf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61457C-2E5A-4610-B150-BE8049BEF45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d9d7858-8721-4c91-acb9-d464072440a1"/>
    <ds:schemaRef ds:uri="http://www.w3.org/XML/1998/namespace"/>
    <ds:schemaRef ds:uri="http://purl.org/dc/terms/"/>
    <ds:schemaRef ds:uri="1ba305d6-37c2-4feb-acf2-69bdcd0a3846"/>
    <ds:schemaRef ds:uri="5a13f2b6-602d-46e0-87d2-74c6151baf1c"/>
  </ds:schemaRefs>
</ds:datastoreItem>
</file>

<file path=customXml/itemProps2.xml><?xml version="1.0" encoding="utf-8"?>
<ds:datastoreItem xmlns:ds="http://schemas.openxmlformats.org/officeDocument/2006/customXml" ds:itemID="{E93B89BA-CF46-4DF7-A267-787197183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305d6-37c2-4feb-acf2-69bdcd0a3846"/>
    <ds:schemaRef ds:uri="5a13f2b6-602d-46e0-87d2-74c6151baf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C0A9FC-2777-46F0-A34F-C1DFE1EACC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555</TotalTime>
  <Words>1315</Words>
  <Application>Microsoft Office PowerPoint</Application>
  <PresentationFormat>Widescreen</PresentationFormat>
  <Paragraphs>369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Times New Roman</vt:lpstr>
      <vt:lpstr>Wingdings 3</vt:lpstr>
      <vt:lpstr>Cacho</vt:lpstr>
      <vt:lpstr>Cadeia Logística do Setor Vidreiro</vt:lpstr>
      <vt:lpstr>Origem e História do Vidro</vt:lpstr>
      <vt:lpstr>Origem e História do Vidro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Cebrace Jacareí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Setor Vidreiro</dc:title>
  <dc:creator>MARCOS EDUARDO FLORIDO CAMARGO</dc:creator>
  <cp:lastModifiedBy>Particular</cp:lastModifiedBy>
  <cp:revision>51</cp:revision>
  <dcterms:created xsi:type="dcterms:W3CDTF">2022-09-13T04:57:25Z</dcterms:created>
  <dcterms:modified xsi:type="dcterms:W3CDTF">2022-09-30T20:40:13Z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0x01010001556E6C92188A478F274F0F38BF2589</vt:lpwstr>
  </property>
  <property fmtid="{D5CDD505-2E9C-101B-9397-08002B2CF9AE}" pid="3" name="MediaServiceImageTags">
    <vt:lpwstr/>
  </property>
</Properties>
</file>