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  <p:sldId id="259" r:id="rId8"/>
    <p:sldId id="266" r:id="rId9"/>
    <p:sldId id="262" r:id="rId10"/>
    <p:sldId id="263" r:id="rId11"/>
    <p:sldId id="264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DDF18-379E-4258-8FE8-6D66298352B8}" v="17" dt="2022-09-13T06:00:37.108"/>
    <p1510:client id="{82C0AF8A-9780-44B0-9CC8-0F68257B1421}" v="4" dt="2022-09-14T18:43:31.723"/>
    <p1510:client id="{850F8274-E7A5-4BBC-AD48-4670172D12F3}" v="2" dt="2022-09-19T23:56:27.595"/>
    <p1510:client id="{88F90B97-70F4-486E-A17A-EFBD3EF6C220}" v="21" dt="2022-09-14T11:57:29.542"/>
    <p1510:client id="{CEC95927-E84D-4CA4-BB8F-2E271F11430E}" v="1" dt="2022-09-20T12:00:23.663"/>
    <p1510:client id="{D8990B8F-3DBD-4B4C-99D5-7FDC5844B13B}" v="12" dt="2022-09-19T23:54:16.716"/>
    <p1510:client id="{FEC84C54-0CC5-4DCA-AC0F-21958DE85FF0}" v="10" dt="2022-09-15T11:26:54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E DA SILVEIRA" userId="S::eliane.silveira01@fatec.sp.gov.br::59d34909-1850-4de9-b96a-1d2ba55cbe4d" providerId="AD" clId="Web-{CEC95927-E84D-4CA4-BB8F-2E271F11430E}"/>
    <pc:docChg chg="modSld">
      <pc:chgData name="ELIANE DA SILVEIRA" userId="S::eliane.silveira01@fatec.sp.gov.br::59d34909-1850-4de9-b96a-1d2ba55cbe4d" providerId="AD" clId="Web-{CEC95927-E84D-4CA4-BB8F-2E271F11430E}" dt="2022-09-20T12:00:23.663" v="0" actId="1076"/>
      <pc:docMkLst>
        <pc:docMk/>
      </pc:docMkLst>
      <pc:sldChg chg="modSp">
        <pc:chgData name="ELIANE DA SILVEIRA" userId="S::eliane.silveira01@fatec.sp.gov.br::59d34909-1850-4de9-b96a-1d2ba55cbe4d" providerId="AD" clId="Web-{CEC95927-E84D-4CA4-BB8F-2E271F11430E}" dt="2022-09-20T12:00:23.663" v="0" actId="1076"/>
        <pc:sldMkLst>
          <pc:docMk/>
          <pc:sldMk cId="724965880" sldId="264"/>
        </pc:sldMkLst>
        <pc:picChg chg="mod">
          <ac:chgData name="ELIANE DA SILVEIRA" userId="S::eliane.silveira01@fatec.sp.gov.br::59d34909-1850-4de9-b96a-1d2ba55cbe4d" providerId="AD" clId="Web-{CEC95927-E84D-4CA4-BB8F-2E271F11430E}" dt="2022-09-20T12:00:23.663" v="0" actId="1076"/>
          <ac:picMkLst>
            <pc:docMk/>
            <pc:sldMk cId="724965880" sldId="264"/>
            <ac:picMk id="5" creationId="{ED439FF3-E3D4-4AB3-9AE6-1B886B9D7091}"/>
          </ac:picMkLst>
        </pc:picChg>
      </pc:sldChg>
    </pc:docChg>
  </pc:docChgLst>
  <pc:docChgLst>
    <pc:chgData name="MATHEUS ROBERTO MARTINS DO PRADO" userId="S::matheus.prado14@fatec.sp.gov.br::191ab98b-bc77-4c57-ae81-82b1f2ab16c7" providerId="AD" clId="Web-{850F8274-E7A5-4BBC-AD48-4670172D12F3}"/>
    <pc:docChg chg="delSld">
      <pc:chgData name="MATHEUS ROBERTO MARTINS DO PRADO" userId="S::matheus.prado14@fatec.sp.gov.br::191ab98b-bc77-4c57-ae81-82b1f2ab16c7" providerId="AD" clId="Web-{850F8274-E7A5-4BBC-AD48-4670172D12F3}" dt="2022-09-19T23:56:27.595" v="1"/>
      <pc:docMkLst>
        <pc:docMk/>
      </pc:docMkLst>
      <pc:sldChg chg="del">
        <pc:chgData name="MATHEUS ROBERTO MARTINS DO PRADO" userId="S::matheus.prado14@fatec.sp.gov.br::191ab98b-bc77-4c57-ae81-82b1f2ab16c7" providerId="AD" clId="Web-{850F8274-E7A5-4BBC-AD48-4670172D12F3}" dt="2022-09-19T23:56:25.345" v="0"/>
        <pc:sldMkLst>
          <pc:docMk/>
          <pc:sldMk cId="4127525394" sldId="270"/>
        </pc:sldMkLst>
      </pc:sldChg>
      <pc:sldChg chg="del">
        <pc:chgData name="MATHEUS ROBERTO MARTINS DO PRADO" userId="S::matheus.prado14@fatec.sp.gov.br::191ab98b-bc77-4c57-ae81-82b1f2ab16c7" providerId="AD" clId="Web-{850F8274-E7A5-4BBC-AD48-4670172D12F3}" dt="2022-09-19T23:56:27.595" v="1"/>
        <pc:sldMkLst>
          <pc:docMk/>
          <pc:sldMk cId="140453267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8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3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82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8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0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072F-22D5-473E-A86B-B5E73C14AC04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.gl/maps/s93vmyLmoc4cXJmd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A78787-F482-1E50-9382-07A269B4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66" y="1664868"/>
            <a:ext cx="9418320" cy="163018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Cadeia Logística do Setor Vidreiro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719CAD4-6688-88B4-F96C-AF640A45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3874" y="5277854"/>
            <a:ext cx="7122695" cy="13314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		Matheus			Eliane		     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C. Cristina		Júlio		Marcos		Caio</a:t>
            </a:r>
          </a:p>
        </p:txBody>
      </p:sp>
    </p:spTree>
    <p:extLst>
      <p:ext uri="{BB962C8B-B14F-4D97-AF65-F5344CB8AC3E}">
        <p14:creationId xmlns:p14="http://schemas.microsoft.com/office/powerpoint/2010/main" val="101820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3075149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Conclusão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67789" y="2550695"/>
            <a:ext cx="76209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“Para os homens as decisões</a:t>
            </a:r>
          </a:p>
          <a:p>
            <a:r>
              <a:rPr lang="pt-BR" sz="3600" dirty="0"/>
              <a:t>Para as máquinas as operações”</a:t>
            </a:r>
          </a:p>
          <a:p>
            <a:r>
              <a:rPr lang="pt-BR" sz="3600" dirty="0"/>
              <a:t>		</a:t>
            </a:r>
          </a:p>
          <a:p>
            <a:r>
              <a:rPr lang="pt-BR" sz="3600" dirty="0"/>
              <a:t>									Peter Drucker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162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40" y="639796"/>
            <a:ext cx="7078839" cy="807977"/>
          </a:xfrm>
        </p:spPr>
        <p:txBody>
          <a:bodyPr>
            <a:normAutofit/>
          </a:bodyPr>
          <a:lstStyle/>
          <a:p>
            <a:r>
              <a:rPr lang="pt-BR" sz="3700" dirty="0">
                <a:latin typeface="Arial Black" panose="020B0A04020102020204" pitchFamily="34" charset="0"/>
              </a:rPr>
              <a:t>Origem e História do Vidro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0F5E6D7-AD3A-C67A-E3F6-C99BA879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89" y="2442374"/>
            <a:ext cx="7288956" cy="399354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84910A2-C47F-8CE4-2D96-DF8E99A2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63" y="1621776"/>
            <a:ext cx="3360755" cy="127617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Matéria-prima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Origem da matéria-prima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C85214A-0796-A4A1-400A-F4C556A9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91" y="1671515"/>
            <a:ext cx="8450117" cy="4655638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078839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Processo de Fabricação</a:t>
            </a:r>
          </a:p>
        </p:txBody>
      </p:sp>
    </p:spTree>
    <p:extLst>
      <p:ext uri="{BB962C8B-B14F-4D97-AF65-F5344CB8AC3E}">
        <p14:creationId xmlns:p14="http://schemas.microsoft.com/office/powerpoint/2010/main" val="265067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3708238-9BD4-C892-B819-0C17F8A8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40" y="1447820"/>
            <a:ext cx="9034591" cy="5273822"/>
          </a:xfrm>
          <a:scene3d>
            <a:camera prst="orthographicFront"/>
            <a:lightRig rig="threePt" dir="t"/>
          </a:scene3d>
          <a:sp3d contourW="6350"/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078839" cy="80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Indústrias no Brasil</a:t>
            </a:r>
          </a:p>
        </p:txBody>
      </p:sp>
    </p:spTree>
    <p:extLst>
      <p:ext uri="{BB962C8B-B14F-4D97-AF65-F5344CB8AC3E}">
        <p14:creationId xmlns:p14="http://schemas.microsoft.com/office/powerpoint/2010/main" val="165887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3708238-9BD4-C892-B819-0C17F8A8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98" y="1447773"/>
            <a:ext cx="9047882" cy="5281581"/>
          </a:xfrm>
          <a:scene3d>
            <a:camera prst="orthographicFront"/>
            <a:lightRig rig="threePt" dir="t"/>
          </a:scene3d>
          <a:sp3d contourW="6350"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1F5635CD-51B8-F520-257C-61910F0546F4}"/>
              </a:ext>
            </a:extLst>
          </p:cNvPr>
          <p:cNvSpPr/>
          <p:nvPr/>
        </p:nvSpPr>
        <p:spPr>
          <a:xfrm>
            <a:off x="3776870" y="3114261"/>
            <a:ext cx="331304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77C44720-6E52-1858-F072-DA1E57D20507}"/>
              </a:ext>
            </a:extLst>
          </p:cNvPr>
          <p:cNvSpPr/>
          <p:nvPr/>
        </p:nvSpPr>
        <p:spPr>
          <a:xfrm>
            <a:off x="3670852" y="4015409"/>
            <a:ext cx="569844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8898434" cy="807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Indústrias no Vale do Paraíba</a:t>
            </a:r>
          </a:p>
        </p:txBody>
      </p:sp>
    </p:spTree>
    <p:extLst>
      <p:ext uri="{BB962C8B-B14F-4D97-AF65-F5344CB8AC3E}">
        <p14:creationId xmlns:p14="http://schemas.microsoft.com/office/powerpoint/2010/main" val="27373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xmlns="" id="{34B3CCF9-D9DD-251C-F089-8FE70B2B6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42853"/>
              </p:ext>
            </p:extLst>
          </p:nvPr>
        </p:nvGraphicFramePr>
        <p:xfrm>
          <a:off x="1748588" y="1379620"/>
          <a:ext cx="10012416" cy="5216120"/>
        </p:xfrm>
        <a:graphic>
          <a:graphicData uri="http://schemas.openxmlformats.org/drawingml/2006/table">
            <a:tbl>
              <a:tblPr/>
              <a:tblGrid>
                <a:gridCol w="838990">
                  <a:extLst>
                    <a:ext uri="{9D8B030D-6E8A-4147-A177-3AD203B41FA5}">
                      <a16:colId xmlns:a16="http://schemas.microsoft.com/office/drawing/2014/main" xmlns="" val="861731666"/>
                    </a:ext>
                  </a:extLst>
                </a:gridCol>
                <a:gridCol w="700315">
                  <a:extLst>
                    <a:ext uri="{9D8B030D-6E8A-4147-A177-3AD203B41FA5}">
                      <a16:colId xmlns:a16="http://schemas.microsoft.com/office/drawing/2014/main" xmlns="" val="2167814956"/>
                    </a:ext>
                  </a:extLst>
                </a:gridCol>
                <a:gridCol w="485367">
                  <a:extLst>
                    <a:ext uri="{9D8B030D-6E8A-4147-A177-3AD203B41FA5}">
                      <a16:colId xmlns:a16="http://schemas.microsoft.com/office/drawing/2014/main" xmlns="" val="1875762675"/>
                    </a:ext>
                  </a:extLst>
                </a:gridCol>
                <a:gridCol w="4610979">
                  <a:extLst>
                    <a:ext uri="{9D8B030D-6E8A-4147-A177-3AD203B41FA5}">
                      <a16:colId xmlns:a16="http://schemas.microsoft.com/office/drawing/2014/main" xmlns="" val="1539969882"/>
                    </a:ext>
                  </a:extLst>
                </a:gridCol>
                <a:gridCol w="825123">
                  <a:extLst>
                    <a:ext uri="{9D8B030D-6E8A-4147-A177-3AD203B41FA5}">
                      <a16:colId xmlns:a16="http://schemas.microsoft.com/office/drawing/2014/main" xmlns="" val="2815713885"/>
                    </a:ext>
                  </a:extLst>
                </a:gridCol>
                <a:gridCol w="1539306">
                  <a:extLst>
                    <a:ext uri="{9D8B030D-6E8A-4147-A177-3AD203B41FA5}">
                      <a16:colId xmlns:a16="http://schemas.microsoft.com/office/drawing/2014/main" xmlns="" val="748009149"/>
                    </a:ext>
                  </a:extLst>
                </a:gridCol>
                <a:gridCol w="1012336">
                  <a:extLst>
                    <a:ext uri="{9D8B030D-6E8A-4147-A177-3AD203B41FA5}">
                      <a16:colId xmlns:a16="http://schemas.microsoft.com/office/drawing/2014/main" xmlns="" val="3029138298"/>
                    </a:ext>
                  </a:extLst>
                </a:gridCol>
              </a:tblGrid>
              <a:tr h="26080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UF do Município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Codigo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Bloco Econômico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2022 - Valor FOB (US$)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6955173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6.997.877,00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1671150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6.997.877,00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026965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5.072.391,00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157471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5.072.391,00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6477192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Estados Unidos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Norte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4.608.110,00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182545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contracoladas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México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Norte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3.823.396,00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079884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contracoladas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1.041.321,00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0216735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contracoladas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1.041.321,00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8232849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2.506.494,00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47488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2.506.494,00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9716774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flotado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» e vidro desbastado ou polido numa ou em ambas as faces, em chapas ou em folhas, mesmo de camada absorvente,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reflectora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Bolívia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Comunidade Andina das Nações - CAN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1.867.253,00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1794548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Bolívia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1.867.253,00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157071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1.436.421,00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3575550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1.436.421,00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1940357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6.703.121,00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865903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6.703.121,00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2179164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Colômbia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Comunidade Andina das Nações - CAN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3.541.015,00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2934047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Colômbia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3.541.015,00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7249242"/>
                  </a:ext>
                </a:extLst>
              </a:tr>
              <a:tr h="2608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2.032.259,00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7821779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Destino do Vidro (Exportação)</a:t>
            </a:r>
          </a:p>
        </p:txBody>
      </p:sp>
    </p:spTree>
    <p:extLst>
      <p:ext uri="{BB962C8B-B14F-4D97-AF65-F5344CB8AC3E}">
        <p14:creationId xmlns:p14="http://schemas.microsoft.com/office/powerpoint/2010/main" val="10800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xmlns="" id="{14D40465-5099-DC78-3471-71178B14C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119998"/>
              </p:ext>
            </p:extLst>
          </p:nvPr>
        </p:nvGraphicFramePr>
        <p:xfrm>
          <a:off x="1684420" y="1350715"/>
          <a:ext cx="10092626" cy="5274679"/>
        </p:xfrm>
        <a:graphic>
          <a:graphicData uri="http://schemas.openxmlformats.org/drawingml/2006/table">
            <a:tbl>
              <a:tblPr/>
              <a:tblGrid>
                <a:gridCol w="845711">
                  <a:extLst>
                    <a:ext uri="{9D8B030D-6E8A-4147-A177-3AD203B41FA5}">
                      <a16:colId xmlns:a16="http://schemas.microsoft.com/office/drawing/2014/main" xmlns="" val="3987291327"/>
                    </a:ext>
                  </a:extLst>
                </a:gridCol>
                <a:gridCol w="705925">
                  <a:extLst>
                    <a:ext uri="{9D8B030D-6E8A-4147-A177-3AD203B41FA5}">
                      <a16:colId xmlns:a16="http://schemas.microsoft.com/office/drawing/2014/main" xmlns="" val="1156472967"/>
                    </a:ext>
                  </a:extLst>
                </a:gridCol>
                <a:gridCol w="489255">
                  <a:extLst>
                    <a:ext uri="{9D8B030D-6E8A-4147-A177-3AD203B41FA5}">
                      <a16:colId xmlns:a16="http://schemas.microsoft.com/office/drawing/2014/main" xmlns="" val="1701970092"/>
                    </a:ext>
                  </a:extLst>
                </a:gridCol>
                <a:gridCol w="4647919">
                  <a:extLst>
                    <a:ext uri="{9D8B030D-6E8A-4147-A177-3AD203B41FA5}">
                      <a16:colId xmlns:a16="http://schemas.microsoft.com/office/drawing/2014/main" xmlns="" val="2308518086"/>
                    </a:ext>
                  </a:extLst>
                </a:gridCol>
                <a:gridCol w="831733">
                  <a:extLst>
                    <a:ext uri="{9D8B030D-6E8A-4147-A177-3AD203B41FA5}">
                      <a16:colId xmlns:a16="http://schemas.microsoft.com/office/drawing/2014/main" xmlns="" val="3345955693"/>
                    </a:ext>
                  </a:extLst>
                </a:gridCol>
                <a:gridCol w="1551637">
                  <a:extLst>
                    <a:ext uri="{9D8B030D-6E8A-4147-A177-3AD203B41FA5}">
                      <a16:colId xmlns:a16="http://schemas.microsoft.com/office/drawing/2014/main" xmlns="" val="520547593"/>
                    </a:ext>
                  </a:extLst>
                </a:gridCol>
                <a:gridCol w="1020446">
                  <a:extLst>
                    <a:ext uri="{9D8B030D-6E8A-4147-A177-3AD203B41FA5}">
                      <a16:colId xmlns:a16="http://schemas.microsoft.com/office/drawing/2014/main" xmlns="" val="775374442"/>
                    </a:ext>
                  </a:extLst>
                </a:gridCol>
              </a:tblGrid>
              <a:tr h="23519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UF do Município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Codigo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 SH4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Bloco Econômico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2022 - Valor FOB (US$)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078557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Fibras de vidro (incluída a lã de vidro) e suas obras (por exemplo: fios, tecidos)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Ásia (Exclusive Oriente Médio)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1.254.904,00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4290431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Emirados Árabes Unidos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Oriente Médio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246.948,00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8306847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Espelhos de vidro, mesmo emoldurados, incluídos os espelhos retrovisores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Turquia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172.035,00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81532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130.566,00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901360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Caçapava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Vidros de segurança consistindo em vidros temperados ou formados por folhas contracoladas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130.566,00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993534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1.726.390,00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2152622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1.726.390,00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8959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Espelhos de vidro, mesmo emoldurados, incluídos os espelhos retrovisores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1.075.932,00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085656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7009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Espelhos de vidro, mesmo emoldurados, incluídos os espelhos retrovisores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Bélgica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1.075.932,00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345019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flotado » e vidro desbastado ou polido numa ou em ambas as faces, em chapas ou em folhas, mesmo de camada absorvente, reflectora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França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1.011.833,00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6783720"/>
                  </a:ext>
                </a:extLst>
              </a:tr>
              <a:tr h="2316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Guaratinguetá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Vidro « 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flotado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» e vidro desbastado ou polido numa ou em ambas as faces, em chapas ou em folhas, mesmo de camada absorvente,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reflectora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não, mas sem qualquer outro trabalho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França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1.011.833,00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6889243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Países Baixos (Holanda)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14.422.819,00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9133794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Países Baixos (Holanda)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14.422.819,00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8933572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Venezuela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1.923.789,00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322501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América do 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1.754.935,00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55930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Paraguai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 Comum do Sul - Mercosul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1.754.935,00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1179635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Alemanha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Europeia - UE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1.160.382,00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6107326"/>
                  </a:ext>
                </a:extLst>
              </a:tr>
              <a:tr h="35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Jacareí - SP</a:t>
                      </a:r>
                    </a:p>
                  </a:txBody>
                  <a:tcPr marL="3571" marR="3571" marT="35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Garrafões, garrafas, frascos, boiões, vasos, embalagens tubulares, ampolas e outros recipientes de vidro próprios para transporte ou embalagem; boiões de vidro, para conserva; rolhas, tampas e outros dispositivos de uso semelhante, de vidro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Alemanha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1.160.382,00 </a:t>
                      </a:r>
                    </a:p>
                  </a:txBody>
                  <a:tcPr marL="3571" marR="3571" marT="35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025487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Destino do Vidro (Importação)</a:t>
            </a:r>
          </a:p>
        </p:txBody>
      </p:sp>
    </p:spTree>
    <p:extLst>
      <p:ext uri="{BB962C8B-B14F-4D97-AF65-F5344CB8AC3E}">
        <p14:creationId xmlns:p14="http://schemas.microsoft.com/office/powerpoint/2010/main" val="271917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hlinkClick r:id="rId2"/>
            <a:extLst>
              <a:ext uri="{FF2B5EF4-FFF2-40B4-BE49-F238E27FC236}">
                <a16:creationId xmlns:a16="http://schemas.microsoft.com/office/drawing/2014/main" xmlns="" id="{ED439FF3-E3D4-4AB3-9AE6-1B886B9D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07" y="1440731"/>
            <a:ext cx="8255139" cy="5420809"/>
          </a:xfrm>
          <a:effectLst>
            <a:softEdge rad="38100"/>
          </a:effectLst>
          <a:scene3d>
            <a:camera prst="orthographicFront"/>
            <a:lightRig rig="threePt" dir="t"/>
          </a:scene3d>
          <a:sp3d contourW="12700"/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Processo Logístico do Vidro</a:t>
            </a:r>
          </a:p>
        </p:txBody>
      </p:sp>
    </p:spTree>
    <p:extLst>
      <p:ext uri="{BB962C8B-B14F-4D97-AF65-F5344CB8AC3E}">
        <p14:creationId xmlns:p14="http://schemas.microsoft.com/office/powerpoint/2010/main" val="72496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 descr="https://brc-powerpoint.officeapps.live.com/pods/GetClipboardImage.ashx?Id=af3b8b95-5187-4946-83cd-5ccb6610cc61&amp;DC=PBR1&amp;pkey=3e99163f-b27d-466b-9a9d-5de48466cac8&amp;wdwaccluster=PBR1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49879" y="1445615"/>
            <a:ext cx="822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Estratégia para uma 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 clara do futuro da Empresa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2005260" y="2197764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Qual o nosso negócio?		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>
            <a:off x="2462460" y="3056015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Quem é o Cliente?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>
            <a:off x="2935702" y="3920436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que tem de valor para ele?</a:t>
            </a:r>
            <a:endParaRPr lang="pt-BR" dirty="0"/>
          </a:p>
        </p:txBody>
      </p:sp>
      <p:sp>
        <p:nvSpPr>
          <p:cNvPr id="20" name="Seta para a direita 19"/>
          <p:cNvSpPr/>
          <p:nvPr/>
        </p:nvSpPr>
        <p:spPr>
          <a:xfrm>
            <a:off x="3392902" y="4778684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Qual será nosso negócio daqui para a frente?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850102" y="5643105"/>
            <a:ext cx="5791200" cy="8983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que queremos realizar?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101013" y="2370777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Fabricação de Vidros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253660" y="2906707"/>
            <a:ext cx="377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Beneficiadoras		Painel Solar</a:t>
            </a:r>
          </a:p>
          <a:p>
            <a:r>
              <a:rPr lang="pt-BR" dirty="0"/>
              <a:t>		Construção Civil</a:t>
            </a:r>
          </a:p>
          <a:p>
            <a:r>
              <a:rPr lang="pt-BR" dirty="0"/>
              <a:t>       Indústria Automobilística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838755" y="406918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 de Alta Qualidade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357327" y="4850668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Definir o Segmento </a:t>
            </a:r>
          </a:p>
          <a:p>
            <a:r>
              <a:rPr lang="pt-BR" dirty="0"/>
              <a:t>     no tema Vidro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643464" y="5769118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Logístico</a:t>
            </a:r>
          </a:p>
          <a:p>
            <a:r>
              <a:rPr lang="pt-BR" dirty="0"/>
              <a:t>     Detalhado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xmlns="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7855697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Ferramentas da 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171759883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a305d6-37c2-4feb-acf2-69bdcd0a3846">
      <Terms xmlns="http://schemas.microsoft.com/office/infopath/2007/PartnerControls"/>
    </lcf76f155ced4ddcb4097134ff3c332f>
    <TaxCatchAll xmlns="5a13f2b6-602d-46e0-87d2-74c6151baf1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8" ma:contentTypeDescription="Crie um novo documento." ma:contentTypeScope="" ma:versionID="f063a4fc0eb6839dc97b47d4aacd0221">
  <xsd:schema xmlns:xsd="http://www.w3.org/2001/XMLSchema" xmlns:xs="http://www.w3.org/2001/XMLSchema" xmlns:p="http://schemas.microsoft.com/office/2006/metadata/properties" xmlns:ns2="1ba305d6-37c2-4feb-acf2-69bdcd0a3846" xmlns:ns3="5a13f2b6-602d-46e0-87d2-74c6151baf1c" targetNamespace="http://schemas.microsoft.com/office/2006/metadata/properties" ma:root="true" ma:fieldsID="3fb70548a0c4db26a76fababa288fa59" ns2:_="" ns3:_="">
    <xsd:import namespace="1ba305d6-37c2-4feb-acf2-69bdcd0a3846"/>
    <xsd:import namespace="5a13f2b6-602d-46e0-87d2-74c6151ba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305d6-37c2-4feb-acf2-69bdcd0a3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3f2b6-602d-46e0-87d2-74c6151baf1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13995e0-1954-4542-852a-d59fb29f1c6f}" ma:internalName="TaxCatchAll" ma:showField="CatchAllData" ma:web="5a13f2b6-602d-46e0-87d2-74c6151baf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1457C-2E5A-4610-B150-BE8049BEF45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1ba305d6-37c2-4feb-acf2-69bdcd0a3846"/>
    <ds:schemaRef ds:uri="http://schemas.microsoft.com/office/2006/documentManagement/types"/>
    <ds:schemaRef ds:uri="5a13f2b6-602d-46e0-87d2-74c6151baf1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3B89BA-CF46-4DF7-A267-787197183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305d6-37c2-4feb-acf2-69bdcd0a3846"/>
    <ds:schemaRef ds:uri="5a13f2b6-602d-46e0-87d2-74c6151baf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C0A9FC-2777-46F0-A34F-C1DFE1EACC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552</TotalTime>
  <Words>1160</Words>
  <Application>Microsoft Office PowerPoint</Application>
  <PresentationFormat>Widescreen</PresentationFormat>
  <Paragraphs>308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Wingdings 3</vt:lpstr>
      <vt:lpstr>Cacho</vt:lpstr>
      <vt:lpstr>Cadeia Logística do Setor Vidreiro</vt:lpstr>
      <vt:lpstr>Origem e História do Vidro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Setor Vidreiro</dc:title>
  <dc:creator>MARCOS EDUARDO FLORIDO CAMARGO</dc:creator>
  <cp:lastModifiedBy>Particular</cp:lastModifiedBy>
  <cp:revision>69</cp:revision>
  <dcterms:created xsi:type="dcterms:W3CDTF">2022-09-13T04:57:25Z</dcterms:created>
  <dcterms:modified xsi:type="dcterms:W3CDTF">2022-09-30T20:47:01Z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  <property fmtid="{D5CDD505-2E9C-101B-9397-08002B2CF9AE}" pid="3" name="MediaServiceImageTags">
    <vt:lpwstr/>
  </property>
</Properties>
</file>