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7" r:id="rId4"/>
    <p:sldId id="278" r:id="rId5"/>
    <p:sldId id="320" r:id="rId6"/>
    <p:sldId id="280" r:id="rId7"/>
    <p:sldId id="279" r:id="rId8"/>
    <p:sldId id="281" r:id="rId9"/>
    <p:sldId id="322" r:id="rId10"/>
    <p:sldId id="321" r:id="rId11"/>
    <p:sldId id="312" r:id="rId12"/>
    <p:sldId id="313" r:id="rId13"/>
    <p:sldId id="314" r:id="rId14"/>
    <p:sldId id="315" r:id="rId15"/>
    <p:sldId id="316" r:id="rId16"/>
    <p:sldId id="287" r:id="rId17"/>
    <p:sldId id="288" r:id="rId18"/>
    <p:sldId id="323" r:id="rId19"/>
    <p:sldId id="289" r:id="rId20"/>
    <p:sldId id="325" r:id="rId21"/>
    <p:sldId id="324" r:id="rId22"/>
    <p:sldId id="290" r:id="rId23"/>
    <p:sldId id="306" r:id="rId24"/>
    <p:sldId id="326" r:id="rId25"/>
    <p:sldId id="304" r:id="rId26"/>
    <p:sldId id="307" r:id="rId27"/>
    <p:sldId id="308" r:id="rId28"/>
    <p:sldId id="310" r:id="rId29"/>
    <p:sldId id="311" r:id="rId30"/>
    <p:sldId id="327" r:id="rId31"/>
    <p:sldId id="317" r:id="rId32"/>
    <p:sldId id="32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7"/>
    <p:restoredTop sz="70952"/>
  </p:normalViewPr>
  <p:slideViewPr>
    <p:cSldViewPr snapToGrid="0" snapToObjects="1">
      <p:cViewPr varScale="1">
        <p:scale>
          <a:sx n="89" d="100"/>
          <a:sy n="89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4T02:44:26.892" idx="2">
    <p:pos x="6000" y="0"/>
    <p:text>-Teng, Mengqiu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4T02:44:26.892" idx="1">
    <p:pos x="6000" y="0"/>
    <p:text>-Teng, Mengqiu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56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5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96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60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09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21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p_j</a:t>
            </a:r>
            <a:r>
              <a:rPr lang="en-US" dirty="0"/>
              <a:t> \in M(</a:t>
            </a:r>
            <a:r>
              <a:rPr lang="en-US" dirty="0" err="1"/>
              <a:t>p_i</a:t>
            </a:r>
            <a:r>
              <a:rPr lang="en-US" dirty="0"/>
              <a:t>)  means “the set of pages that link to </a:t>
            </a:r>
            <a:r>
              <a:rPr lang="en-US" dirty="0" err="1"/>
              <a:t>p_i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“PR(</a:t>
            </a:r>
            <a:r>
              <a:rPr lang="en-US" dirty="0" err="1"/>
              <a:t>p_j</a:t>
            </a:r>
            <a:r>
              <a:rPr lang="en-US" dirty="0"/>
              <a:t>)” means “the page rank of </a:t>
            </a:r>
            <a:r>
              <a:rPr lang="en-US" dirty="0" err="1"/>
              <a:t>p_j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L(</a:t>
            </a:r>
            <a:r>
              <a:rPr lang="en-US" dirty="0" err="1"/>
              <a:t>p_j</a:t>
            </a:r>
            <a:r>
              <a:rPr lang="en-US" dirty="0"/>
              <a:t>) means “the number of outbound links from page </a:t>
            </a:r>
            <a:r>
              <a:rPr lang="en-US" dirty="0" err="1"/>
              <a:t>p_j</a:t>
            </a:r>
            <a:endParaRPr dirty="0"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0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p_j</a:t>
            </a:r>
            <a:r>
              <a:rPr lang="en-US" dirty="0"/>
              <a:t> \in M(</a:t>
            </a:r>
            <a:r>
              <a:rPr lang="en-US" dirty="0" err="1"/>
              <a:t>p_i</a:t>
            </a:r>
            <a:r>
              <a:rPr lang="en-US" dirty="0"/>
              <a:t>)  means “the set of pages that link to </a:t>
            </a:r>
            <a:r>
              <a:rPr lang="en-US" dirty="0" err="1"/>
              <a:t>p_i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“PR(</a:t>
            </a:r>
            <a:r>
              <a:rPr lang="en-US" dirty="0" err="1"/>
              <a:t>p_j</a:t>
            </a:r>
            <a:r>
              <a:rPr lang="en-US" dirty="0"/>
              <a:t>)” means “the page rank of </a:t>
            </a:r>
            <a:r>
              <a:rPr lang="en-US" dirty="0" err="1"/>
              <a:t>p_j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L(</a:t>
            </a:r>
            <a:r>
              <a:rPr lang="en-US" dirty="0" err="1"/>
              <a:t>p_j</a:t>
            </a:r>
            <a:r>
              <a:rPr lang="en-US" dirty="0"/>
              <a:t>) means “the number of outbound links from page </a:t>
            </a:r>
            <a:r>
              <a:rPr lang="en-US" dirty="0" err="1"/>
              <a:t>p_j</a:t>
            </a:r>
            <a:endParaRPr dirty="0"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962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9d92c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9d92c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e49d92c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14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73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9d92c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9d92c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e49d92c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25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9d92c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9d92c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e49d92c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38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narrow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dependencies: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each partition of the parent RDD is used by at most one partition of the child RDD,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wide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dependencies: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multiple child partitions may depend on one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RDD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Narrow: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pipelined execution on one node,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efficient, as only the lost parent partitions need to be recomputed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 parallel on different nodes.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Wide: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internode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baseline="0" dirty="0"/>
              <a:t> </a:t>
            </a:r>
            <a:endParaRPr dirty="0"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75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zh-CN" altLang="en-US" baseline="0" dirty="0"/>
              <a:t> </a:t>
            </a:r>
            <a:r>
              <a:rPr lang="en-US" altLang="zh-CN" baseline="0" dirty="0"/>
              <a:t>co-locate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computation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Group </a:t>
            </a:r>
            <a:r>
              <a:rPr lang="en-US" altLang="zh-CN" sz="1200" i="1" dirty="0"/>
              <a:t>narrow dependencies</a:t>
            </a:r>
            <a:r>
              <a:rPr lang="en-US" altLang="zh-CN" sz="1200" dirty="0"/>
              <a:t> into a </a:t>
            </a:r>
            <a:r>
              <a:rPr lang="en-US" altLang="zh-CN" sz="1200" b="1" dirty="0">
                <a:latin typeface="Lato"/>
                <a:ea typeface="Lato"/>
                <a:cs typeface="Lato"/>
                <a:sym typeface="Lato"/>
              </a:rPr>
              <a:t>stage</a:t>
            </a:r>
            <a:r>
              <a:rPr lang="en-US" altLang="zh-CN" sz="1200" dirty="0"/>
              <a:t>, which can be pipelined on 1 node.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203" name="Google Shape;20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688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zh-CN" altLang="en-US" baseline="0" dirty="0"/>
              <a:t> </a:t>
            </a:r>
            <a:r>
              <a:rPr lang="en-US" altLang="zh-CN" baseline="0" dirty="0"/>
              <a:t>co-locate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computation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Group </a:t>
            </a:r>
            <a:r>
              <a:rPr lang="en-US" altLang="zh-CN" sz="1200" i="1" dirty="0"/>
              <a:t>narrow dependencies</a:t>
            </a:r>
            <a:r>
              <a:rPr lang="en-US" altLang="zh-CN" sz="1200" dirty="0"/>
              <a:t> into a </a:t>
            </a:r>
            <a:r>
              <a:rPr lang="en-US" altLang="zh-CN" sz="1200" b="1" dirty="0">
                <a:latin typeface="Lato"/>
                <a:ea typeface="Lato"/>
                <a:cs typeface="Lato"/>
                <a:sym typeface="Lato"/>
              </a:rPr>
              <a:t>stage</a:t>
            </a:r>
            <a:r>
              <a:rPr lang="en-US" altLang="zh-CN" sz="1200" dirty="0"/>
              <a:t>, which can be pipelined on 1 node.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203" name="Google Shape;20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554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203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112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49d92c9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4e49d92c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015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e49d92c9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Outperforms</a:t>
            </a:r>
            <a:r>
              <a:rPr lang="zh-CN" altLang="en-US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baseline="0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HadoopBinMemory</a:t>
            </a:r>
            <a:endParaRPr lang="en-US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1. Minimum overhead of the Hadoop software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2. Overhead of HDFS while serving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3. Deserialization cost to convert binary records to us- able in-memory Java objects.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g4e49d92c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1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67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9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the “underscore” syntax here in Scala is something called “placeholder syntax”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way of creating an anonymous function --- akin to lambda in Python --- without even being explicit about the incoming parameter.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read the “_.</a:t>
            </a:r>
            <a:r>
              <a:rPr lang="en-US" dirty="0" err="1"/>
              <a:t>startsWith</a:t>
            </a:r>
            <a:r>
              <a:rPr lang="en-US" dirty="0"/>
              <a:t>(“ERROR”)” text as a way to write a small </a:t>
            </a:r>
            <a:r>
              <a:rPr lang="en-US" dirty="0" err="1"/>
              <a:t>boolean</a:t>
            </a:r>
            <a:r>
              <a:rPr lang="en-US" dirty="0"/>
              <a:t> function.  It takes a line of input and returns true or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98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the “underscore” syntax here in Scala is something called “placeholder syntax”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way of creating an anonymous function --- akin to lambda in Python --- without even being explicit about the incoming parameter.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read the “_.</a:t>
            </a:r>
            <a:r>
              <a:rPr lang="en-US" dirty="0" err="1"/>
              <a:t>startsWith</a:t>
            </a:r>
            <a:r>
              <a:rPr lang="en-US" dirty="0"/>
              <a:t>(“ERROR”)” text as a way to write a small </a:t>
            </a:r>
            <a:r>
              <a:rPr lang="en-US" dirty="0" err="1"/>
              <a:t>boolean</a:t>
            </a:r>
            <a:r>
              <a:rPr lang="en-US" dirty="0"/>
              <a:t> function.  It takes a line of input and returns true or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72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40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1bb7dd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1bb7dd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0: initialization (reading from an input file)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1a/b: some mapping or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2: some joining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RDD 3: some filtering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when Worker 3 goes down?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partitions on worker 3 </a:t>
            </a:r>
            <a:r>
              <a:rPr lang="en" dirty="0" err="1"/>
              <a:t>disappear.So</a:t>
            </a:r>
            <a:r>
              <a:rPr lang="en" dirty="0"/>
              <a:t> we have to rebuild Worker 3’s partitions.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have to go back up the lineage and rebuild each partition from each ancestor.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Computing: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Mike Cafarella</a:t>
            </a:r>
          </a:p>
          <a:p>
            <a:r>
              <a:rPr lang="en-US" dirty="0"/>
              <a:t>6.830/6.814</a:t>
            </a:r>
            <a:br>
              <a:rPr lang="en-US" dirty="0"/>
            </a:br>
            <a:r>
              <a:rPr lang="en-US" dirty="0"/>
              <a:t>May 10, 2021</a:t>
            </a:r>
            <a:br>
              <a:rPr lang="en-US" dirty="0"/>
            </a:br>
            <a:br>
              <a:rPr lang="en-US"/>
            </a:br>
            <a:r>
              <a:rPr lang="en-US"/>
              <a:t>Thanks </a:t>
            </a:r>
            <a:r>
              <a:rPr lang="en-US" dirty="0"/>
              <a:t>to </a:t>
            </a:r>
            <a:r>
              <a:rPr lang="en-US" dirty="0" err="1"/>
              <a:t>Mosharaf</a:t>
            </a:r>
            <a:r>
              <a:rPr lang="en-US" dirty="0"/>
              <a:t> Chowdhury for original slides (now modified)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951773" y="2073236"/>
            <a:ext cx="3710377" cy="2615604"/>
            <a:chOff x="1045286" y="464000"/>
            <a:chExt cx="640228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12" name="Google Shape;212;p27"/>
            <p:cNvGrpSpPr/>
            <p:nvPr/>
          </p:nvGrpSpPr>
          <p:grpSpPr>
            <a:xfrm>
              <a:off x="1045286" y="464000"/>
              <a:ext cx="2096964" cy="1469775"/>
              <a:chOff x="1045286" y="464000"/>
              <a:chExt cx="2096964" cy="1469775"/>
            </a:xfrm>
          </p:grpSpPr>
          <p:pic>
            <p:nvPicPr>
              <p:cNvPr id="213" name="Google Shape;21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72475" y="464000"/>
                <a:ext cx="1469775" cy="1469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4" name="Google Shape;214;p27"/>
              <p:cNvSpPr txBox="1"/>
              <p:nvPr/>
            </p:nvSpPr>
            <p:spPr>
              <a:xfrm>
                <a:off x="1045286" y="981538"/>
                <a:ext cx="1469773" cy="405048"/>
              </a:xfrm>
              <a:prstGeom prst="rect">
                <a:avLst/>
              </a:prstGeom>
              <a:solidFill>
                <a:srgbClr val="F1FA8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 dirty="0">
                    <a:latin typeface="Lato Light"/>
                    <a:ea typeface="Lato Light"/>
                    <a:cs typeface="Lato Light"/>
                    <a:sym typeface="Lato Light"/>
                  </a:rPr>
                  <a:t>Coordinator</a:t>
                </a:r>
                <a:endParaRPr sz="800" dirty="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pic>
        <p:nvPicPr>
          <p:cNvPr id="83" name="Google Shape;221;p27">
            <a:extLst>
              <a:ext uri="{FF2B5EF4-FFF2-40B4-BE49-F238E27FC236}">
                <a16:creationId xmlns:a16="http://schemas.microsoft.com/office/drawing/2014/main" id="{BDB852E4-5369-F649-B1F1-9FA76F61991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018A-96E6-1A47-BA31-21F0CB76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1315254" y="2073236"/>
            <a:ext cx="3346896" cy="2615604"/>
            <a:chOff x="1672476" y="464000"/>
            <a:chExt cx="577509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2476" y="464000"/>
              <a:ext cx="1469775" cy="1469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640EF-9104-1742-9E2B-C9BEFBE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76" name="Google Shape;214;p27">
            <a:extLst>
              <a:ext uri="{FF2B5EF4-FFF2-40B4-BE49-F238E27FC236}">
                <a16:creationId xmlns:a16="http://schemas.microsoft.com/office/drawing/2014/main" id="{23CFD940-1061-8641-BCA5-76968B4C42E2}"/>
              </a:ext>
            </a:extLst>
          </p:cNvPr>
          <p:cNvSpPr txBox="1"/>
          <p:nvPr/>
        </p:nvSpPr>
        <p:spPr>
          <a:xfrm>
            <a:off x="951773" y="2385200"/>
            <a:ext cx="851791" cy="244157"/>
          </a:xfrm>
          <a:prstGeom prst="rect">
            <a:avLst/>
          </a:prstGeom>
          <a:solidFill>
            <a:srgbClr val="F1FA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 dirty="0">
                <a:latin typeface="Lato Light"/>
                <a:ea typeface="Lato Light"/>
                <a:cs typeface="Lato Light"/>
                <a:sym typeface="Lato Light"/>
              </a:rPr>
              <a:t>Coordinator</a:t>
            </a:r>
            <a:endParaRPr sz="8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165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1315254" y="2073236"/>
            <a:ext cx="3346896" cy="2615604"/>
            <a:chOff x="1672476" y="464000"/>
            <a:chExt cx="577509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2476" y="464000"/>
              <a:ext cx="1469775" cy="1469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7F9ED-F8F2-A94D-A33B-75232BC8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76" name="Google Shape;214;p27">
            <a:extLst>
              <a:ext uri="{FF2B5EF4-FFF2-40B4-BE49-F238E27FC236}">
                <a16:creationId xmlns:a16="http://schemas.microsoft.com/office/drawing/2014/main" id="{B62935E3-8413-E749-819A-D11B88B81FA5}"/>
              </a:ext>
            </a:extLst>
          </p:cNvPr>
          <p:cNvSpPr txBox="1"/>
          <p:nvPr/>
        </p:nvSpPr>
        <p:spPr>
          <a:xfrm>
            <a:off x="951773" y="2385200"/>
            <a:ext cx="851791" cy="244157"/>
          </a:xfrm>
          <a:prstGeom prst="rect">
            <a:avLst/>
          </a:prstGeom>
          <a:solidFill>
            <a:srgbClr val="F1FA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 dirty="0">
                <a:latin typeface="Lato Light"/>
                <a:ea typeface="Lato Light"/>
                <a:cs typeface="Lato Light"/>
                <a:sym typeface="Lato Light"/>
              </a:rPr>
              <a:t>Coordinator</a:t>
            </a:r>
            <a:endParaRPr sz="8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146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1315254" y="2073236"/>
            <a:ext cx="3346896" cy="2615604"/>
            <a:chOff x="1672476" y="464000"/>
            <a:chExt cx="577509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2476" y="464000"/>
              <a:ext cx="1469775" cy="1469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8471C-8CC5-E640-AB1B-3DA120B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76" name="Google Shape;214;p27">
            <a:extLst>
              <a:ext uri="{FF2B5EF4-FFF2-40B4-BE49-F238E27FC236}">
                <a16:creationId xmlns:a16="http://schemas.microsoft.com/office/drawing/2014/main" id="{76717BB8-D88F-E940-A745-99D9A332B250}"/>
              </a:ext>
            </a:extLst>
          </p:cNvPr>
          <p:cNvSpPr txBox="1"/>
          <p:nvPr/>
        </p:nvSpPr>
        <p:spPr>
          <a:xfrm>
            <a:off x="951773" y="2385200"/>
            <a:ext cx="851791" cy="244157"/>
          </a:xfrm>
          <a:prstGeom prst="rect">
            <a:avLst/>
          </a:prstGeom>
          <a:solidFill>
            <a:srgbClr val="F1FA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 dirty="0">
                <a:latin typeface="Lato Light"/>
                <a:ea typeface="Lato Light"/>
                <a:cs typeface="Lato Light"/>
                <a:sym typeface="Lato Light"/>
              </a:rPr>
              <a:t>Coordinator</a:t>
            </a:r>
            <a:endParaRPr sz="8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658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1315254" y="2073236"/>
            <a:ext cx="3346896" cy="2615604"/>
            <a:chOff x="1672476" y="464000"/>
            <a:chExt cx="577509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2476" y="464000"/>
              <a:ext cx="1469775" cy="1469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28640-D4DE-4F46-8806-8B57CBB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76" name="Google Shape;214;p27">
            <a:extLst>
              <a:ext uri="{FF2B5EF4-FFF2-40B4-BE49-F238E27FC236}">
                <a16:creationId xmlns:a16="http://schemas.microsoft.com/office/drawing/2014/main" id="{6F0C1CEF-60E5-554D-B4FF-01F1BD82436B}"/>
              </a:ext>
            </a:extLst>
          </p:cNvPr>
          <p:cNvSpPr txBox="1"/>
          <p:nvPr/>
        </p:nvSpPr>
        <p:spPr>
          <a:xfrm>
            <a:off x="951773" y="2385200"/>
            <a:ext cx="851791" cy="244157"/>
          </a:xfrm>
          <a:prstGeom prst="rect">
            <a:avLst/>
          </a:prstGeom>
          <a:solidFill>
            <a:srgbClr val="F1FA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 dirty="0">
                <a:latin typeface="Lato Light"/>
                <a:ea typeface="Lato Light"/>
                <a:cs typeface="Lato Light"/>
                <a:sym typeface="Lato Light"/>
              </a:rPr>
              <a:t>Coordinator</a:t>
            </a:r>
            <a:endParaRPr sz="8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977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1315254" y="2073236"/>
            <a:ext cx="3346896" cy="2615604"/>
            <a:chOff x="1672476" y="464000"/>
            <a:chExt cx="577509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2476" y="464000"/>
              <a:ext cx="1469775" cy="1469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071" y="1889600"/>
            <a:ext cx="1184990" cy="12325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 dirty="0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3C6BB4-490E-2F4B-817B-7B1AEC5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76" name="Google Shape;214;p27">
            <a:extLst>
              <a:ext uri="{FF2B5EF4-FFF2-40B4-BE49-F238E27FC236}">
                <a16:creationId xmlns:a16="http://schemas.microsoft.com/office/drawing/2014/main" id="{128C67AA-A784-5B4F-A079-7C1BBB1CCA0D}"/>
              </a:ext>
            </a:extLst>
          </p:cNvPr>
          <p:cNvSpPr txBox="1"/>
          <p:nvPr/>
        </p:nvSpPr>
        <p:spPr>
          <a:xfrm>
            <a:off x="951773" y="2385200"/>
            <a:ext cx="851791" cy="244157"/>
          </a:xfrm>
          <a:prstGeom prst="rect">
            <a:avLst/>
          </a:prstGeom>
          <a:solidFill>
            <a:srgbClr val="F1FA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 dirty="0">
                <a:latin typeface="Lato Light"/>
                <a:ea typeface="Lato Light"/>
                <a:cs typeface="Lato Light"/>
                <a:sym typeface="Lato Light"/>
              </a:rPr>
              <a:t>Coordinator</a:t>
            </a:r>
            <a:endParaRPr sz="8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80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RDDs</a:t>
            </a:r>
            <a:endParaRPr sz="2800"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38200" y="6329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User can control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Persistence: indicate storage strategy (e.g. in-memory)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Partitioning: placement optimization (e.g. hash partitioning)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9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Example : PageRank</a:t>
            </a:r>
            <a:endParaRPr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83" name="Google Shape;183;p21" descr="A close up of a device &#10; 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90688"/>
            <a:ext cx="5977467" cy="435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38200" y="1395637"/>
            <a:ext cx="5600057" cy="532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PageRank is an iterative algorithm for computing rank of web graph nodes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PageRank paper shows that if you keep recomputing this value then the quantities will converge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size of the lineage graph depends on how many iterations you perform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724A0F2-7684-0F4C-8D31-9D283AA3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9" y="2562234"/>
            <a:ext cx="5445361" cy="113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46C5F-3750-AE4A-B801-95E4C343F723}"/>
              </a:ext>
            </a:extLst>
          </p:cNvPr>
          <p:cNvSpPr txBox="1"/>
          <p:nvPr/>
        </p:nvSpPr>
        <p:spPr>
          <a:xfrm>
            <a:off x="6539613" y="434095"/>
            <a:ext cx="5090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Don’t look at the next slide!</a:t>
            </a:r>
          </a:p>
          <a:p>
            <a:r>
              <a:rPr lang="en-US" b="1" dirty="0"/>
              <a:t>Try to write down code for implementing PageRank</a:t>
            </a:r>
          </a:p>
          <a:p>
            <a:r>
              <a:rPr lang="en-US" b="1" dirty="0"/>
              <a:t>See you in 10 minutes.</a:t>
            </a:r>
          </a:p>
        </p:txBody>
      </p:sp>
    </p:spTree>
    <p:extLst>
      <p:ext uri="{BB962C8B-B14F-4D97-AF65-F5344CB8AC3E}">
        <p14:creationId xmlns:p14="http://schemas.microsoft.com/office/powerpoint/2010/main" val="22160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2247907" y="-471479"/>
            <a:ext cx="10234613" cy="744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 links = </a:t>
            </a:r>
            <a:r>
              <a:rPr lang="en-US" sz="2400" dirty="0" err="1">
                <a:latin typeface="Courier" pitchFamily="2" charset="0"/>
              </a:rPr>
              <a:t>spark.textFile</a:t>
            </a:r>
            <a:r>
              <a:rPr lang="en-US" sz="2400" dirty="0">
                <a:latin typeface="Courier" pitchFamily="2" charset="0"/>
              </a:rPr>
              <a:t>(...).map(...).persist()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var ranks = // RDD of (URL, rank) pairs</a:t>
            </a:r>
            <a:br>
              <a:rPr lang="en-US" sz="2400" dirty="0">
                <a:latin typeface="Courier" pitchFamily="2" charset="0"/>
              </a:rPr>
            </a:b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for (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&lt;- 1 to ITERATIONS) {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// Build an RDD of (</a:t>
            </a:r>
            <a:r>
              <a:rPr lang="en-US" sz="2400" dirty="0" err="1">
                <a:latin typeface="Courier" pitchFamily="2" charset="0"/>
              </a:rPr>
              <a:t>targetURL</a:t>
            </a:r>
            <a:r>
              <a:rPr lang="en-US" sz="2400" dirty="0">
                <a:latin typeface="Courier" pitchFamily="2" charset="0"/>
              </a:rPr>
              <a:t>, float) pairs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// with the contributions sent by each page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contribs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links.join</a:t>
            </a:r>
            <a:r>
              <a:rPr lang="en-US" sz="2400" dirty="0">
                <a:latin typeface="Courier" pitchFamily="2" charset="0"/>
              </a:rPr>
              <a:t>(ranks).</a:t>
            </a:r>
            <a:r>
              <a:rPr lang="en-US" sz="2400" dirty="0" err="1">
                <a:latin typeface="Courier" pitchFamily="2" charset="0"/>
              </a:rPr>
              <a:t>flatMap</a:t>
            </a:r>
            <a:r>
              <a:rPr lang="en-US" sz="2400" dirty="0">
                <a:latin typeface="Courier" pitchFamily="2" charset="0"/>
              </a:rPr>
              <a:t> {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	(</a:t>
            </a:r>
            <a:r>
              <a:rPr lang="en-US" sz="2400" dirty="0" err="1">
                <a:latin typeface="Courier" pitchFamily="2" charset="0"/>
              </a:rPr>
              <a:t>url</a:t>
            </a:r>
            <a:r>
              <a:rPr lang="en-US" sz="2400" dirty="0">
                <a:latin typeface="Courier" pitchFamily="2" charset="0"/>
              </a:rPr>
              <a:t>, (links, rank)) =&gt;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	  </a:t>
            </a:r>
            <a:r>
              <a:rPr lang="en-US" sz="2400" dirty="0" err="1">
                <a:latin typeface="Courier" pitchFamily="2" charset="0"/>
              </a:rPr>
              <a:t>links.map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dest</a:t>
            </a:r>
            <a:r>
              <a:rPr lang="en-US" sz="2400" dirty="0">
                <a:latin typeface="Courier" pitchFamily="2" charset="0"/>
              </a:rPr>
              <a:t> =&gt; (</a:t>
            </a:r>
            <a:r>
              <a:rPr lang="en-US" sz="2400" dirty="0" err="1">
                <a:latin typeface="Courier" pitchFamily="2" charset="0"/>
              </a:rPr>
              <a:t>dest</a:t>
            </a:r>
            <a:r>
              <a:rPr lang="en-US" sz="2400" dirty="0">
                <a:latin typeface="Courier" pitchFamily="2" charset="0"/>
              </a:rPr>
              <a:t>, rank/</a:t>
            </a:r>
            <a:r>
              <a:rPr lang="en-US" sz="2400" dirty="0" err="1">
                <a:latin typeface="Courier" pitchFamily="2" charset="0"/>
              </a:rPr>
              <a:t>links.size</a:t>
            </a:r>
            <a:r>
              <a:rPr lang="en-US" sz="2400" dirty="0">
                <a:latin typeface="Courier" pitchFamily="2" charset="0"/>
              </a:rPr>
              <a:t>))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}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// Sum contributions by URL and get new ranks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ranks = </a:t>
            </a:r>
            <a:r>
              <a:rPr lang="en-US" sz="2400" dirty="0" err="1">
                <a:latin typeface="Courier" pitchFamily="2" charset="0"/>
              </a:rPr>
              <a:t>contribs.reduceByKey</a:t>
            </a:r>
            <a:r>
              <a:rPr lang="en-US" sz="2400" dirty="0">
                <a:latin typeface="Courier" pitchFamily="2" charset="0"/>
              </a:rPr>
              <a:t>((</a:t>
            </a:r>
            <a:r>
              <a:rPr lang="en-US" sz="2400" dirty="0" err="1">
                <a:latin typeface="Courier" pitchFamily="2" charset="0"/>
              </a:rPr>
              <a:t>x,y</a:t>
            </a:r>
            <a:r>
              <a:rPr lang="en-US" sz="2400" dirty="0">
                <a:latin typeface="Courier" pitchFamily="2" charset="0"/>
              </a:rPr>
              <a:t>) =&gt; </a:t>
            </a:r>
            <a:r>
              <a:rPr lang="en-US" sz="2400" dirty="0" err="1">
                <a:latin typeface="Courier" pitchFamily="2" charset="0"/>
              </a:rPr>
              <a:t>x+y</a:t>
            </a:r>
            <a:r>
              <a:rPr lang="en-US" sz="2400" dirty="0">
                <a:latin typeface="Courier" pitchFamily="2" charset="0"/>
              </a:rPr>
              <a:t>)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	  .</a:t>
            </a:r>
            <a:r>
              <a:rPr lang="en-US" sz="2400" dirty="0" err="1">
                <a:latin typeface="Courier" pitchFamily="2" charset="0"/>
              </a:rPr>
              <a:t>mapValues</a:t>
            </a:r>
            <a:r>
              <a:rPr lang="en-US" sz="2400" dirty="0">
                <a:latin typeface="Courier" pitchFamily="2" charset="0"/>
              </a:rPr>
              <a:t>(sum =&gt; a/N + (1-a)*sum)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ourier" pitchFamily="2" charset="0"/>
              </a:rPr>
              <a:t>} 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F868E9F1-B72C-E14E-824A-248813AF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6" y="3121245"/>
            <a:ext cx="3586163" cy="750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2E06C-ED84-F943-A292-1332347A17CF}"/>
              </a:ext>
            </a:extLst>
          </p:cNvPr>
          <p:cNvSpPr txBox="1"/>
          <p:nvPr/>
        </p:nvSpPr>
        <p:spPr>
          <a:xfrm>
            <a:off x="5429251" y="6100237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use ”1-a” instead of “d” in the example code!</a:t>
            </a:r>
          </a:p>
        </p:txBody>
      </p:sp>
    </p:spTree>
    <p:extLst>
      <p:ext uri="{BB962C8B-B14F-4D97-AF65-F5344CB8AC3E}">
        <p14:creationId xmlns:p14="http://schemas.microsoft.com/office/powerpoint/2010/main" val="19254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PageRank Challenges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412C-9CA1-B649-8974-7070A231E751}"/>
              </a:ext>
            </a:extLst>
          </p:cNvPr>
          <p:cNvSpPr txBox="1"/>
          <p:nvPr/>
        </p:nvSpPr>
        <p:spPr>
          <a:xfrm>
            <a:off x="838200" y="1690825"/>
            <a:ext cx="836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problems might we face, failure-wise, that we wouldn’t </a:t>
            </a:r>
            <a:br>
              <a:rPr lang="en-US" sz="2400" dirty="0"/>
            </a:br>
            <a:r>
              <a:rPr lang="en-US" sz="2400" dirty="0"/>
              <a:t>face if we wrote similar code with MapReduce?</a:t>
            </a:r>
          </a:p>
          <a:p>
            <a:endParaRPr lang="en-US" sz="2400" dirty="0"/>
          </a:p>
          <a:p>
            <a:r>
              <a:rPr lang="en-US" sz="2400" dirty="0"/>
              <a:t>Take 60 seconds and put answers in the Zoom chat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5B7210D-3234-944E-ABBD-96F3C92FBF2F}"/>
              </a:ext>
            </a:extLst>
          </p:cNvPr>
          <p:cNvSpPr txBox="1"/>
          <p:nvPr/>
        </p:nvSpPr>
        <p:spPr>
          <a:xfrm>
            <a:off x="833433" y="3914917"/>
            <a:ext cx="836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problems might we face, runtime-wise, if we implement this naïvely?</a:t>
            </a:r>
          </a:p>
          <a:p>
            <a:endParaRPr lang="en-US" sz="2400" dirty="0"/>
          </a:p>
          <a:p>
            <a:r>
              <a:rPr lang="en-US" sz="2400" dirty="0"/>
              <a:t>Take 60 seconds and put some answers in the Zoom chat</a:t>
            </a:r>
          </a:p>
        </p:txBody>
      </p:sp>
    </p:spTree>
    <p:extLst>
      <p:ext uri="{BB962C8B-B14F-4D97-AF65-F5344CB8AC3E}">
        <p14:creationId xmlns:p14="http://schemas.microsoft.com/office/powerpoint/2010/main" val="38068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Motivation &amp; Background</a:t>
            </a:r>
            <a:endParaRPr sz="280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2738761"/>
            <a:ext cx="5410200" cy="398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Allowed parallel computation without worrying low level details (e.g., work distribution, fault tolerance)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Provided a set of high-level operations (map, reduce)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You didn’t have to think about schemas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6096000" y="2681891"/>
            <a:ext cx="5410200" cy="47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Gill Sans Light" panose="020B0302020104020203" pitchFamily="34" charset="-79"/>
                <a:ea typeface="Gill Sans"/>
                <a:cs typeface="Gill Sans Light" panose="020B0302020104020203" pitchFamily="34" charset="-79"/>
                <a:sym typeface="Gill Sans"/>
              </a:rPr>
              <a:t>Little to no support for leveraging cluster memory</a:t>
            </a:r>
            <a:endParaRPr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Gill Sans Light" panose="020B0302020104020203" pitchFamily="34" charset="-79"/>
                <a:ea typeface="Gill Sans"/>
                <a:cs typeface="Gill Sans Light" panose="020B0302020104020203" pitchFamily="34" charset="-79"/>
                <a:sym typeface="Gill Sans"/>
              </a:rPr>
              <a:t>Large overhead for reusing data in iterative or interactive tasks (I/O, replication, serialization)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  <a:sym typeface="Gill Sans"/>
              </a:rPr>
              <a:t>You didn’t have to think about schemas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  <a:sym typeface="Gill Sans"/>
              </a:rPr>
              <a:t>Implementations had bad latency </a:t>
            </a:r>
            <a:endParaRPr sz="2400" u="none" strike="noStrike" cap="none" dirty="0">
              <a:solidFill>
                <a:schemeClr val="dk1"/>
              </a:solidFill>
              <a:latin typeface="Gill Sans Light" panose="020B0302020104020203" pitchFamily="34" charset="-79"/>
              <a:ea typeface="Gill Sans"/>
              <a:cs typeface="Gill Sans Light" panose="020B0302020104020203" pitchFamily="34" charset="-79"/>
              <a:sym typeface="Gill San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38200" y="1514380"/>
            <a:ext cx="8030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Frameworks back in 2012: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MapReduce, a bit of Microsoft’s Dryad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57B0FC-BADF-1245-90AB-7E048EFA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25" y="276007"/>
            <a:ext cx="4394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PageRank Challenges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412C-9CA1-B649-8974-7070A231E751}"/>
              </a:ext>
            </a:extLst>
          </p:cNvPr>
          <p:cNvSpPr txBox="1"/>
          <p:nvPr/>
        </p:nvSpPr>
        <p:spPr>
          <a:xfrm>
            <a:off x="838199" y="1690825"/>
            <a:ext cx="10263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problems might we face, failure-wise, that we wouldn’t </a:t>
            </a:r>
            <a:br>
              <a:rPr lang="en-US" sz="2400" dirty="0"/>
            </a:br>
            <a:r>
              <a:rPr lang="en-US" sz="2400" dirty="0"/>
              <a:t>face if we wrote similar code with MapReduce?</a:t>
            </a:r>
          </a:p>
          <a:p>
            <a:endParaRPr lang="en-US" sz="2400" dirty="0"/>
          </a:p>
          <a:p>
            <a:r>
              <a:rPr lang="en-US" sz="2400" i="1" dirty="0"/>
              <a:t>Use explicit persistence to avoid having to regenerate </a:t>
            </a:r>
            <a:r>
              <a:rPr lang="en-US" sz="2400" b="1" i="1" dirty="0">
                <a:latin typeface="Courier" pitchFamily="2" charset="0"/>
              </a:rPr>
              <a:t>ranks</a:t>
            </a:r>
            <a:r>
              <a:rPr lang="en-US" sz="2400" i="1" dirty="0"/>
              <a:t> from lineage</a:t>
            </a:r>
            <a:br>
              <a:rPr lang="en-US" sz="2400" i="1" dirty="0"/>
            </a:br>
            <a:r>
              <a:rPr lang="en-US" sz="2400" i="1" dirty="0"/>
              <a:t>(not necessary for </a:t>
            </a:r>
            <a:r>
              <a:rPr lang="en-US" sz="2400" b="1" i="1" dirty="0">
                <a:latin typeface="Courier" pitchFamily="2" charset="0"/>
              </a:rPr>
              <a:t>links</a:t>
            </a:r>
            <a:r>
              <a:rPr lang="en-US" sz="2400" i="1" dirty="0"/>
              <a:t>)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5B7210D-3234-944E-ABBD-96F3C92FBF2F}"/>
              </a:ext>
            </a:extLst>
          </p:cNvPr>
          <p:cNvSpPr txBox="1"/>
          <p:nvPr/>
        </p:nvSpPr>
        <p:spPr>
          <a:xfrm>
            <a:off x="833433" y="3914917"/>
            <a:ext cx="836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problems might we face, runtime-wise, if we implement this naïvely?</a:t>
            </a:r>
          </a:p>
          <a:p>
            <a:endParaRPr lang="en-US" sz="2400" dirty="0"/>
          </a:p>
          <a:p>
            <a:r>
              <a:rPr lang="en-US" sz="2400" i="1" dirty="0"/>
              <a:t>Partition both links and ranks in the same way, so joins always happen on a single machine. </a:t>
            </a:r>
          </a:p>
        </p:txBody>
      </p:sp>
    </p:spTree>
    <p:extLst>
      <p:ext uri="{BB962C8B-B14F-4D97-AF65-F5344CB8AC3E}">
        <p14:creationId xmlns:p14="http://schemas.microsoft.com/office/powerpoint/2010/main" val="5408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: PageRank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78" name="Google Shape;850;p38"/>
          <p:cNvSpPr txBox="1">
            <a:spLocks/>
          </p:cNvSpPr>
          <p:nvPr/>
        </p:nvSpPr>
        <p:spPr>
          <a:xfrm>
            <a:off x="1825249" y="4881111"/>
            <a:ext cx="4710152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4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/>
              <a:buNone/>
              <a:tabLst/>
              <a:defRPr/>
            </a:pPr>
            <a:r>
              <a:rPr lang="en-US" altLang="zh-CN" sz="2800" dirty="0">
                <a:sym typeface="Lato Light"/>
              </a:rPr>
              <a:t>PageRank</a:t>
            </a:r>
            <a:r>
              <a:rPr lang="zh-CN" altLang="en-US" sz="2800" dirty="0">
                <a:sym typeface="Lato Light"/>
              </a:rPr>
              <a:t> </a:t>
            </a:r>
            <a:r>
              <a:rPr lang="en-US" altLang="zh-CN" sz="2800" dirty="0">
                <a:sym typeface="Lato Light"/>
              </a:rPr>
              <a:t>with</a:t>
            </a:r>
            <a:r>
              <a:rPr lang="zh-CN" altLang="en-US" sz="2800" dirty="0">
                <a:sym typeface="Lato Light"/>
              </a:rPr>
              <a:t> </a:t>
            </a:r>
            <a:r>
              <a:rPr lang="en-US" altLang="zh-CN" sz="2800" dirty="0">
                <a:sym typeface="Lato Light"/>
              </a:rPr>
              <a:t>hash</a:t>
            </a:r>
            <a:r>
              <a:rPr lang="zh-CN" altLang="en-US" sz="2800" dirty="0">
                <a:sym typeface="Lato Light"/>
              </a:rPr>
              <a:t> </a:t>
            </a:r>
            <a:r>
              <a:rPr lang="en-US" altLang="zh-CN" sz="2800" dirty="0">
                <a:sym typeface="Lato Light"/>
              </a:rPr>
              <a:t>partitioning</a:t>
            </a:r>
            <a:endParaRPr lang="en" sz="2800" dirty="0">
              <a:sym typeface="Lato Light"/>
            </a:endParaRPr>
          </a:p>
        </p:txBody>
      </p:sp>
      <p:grpSp>
        <p:nvGrpSpPr>
          <p:cNvPr id="199" name="组 198"/>
          <p:cNvGrpSpPr/>
          <p:nvPr/>
        </p:nvGrpSpPr>
        <p:grpSpPr>
          <a:xfrm>
            <a:off x="963170" y="1690665"/>
            <a:ext cx="4631858" cy="3142231"/>
            <a:chOff x="1332823" y="1552373"/>
            <a:chExt cx="4055765" cy="2505083"/>
          </a:xfrm>
        </p:grpSpPr>
        <p:sp>
          <p:nvSpPr>
            <p:cNvPr id="93" name="Google Shape;765;p38"/>
            <p:cNvSpPr/>
            <p:nvPr/>
          </p:nvSpPr>
          <p:spPr>
            <a:xfrm>
              <a:off x="1954750" y="1980683"/>
              <a:ext cx="3056571" cy="988700"/>
            </a:xfrm>
            <a:custGeom>
              <a:avLst/>
              <a:gdLst/>
              <a:ahLst/>
              <a:cxnLst/>
              <a:rect l="l" t="t" r="r" b="b"/>
              <a:pathLst>
                <a:path w="124962" h="39548" extrusionOk="0">
                  <a:moveTo>
                    <a:pt x="0" y="0"/>
                  </a:moveTo>
                  <a:lnTo>
                    <a:pt x="69033" y="39548"/>
                  </a:lnTo>
                  <a:lnTo>
                    <a:pt x="124962" y="39548"/>
                  </a:lnTo>
                  <a:lnTo>
                    <a:pt x="124962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</p:sp>
        <p:grpSp>
          <p:nvGrpSpPr>
            <p:cNvPr id="95" name="Google Shape;767;p38"/>
            <p:cNvGrpSpPr/>
            <p:nvPr/>
          </p:nvGrpSpPr>
          <p:grpSpPr>
            <a:xfrm>
              <a:off x="1332823" y="1552373"/>
              <a:ext cx="4055765" cy="2505083"/>
              <a:chOff x="215223" y="519440"/>
              <a:chExt cx="4055765" cy="2505083"/>
            </a:xfrm>
          </p:grpSpPr>
          <p:grpSp>
            <p:nvGrpSpPr>
              <p:cNvPr id="96" name="Google Shape;768;p38"/>
              <p:cNvGrpSpPr/>
              <p:nvPr/>
            </p:nvGrpSpPr>
            <p:grpSpPr>
              <a:xfrm>
                <a:off x="2320034" y="1935432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26" name="Google Shape;769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DA0A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770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facebook.com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8" name="Google Shape;771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google.com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9" name="Google Shape;772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dirty="0" err="1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mit.edu</a:t>
                  </a:r>
                  <a:endParaRPr sz="800" dirty="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97" name="Google Shape;773;p38"/>
              <p:cNvGrpSpPr/>
              <p:nvPr/>
            </p:nvGrpSpPr>
            <p:grpSpPr>
              <a:xfrm>
                <a:off x="2320034" y="519440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22" name="Google Shape;774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1646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" name="Google Shape;775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facebook.com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4" name="Google Shape;776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google.com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5" name="Google Shape;777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dirty="0" err="1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mit.edu</a:t>
                  </a:r>
                  <a:endParaRPr sz="800" dirty="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98" name="Google Shape;778;p38"/>
              <p:cNvGrpSpPr/>
              <p:nvPr/>
            </p:nvGrpSpPr>
            <p:grpSpPr>
              <a:xfrm>
                <a:off x="215223" y="519440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18" name="Google Shape;779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B08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" name="Google Shape;780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facebook.com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0" name="Google Shape;781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google.com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21" name="Google Shape;782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dirty="0" err="1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mit.edu</a:t>
                  </a:r>
                  <a:endParaRPr sz="800" dirty="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99" name="Google Shape;783;p38"/>
              <p:cNvGrpSpPr/>
              <p:nvPr/>
            </p:nvGrpSpPr>
            <p:grpSpPr>
              <a:xfrm>
                <a:off x="2320034" y="2618048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14" name="Google Shape;784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1646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" name="Google Shape;785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facebook.com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6" name="Google Shape;786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google.com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17" name="Google Shape;787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94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dirty="0" err="1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mit.edu</a:t>
                  </a:r>
                  <a:endParaRPr sz="800" dirty="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cxnSp>
            <p:nvCxnSpPr>
              <p:cNvPr id="100" name="Google Shape;788;p38"/>
              <p:cNvCxnSpPr/>
              <p:nvPr/>
            </p:nvCxnSpPr>
            <p:spPr>
              <a:xfrm>
                <a:off x="622180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1" name="Google Shape;789;p38"/>
              <p:cNvCxnSpPr/>
              <p:nvPr/>
            </p:nvCxnSpPr>
            <p:spPr>
              <a:xfrm>
                <a:off x="1232797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2" name="Google Shape;790;p38"/>
              <p:cNvCxnSpPr/>
              <p:nvPr/>
            </p:nvCxnSpPr>
            <p:spPr>
              <a:xfrm>
                <a:off x="1797721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3" name="Google Shape;791;p38"/>
              <p:cNvCxnSpPr/>
              <p:nvPr/>
            </p:nvCxnSpPr>
            <p:spPr>
              <a:xfrm>
                <a:off x="2726991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4" name="Google Shape;792;p38"/>
              <p:cNvCxnSpPr/>
              <p:nvPr/>
            </p:nvCxnSpPr>
            <p:spPr>
              <a:xfrm>
                <a:off x="3337609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5" name="Google Shape;793;p38"/>
              <p:cNvCxnSpPr/>
              <p:nvPr/>
            </p:nvCxnSpPr>
            <p:spPr>
              <a:xfrm>
                <a:off x="3902532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6" name="Google Shape;794;p38"/>
              <p:cNvCxnSpPr/>
              <p:nvPr/>
            </p:nvCxnSpPr>
            <p:spPr>
              <a:xfrm>
                <a:off x="2726991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7" name="Google Shape;795;p38"/>
              <p:cNvCxnSpPr/>
              <p:nvPr/>
            </p:nvCxnSpPr>
            <p:spPr>
              <a:xfrm>
                <a:off x="2726991" y="2235094"/>
                <a:ext cx="6105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8" name="Google Shape;796;p38"/>
              <p:cNvCxnSpPr/>
              <p:nvPr/>
            </p:nvCxnSpPr>
            <p:spPr>
              <a:xfrm>
                <a:off x="2726991" y="2235094"/>
                <a:ext cx="11754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09" name="Google Shape;797;p38"/>
              <p:cNvCxnSpPr/>
              <p:nvPr/>
            </p:nvCxnSpPr>
            <p:spPr>
              <a:xfrm flipH="1">
                <a:off x="2727109" y="2235094"/>
                <a:ext cx="6105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10" name="Google Shape;798;p38"/>
              <p:cNvCxnSpPr/>
              <p:nvPr/>
            </p:nvCxnSpPr>
            <p:spPr>
              <a:xfrm>
                <a:off x="3337609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11" name="Google Shape;799;p38"/>
              <p:cNvCxnSpPr/>
              <p:nvPr/>
            </p:nvCxnSpPr>
            <p:spPr>
              <a:xfrm>
                <a:off x="3337609" y="2235094"/>
                <a:ext cx="5649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12" name="Google Shape;800;p38"/>
              <p:cNvCxnSpPr/>
              <p:nvPr/>
            </p:nvCxnSpPr>
            <p:spPr>
              <a:xfrm flipH="1">
                <a:off x="2727132" y="2235094"/>
                <a:ext cx="11754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  <p:cxnSp>
            <p:nvCxnSpPr>
              <p:cNvPr id="113" name="Google Shape;801;p38"/>
              <p:cNvCxnSpPr/>
              <p:nvPr/>
            </p:nvCxnSpPr>
            <p:spPr>
              <a:xfrm>
                <a:off x="3902532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94000"/>
                  </a:srgbClr>
                </a:outerShdw>
              </a:effectLst>
            </p:spPr>
          </p:cxnSp>
        </p:grpSp>
        <p:cxnSp>
          <p:nvCxnSpPr>
            <p:cNvPr id="180" name="Google Shape;852;p38"/>
            <p:cNvCxnSpPr/>
            <p:nvPr/>
          </p:nvCxnSpPr>
          <p:spPr>
            <a:xfrm flipH="1">
              <a:off x="4455209" y="3267898"/>
              <a:ext cx="564900" cy="4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7" name="组 196"/>
          <p:cNvGrpSpPr/>
          <p:nvPr/>
        </p:nvGrpSpPr>
        <p:grpSpPr>
          <a:xfrm>
            <a:off x="6406163" y="1600035"/>
            <a:ext cx="5123349" cy="3281076"/>
            <a:chOff x="6709175" y="1552373"/>
            <a:chExt cx="4055765" cy="2505083"/>
          </a:xfrm>
        </p:grpSpPr>
        <p:sp>
          <p:nvSpPr>
            <p:cNvPr id="94" name="Google Shape;766;p38"/>
            <p:cNvSpPr/>
            <p:nvPr/>
          </p:nvSpPr>
          <p:spPr>
            <a:xfrm>
              <a:off x="7306952" y="1980683"/>
              <a:ext cx="3089685" cy="988700"/>
            </a:xfrm>
            <a:custGeom>
              <a:avLst/>
              <a:gdLst/>
              <a:ahLst/>
              <a:cxnLst/>
              <a:rect l="l" t="t" r="r" b="b"/>
              <a:pathLst>
                <a:path w="124962" h="39548" extrusionOk="0">
                  <a:moveTo>
                    <a:pt x="0" y="0"/>
                  </a:moveTo>
                  <a:lnTo>
                    <a:pt x="69033" y="39548"/>
                  </a:lnTo>
                  <a:lnTo>
                    <a:pt x="124962" y="39548"/>
                  </a:lnTo>
                  <a:lnTo>
                    <a:pt x="124962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</p:sp>
        <p:grpSp>
          <p:nvGrpSpPr>
            <p:cNvPr id="130" name="Google Shape;802;p38"/>
            <p:cNvGrpSpPr/>
            <p:nvPr/>
          </p:nvGrpSpPr>
          <p:grpSpPr>
            <a:xfrm>
              <a:off x="6709175" y="1552373"/>
              <a:ext cx="4055765" cy="2505083"/>
              <a:chOff x="215223" y="519440"/>
              <a:chExt cx="4055765" cy="2505083"/>
            </a:xfrm>
          </p:grpSpPr>
          <p:grpSp>
            <p:nvGrpSpPr>
              <p:cNvPr id="131" name="Google Shape;803;p38"/>
              <p:cNvGrpSpPr/>
              <p:nvPr/>
            </p:nvGrpSpPr>
            <p:grpSpPr>
              <a:xfrm>
                <a:off x="2320034" y="1935432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61" name="Google Shape;804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DA0A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805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63" name="Google Shape;806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64" name="Google Shape;807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132" name="Google Shape;808;p38"/>
              <p:cNvGrpSpPr/>
              <p:nvPr/>
            </p:nvGrpSpPr>
            <p:grpSpPr>
              <a:xfrm>
                <a:off x="2320034" y="519440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57" name="Google Shape;809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1646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810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59" name="Google Shape;811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60" name="Google Shape;812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133" name="Google Shape;813;p38"/>
              <p:cNvGrpSpPr/>
              <p:nvPr/>
            </p:nvGrpSpPr>
            <p:grpSpPr>
              <a:xfrm>
                <a:off x="215223" y="519440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53" name="Google Shape;814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B08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815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facebook.com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55" name="Google Shape;816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google.com</a:t>
                  </a: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56" name="Google Shape;817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dirty="0" err="1">
                      <a:solidFill>
                        <a:srgbClr val="2C353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mit.edu</a:t>
                  </a:r>
                  <a:endParaRPr sz="800" dirty="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134" name="Google Shape;818;p38"/>
              <p:cNvGrpSpPr/>
              <p:nvPr/>
            </p:nvGrpSpPr>
            <p:grpSpPr>
              <a:xfrm>
                <a:off x="2320034" y="2618048"/>
                <a:ext cx="1950954" cy="406475"/>
                <a:chOff x="4246175" y="2571750"/>
                <a:chExt cx="4028400" cy="717900"/>
              </a:xfrm>
            </p:grpSpPr>
            <p:sp>
              <p:nvSpPr>
                <p:cNvPr id="149" name="Google Shape;819;p38"/>
                <p:cNvSpPr/>
                <p:nvPr/>
              </p:nvSpPr>
              <p:spPr>
                <a:xfrm>
                  <a:off x="4246175" y="2571750"/>
                  <a:ext cx="4028400" cy="717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1646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" name="Google Shape;820;p38"/>
                <p:cNvSpPr/>
                <p:nvPr/>
              </p:nvSpPr>
              <p:spPr>
                <a:xfrm>
                  <a:off x="4448825" y="2746100"/>
                  <a:ext cx="12753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51" name="Google Shape;821;p38"/>
                <p:cNvSpPr/>
                <p:nvPr/>
              </p:nvSpPr>
              <p:spPr>
                <a:xfrm>
                  <a:off x="5804000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152" name="Google Shape;822;p38"/>
                <p:cNvSpPr/>
                <p:nvPr/>
              </p:nvSpPr>
              <p:spPr>
                <a:xfrm>
                  <a:off x="6970475" y="2746100"/>
                  <a:ext cx="1086600" cy="3549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rgbClr val="2C353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cxnSp>
            <p:nvCxnSpPr>
              <p:cNvPr id="135" name="Google Shape;823;p38"/>
              <p:cNvCxnSpPr/>
              <p:nvPr/>
            </p:nvCxnSpPr>
            <p:spPr>
              <a:xfrm>
                <a:off x="622180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36" name="Google Shape;824;p38"/>
              <p:cNvCxnSpPr/>
              <p:nvPr/>
            </p:nvCxnSpPr>
            <p:spPr>
              <a:xfrm>
                <a:off x="1232797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37" name="Google Shape;825;p38"/>
              <p:cNvCxnSpPr/>
              <p:nvPr/>
            </p:nvCxnSpPr>
            <p:spPr>
              <a:xfrm>
                <a:off x="1797721" y="819101"/>
                <a:ext cx="210480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38" name="Google Shape;826;p38"/>
              <p:cNvCxnSpPr/>
              <p:nvPr/>
            </p:nvCxnSpPr>
            <p:spPr>
              <a:xfrm>
                <a:off x="2726991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39" name="Google Shape;827;p38"/>
              <p:cNvCxnSpPr/>
              <p:nvPr/>
            </p:nvCxnSpPr>
            <p:spPr>
              <a:xfrm>
                <a:off x="3337609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0" name="Google Shape;828;p38"/>
              <p:cNvCxnSpPr/>
              <p:nvPr/>
            </p:nvCxnSpPr>
            <p:spPr>
              <a:xfrm>
                <a:off x="3902532" y="819101"/>
                <a:ext cx="0" cy="12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1" name="Google Shape;829;p38"/>
              <p:cNvCxnSpPr/>
              <p:nvPr/>
            </p:nvCxnSpPr>
            <p:spPr>
              <a:xfrm>
                <a:off x="2726991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2" name="Google Shape;830;p38"/>
              <p:cNvCxnSpPr/>
              <p:nvPr/>
            </p:nvCxnSpPr>
            <p:spPr>
              <a:xfrm>
                <a:off x="2726991" y="2235094"/>
                <a:ext cx="6105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3" name="Google Shape;831;p38"/>
              <p:cNvCxnSpPr/>
              <p:nvPr/>
            </p:nvCxnSpPr>
            <p:spPr>
              <a:xfrm>
                <a:off x="2726991" y="2235094"/>
                <a:ext cx="11754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4" name="Google Shape;832;p38"/>
              <p:cNvCxnSpPr/>
              <p:nvPr/>
            </p:nvCxnSpPr>
            <p:spPr>
              <a:xfrm flipH="1">
                <a:off x="2727109" y="2235094"/>
                <a:ext cx="6105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5" name="Google Shape;833;p38"/>
              <p:cNvCxnSpPr/>
              <p:nvPr/>
            </p:nvCxnSpPr>
            <p:spPr>
              <a:xfrm>
                <a:off x="3337609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6" name="Google Shape;834;p38"/>
              <p:cNvCxnSpPr/>
              <p:nvPr/>
            </p:nvCxnSpPr>
            <p:spPr>
              <a:xfrm>
                <a:off x="3337609" y="2235094"/>
                <a:ext cx="5649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7" name="Google Shape;835;p38"/>
              <p:cNvCxnSpPr/>
              <p:nvPr/>
            </p:nvCxnSpPr>
            <p:spPr>
              <a:xfrm flipH="1">
                <a:off x="2727132" y="2235094"/>
                <a:ext cx="117540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  <p:cxnSp>
            <p:nvCxnSpPr>
              <p:cNvPr id="148" name="Google Shape;836;p38"/>
              <p:cNvCxnSpPr/>
              <p:nvPr/>
            </p:nvCxnSpPr>
            <p:spPr>
              <a:xfrm>
                <a:off x="3902532" y="2235094"/>
                <a:ext cx="0" cy="48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9DA0A1">
                    <a:alpha val="18000"/>
                  </a:srgbClr>
                </a:outerShdw>
              </a:effectLst>
            </p:spPr>
          </p:cxnSp>
        </p:grpSp>
        <p:cxnSp>
          <p:nvCxnSpPr>
            <p:cNvPr id="165" name="Google Shape;837;p38"/>
            <p:cNvCxnSpPr/>
            <p:nvPr/>
          </p:nvCxnSpPr>
          <p:spPr>
            <a:xfrm>
              <a:off x="9220814" y="1891770"/>
              <a:ext cx="6105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6" name="Google Shape;838;p38"/>
            <p:cNvCxnSpPr/>
            <p:nvPr/>
          </p:nvCxnSpPr>
          <p:spPr>
            <a:xfrm>
              <a:off x="9831561" y="1852034"/>
              <a:ext cx="5649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7" name="Google Shape;839;p38"/>
            <p:cNvCxnSpPr/>
            <p:nvPr/>
          </p:nvCxnSpPr>
          <p:spPr>
            <a:xfrm flipH="1">
              <a:off x="9831584" y="1852034"/>
              <a:ext cx="5649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8" name="Google Shape;840;p38"/>
            <p:cNvCxnSpPr/>
            <p:nvPr/>
          </p:nvCxnSpPr>
          <p:spPr>
            <a:xfrm flipH="1">
              <a:off x="9220943" y="1852082"/>
              <a:ext cx="6105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9" name="Google Shape;841;p38"/>
            <p:cNvCxnSpPr/>
            <p:nvPr/>
          </p:nvCxnSpPr>
          <p:spPr>
            <a:xfrm>
              <a:off x="8291673" y="1852034"/>
              <a:ext cx="15399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0" name="Google Shape;842;p38"/>
            <p:cNvCxnSpPr/>
            <p:nvPr/>
          </p:nvCxnSpPr>
          <p:spPr>
            <a:xfrm>
              <a:off x="8291543" y="1852082"/>
              <a:ext cx="9294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1" name="Google Shape;843;p38"/>
            <p:cNvCxnSpPr/>
            <p:nvPr/>
          </p:nvCxnSpPr>
          <p:spPr>
            <a:xfrm>
              <a:off x="9221084" y="1852082"/>
              <a:ext cx="11754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2" name="Google Shape;844;p38"/>
            <p:cNvCxnSpPr/>
            <p:nvPr/>
          </p:nvCxnSpPr>
          <p:spPr>
            <a:xfrm flipH="1">
              <a:off x="9220943" y="1852082"/>
              <a:ext cx="11754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3" name="Google Shape;845;p38"/>
            <p:cNvCxnSpPr/>
            <p:nvPr/>
          </p:nvCxnSpPr>
          <p:spPr>
            <a:xfrm>
              <a:off x="7726784" y="1852082"/>
              <a:ext cx="26697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4" name="Google Shape;846;p38"/>
            <p:cNvCxnSpPr/>
            <p:nvPr/>
          </p:nvCxnSpPr>
          <p:spPr>
            <a:xfrm>
              <a:off x="7726749" y="1852034"/>
              <a:ext cx="21048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5" name="Google Shape;847;p38"/>
            <p:cNvCxnSpPr/>
            <p:nvPr/>
          </p:nvCxnSpPr>
          <p:spPr>
            <a:xfrm>
              <a:off x="7726643" y="1852082"/>
              <a:ext cx="14943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6" name="Google Shape;848;p38"/>
            <p:cNvCxnSpPr/>
            <p:nvPr/>
          </p:nvCxnSpPr>
          <p:spPr>
            <a:xfrm>
              <a:off x="7116132" y="1852034"/>
              <a:ext cx="32805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7" name="Google Shape;849;p38"/>
            <p:cNvCxnSpPr/>
            <p:nvPr/>
          </p:nvCxnSpPr>
          <p:spPr>
            <a:xfrm>
              <a:off x="7116261" y="1852082"/>
              <a:ext cx="2715300" cy="121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1" name="Google Shape;853;p38"/>
            <p:cNvCxnSpPr/>
            <p:nvPr/>
          </p:nvCxnSpPr>
          <p:spPr>
            <a:xfrm flipH="1">
              <a:off x="9831584" y="3268027"/>
              <a:ext cx="564900" cy="4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2" name="Google Shape;850;p38"/>
          <p:cNvSpPr txBox="1">
            <a:spLocks/>
          </p:cNvSpPr>
          <p:nvPr/>
        </p:nvSpPr>
        <p:spPr>
          <a:xfrm>
            <a:off x="7886230" y="4881111"/>
            <a:ext cx="3891777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4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/>
              <a:buNone/>
              <a:tabLst/>
              <a:defRPr/>
            </a:pPr>
            <a:r>
              <a:rPr lang="en-US" altLang="zh-CN" sz="2800" dirty="0">
                <a:sym typeface="Lato Light"/>
              </a:rPr>
              <a:t>PageRank</a:t>
            </a:r>
            <a:r>
              <a:rPr lang="zh-CN" altLang="en-US" sz="2800" dirty="0">
                <a:sym typeface="Lato Light"/>
              </a:rPr>
              <a:t> </a:t>
            </a:r>
            <a:r>
              <a:rPr lang="en-US" altLang="zh-CN" sz="2800" dirty="0">
                <a:sym typeface="Lato Light"/>
              </a:rPr>
              <a:t>without</a:t>
            </a:r>
            <a:r>
              <a:rPr lang="zh-CN" altLang="en-US" sz="2800" dirty="0">
                <a:sym typeface="Lato Light"/>
              </a:rPr>
              <a:t> </a:t>
            </a:r>
            <a:r>
              <a:rPr lang="en-US" altLang="zh-CN" sz="2800" dirty="0">
                <a:sym typeface="Lato Light"/>
              </a:rPr>
              <a:t>partitioning</a:t>
            </a:r>
            <a:endParaRPr lang="en" sz="2800" dirty="0">
              <a:sym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412C-9CA1-B649-8974-7070A231E751}"/>
              </a:ext>
            </a:extLst>
          </p:cNvPr>
          <p:cNvSpPr txBox="1"/>
          <p:nvPr/>
        </p:nvSpPr>
        <p:spPr>
          <a:xfrm>
            <a:off x="6473753" y="232750"/>
            <a:ext cx="5182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Spark support for controlling partitioning!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Partition rank and corresponding links on the same machine to eliminate cross-machine communication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RDD Representation</a:t>
            </a:r>
            <a:endParaRPr dirty="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679450" y="1690688"/>
            <a:ext cx="6172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Partitions: atomic pieces of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RDD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Dependencies: relations with parent RDDs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Narrow Dependencies: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parent RDD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dirty="0"/>
              <a:t>is used by at most one child partition (e.g. map, filter). Can be pipelined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Wid</a:t>
            </a:r>
            <a:r>
              <a:rPr lang="en-US" altLang="zh-CN" dirty="0"/>
              <a:t>e</a:t>
            </a:r>
            <a:r>
              <a:rPr lang="en-US" dirty="0"/>
              <a:t> Dependencies: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parent RDD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used by multiple child partitions (e.g. join,  </a:t>
            </a:r>
            <a:r>
              <a:rPr lang="en-US" dirty="0" err="1"/>
              <a:t>groupByKey</a:t>
            </a:r>
            <a:r>
              <a:rPr lang="en-US" dirty="0"/>
              <a:t>). Need internode communication</a:t>
            </a:r>
            <a:endParaRPr dirty="0"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2182814"/>
            <a:ext cx="47879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Job Scheduling</a:t>
            </a:r>
            <a:endParaRPr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838200" y="1332706"/>
            <a:ext cx="5989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Build DAG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stage contains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 pipelined transformations with </a:t>
            </a:r>
            <a:r>
              <a:rPr lang="en-US" altLang="zh-CN" i="1" dirty="0"/>
              <a:t>narrow dependencies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i="1" dirty="0"/>
              <a:t>wide</a:t>
            </a:r>
            <a:r>
              <a:rPr lang="zh-CN" altLang="en-US" i="1" dirty="0"/>
              <a:t> </a:t>
            </a:r>
            <a:r>
              <a:rPr lang="en-US" altLang="zh-CN" i="1" dirty="0"/>
              <a:t>dependencies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Assign tasks based on data locality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60" y="1646634"/>
            <a:ext cx="5451740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6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38200" y="93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A Moment About Data Storage</a:t>
            </a:r>
            <a:endParaRPr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838200" y="1332705"/>
            <a:ext cx="8662988" cy="573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paper doesn’t talk about data storage much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Spark usually operates on HDFS (Hadoop Distributed File System), which is roughly equivalent to the </a:t>
            </a:r>
            <a:br>
              <a:rPr lang="en-US" dirty="0"/>
            </a:br>
            <a:r>
              <a:rPr lang="en-US" dirty="0"/>
              <a:t>Google File System </a:t>
            </a:r>
            <a:endParaRPr lang="en-US" altLang="zh-CN" dirty="0"/>
          </a:p>
          <a:p>
            <a:pPr>
              <a:buSzPts val="2800"/>
            </a:pPr>
            <a:r>
              <a:rPr lang="en-US" altLang="zh-CN" dirty="0"/>
              <a:t>Core elements:</a:t>
            </a:r>
            <a:endParaRPr lang="en-US" altLang="zh-CN" i="1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CN" dirty="0"/>
              <a:t>UNIX-style </a:t>
            </a:r>
            <a:r>
              <a:rPr lang="en-US" altLang="zh-CN" dirty="0" err="1"/>
              <a:t>bytestream</a:t>
            </a:r>
            <a:r>
              <a:rPr lang="en-US" altLang="zh-CN" dirty="0"/>
              <a:t> files (not relations)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A single hierarchical file namespace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Files are potentially huge, stored in chunks scattered across a cluster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Reading a file usually means connecting to multiple machines</a:t>
            </a:r>
            <a:endParaRPr dirty="0"/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Designed for streaming reads and writes. Ill-suited for single-byte reads or writes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Chunk locations can be exposed to clients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96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Tolerance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36345"/>
            <a:ext cx="10515600" cy="4351338"/>
          </a:xfrm>
        </p:spPr>
        <p:txBody>
          <a:bodyPr/>
          <a:lstStyle/>
          <a:p>
            <a:pPr marL="228600" lvl="0" indent="-228600">
              <a:buSzPts val="2800"/>
            </a:pPr>
            <a:r>
              <a:rPr lang="en-US" altLang="zh-CN" dirty="0"/>
              <a:t>Task failures</a:t>
            </a:r>
          </a:p>
          <a:p>
            <a:pPr marL="685800" lvl="1" indent="-228600">
              <a:buSzPts val="2400"/>
            </a:pPr>
            <a:r>
              <a:rPr lang="en-US" altLang="zh-CN" dirty="0"/>
              <a:t>Stage’s parents available: rerun on another node</a:t>
            </a:r>
          </a:p>
          <a:p>
            <a:pPr marL="685800" lvl="1" indent="-228600">
              <a:buSzPts val="2400"/>
            </a:pPr>
            <a:r>
              <a:rPr lang="en-US" altLang="zh-CN" dirty="0"/>
              <a:t>Some stages unavailable: resubmit tasks to compute missing partitions in parallel</a:t>
            </a:r>
          </a:p>
          <a:p>
            <a:pPr marL="228600" lvl="0" indent="-228600">
              <a:buSzPts val="2800"/>
            </a:pPr>
            <a:r>
              <a:rPr lang="en-US" altLang="zh-CN" dirty="0"/>
              <a:t>Does not tolerate scheduler failures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altLang="zh-CN" dirty="0"/>
              <a:t>Solution: Lineage graph replication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25</a:t>
            </a:fld>
            <a:endParaRPr lang="uk-UA"/>
          </a:p>
        </p:txBody>
      </p:sp>
      <p:sp>
        <p:nvSpPr>
          <p:cNvPr id="5" name="Google Shape;208;p2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Memory Management</a:t>
            </a:r>
            <a:endParaRPr dirty="0"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Three storage strategies: 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In-memory storage as deserialized Java objects,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(fastest performance, since JVM can access each RDD element natively)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In-memory storage as serialized data,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(more memory-efficient than Java object graphs, useful when space is limited)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On-disk storage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(useful when RDDs are larger than RAM, but expensive to recompute from lineage)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LRU policy for eviction at RDD level when there is not enough RAM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Or, use user-specified “persistence priority” for eviction</a:t>
            </a:r>
            <a:endParaRPr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4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Checkpointing and Failures with Spark</a:t>
            </a:r>
            <a:endParaRPr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Short lineage chain?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Just recompute from lineage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Long lineage chain with narrow dependencies? 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Fast to recompute from lineage using pipelined execution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Long lineage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en-US" dirty="0"/>
              <a:t> wide dependencies?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This can be time-consuming. A node failure might require recomputing everything!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Use persistence as a checkpoint to prevent long recoveries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 lot more is left to the user than with MapReduce or RDBMS</a:t>
            </a:r>
          </a:p>
        </p:txBody>
      </p:sp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4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Performance: Iterative Machine Learning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625" y="1862750"/>
            <a:ext cx="6714650" cy="33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4377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and Logistic Regression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Experiment Setup:</a:t>
            </a:r>
            <a:endParaRPr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10 iterations</a:t>
            </a:r>
            <a:endParaRPr sz="240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10GB datasets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25-100 machines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6D7C7-5848-274D-9BB9-5FA09B9A6C97}"/>
              </a:ext>
            </a:extLst>
          </p:cNvPr>
          <p:cNvSpPr txBox="1"/>
          <p:nvPr/>
        </p:nvSpPr>
        <p:spPr>
          <a:xfrm>
            <a:off x="1685925" y="5441825"/>
            <a:ext cx="894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HadoopBM</a:t>
            </a:r>
            <a:r>
              <a:rPr lang="en-US" dirty="0"/>
              <a:t> in its first iteration converts text input data to a more efficient binary format</a:t>
            </a:r>
          </a:p>
        </p:txBody>
      </p:sp>
    </p:spTree>
    <p:extLst>
      <p:ext uri="{BB962C8B-B14F-4D97-AF65-F5344CB8AC3E}">
        <p14:creationId xmlns:p14="http://schemas.microsoft.com/office/powerpoint/2010/main" val="209883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Performance: Iterative Machine Learning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50" y="1690825"/>
            <a:ext cx="6703900" cy="424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2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Resilient Distributed Datasets (RDDs)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838200" y="15373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Utilize Distributed Memory while providing efficient fault tolerance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Avoid storing data updates explicitly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Instead, obtain fault tolerance by logging transformations (</a:t>
            </a:r>
            <a:r>
              <a:rPr lang="en-US" i="1" dirty="0"/>
              <a:t>lineage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Limit operations to coarse-grained transformations (e.g., map, filter)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Allow user control of data persistence and partitioning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did MapReduce obtain fault tolerance?</a:t>
            </a:r>
            <a:br>
              <a:rPr lang="en-US" dirty="0"/>
            </a:br>
            <a:r>
              <a:rPr lang="en-US" dirty="0"/>
              <a:t>Take 60 seconds and put answers in the chat!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5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F524BF-BA53-6B4E-9EFB-8EBD2A9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and Recovery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E527BB-250E-0748-8BF3-9285F9C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C4F39B1C-06A8-1946-9321-6D6FF0DC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1" y="1999455"/>
            <a:ext cx="6605057" cy="308451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25BCBD-79CE-C241-BA56-F9D44EA4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49" y="5218509"/>
            <a:ext cx="5499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F524BF-BA53-6B4E-9EFB-8EBD2A9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MapReduce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0193E1-B697-3645-AE9A-EFB4534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has pretty much taken over “large-scale arbitrary compute jobs” from MapReduce</a:t>
            </a:r>
          </a:p>
          <a:p>
            <a:r>
              <a:rPr lang="en-US" dirty="0"/>
              <a:t>Are there any advantages to MapReduce? Not really; you can express a MapReduce program almost exactly using Spark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E527BB-250E-0748-8BF3-9285F9C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F524BF-BA53-6B4E-9EFB-8EBD2A9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RDBMS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0193E1-B697-3645-AE9A-EFB4534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doesn’t have anything to say about transactions</a:t>
            </a:r>
          </a:p>
          <a:p>
            <a:r>
              <a:rPr lang="en-US" dirty="0"/>
              <a:t>Spark has more optimization opportunities than MapReduce, but they’re still mostly manual. Nothing like RDBMS optimizer (is it even possible with Spark?)</a:t>
            </a:r>
          </a:p>
          <a:p>
            <a:r>
              <a:rPr lang="en-US" dirty="0"/>
              <a:t>Some room for exploiting RDBMS techniques, like joins </a:t>
            </a:r>
          </a:p>
          <a:p>
            <a:pPr lvl="1"/>
            <a:r>
              <a:rPr lang="en-US" dirty="0"/>
              <a:t>(Certainly, more room than with MapReduce)</a:t>
            </a:r>
          </a:p>
          <a:p>
            <a:r>
              <a:rPr lang="en-US" dirty="0"/>
              <a:t>Scala programs or SQL queries?</a:t>
            </a:r>
          </a:p>
          <a:p>
            <a:r>
              <a:rPr lang="en-US" dirty="0"/>
              <a:t>Spark SQL exists as SQL layer, much like Hive for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E527BB-250E-0748-8BF3-9285F9C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dirty="0"/>
              <a:t>RDDs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0515600" cy="510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Read-only</a:t>
            </a:r>
            <a:r>
              <a:rPr lang="en-US" dirty="0"/>
              <a:t>, partitioned collection of records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Created from either data in stable storage or other RDDs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sequence of </a:t>
            </a:r>
            <a:r>
              <a:rPr lang="en-US" b="1" dirty="0"/>
              <a:t>transformations</a:t>
            </a:r>
            <a:r>
              <a:rPr lang="en-US" dirty="0"/>
              <a:t> defines an RDD: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sample,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join, union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Actions</a:t>
            </a:r>
            <a:r>
              <a:rPr lang="en-US" dirty="0"/>
              <a:t> return value or export data to storage system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count, collect, save, reduce, lookup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dirty="0"/>
              <a:t>No need to actually run code until there’s an </a:t>
            </a:r>
            <a:r>
              <a:rPr lang="en-US" b="1" dirty="0"/>
              <a:t>action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b="1" dirty="0"/>
              <a:t>Read-only </a:t>
            </a:r>
            <a:r>
              <a:rPr lang="en-US" dirty="0"/>
              <a:t>means we can exploit speculative execution, just like MapReduce</a:t>
            </a:r>
            <a:endParaRPr b="1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1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Example: Console Log Mining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967411" y="137910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lines = </a:t>
            </a:r>
            <a:r>
              <a:rPr lang="en-US" dirty="0" err="1"/>
              <a:t>spark.textFile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errors = </a:t>
            </a:r>
            <a:r>
              <a:rPr lang="en-US" dirty="0" err="1"/>
              <a:t>lines.filter</a:t>
            </a:r>
            <a:r>
              <a:rPr lang="en-US" dirty="0"/>
              <a:t>(_.</a:t>
            </a:r>
            <a:r>
              <a:rPr lang="en-US" dirty="0" err="1"/>
              <a:t>startsWith</a:t>
            </a:r>
            <a:r>
              <a:rPr lang="en-US" dirty="0"/>
              <a:t>("ERROR"))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errors.count</a:t>
            </a:r>
            <a:r>
              <a:rPr lang="en-US" dirty="0"/>
              <a:t>() 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153398" y="1457360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File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153398" y="2714418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RDD: lines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153398" y="3931969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RDD: errors</a:t>
            </a:r>
            <a:endParaRPr/>
          </a:p>
        </p:txBody>
      </p:sp>
      <p:cxnSp>
        <p:nvCxnSpPr>
          <p:cNvPr id="132" name="Google Shape;132;p17"/>
          <p:cNvCxnSpPr>
            <a:stCxn id="129" idx="2"/>
            <a:endCxn id="130" idx="0"/>
          </p:cNvCxnSpPr>
          <p:nvPr/>
        </p:nvCxnSpPr>
        <p:spPr>
          <a:xfrm>
            <a:off x="9688993" y="2103403"/>
            <a:ext cx="0" cy="611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9650891" y="3360461"/>
            <a:ext cx="0" cy="61101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9624382" y="4578012"/>
            <a:ext cx="0" cy="61101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8153398" y="5224055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lines with ERROR</a:t>
            </a:r>
            <a:endParaRPr dirty="0"/>
          </a:p>
        </p:txBody>
      </p:sp>
      <p:sp>
        <p:nvSpPr>
          <p:cNvPr id="136" name="Google Shape;136;p17"/>
          <p:cNvSpPr txBox="1"/>
          <p:nvPr/>
        </p:nvSpPr>
        <p:spPr>
          <a:xfrm>
            <a:off x="9793357" y="2266122"/>
            <a:ext cx="1325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9624381" y="3464610"/>
            <a:ext cx="22859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Transformation: filter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9624382" y="4692069"/>
            <a:ext cx="160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count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RDDs: Fault Tolerance</a:t>
            </a:r>
            <a:endParaRPr sz="280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838200" y="2571388"/>
            <a:ext cx="10515600" cy="261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Lineage:</a:t>
            </a:r>
            <a:r>
              <a:rPr lang="en-US" dirty="0"/>
              <a:t> transformations used to build a dataset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Recover lost partition by applying lineage from corresponding data partition in stable storage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838200" y="1518772"/>
            <a:ext cx="110357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 operations to coarse-grained transformations and </a:t>
            </a:r>
            <a:r>
              <a:rPr lang="en-US" sz="28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only log the transformations</a:t>
            </a:r>
            <a:r>
              <a:rPr lang="en-US" sz="2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instead of replicating data for recovering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8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Example: Console Log Mining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967411" y="137910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lines = </a:t>
            </a:r>
            <a:r>
              <a:rPr lang="en-US" dirty="0" err="1"/>
              <a:t>spark.textFile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errors = </a:t>
            </a:r>
            <a:r>
              <a:rPr lang="en-US" dirty="0" err="1"/>
              <a:t>lines.filter</a:t>
            </a:r>
            <a:r>
              <a:rPr lang="en-US" dirty="0"/>
              <a:t>(_.</a:t>
            </a:r>
            <a:r>
              <a:rPr lang="en-US" dirty="0" err="1"/>
              <a:t>startsWith</a:t>
            </a:r>
            <a:r>
              <a:rPr lang="en-US" dirty="0"/>
              <a:t>("ERROR"))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errors.count</a:t>
            </a:r>
            <a:r>
              <a:rPr lang="en-US" dirty="0"/>
              <a:t>() 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153398" y="1457360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File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153398" y="2714418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RDD: lines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153398" y="3931969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RDD: errors</a:t>
            </a:r>
            <a:endParaRPr/>
          </a:p>
        </p:txBody>
      </p:sp>
      <p:cxnSp>
        <p:nvCxnSpPr>
          <p:cNvPr id="132" name="Google Shape;132;p17"/>
          <p:cNvCxnSpPr>
            <a:stCxn id="129" idx="2"/>
            <a:endCxn id="130" idx="0"/>
          </p:cNvCxnSpPr>
          <p:nvPr/>
        </p:nvCxnSpPr>
        <p:spPr>
          <a:xfrm>
            <a:off x="9688993" y="2103403"/>
            <a:ext cx="0" cy="611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9650891" y="3360461"/>
            <a:ext cx="0" cy="61101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9624382" y="4578012"/>
            <a:ext cx="0" cy="61101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8153398" y="5224055"/>
            <a:ext cx="3071191" cy="646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lines with ERROR</a:t>
            </a:r>
            <a:endParaRPr dirty="0"/>
          </a:p>
        </p:txBody>
      </p:sp>
      <p:sp>
        <p:nvSpPr>
          <p:cNvPr id="136" name="Google Shape;136;p17"/>
          <p:cNvSpPr txBox="1"/>
          <p:nvPr/>
        </p:nvSpPr>
        <p:spPr>
          <a:xfrm>
            <a:off x="9793357" y="2266122"/>
            <a:ext cx="1325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9624381" y="3464610"/>
            <a:ext cx="22859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Transformation: filter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9624382" y="4692069"/>
            <a:ext cx="160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count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27491-2B57-1348-93BF-3444847292B1}"/>
              </a:ext>
            </a:extLst>
          </p:cNvPr>
          <p:cNvSpPr txBox="1"/>
          <p:nvPr/>
        </p:nvSpPr>
        <p:spPr>
          <a:xfrm>
            <a:off x="2720503" y="6146809"/>
            <a:ext cx="705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“Base RDD” and “Transformed RDD” may never be actually materialized</a:t>
            </a:r>
          </a:p>
        </p:txBody>
      </p:sp>
    </p:spTree>
    <p:extLst>
      <p:ext uri="{BB962C8B-B14F-4D97-AF65-F5344CB8AC3E}">
        <p14:creationId xmlns:p14="http://schemas.microsoft.com/office/powerpoint/2010/main" val="32666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951773" y="2073236"/>
            <a:ext cx="3710377" cy="2615604"/>
            <a:chOff x="1045286" y="464000"/>
            <a:chExt cx="640228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12" name="Google Shape;212;p27"/>
            <p:cNvGrpSpPr/>
            <p:nvPr/>
          </p:nvGrpSpPr>
          <p:grpSpPr>
            <a:xfrm>
              <a:off x="1045286" y="464000"/>
              <a:ext cx="2096964" cy="1469775"/>
              <a:chOff x="1045286" y="464000"/>
              <a:chExt cx="2096964" cy="1469775"/>
            </a:xfrm>
          </p:grpSpPr>
          <p:pic>
            <p:nvPicPr>
              <p:cNvPr id="213" name="Google Shape;21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72475" y="464000"/>
                <a:ext cx="1469775" cy="1469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4" name="Google Shape;214;p27"/>
              <p:cNvSpPr txBox="1"/>
              <p:nvPr/>
            </p:nvSpPr>
            <p:spPr>
              <a:xfrm>
                <a:off x="1045286" y="981538"/>
                <a:ext cx="1469773" cy="405048"/>
              </a:xfrm>
              <a:prstGeom prst="rect">
                <a:avLst/>
              </a:prstGeom>
              <a:solidFill>
                <a:srgbClr val="F1FA8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 dirty="0">
                    <a:latin typeface="Lato Light"/>
                    <a:ea typeface="Lato Light"/>
                    <a:cs typeface="Lato Light"/>
                    <a:sym typeface="Lato Light"/>
                  </a:rPr>
                  <a:t>Coordinator</a:t>
                </a:r>
                <a:endParaRPr sz="800" dirty="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018A-96E6-1A47-BA31-21F0CB76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44762-3018-0444-96C9-A6DA81816AE2}"/>
              </a:ext>
            </a:extLst>
          </p:cNvPr>
          <p:cNvSpPr txBox="1"/>
          <p:nvPr/>
        </p:nvSpPr>
        <p:spPr>
          <a:xfrm>
            <a:off x="86763" y="5154380"/>
            <a:ext cx="712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RDDs</a:t>
            </a:r>
          </a:p>
          <a:p>
            <a:r>
              <a:rPr lang="en-US" sz="2400" dirty="0"/>
              <a:t>3 partitions. (e.g., all p1s are on worker 1)</a:t>
            </a:r>
          </a:p>
          <a:p>
            <a:r>
              <a:rPr lang="en-US" sz="2400" dirty="0"/>
              <a:t>What’s a possible program that leads to this dataflow? Take a minute. </a:t>
            </a:r>
          </a:p>
        </p:txBody>
      </p:sp>
    </p:spTree>
    <p:extLst>
      <p:ext uri="{BB962C8B-B14F-4D97-AF65-F5344CB8AC3E}">
        <p14:creationId xmlns:p14="http://schemas.microsoft.com/office/powerpoint/2010/main" val="10938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951773" y="2073236"/>
            <a:ext cx="3710377" cy="2615604"/>
            <a:chOff x="1045286" y="464000"/>
            <a:chExt cx="6402289" cy="4339200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2099842" y="2753344"/>
              <a:ext cx="1884082" cy="1716056"/>
              <a:chOff x="4374967" y="2738869"/>
              <a:chExt cx="1884082" cy="1716056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5" name="Google Shape;205;p27"/>
              <p:cNvSpPr txBox="1"/>
              <p:nvPr/>
            </p:nvSpPr>
            <p:spPr>
              <a:xfrm>
                <a:off x="4374967" y="2738869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1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651273" y="464008"/>
              <a:ext cx="1796302" cy="1716042"/>
              <a:chOff x="4462748" y="2738883"/>
              <a:chExt cx="1796302" cy="1716042"/>
            </a:xfrm>
          </p:grpSpPr>
          <p:pic>
            <p:nvPicPr>
              <p:cNvPr id="207" name="Google Shape;20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8" name="Google Shape;208;p27"/>
              <p:cNvSpPr txBox="1"/>
              <p:nvPr/>
            </p:nvSpPr>
            <p:spPr>
              <a:xfrm>
                <a:off x="4462748" y="2738883"/>
                <a:ext cx="10596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3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5325557" y="3087142"/>
              <a:ext cx="1687042" cy="1716058"/>
              <a:chOff x="4572007" y="2738867"/>
              <a:chExt cx="1687042" cy="1716058"/>
            </a:xfrm>
          </p:grpSpPr>
          <p:pic>
            <p:nvPicPr>
              <p:cNvPr id="210" name="Google Shape;210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66200" y="2862075"/>
                <a:ext cx="1592850" cy="15928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1" name="Google Shape;211;p27"/>
              <p:cNvSpPr txBox="1"/>
              <p:nvPr/>
            </p:nvSpPr>
            <p:spPr>
              <a:xfrm>
                <a:off x="4572007" y="2738867"/>
                <a:ext cx="1147500" cy="434700"/>
              </a:xfrm>
              <a:prstGeom prst="rect">
                <a:avLst/>
              </a:prstGeom>
              <a:solidFill>
                <a:srgbClr val="E9EDE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>
                    <a:latin typeface="Lato Light"/>
                    <a:ea typeface="Lato Light"/>
                    <a:cs typeface="Lato Light"/>
                    <a:sym typeface="Lato Light"/>
                  </a:rPr>
                  <a:t>Worker 2</a:t>
                </a:r>
                <a:endParaRPr sz="80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212" name="Google Shape;212;p27"/>
            <p:cNvGrpSpPr/>
            <p:nvPr/>
          </p:nvGrpSpPr>
          <p:grpSpPr>
            <a:xfrm>
              <a:off x="1045286" y="464000"/>
              <a:ext cx="2096964" cy="1469775"/>
              <a:chOff x="1045286" y="464000"/>
              <a:chExt cx="2096964" cy="1469775"/>
            </a:xfrm>
          </p:grpSpPr>
          <p:pic>
            <p:nvPicPr>
              <p:cNvPr id="213" name="Google Shape;21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72475" y="464000"/>
                <a:ext cx="1469775" cy="1469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14" name="Google Shape;214;p27"/>
              <p:cNvSpPr txBox="1"/>
              <p:nvPr/>
            </p:nvSpPr>
            <p:spPr>
              <a:xfrm>
                <a:off x="1045286" y="981538"/>
                <a:ext cx="1469773" cy="405048"/>
              </a:xfrm>
              <a:prstGeom prst="rect">
                <a:avLst/>
              </a:prstGeom>
              <a:solidFill>
                <a:srgbClr val="F1FA8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800" dirty="0">
                    <a:latin typeface="Lato Light"/>
                    <a:ea typeface="Lato Light"/>
                    <a:cs typeface="Lato Light"/>
                    <a:sym typeface="Lato Light"/>
                  </a:rPr>
                  <a:t>Coordinator</a:t>
                </a:r>
                <a:endParaRPr sz="800" dirty="0"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cxnSp>
          <p:nvCxnSpPr>
            <p:cNvPr id="215" name="Google Shape;215;p27"/>
            <p:cNvCxnSpPr/>
            <p:nvPr/>
          </p:nvCxnSpPr>
          <p:spPr>
            <a:xfrm>
              <a:off x="3209825" y="17460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3142250" y="13865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7" name="Google Shape;217;p27"/>
            <p:cNvCxnSpPr>
              <a:stCxn id="213" idx="2"/>
            </p:cNvCxnSpPr>
            <p:nvPr/>
          </p:nvCxnSpPr>
          <p:spPr>
            <a:xfrm>
              <a:off x="2407362" y="1933775"/>
              <a:ext cx="1077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2545262" y="1876475"/>
              <a:ext cx="107100" cy="8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3209825" y="1933775"/>
              <a:ext cx="2101200" cy="136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3294650" y="1256187"/>
              <a:ext cx="2466000" cy="4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84" name="Google Shape;184;p27"/>
          <p:cNvGrpSpPr/>
          <p:nvPr/>
        </p:nvGrpSpPr>
        <p:grpSpPr>
          <a:xfrm>
            <a:off x="7363025" y="4149179"/>
            <a:ext cx="2469323" cy="1058681"/>
            <a:chOff x="5233434" y="2549077"/>
            <a:chExt cx="2189829" cy="947587"/>
          </a:xfrm>
        </p:grpSpPr>
        <p:sp>
          <p:nvSpPr>
            <p:cNvPr id="185" name="Google Shape;185;p27"/>
            <p:cNvSpPr/>
            <p:nvPr/>
          </p:nvSpPr>
          <p:spPr>
            <a:xfrm>
              <a:off x="5233434" y="2619332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807668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088521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69373" y="2879227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5838050" y="254907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2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63025" y="5446045"/>
            <a:ext cx="2469323" cy="1018596"/>
            <a:chOff x="5233434" y="3709854"/>
            <a:chExt cx="2189829" cy="911708"/>
          </a:xfrm>
        </p:grpSpPr>
        <p:sp>
          <p:nvSpPr>
            <p:cNvPr id="191" name="Google Shape;191;p27"/>
            <p:cNvSpPr/>
            <p:nvPr/>
          </p:nvSpPr>
          <p:spPr>
            <a:xfrm>
              <a:off x="5233434" y="374423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69373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088521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807668" y="4004064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838012" y="3709854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3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9082629" y="2878613"/>
            <a:ext cx="2469323" cy="1061906"/>
            <a:chOff x="6758403" y="1411839"/>
            <a:chExt cx="2189829" cy="950473"/>
          </a:xfrm>
        </p:grpSpPr>
        <p:sp>
          <p:nvSpPr>
            <p:cNvPr id="197" name="Google Shape;197;p27"/>
            <p:cNvSpPr/>
            <p:nvPr/>
          </p:nvSpPr>
          <p:spPr>
            <a:xfrm>
              <a:off x="6758403" y="1484980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332637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613490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894342" y="174487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7376995" y="1411839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1b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7439639" y="1422401"/>
            <a:ext cx="2469323" cy="1061879"/>
            <a:chOff x="5301377" y="108437"/>
            <a:chExt cx="2189829" cy="950449"/>
          </a:xfrm>
        </p:grpSpPr>
        <p:sp>
          <p:nvSpPr>
            <p:cNvPr id="224" name="Google Shape;224;p27"/>
            <p:cNvSpPr/>
            <p:nvPr/>
          </p:nvSpPr>
          <p:spPr>
            <a:xfrm>
              <a:off x="5301377" y="181555"/>
              <a:ext cx="2189829" cy="87733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75612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156464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437317" y="441450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905981" y="108437"/>
              <a:ext cx="980597" cy="411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0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863367" y="2334551"/>
            <a:ext cx="3264942" cy="916025"/>
            <a:chOff x="5677145" y="924870"/>
            <a:chExt cx="2895395" cy="819900"/>
          </a:xfrm>
        </p:grpSpPr>
        <p:cxnSp>
          <p:nvCxnSpPr>
            <p:cNvPr id="230" name="Google Shape;230;p27"/>
            <p:cNvCxnSpPr>
              <a:stCxn id="227" idx="2"/>
              <a:endCxn id="200" idx="0"/>
            </p:cNvCxnSpPr>
            <p:nvPr/>
          </p:nvCxnSpPr>
          <p:spPr>
            <a:xfrm>
              <a:off x="5677145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1" name="Google Shape;231;p27"/>
            <p:cNvCxnSpPr>
              <a:stCxn id="226" idx="2"/>
              <a:endCxn id="199" idx="0"/>
            </p:cNvCxnSpPr>
            <p:nvPr/>
          </p:nvCxnSpPr>
          <p:spPr>
            <a:xfrm>
              <a:off x="6396292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2" name="Google Shape;232;p27"/>
            <p:cNvCxnSpPr>
              <a:stCxn id="225" idx="2"/>
              <a:endCxn id="198" idx="0"/>
            </p:cNvCxnSpPr>
            <p:nvPr/>
          </p:nvCxnSpPr>
          <p:spPr>
            <a:xfrm>
              <a:off x="7115440" y="924870"/>
              <a:ext cx="1457100" cy="8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7786829" y="3790789"/>
            <a:ext cx="3341396" cy="817819"/>
            <a:chOff x="5609270" y="2228296"/>
            <a:chExt cx="2963195" cy="732000"/>
          </a:xfrm>
        </p:grpSpPr>
        <p:cxnSp>
          <p:nvCxnSpPr>
            <p:cNvPr id="237" name="Google Shape;237;p27"/>
            <p:cNvCxnSpPr>
              <a:stCxn id="200" idx="2"/>
              <a:endCxn id="188" idx="0"/>
            </p:cNvCxnSpPr>
            <p:nvPr/>
          </p:nvCxnSpPr>
          <p:spPr>
            <a:xfrm flipH="1">
              <a:off x="5609270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199" idx="2"/>
              <a:endCxn id="189" idx="2"/>
            </p:cNvCxnSpPr>
            <p:nvPr/>
          </p:nvCxnSpPr>
          <p:spPr>
            <a:xfrm flipH="1">
              <a:off x="6328418" y="2228296"/>
              <a:ext cx="1524900" cy="7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198" idx="2"/>
              <a:endCxn id="186" idx="0"/>
            </p:cNvCxnSpPr>
            <p:nvPr/>
          </p:nvCxnSpPr>
          <p:spPr>
            <a:xfrm flipH="1">
              <a:off x="7047565" y="2228296"/>
              <a:ext cx="1524900" cy="65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7786751" y="5058133"/>
            <a:ext cx="1621869" cy="716597"/>
            <a:chOff x="5609201" y="3362648"/>
            <a:chExt cx="1438295" cy="641400"/>
          </a:xfrm>
        </p:grpSpPr>
        <p:cxnSp>
          <p:nvCxnSpPr>
            <p:cNvPr id="241" name="Google Shape;241;p27"/>
            <p:cNvCxnSpPr>
              <a:stCxn id="188" idx="2"/>
              <a:endCxn id="192" idx="0"/>
            </p:cNvCxnSpPr>
            <p:nvPr/>
          </p:nvCxnSpPr>
          <p:spPr>
            <a:xfrm>
              <a:off x="5609201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2" name="Google Shape;242;p27"/>
            <p:cNvCxnSpPr>
              <a:stCxn id="187" idx="2"/>
              <a:endCxn id="193" idx="0"/>
            </p:cNvCxnSpPr>
            <p:nvPr/>
          </p:nvCxnSpPr>
          <p:spPr>
            <a:xfrm>
              <a:off x="6328349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43" name="Google Shape;243;p27"/>
            <p:cNvCxnSpPr>
              <a:stCxn id="186" idx="2"/>
              <a:endCxn id="194" idx="0"/>
            </p:cNvCxnSpPr>
            <p:nvPr/>
          </p:nvCxnSpPr>
          <p:spPr>
            <a:xfrm>
              <a:off x="7047496" y="3362648"/>
              <a:ext cx="0" cy="64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44" name="Google Shape;244;p27"/>
          <p:cNvGrpSpPr/>
          <p:nvPr/>
        </p:nvGrpSpPr>
        <p:grpSpPr>
          <a:xfrm>
            <a:off x="5864143" y="2840145"/>
            <a:ext cx="2469177" cy="1074776"/>
            <a:chOff x="3904206" y="1377408"/>
            <a:chExt cx="2189700" cy="961993"/>
          </a:xfrm>
        </p:grpSpPr>
        <p:sp>
          <p:nvSpPr>
            <p:cNvPr id="245" name="Google Shape;245;p27"/>
            <p:cNvSpPr/>
            <p:nvPr/>
          </p:nvSpPr>
          <p:spPr>
            <a:xfrm>
              <a:off x="3904206" y="1462201"/>
              <a:ext cx="2189700" cy="877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78440" y="1722096"/>
              <a:ext cx="479656" cy="48342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p3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40145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p1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4508809" y="1377408"/>
              <a:ext cx="980700" cy="41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latin typeface="Lato Light"/>
                  <a:ea typeface="Lato Light"/>
                  <a:cs typeface="Lato Light"/>
                  <a:sym typeface="Lato Light"/>
                </a:rPr>
                <a:t>RDD 1a</a:t>
              </a:r>
              <a:endParaRPr sz="14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759292" y="1722096"/>
              <a:ext cx="479700" cy="483300"/>
            </a:xfrm>
            <a:prstGeom prst="rect">
              <a:avLst/>
            </a:prstGeom>
            <a:solidFill>
              <a:srgbClr val="F8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867">
                  <a:latin typeface="Lato Light"/>
                  <a:ea typeface="Lato Light"/>
                  <a:cs typeface="Lato Light"/>
                  <a:sym typeface="Lato Light"/>
                </a:rPr>
                <a:t>p2</a:t>
              </a:r>
              <a:endParaRPr sz="1867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6287952" y="2334551"/>
            <a:ext cx="3197284" cy="964960"/>
            <a:chOff x="4280045" y="924870"/>
            <a:chExt cx="2835395" cy="863700"/>
          </a:xfrm>
        </p:grpSpPr>
        <p:cxnSp>
          <p:nvCxnSpPr>
            <p:cNvPr id="251" name="Google Shape;251;p27"/>
            <p:cNvCxnSpPr>
              <a:stCxn id="227" idx="2"/>
              <a:endCxn id="247" idx="0"/>
            </p:cNvCxnSpPr>
            <p:nvPr/>
          </p:nvCxnSpPr>
          <p:spPr>
            <a:xfrm flipH="1">
              <a:off x="4280045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2" name="Google Shape;252;p27"/>
            <p:cNvCxnSpPr>
              <a:stCxn id="226" idx="2"/>
              <a:endCxn id="248" idx="2"/>
            </p:cNvCxnSpPr>
            <p:nvPr/>
          </p:nvCxnSpPr>
          <p:spPr>
            <a:xfrm flipH="1">
              <a:off x="4999192" y="924870"/>
              <a:ext cx="1397100" cy="86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3" name="Google Shape;253;p27"/>
            <p:cNvCxnSpPr>
              <a:stCxn id="225" idx="2"/>
              <a:endCxn id="246" idx="0"/>
            </p:cNvCxnSpPr>
            <p:nvPr/>
          </p:nvCxnSpPr>
          <p:spPr>
            <a:xfrm flipH="1">
              <a:off x="5718340" y="924870"/>
              <a:ext cx="1397100" cy="7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grpSp>
        <p:nvGrpSpPr>
          <p:cNvPr id="254" name="Google Shape;254;p27"/>
          <p:cNvGrpSpPr/>
          <p:nvPr/>
        </p:nvGrpSpPr>
        <p:grpSpPr>
          <a:xfrm>
            <a:off x="6287896" y="3765205"/>
            <a:ext cx="3130954" cy="865414"/>
            <a:chOff x="4279995" y="2205396"/>
            <a:chExt cx="2776573" cy="774600"/>
          </a:xfrm>
        </p:grpSpPr>
        <p:cxnSp>
          <p:nvCxnSpPr>
            <p:cNvPr id="255" name="Google Shape;255;p27"/>
            <p:cNvCxnSpPr>
              <a:stCxn id="247" idx="2"/>
            </p:cNvCxnSpPr>
            <p:nvPr/>
          </p:nvCxnSpPr>
          <p:spPr>
            <a:xfrm>
              <a:off x="4279995" y="220539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6" name="Google Shape;256;p27"/>
            <p:cNvCxnSpPr>
              <a:stCxn id="249" idx="2"/>
            </p:cNvCxnSpPr>
            <p:nvPr/>
          </p:nvCxnSpPr>
          <p:spPr>
            <a:xfrm>
              <a:off x="4999142" y="2205396"/>
              <a:ext cx="1338300" cy="77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  <p:cxnSp>
          <p:nvCxnSpPr>
            <p:cNvPr id="257" name="Google Shape;257;p27"/>
            <p:cNvCxnSpPr>
              <a:stCxn id="246" idx="2"/>
            </p:cNvCxnSpPr>
            <p:nvPr/>
          </p:nvCxnSpPr>
          <p:spPr>
            <a:xfrm>
              <a:off x="5718268" y="2205516"/>
              <a:ext cx="1338300" cy="73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7150" dist="76200" dir="1320000" algn="bl" rotWithShape="0">
                <a:srgbClr val="9DA0A1">
                  <a:alpha val="94000"/>
                </a:srgbClr>
              </a:outerShdw>
            </a:effectLst>
          </p:spPr>
        </p:cxnSp>
      </p:grpSp>
      <p:sp>
        <p:nvSpPr>
          <p:cNvPr id="78" name="Google Shape;153;p19"/>
          <p:cNvSpPr txBox="1">
            <a:spLocks/>
          </p:cNvSpPr>
          <p:nvPr/>
        </p:nvSpPr>
        <p:spPr>
          <a:xfrm>
            <a:off x="943212" y="3053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018A-96E6-1A47-BA31-21F0CB76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44762-3018-0444-96C9-A6DA81816AE2}"/>
              </a:ext>
            </a:extLst>
          </p:cNvPr>
          <p:cNvSpPr txBox="1"/>
          <p:nvPr/>
        </p:nvSpPr>
        <p:spPr>
          <a:xfrm>
            <a:off x="86763" y="5154380"/>
            <a:ext cx="7122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dirty="0" err="1"/>
              <a:t>employeeIds</a:t>
            </a:r>
            <a:r>
              <a:rPr lang="en-US" sz="2400" dirty="0"/>
              <a:t> = </a:t>
            </a:r>
            <a:r>
              <a:rPr lang="en-US" sz="2400" dirty="0" err="1"/>
              <a:t>spark.textFile</a:t>
            </a:r>
            <a:r>
              <a:rPr lang="en-US" sz="2400" dirty="0"/>
              <a:t>("</a:t>
            </a:r>
            <a:r>
              <a:rPr lang="en-US" sz="2400" dirty="0" err="1"/>
              <a:t>hdfs</a:t>
            </a:r>
            <a:r>
              <a:rPr lang="en-US" sz="2400" dirty="0"/>
              <a:t>://...")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dirty="0"/>
              <a:t>names = map( </a:t>
            </a:r>
            <a:r>
              <a:rPr lang="en-US" sz="2400" i="1" dirty="0"/>
              <a:t># map from ID to name</a:t>
            </a:r>
            <a:r>
              <a:rPr lang="en-US" sz="2400" dirty="0"/>
              <a:t>)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dirty="0"/>
              <a:t>salaries = map( </a:t>
            </a:r>
            <a:r>
              <a:rPr lang="en-US" sz="2400" i="1" dirty="0"/>
              <a:t># map from ID to salary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fullEmps</a:t>
            </a:r>
            <a:r>
              <a:rPr lang="en-US" sz="2400" dirty="0"/>
              <a:t> = join( </a:t>
            </a:r>
            <a:r>
              <a:rPr lang="en-US" sz="2400" i="1" dirty="0"/>
              <a:t># names, salaries on </a:t>
            </a:r>
            <a:r>
              <a:rPr lang="en-US" sz="2400" i="1" dirty="0" err="1"/>
              <a:t>empId</a:t>
            </a:r>
            <a:r>
              <a:rPr lang="en-US" sz="2400" dirty="0"/>
              <a:t>)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dirty="0"/>
              <a:t>execs = </a:t>
            </a:r>
            <a:r>
              <a:rPr lang="en-US" sz="2400" dirty="0" err="1"/>
              <a:t>fullEmps.filter</a:t>
            </a:r>
            <a:r>
              <a:rPr lang="en-US" sz="2400" dirty="0"/>
              <a:t>( </a:t>
            </a:r>
            <a:r>
              <a:rPr lang="en-US" sz="2400" i="1" dirty="0"/>
              <a:t># filter on salary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3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2788</Words>
  <Application>Microsoft Macintosh PowerPoint</Application>
  <PresentationFormat>Widescreen</PresentationFormat>
  <Paragraphs>558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</vt:lpstr>
      <vt:lpstr>Gill Sans</vt:lpstr>
      <vt:lpstr>Gill Sans Light</vt:lpstr>
      <vt:lpstr>Lato</vt:lpstr>
      <vt:lpstr>Lato Light</vt:lpstr>
      <vt:lpstr>Office Theme</vt:lpstr>
      <vt:lpstr>Cluster Computing: Spark</vt:lpstr>
      <vt:lpstr>Motivation &amp; Background</vt:lpstr>
      <vt:lpstr>Resilient Distributed Datasets (RDDs)</vt:lpstr>
      <vt:lpstr>RDDs</vt:lpstr>
      <vt:lpstr>Example: Console Log Mining</vt:lpstr>
      <vt:lpstr>RDDs: Fault Tolerance</vt:lpstr>
      <vt:lpstr>Example: Console Log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RDDs</vt:lpstr>
      <vt:lpstr>Example : PageRank</vt:lpstr>
      <vt:lpstr>PowerPoint Presentation</vt:lpstr>
      <vt:lpstr>PageRank Challenges</vt:lpstr>
      <vt:lpstr>PageRank Challenges</vt:lpstr>
      <vt:lpstr>Example : PageRank</vt:lpstr>
      <vt:lpstr>RDD Representation</vt:lpstr>
      <vt:lpstr>Job Scheduling</vt:lpstr>
      <vt:lpstr>A Moment About Data Storage</vt:lpstr>
      <vt:lpstr>Fault Tolerance</vt:lpstr>
      <vt:lpstr>Memory Management</vt:lpstr>
      <vt:lpstr>Checkpointing and Failures with Spark</vt:lpstr>
      <vt:lpstr>Performance: Iterative Machine Learning</vt:lpstr>
      <vt:lpstr>Performance: Iterative Machine Learning</vt:lpstr>
      <vt:lpstr>Failure and Recovery</vt:lpstr>
      <vt:lpstr>Spark and MapReduce</vt:lpstr>
      <vt:lpstr>Spark and RDBMS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Cafarella, Michael</cp:lastModifiedBy>
  <cp:revision>125</cp:revision>
  <dcterms:created xsi:type="dcterms:W3CDTF">2015-12-27T15:42:19Z</dcterms:created>
  <dcterms:modified xsi:type="dcterms:W3CDTF">2021-05-10T16:04:19Z</dcterms:modified>
</cp:coreProperties>
</file>