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1"/>
  </p:notesMasterIdLst>
  <p:sldIdLst>
    <p:sldId id="295" r:id="rId2"/>
    <p:sldId id="296" r:id="rId3"/>
    <p:sldId id="297" r:id="rId4"/>
    <p:sldId id="298" r:id="rId5"/>
    <p:sldId id="299" r:id="rId6"/>
    <p:sldId id="300" r:id="rId7"/>
    <p:sldId id="301" r:id="rId8"/>
    <p:sldId id="410" r:id="rId9"/>
    <p:sldId id="408" r:id="rId10"/>
    <p:sldId id="302" r:id="rId11"/>
    <p:sldId id="305" r:id="rId12"/>
    <p:sldId id="310" r:id="rId13"/>
    <p:sldId id="316" r:id="rId14"/>
    <p:sldId id="411" r:id="rId15"/>
    <p:sldId id="414" r:id="rId16"/>
    <p:sldId id="412" r:id="rId17"/>
    <p:sldId id="317" r:id="rId18"/>
    <p:sldId id="413" r:id="rId19"/>
    <p:sldId id="320" r:id="rId20"/>
    <p:sldId id="415" r:id="rId21"/>
    <p:sldId id="418" r:id="rId22"/>
    <p:sldId id="321" r:id="rId23"/>
    <p:sldId id="325" r:id="rId24"/>
    <p:sldId id="430" r:id="rId25"/>
    <p:sldId id="420" r:id="rId26"/>
    <p:sldId id="326" r:id="rId27"/>
    <p:sldId id="421" r:id="rId28"/>
    <p:sldId id="424" r:id="rId29"/>
    <p:sldId id="422" r:id="rId30"/>
    <p:sldId id="423" r:id="rId31"/>
    <p:sldId id="425" r:id="rId32"/>
    <p:sldId id="330" r:id="rId33"/>
    <p:sldId id="261" r:id="rId34"/>
    <p:sldId id="426" r:id="rId35"/>
    <p:sldId id="383" r:id="rId36"/>
    <p:sldId id="382" r:id="rId37"/>
    <p:sldId id="381" r:id="rId38"/>
    <p:sldId id="380" r:id="rId39"/>
    <p:sldId id="379" r:id="rId40"/>
    <p:sldId id="378" r:id="rId41"/>
    <p:sldId id="377" r:id="rId42"/>
    <p:sldId id="376" r:id="rId43"/>
    <p:sldId id="375" r:id="rId44"/>
    <p:sldId id="374" r:id="rId45"/>
    <p:sldId id="373" r:id="rId46"/>
    <p:sldId id="372" r:id="rId47"/>
    <p:sldId id="371" r:id="rId48"/>
    <p:sldId id="370" r:id="rId49"/>
    <p:sldId id="369" r:id="rId50"/>
    <p:sldId id="368" r:id="rId51"/>
    <p:sldId id="367" r:id="rId52"/>
    <p:sldId id="366" r:id="rId53"/>
    <p:sldId id="365" r:id="rId54"/>
    <p:sldId id="364" r:id="rId55"/>
    <p:sldId id="363" r:id="rId56"/>
    <p:sldId id="362" r:id="rId57"/>
    <p:sldId id="427" r:id="rId58"/>
    <p:sldId id="428" r:id="rId59"/>
    <p:sldId id="429" r:id="rId60"/>
    <p:sldId id="361" r:id="rId61"/>
    <p:sldId id="360" r:id="rId62"/>
    <p:sldId id="358" r:id="rId63"/>
    <p:sldId id="334" r:id="rId64"/>
    <p:sldId id="335" r:id="rId65"/>
    <p:sldId id="336" r:id="rId66"/>
    <p:sldId id="337" r:id="rId67"/>
    <p:sldId id="283" r:id="rId68"/>
    <p:sldId id="284" r:id="rId69"/>
    <p:sldId id="388" r:id="rId70"/>
    <p:sldId id="338" r:id="rId71"/>
    <p:sldId id="339" r:id="rId72"/>
    <p:sldId id="340" r:id="rId73"/>
    <p:sldId id="285" r:id="rId74"/>
    <p:sldId id="328" r:id="rId75"/>
    <p:sldId id="327" r:id="rId76"/>
    <p:sldId id="286" r:id="rId77"/>
    <p:sldId id="341" r:id="rId78"/>
    <p:sldId id="384" r:id="rId79"/>
    <p:sldId id="389" r:id="rId80"/>
    <p:sldId id="342" r:id="rId81"/>
    <p:sldId id="343" r:id="rId82"/>
    <p:sldId id="287" r:id="rId83"/>
    <p:sldId id="344" r:id="rId84"/>
    <p:sldId id="391" r:id="rId85"/>
    <p:sldId id="393" r:id="rId86"/>
    <p:sldId id="392" r:id="rId87"/>
    <p:sldId id="394" r:id="rId88"/>
    <p:sldId id="396" r:id="rId89"/>
    <p:sldId id="397" r:id="rId90"/>
    <p:sldId id="345" r:id="rId91"/>
    <p:sldId id="398" r:id="rId92"/>
    <p:sldId id="399" r:id="rId93"/>
    <p:sldId id="400" r:id="rId94"/>
    <p:sldId id="346" r:id="rId95"/>
    <p:sldId id="347" r:id="rId96"/>
    <p:sldId id="348" r:id="rId97"/>
    <p:sldId id="349" r:id="rId98"/>
    <p:sldId id="350" r:id="rId99"/>
    <p:sldId id="351" r:id="rId100"/>
    <p:sldId id="401" r:id="rId101"/>
    <p:sldId id="402" r:id="rId102"/>
    <p:sldId id="304" r:id="rId103"/>
    <p:sldId id="353" r:id="rId104"/>
    <p:sldId id="306" r:id="rId105"/>
    <p:sldId id="307" r:id="rId106"/>
    <p:sldId id="308" r:id="rId107"/>
    <p:sldId id="309" r:id="rId108"/>
    <p:sldId id="312" r:id="rId109"/>
    <p:sldId id="313" r:id="rId110"/>
    <p:sldId id="311" r:id="rId111"/>
    <p:sldId id="314" r:id="rId112"/>
    <p:sldId id="315" r:id="rId113"/>
    <p:sldId id="318" r:id="rId114"/>
    <p:sldId id="354" r:id="rId115"/>
    <p:sldId id="319" r:id="rId116"/>
    <p:sldId id="322" r:id="rId117"/>
    <p:sldId id="323" r:id="rId118"/>
    <p:sldId id="324" r:id="rId119"/>
    <p:sldId id="355" r:id="rId120"/>
    <p:sldId id="405" r:id="rId121"/>
    <p:sldId id="386" r:id="rId122"/>
    <p:sldId id="406" r:id="rId123"/>
    <p:sldId id="407" r:id="rId124"/>
    <p:sldId id="416" r:id="rId125"/>
    <p:sldId id="417" r:id="rId126"/>
    <p:sldId id="356" r:id="rId127"/>
    <p:sldId id="409" r:id="rId128"/>
    <p:sldId id="357" r:id="rId129"/>
    <p:sldId id="387"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076" dt="2021-03-28T22:19:21.375"/>
    <p1510:client id="{1A3F0806-3213-1E6B-C06D-3EC9E7428ACC}" v="1751" dt="2021-03-29T05:57:54.846"/>
    <p1510:client id="{1F122B75-B333-5958-C6F8-63FCF35FE79E}" v="886" dt="2021-03-27T21:58:53.258"/>
    <p1510:client id="{2022739A-D8A2-726E-5276-00A8A41C5E45}" v="244" dt="2021-03-26T18:51:00.006"/>
    <p1510:client id="{3263BD24-49DD-1296-68EE-AEC1324DFD17}" v="3196" dt="2021-03-29T02:18:43.529"/>
    <p1510:client id="{E7F61F32-3ED1-B45C-C2AC-1EAAFEB10EA2}" v="532" dt="2021-03-26T19:17:20.653"/>
    <p1510:client id="{F67DB89F-9031-C000-00F2-EC394F9731E9}" v="240" dt="2021-03-27T22:12:41.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5DA9E-5E89-0743-A92A-AF113BE829C8}" type="datetimeFigureOut">
              <a:rPr lang="en-US" smtClean="0"/>
              <a:t>3/28/2021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6279F-EA0A-C346-9CBE-F1B74BDAFF69}" type="slidenum">
              <a:rPr lang="en-US" smtClean="0"/>
              <a:t>‹#›</a:t>
            </a:fld>
            <a:endParaRPr lang="en-US"/>
          </a:p>
        </p:txBody>
      </p:sp>
    </p:spTree>
    <p:extLst>
      <p:ext uri="{BB962C8B-B14F-4D97-AF65-F5344CB8AC3E}">
        <p14:creationId xmlns:p14="http://schemas.microsoft.com/office/powerpoint/2010/main" val="247127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Nice worst case guarantees</a:t>
            </a:r>
          </a:p>
          <a:p>
            <a:r>
              <a:rPr lang="en-US">
                <a:cs typeface="Calibri"/>
              </a:rPr>
              <a:t>But not optimal for the specific case</a:t>
            </a:r>
            <a:endParaRPr lang="en-US" dirty="0">
              <a:cs typeface="Calibri"/>
            </a:endParaRPr>
          </a:p>
        </p:txBody>
      </p:sp>
      <p:sp>
        <p:nvSpPr>
          <p:cNvPr id="4" name="Slide Number Placeholder 3"/>
          <p:cNvSpPr>
            <a:spLocks noGrp="1"/>
          </p:cNvSpPr>
          <p:nvPr>
            <p:ph type="sldNum" sz="quarter" idx="5"/>
          </p:nvPr>
        </p:nvSpPr>
        <p:spPr/>
        <p:txBody>
          <a:bodyPr/>
          <a:lstStyle/>
          <a:p>
            <a:fld id="{6E56279F-EA0A-C346-9CBE-F1B74BDAFF69}" type="slidenum">
              <a:rPr lang="en-US" smtClean="0"/>
              <a:t>7</a:t>
            </a:fld>
            <a:endParaRPr lang="en-US"/>
          </a:p>
        </p:txBody>
      </p:sp>
    </p:spTree>
    <p:extLst>
      <p:ext uri="{BB962C8B-B14F-4D97-AF65-F5344CB8AC3E}">
        <p14:creationId xmlns:p14="http://schemas.microsoft.com/office/powerpoint/2010/main" val="24405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Get to a good position estimate in as few operations as possible</a:t>
            </a:r>
          </a:p>
          <a:p>
            <a:endParaRPr lang="en-US" dirty="0">
              <a:cs typeface="Calibri"/>
            </a:endParaRPr>
          </a:p>
          <a:p>
            <a:r>
              <a:rPr lang="en-US">
                <a:cs typeface="Calibri"/>
              </a:rPr>
              <a:t>Mixtures of experts</a:t>
            </a:r>
            <a:endParaRPr lang="en-US" dirty="0">
              <a:cs typeface="Calibri"/>
            </a:endParaRPr>
          </a:p>
        </p:txBody>
      </p:sp>
      <p:sp>
        <p:nvSpPr>
          <p:cNvPr id="4" name="Slide Number Placeholder 3"/>
          <p:cNvSpPr>
            <a:spLocks noGrp="1"/>
          </p:cNvSpPr>
          <p:nvPr>
            <p:ph type="sldNum" sz="quarter" idx="5"/>
          </p:nvPr>
        </p:nvSpPr>
        <p:spPr/>
        <p:txBody>
          <a:bodyPr/>
          <a:lstStyle/>
          <a:p>
            <a:fld id="{6E56279F-EA0A-C346-9CBE-F1B74BDAFF69}" type="slidenum">
              <a:rPr lang="en-US" smtClean="0"/>
              <a:t>24</a:t>
            </a:fld>
            <a:endParaRPr lang="en-US"/>
          </a:p>
        </p:txBody>
      </p:sp>
    </p:spTree>
    <p:extLst>
      <p:ext uri="{BB962C8B-B14F-4D97-AF65-F5344CB8AC3E}">
        <p14:creationId xmlns:p14="http://schemas.microsoft.com/office/powerpoint/2010/main" val="2649721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we will have a look at how learning can be applied to sorting.</a:t>
            </a:r>
          </a:p>
        </p:txBody>
      </p:sp>
      <p:sp>
        <p:nvSpPr>
          <p:cNvPr id="4" name="Slide Number Placeholder 3"/>
          <p:cNvSpPr>
            <a:spLocks noGrp="1"/>
          </p:cNvSpPr>
          <p:nvPr>
            <p:ph type="sldNum" sz="quarter" idx="5"/>
          </p:nvPr>
        </p:nvSpPr>
        <p:spPr/>
        <p:txBody>
          <a:bodyPr/>
          <a:lstStyle/>
          <a:p>
            <a:fld id="{03C2A885-F2E9-4160-A582-D9AABEB1B9FD}" type="slidenum">
              <a:rPr lang="en-US"/>
              <a:t>56</a:t>
            </a:fld>
            <a:endParaRPr lang="en-US"/>
          </a:p>
        </p:txBody>
      </p:sp>
    </p:spTree>
    <p:extLst>
      <p:ext uri="{BB962C8B-B14F-4D97-AF65-F5344CB8AC3E}">
        <p14:creationId xmlns:p14="http://schemas.microsoft.com/office/powerpoint/2010/main" val="385513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we will quickly go over some sorting basics from algorithms 101 to refresh your memory. </a:t>
            </a:r>
          </a:p>
          <a:p>
            <a:r>
              <a:rPr lang="en-US">
                <a:cs typeface="Calibri"/>
              </a:rPr>
              <a:t>Sorting is a very popular and fundamental algorithm. It is present as a sub routine in almost all computational systems.</a:t>
            </a:r>
          </a:p>
          <a:p>
            <a:r>
              <a:rPr lang="en-US">
                <a:cs typeface="Calibri"/>
              </a:rPr>
              <a:t>So what does sorting do?</a:t>
            </a:r>
          </a:p>
          <a:p>
            <a:r>
              <a:rPr lang="en-US">
                <a:cs typeface="Calibri"/>
              </a:rPr>
              <a:t>Sorting basically just puts elements of a list in a certain order.</a:t>
            </a:r>
            <a:endParaRPr lang="en-US"/>
          </a:p>
        </p:txBody>
      </p:sp>
      <p:sp>
        <p:nvSpPr>
          <p:cNvPr id="4" name="Slide Number Placeholder 3"/>
          <p:cNvSpPr>
            <a:spLocks noGrp="1"/>
          </p:cNvSpPr>
          <p:nvPr>
            <p:ph type="sldNum" sz="quarter" idx="5"/>
          </p:nvPr>
        </p:nvSpPr>
        <p:spPr/>
        <p:txBody>
          <a:bodyPr/>
          <a:lstStyle/>
          <a:p>
            <a:fld id="{03C2A885-F2E9-4160-A582-D9AABEB1B9FD}" type="slidenum">
              <a:rPr lang="en-US"/>
              <a:t>57</a:t>
            </a:fld>
            <a:endParaRPr lang="en-US"/>
          </a:p>
        </p:txBody>
      </p:sp>
    </p:spTree>
    <p:extLst>
      <p:ext uri="{BB962C8B-B14F-4D97-AF65-F5344CB8AC3E}">
        <p14:creationId xmlns:p14="http://schemas.microsoft.com/office/powerpoint/2010/main" val="1402641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of the popular orders is to just put things in numerical order.</a:t>
            </a:r>
          </a:p>
        </p:txBody>
      </p:sp>
      <p:sp>
        <p:nvSpPr>
          <p:cNvPr id="4" name="Slide Number Placeholder 3"/>
          <p:cNvSpPr>
            <a:spLocks noGrp="1"/>
          </p:cNvSpPr>
          <p:nvPr>
            <p:ph type="sldNum" sz="quarter" idx="5"/>
          </p:nvPr>
        </p:nvSpPr>
        <p:spPr/>
        <p:txBody>
          <a:bodyPr/>
          <a:lstStyle/>
          <a:p>
            <a:fld id="{6E56279F-EA0A-C346-9CBE-F1B74BDAFF69}" type="slidenum">
              <a:rPr lang="en-US" smtClean="0"/>
              <a:t>58</a:t>
            </a:fld>
            <a:endParaRPr lang="en-US"/>
          </a:p>
        </p:txBody>
      </p:sp>
    </p:spTree>
    <p:extLst>
      <p:ext uri="{BB962C8B-B14F-4D97-AF65-F5344CB8AC3E}">
        <p14:creationId xmlns:p14="http://schemas.microsoft.com/office/powerpoint/2010/main" val="270027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the data is of string type one would lexicographically sort the data.</a:t>
            </a:r>
          </a:p>
        </p:txBody>
      </p:sp>
      <p:sp>
        <p:nvSpPr>
          <p:cNvPr id="4" name="Slide Number Placeholder 3"/>
          <p:cNvSpPr>
            <a:spLocks noGrp="1"/>
          </p:cNvSpPr>
          <p:nvPr>
            <p:ph type="sldNum" sz="quarter" idx="5"/>
          </p:nvPr>
        </p:nvSpPr>
        <p:spPr/>
        <p:txBody>
          <a:bodyPr/>
          <a:lstStyle/>
          <a:p>
            <a:fld id="{6E56279F-EA0A-C346-9CBE-F1B74BDAFF69}" type="slidenum">
              <a:rPr lang="en-US" smtClean="0"/>
              <a:t>59</a:t>
            </a:fld>
            <a:endParaRPr lang="en-US"/>
          </a:p>
        </p:txBody>
      </p:sp>
    </p:spTree>
    <p:extLst>
      <p:ext uri="{BB962C8B-B14F-4D97-AF65-F5344CB8AC3E}">
        <p14:creationId xmlns:p14="http://schemas.microsoft.com/office/powerpoint/2010/main" val="2321042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Complex data types such as multi-dimensional and categorical data can have their own specific sort order.</a:t>
            </a:r>
            <a:endParaRPr lang="en-US"/>
          </a:p>
          <a:p>
            <a:r>
              <a:rPr lang="en-US">
                <a:cs typeface="Calibri"/>
              </a:rPr>
              <a:t>The problem of sorting multi dimensional data arises when compressing a table. Given a table with multiple columns, people use heuristics to define a sort order that minimizes the compressed data size. After defining a sort order, they use a sorting algorithm to put the rows in order and then compress the data.</a:t>
            </a:r>
            <a:endParaRPr lang="en-US"/>
          </a:p>
        </p:txBody>
      </p:sp>
      <p:sp>
        <p:nvSpPr>
          <p:cNvPr id="4" name="Slide Number Placeholder 3"/>
          <p:cNvSpPr>
            <a:spLocks noGrp="1"/>
          </p:cNvSpPr>
          <p:nvPr>
            <p:ph type="sldNum" sz="quarter" idx="5"/>
          </p:nvPr>
        </p:nvSpPr>
        <p:spPr/>
        <p:txBody>
          <a:bodyPr/>
          <a:lstStyle/>
          <a:p>
            <a:fld id="{6E56279F-EA0A-C346-9CBE-F1B74BDAFF69}" type="slidenum">
              <a:rPr lang="en-US" smtClean="0"/>
              <a:t>60</a:t>
            </a:fld>
            <a:endParaRPr lang="en-US"/>
          </a:p>
        </p:txBody>
      </p:sp>
    </p:spTree>
    <p:extLst>
      <p:ext uri="{BB962C8B-B14F-4D97-AF65-F5344CB8AC3E}">
        <p14:creationId xmlns:p14="http://schemas.microsoft.com/office/powerpoint/2010/main" val="3833482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will just do an overview of comparison based sorting algorthms.</a:t>
            </a:r>
          </a:p>
        </p:txBody>
      </p:sp>
      <p:sp>
        <p:nvSpPr>
          <p:cNvPr id="4" name="Slide Number Placeholder 3"/>
          <p:cNvSpPr>
            <a:spLocks noGrp="1"/>
          </p:cNvSpPr>
          <p:nvPr>
            <p:ph type="sldNum" sz="quarter" idx="5"/>
          </p:nvPr>
        </p:nvSpPr>
        <p:spPr/>
        <p:txBody>
          <a:bodyPr/>
          <a:lstStyle/>
          <a:p>
            <a:fld id="{6E56279F-EA0A-C346-9CBE-F1B74BDAFF69}" type="slidenum">
              <a:rPr lang="en-US" smtClean="0"/>
              <a:t>61</a:t>
            </a:fld>
            <a:endParaRPr lang="en-US"/>
          </a:p>
        </p:txBody>
      </p:sp>
    </p:spTree>
    <p:extLst>
      <p:ext uri="{BB962C8B-B14F-4D97-AF65-F5344CB8AC3E}">
        <p14:creationId xmlns:p14="http://schemas.microsoft.com/office/powerpoint/2010/main" val="260313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Comparison based sorting algortihms make use of a comparison function. This comparison function take in two elements and returns a boolean indicating which one of them is bigger. Using this function the sorting algorithm decides whether to swap the data or not. </a:t>
            </a:r>
          </a:p>
          <a:p>
            <a:r>
              <a:rPr lang="en-US">
                <a:cs typeface="Calibri"/>
              </a:rPr>
              <a:t>Some popular comparison sorting algorihtm are mentioned here. You must have seen Quick, insertion sort in your algorithms class. Tim sort is the algorihtm that Python uses. It works well on real world data.</a:t>
            </a:r>
          </a:p>
        </p:txBody>
      </p:sp>
      <p:sp>
        <p:nvSpPr>
          <p:cNvPr id="4" name="Slide Number Placeholder 3"/>
          <p:cNvSpPr>
            <a:spLocks noGrp="1"/>
          </p:cNvSpPr>
          <p:nvPr>
            <p:ph type="sldNum" sz="quarter" idx="5"/>
          </p:nvPr>
        </p:nvSpPr>
        <p:spPr/>
        <p:txBody>
          <a:bodyPr/>
          <a:lstStyle/>
          <a:p>
            <a:fld id="{6E56279F-EA0A-C346-9CBE-F1B74BDAFF69}" type="slidenum">
              <a:rPr lang="en-US" smtClean="0"/>
              <a:t>62</a:t>
            </a:fld>
            <a:endParaRPr lang="en-US"/>
          </a:p>
        </p:txBody>
      </p:sp>
    </p:spTree>
    <p:extLst>
      <p:ext uri="{BB962C8B-B14F-4D97-AF65-F5344CB8AC3E}">
        <p14:creationId xmlns:p14="http://schemas.microsoft.com/office/powerpoint/2010/main" val="1887957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an example of comparison based sorting algorithm, we will quickly look at insertion sort. Insertion sort is just like sorting a deck of cards.</a:t>
            </a:r>
          </a:p>
          <a:p>
            <a:r>
              <a:rPr lang="en-US">
                <a:cs typeface="Calibri"/>
              </a:rPr>
              <a:t>You maintain a sorted deck of cards of the cards seen unitl now. For each new card, you find the position in the sorted deck. You do this by repeatedly calling the comparison function. Once you know the position, you just place the card in that position by shifting the following cards. Repeat this until no new card is left.</a:t>
            </a:r>
          </a:p>
        </p:txBody>
      </p:sp>
      <p:sp>
        <p:nvSpPr>
          <p:cNvPr id="4" name="Slide Number Placeholder 3"/>
          <p:cNvSpPr>
            <a:spLocks noGrp="1"/>
          </p:cNvSpPr>
          <p:nvPr>
            <p:ph type="sldNum" sz="quarter" idx="5"/>
          </p:nvPr>
        </p:nvSpPr>
        <p:spPr/>
        <p:txBody>
          <a:bodyPr/>
          <a:lstStyle/>
          <a:p>
            <a:fld id="{6E56279F-EA0A-C346-9CBE-F1B74BDAFF69}" type="slidenum">
              <a:rPr lang="en-US" smtClean="0"/>
              <a:t>65</a:t>
            </a:fld>
            <a:endParaRPr lang="en-US"/>
          </a:p>
        </p:txBody>
      </p:sp>
    </p:spTree>
    <p:extLst>
      <p:ext uri="{BB962C8B-B14F-4D97-AF65-F5344CB8AC3E}">
        <p14:creationId xmlns:p14="http://schemas.microsoft.com/office/powerpoint/2010/main" val="2750581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first pass, since we have only one element, its already sorted.</a:t>
            </a:r>
          </a:p>
        </p:txBody>
      </p:sp>
      <p:sp>
        <p:nvSpPr>
          <p:cNvPr id="4" name="Slide Number Placeholder 3"/>
          <p:cNvSpPr>
            <a:spLocks noGrp="1"/>
          </p:cNvSpPr>
          <p:nvPr>
            <p:ph type="sldNum" sz="quarter" idx="5"/>
          </p:nvPr>
        </p:nvSpPr>
        <p:spPr/>
        <p:txBody>
          <a:bodyPr/>
          <a:lstStyle/>
          <a:p>
            <a:fld id="{6E56279F-EA0A-C346-9CBE-F1B74BDAFF69}" type="slidenum">
              <a:rPr lang="en-US" smtClean="0"/>
              <a:t>66</a:t>
            </a:fld>
            <a:endParaRPr lang="en-US"/>
          </a:p>
        </p:txBody>
      </p:sp>
    </p:spTree>
    <p:extLst>
      <p:ext uri="{BB962C8B-B14F-4D97-AF65-F5344CB8AC3E}">
        <p14:creationId xmlns:p14="http://schemas.microsoft.com/office/powerpoint/2010/main" val="289401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Data structure is a black box that has no knowledge about data distribution and make it a white box</a:t>
            </a:r>
          </a:p>
          <a:p>
            <a:r>
              <a:rPr lang="en-US">
                <a:cs typeface="Calibri"/>
              </a:rPr>
              <a:t>Advantage of ML – can automatically discover the patterns</a:t>
            </a:r>
          </a:p>
          <a:p>
            <a:endParaRPr lang="en-US" dirty="0">
              <a:cs typeface="Calibri"/>
            </a:endParaRPr>
          </a:p>
        </p:txBody>
      </p:sp>
      <p:sp>
        <p:nvSpPr>
          <p:cNvPr id="4" name="Slide Number Placeholder 3"/>
          <p:cNvSpPr>
            <a:spLocks noGrp="1"/>
          </p:cNvSpPr>
          <p:nvPr>
            <p:ph type="sldNum" sz="quarter" idx="5"/>
          </p:nvPr>
        </p:nvSpPr>
        <p:spPr/>
        <p:txBody>
          <a:bodyPr/>
          <a:lstStyle/>
          <a:p>
            <a:fld id="{6E56279F-EA0A-C346-9CBE-F1B74BDAFF69}" type="slidenum">
              <a:rPr lang="en-US" smtClean="0"/>
              <a:t>8</a:t>
            </a:fld>
            <a:endParaRPr lang="en-US"/>
          </a:p>
        </p:txBody>
      </p:sp>
    </p:spTree>
    <p:extLst>
      <p:ext uri="{BB962C8B-B14F-4D97-AF65-F5344CB8AC3E}">
        <p14:creationId xmlns:p14="http://schemas.microsoft.com/office/powerpoint/2010/main" val="2133759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E56279F-EA0A-C346-9CBE-F1B74BDAFF69}" type="slidenum">
              <a:rPr lang="en-US" smtClean="0"/>
              <a:t>120</a:t>
            </a:fld>
            <a:endParaRPr lang="en-US"/>
          </a:p>
        </p:txBody>
      </p:sp>
    </p:spTree>
    <p:extLst>
      <p:ext uri="{BB962C8B-B14F-4D97-AF65-F5344CB8AC3E}">
        <p14:creationId xmlns:p14="http://schemas.microsoft.com/office/powerpoint/2010/main" val="111533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Data is continuous pages in memory</a:t>
            </a:r>
          </a:p>
        </p:txBody>
      </p:sp>
      <p:sp>
        <p:nvSpPr>
          <p:cNvPr id="4" name="Slide Number Placeholder 3"/>
          <p:cNvSpPr>
            <a:spLocks noGrp="1"/>
          </p:cNvSpPr>
          <p:nvPr>
            <p:ph type="sldNum" sz="quarter" idx="5"/>
          </p:nvPr>
        </p:nvSpPr>
        <p:spPr/>
        <p:txBody>
          <a:bodyPr/>
          <a:lstStyle/>
          <a:p>
            <a:fld id="{6E56279F-EA0A-C346-9CBE-F1B74BDAFF69}" type="slidenum">
              <a:rPr lang="en-US" smtClean="0"/>
              <a:t>9</a:t>
            </a:fld>
            <a:endParaRPr lang="en-US"/>
          </a:p>
        </p:txBody>
      </p:sp>
    </p:spTree>
    <p:extLst>
      <p:ext uri="{BB962C8B-B14F-4D97-AF65-F5344CB8AC3E}">
        <p14:creationId xmlns:p14="http://schemas.microsoft.com/office/powerpoint/2010/main" val="1784948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You only need to know about the error of the data the is stored in your database</a:t>
            </a:r>
          </a:p>
        </p:txBody>
      </p:sp>
      <p:sp>
        <p:nvSpPr>
          <p:cNvPr id="4" name="Slide Number Placeholder 3"/>
          <p:cNvSpPr>
            <a:spLocks noGrp="1"/>
          </p:cNvSpPr>
          <p:nvPr>
            <p:ph type="sldNum" sz="quarter" idx="5"/>
          </p:nvPr>
        </p:nvSpPr>
        <p:spPr/>
        <p:txBody>
          <a:bodyPr/>
          <a:lstStyle/>
          <a:p>
            <a:fld id="{6E56279F-EA0A-C346-9CBE-F1B74BDAFF69}" type="slidenum">
              <a:rPr lang="en-US" smtClean="0"/>
              <a:t>14</a:t>
            </a:fld>
            <a:endParaRPr lang="en-US"/>
          </a:p>
        </p:txBody>
      </p:sp>
    </p:spTree>
    <p:extLst>
      <p:ext uri="{BB962C8B-B14F-4D97-AF65-F5344CB8AC3E}">
        <p14:creationId xmlns:p14="http://schemas.microsoft.com/office/powerpoint/2010/main" val="371101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the CDF model over the empirical data distribution were perfect, then every data would mapped correctly</a:t>
            </a:r>
          </a:p>
          <a:p>
            <a:endParaRPr lang="en-US" dirty="0">
              <a:cs typeface="Calibri"/>
            </a:endParaRPr>
          </a:p>
        </p:txBody>
      </p:sp>
      <p:sp>
        <p:nvSpPr>
          <p:cNvPr id="4" name="Slide Number Placeholder 3"/>
          <p:cNvSpPr>
            <a:spLocks noGrp="1"/>
          </p:cNvSpPr>
          <p:nvPr>
            <p:ph type="sldNum" sz="quarter" idx="5"/>
          </p:nvPr>
        </p:nvSpPr>
        <p:spPr/>
        <p:txBody>
          <a:bodyPr/>
          <a:lstStyle/>
          <a:p>
            <a:fld id="{6E56279F-EA0A-C346-9CBE-F1B74BDAFF69}" type="slidenum">
              <a:rPr lang="en-US" smtClean="0"/>
              <a:t>15</a:t>
            </a:fld>
            <a:endParaRPr lang="en-US"/>
          </a:p>
        </p:txBody>
      </p:sp>
    </p:spTree>
    <p:extLst>
      <p:ext uri="{BB962C8B-B14F-4D97-AF65-F5344CB8AC3E}">
        <p14:creationId xmlns:p14="http://schemas.microsoft.com/office/powerpoint/2010/main" val="3964580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 Tree does a search within each page</a:t>
            </a:r>
          </a:p>
        </p:txBody>
      </p:sp>
      <p:sp>
        <p:nvSpPr>
          <p:cNvPr id="4" name="Slide Number Placeholder 3"/>
          <p:cNvSpPr>
            <a:spLocks noGrp="1"/>
          </p:cNvSpPr>
          <p:nvPr>
            <p:ph type="sldNum" sz="quarter" idx="5"/>
          </p:nvPr>
        </p:nvSpPr>
        <p:spPr/>
        <p:txBody>
          <a:bodyPr/>
          <a:lstStyle/>
          <a:p>
            <a:fld id="{6E56279F-EA0A-C346-9CBE-F1B74BDAFF69}" type="slidenum">
              <a:rPr lang="en-US" smtClean="0"/>
              <a:t>17</a:t>
            </a:fld>
            <a:endParaRPr lang="en-US"/>
          </a:p>
        </p:txBody>
      </p:sp>
    </p:spTree>
    <p:extLst>
      <p:ext uri="{BB962C8B-B14F-4D97-AF65-F5344CB8AC3E}">
        <p14:creationId xmlns:p14="http://schemas.microsoft.com/office/powerpoint/2010/main" val="1543250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Inference of the model on the critical path of look up</a:t>
            </a:r>
          </a:p>
        </p:txBody>
      </p:sp>
      <p:sp>
        <p:nvSpPr>
          <p:cNvPr id="4" name="Slide Number Placeholder 3"/>
          <p:cNvSpPr>
            <a:spLocks noGrp="1"/>
          </p:cNvSpPr>
          <p:nvPr>
            <p:ph type="sldNum" sz="quarter" idx="5"/>
          </p:nvPr>
        </p:nvSpPr>
        <p:spPr/>
        <p:txBody>
          <a:bodyPr/>
          <a:lstStyle/>
          <a:p>
            <a:fld id="{6E56279F-EA0A-C346-9CBE-F1B74BDAFF69}" type="slidenum">
              <a:rPr lang="en-US" smtClean="0"/>
              <a:t>19</a:t>
            </a:fld>
            <a:endParaRPr lang="en-US"/>
          </a:p>
        </p:txBody>
      </p:sp>
    </p:spTree>
    <p:extLst>
      <p:ext uri="{BB962C8B-B14F-4D97-AF65-F5344CB8AC3E}">
        <p14:creationId xmlns:p14="http://schemas.microsoft.com/office/powerpoint/2010/main" val="368110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Overfitting is a good thing</a:t>
            </a:r>
          </a:p>
        </p:txBody>
      </p:sp>
      <p:sp>
        <p:nvSpPr>
          <p:cNvPr id="4" name="Slide Number Placeholder 3"/>
          <p:cNvSpPr>
            <a:spLocks noGrp="1"/>
          </p:cNvSpPr>
          <p:nvPr>
            <p:ph type="sldNum" sz="quarter" idx="5"/>
          </p:nvPr>
        </p:nvSpPr>
        <p:spPr/>
        <p:txBody>
          <a:bodyPr/>
          <a:lstStyle/>
          <a:p>
            <a:fld id="{6E56279F-EA0A-C346-9CBE-F1B74BDAFF69}" type="slidenum">
              <a:rPr lang="en-US" smtClean="0"/>
              <a:t>22</a:t>
            </a:fld>
            <a:endParaRPr lang="en-US"/>
          </a:p>
        </p:txBody>
      </p:sp>
    </p:spTree>
    <p:extLst>
      <p:ext uri="{BB962C8B-B14F-4D97-AF65-F5344CB8AC3E}">
        <p14:creationId xmlns:p14="http://schemas.microsoft.com/office/powerpoint/2010/main" val="382723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Take away from </a:t>
            </a:r>
          </a:p>
          <a:p>
            <a:r>
              <a:rPr lang="en-US">
                <a:cs typeface="Calibri"/>
              </a:rPr>
              <a:t>Simple</a:t>
            </a:r>
            <a:endParaRPr lang="en-US" dirty="0">
              <a:cs typeface="Calibri"/>
            </a:endParaRPr>
          </a:p>
          <a:p>
            <a:r>
              <a:rPr lang="en-US">
                <a:cs typeface="Calibri"/>
              </a:rPr>
              <a:t>Good position estimation</a:t>
            </a:r>
            <a:endParaRPr lang="en-US" dirty="0">
              <a:cs typeface="Calibri"/>
            </a:endParaRPr>
          </a:p>
          <a:p>
            <a:r>
              <a:rPr lang="en-US">
                <a:cs typeface="Calibri"/>
              </a:rPr>
              <a:t>Be aware of system </a:t>
            </a:r>
            <a:endParaRPr lang="en-US" dirty="0">
              <a:cs typeface="Calibri"/>
            </a:endParaRPr>
          </a:p>
        </p:txBody>
      </p:sp>
      <p:sp>
        <p:nvSpPr>
          <p:cNvPr id="4" name="Slide Number Placeholder 3"/>
          <p:cNvSpPr>
            <a:spLocks noGrp="1"/>
          </p:cNvSpPr>
          <p:nvPr>
            <p:ph type="sldNum" sz="quarter" idx="5"/>
          </p:nvPr>
        </p:nvSpPr>
        <p:spPr/>
        <p:txBody>
          <a:bodyPr/>
          <a:lstStyle/>
          <a:p>
            <a:fld id="{6E56279F-EA0A-C346-9CBE-F1B74BDAFF69}" type="slidenum">
              <a:rPr lang="en-US" smtClean="0"/>
              <a:t>24</a:t>
            </a:fld>
            <a:endParaRPr lang="en-US"/>
          </a:p>
        </p:txBody>
      </p:sp>
    </p:spTree>
    <p:extLst>
      <p:ext uri="{BB962C8B-B14F-4D97-AF65-F5344CB8AC3E}">
        <p14:creationId xmlns:p14="http://schemas.microsoft.com/office/powerpoint/2010/main" val="203064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A5AB-44D0-4743-970E-C7F05E2AC3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8AEE66-2464-2D4D-9B87-AC7B4C305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9BB325-D231-D040-A36D-21708BD44E4E}"/>
              </a:ext>
            </a:extLst>
          </p:cNvPr>
          <p:cNvSpPr>
            <a:spLocks noGrp="1"/>
          </p:cNvSpPr>
          <p:nvPr>
            <p:ph type="dt" sz="half" idx="10"/>
          </p:nvPr>
        </p:nvSpPr>
        <p:spPr/>
        <p:txBody>
          <a:bodyPr/>
          <a:lstStyle/>
          <a:p>
            <a:fld id="{21137505-7C0D-0E4A-8A83-ED6C12652DEB}" type="datetime1">
              <a:rPr lang="en-US" smtClean="0"/>
              <a:t>3/28/2021</a:t>
            </a:fld>
            <a:endParaRPr lang="en-US"/>
          </a:p>
        </p:txBody>
      </p:sp>
      <p:sp>
        <p:nvSpPr>
          <p:cNvPr id="5" name="Footer Placeholder 4">
            <a:extLst>
              <a:ext uri="{FF2B5EF4-FFF2-40B4-BE49-F238E27FC236}">
                <a16:creationId xmlns:a16="http://schemas.microsoft.com/office/drawing/2014/main" id="{FF84D3F1-AD6E-E74A-BE41-150A40537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8DC32-1E14-114D-8F74-664DB56E0007}"/>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232785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22A9-5B68-7C47-9D44-43ECD686B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D086DB-0DFC-4C40-8E4D-75FC024B91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6F2D3-6354-4B47-B2C1-FBCE1A1F751E}"/>
              </a:ext>
            </a:extLst>
          </p:cNvPr>
          <p:cNvSpPr>
            <a:spLocks noGrp="1"/>
          </p:cNvSpPr>
          <p:nvPr>
            <p:ph type="dt" sz="half" idx="10"/>
          </p:nvPr>
        </p:nvSpPr>
        <p:spPr/>
        <p:txBody>
          <a:bodyPr/>
          <a:lstStyle/>
          <a:p>
            <a:fld id="{5FE386C0-E79F-0C46-B485-A138E5433370}" type="datetime1">
              <a:rPr lang="en-US" smtClean="0"/>
              <a:t>3/28/2021</a:t>
            </a:fld>
            <a:endParaRPr lang="en-US"/>
          </a:p>
        </p:txBody>
      </p:sp>
      <p:sp>
        <p:nvSpPr>
          <p:cNvPr id="5" name="Footer Placeholder 4">
            <a:extLst>
              <a:ext uri="{FF2B5EF4-FFF2-40B4-BE49-F238E27FC236}">
                <a16:creationId xmlns:a16="http://schemas.microsoft.com/office/drawing/2014/main" id="{63AADFAE-B7F1-B445-936C-87A139596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054F2-CBEB-DF45-9AC8-9491A637FF44}"/>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225283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AC5B2-B657-EE47-8C9B-FC28E35A94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6C9667-BB4F-3940-BB8D-2A4716358D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30A5B-4A96-8045-9D4F-4EABD1140156}"/>
              </a:ext>
            </a:extLst>
          </p:cNvPr>
          <p:cNvSpPr>
            <a:spLocks noGrp="1"/>
          </p:cNvSpPr>
          <p:nvPr>
            <p:ph type="dt" sz="half" idx="10"/>
          </p:nvPr>
        </p:nvSpPr>
        <p:spPr/>
        <p:txBody>
          <a:bodyPr/>
          <a:lstStyle/>
          <a:p>
            <a:fld id="{E9EABAD4-8855-4341-8335-8E372806BC61}" type="datetime1">
              <a:rPr lang="en-US" smtClean="0"/>
              <a:t>3/28/2021</a:t>
            </a:fld>
            <a:endParaRPr lang="en-US"/>
          </a:p>
        </p:txBody>
      </p:sp>
      <p:sp>
        <p:nvSpPr>
          <p:cNvPr id="5" name="Footer Placeholder 4">
            <a:extLst>
              <a:ext uri="{FF2B5EF4-FFF2-40B4-BE49-F238E27FC236}">
                <a16:creationId xmlns:a16="http://schemas.microsoft.com/office/drawing/2014/main" id="{CAE7ECAF-6017-924A-894A-5F55C163D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7813A-2715-FD42-906D-A5A41FF6CD40}"/>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419548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6015-7C37-7A4A-9515-21F42BBBC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2EC34-BF3E-544D-8F64-24F045961D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0C2C1-9E24-F74C-B50B-9A28CDC90D46}"/>
              </a:ext>
            </a:extLst>
          </p:cNvPr>
          <p:cNvSpPr>
            <a:spLocks noGrp="1"/>
          </p:cNvSpPr>
          <p:nvPr>
            <p:ph type="dt" sz="half" idx="10"/>
          </p:nvPr>
        </p:nvSpPr>
        <p:spPr/>
        <p:txBody>
          <a:bodyPr/>
          <a:lstStyle/>
          <a:p>
            <a:fld id="{28E5BE17-3BF5-514A-BE7A-DC9A77D14875}" type="datetime1">
              <a:rPr lang="en-US" smtClean="0"/>
              <a:t>3/28/2021</a:t>
            </a:fld>
            <a:endParaRPr lang="en-US"/>
          </a:p>
        </p:txBody>
      </p:sp>
      <p:sp>
        <p:nvSpPr>
          <p:cNvPr id="5" name="Footer Placeholder 4">
            <a:extLst>
              <a:ext uri="{FF2B5EF4-FFF2-40B4-BE49-F238E27FC236}">
                <a16:creationId xmlns:a16="http://schemas.microsoft.com/office/drawing/2014/main" id="{D6272181-F15A-8440-BE48-79E99F604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32A35-D940-4F48-A76B-4CF7ABFE3BCF}"/>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420040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DFEE-618A-9647-AB6C-56401C294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B0CC9F-E591-1541-8282-B4D68CD1F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7D939B-44B4-B84E-B1F2-EC9129CA0E0C}"/>
              </a:ext>
            </a:extLst>
          </p:cNvPr>
          <p:cNvSpPr>
            <a:spLocks noGrp="1"/>
          </p:cNvSpPr>
          <p:nvPr>
            <p:ph type="dt" sz="half" idx="10"/>
          </p:nvPr>
        </p:nvSpPr>
        <p:spPr/>
        <p:txBody>
          <a:bodyPr/>
          <a:lstStyle/>
          <a:p>
            <a:fld id="{08AAFBF5-3AE4-EF42-BDED-1CECDECD140A}" type="datetime1">
              <a:rPr lang="en-US" smtClean="0"/>
              <a:t>3/28/2021</a:t>
            </a:fld>
            <a:endParaRPr lang="en-US"/>
          </a:p>
        </p:txBody>
      </p:sp>
      <p:sp>
        <p:nvSpPr>
          <p:cNvPr id="5" name="Footer Placeholder 4">
            <a:extLst>
              <a:ext uri="{FF2B5EF4-FFF2-40B4-BE49-F238E27FC236}">
                <a16:creationId xmlns:a16="http://schemas.microsoft.com/office/drawing/2014/main" id="{2048CD80-7D99-2346-933C-1BF8CB3BA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9C7BB-4624-7746-93B5-89DD35F7FE42}"/>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231545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8371-CCC2-4542-890A-98F51CA47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14257-E592-BB47-A172-2F1F1D763B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C5A7A1-FFB0-4343-9CFB-E8A3D00EAE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F3D2D-313E-DC4E-8285-1A7E998A1044}"/>
              </a:ext>
            </a:extLst>
          </p:cNvPr>
          <p:cNvSpPr>
            <a:spLocks noGrp="1"/>
          </p:cNvSpPr>
          <p:nvPr>
            <p:ph type="dt" sz="half" idx="10"/>
          </p:nvPr>
        </p:nvSpPr>
        <p:spPr/>
        <p:txBody>
          <a:bodyPr/>
          <a:lstStyle/>
          <a:p>
            <a:fld id="{C60FEC7E-3B56-7446-B2A9-C67F31C67619}" type="datetime1">
              <a:rPr lang="en-US" smtClean="0"/>
              <a:t>3/28/2021</a:t>
            </a:fld>
            <a:endParaRPr lang="en-US"/>
          </a:p>
        </p:txBody>
      </p:sp>
      <p:sp>
        <p:nvSpPr>
          <p:cNvPr id="6" name="Footer Placeholder 5">
            <a:extLst>
              <a:ext uri="{FF2B5EF4-FFF2-40B4-BE49-F238E27FC236}">
                <a16:creationId xmlns:a16="http://schemas.microsoft.com/office/drawing/2014/main" id="{259E01F9-B725-7649-A70C-9B31DFDA3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A17CA-672F-6C4D-85FB-C63236748F44}"/>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26670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F9B7-DA2D-4B49-97F0-8338CF4A51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CD95F1-C38D-1C48-A894-8673A1C90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7AB90-8D07-F94E-8713-0155739474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EA7C1A-36E7-6943-A101-3AE55B77B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A3BADE-F3A5-544F-99EF-B122EBD472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2D4977-E8BD-2F4B-9643-E979680AB49F}"/>
              </a:ext>
            </a:extLst>
          </p:cNvPr>
          <p:cNvSpPr>
            <a:spLocks noGrp="1"/>
          </p:cNvSpPr>
          <p:nvPr>
            <p:ph type="dt" sz="half" idx="10"/>
          </p:nvPr>
        </p:nvSpPr>
        <p:spPr/>
        <p:txBody>
          <a:bodyPr/>
          <a:lstStyle/>
          <a:p>
            <a:fld id="{800E80C1-D606-CF40-9CFD-860E2467ED50}" type="datetime1">
              <a:rPr lang="en-US" smtClean="0"/>
              <a:t>3/28/2021</a:t>
            </a:fld>
            <a:endParaRPr lang="en-US"/>
          </a:p>
        </p:txBody>
      </p:sp>
      <p:sp>
        <p:nvSpPr>
          <p:cNvPr id="8" name="Footer Placeholder 7">
            <a:extLst>
              <a:ext uri="{FF2B5EF4-FFF2-40B4-BE49-F238E27FC236}">
                <a16:creationId xmlns:a16="http://schemas.microsoft.com/office/drawing/2014/main" id="{45133407-FF35-794D-BC82-5A9DB77EE0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00D1A1-526E-8F4C-B150-DE5DB408DB9D}"/>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418184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3C7C-E4BA-C744-AD0D-4E0F1DD73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82B7F5-2561-E043-B7B8-AF6C9F9DD5A7}"/>
              </a:ext>
            </a:extLst>
          </p:cNvPr>
          <p:cNvSpPr>
            <a:spLocks noGrp="1"/>
          </p:cNvSpPr>
          <p:nvPr>
            <p:ph type="dt" sz="half" idx="10"/>
          </p:nvPr>
        </p:nvSpPr>
        <p:spPr/>
        <p:txBody>
          <a:bodyPr/>
          <a:lstStyle/>
          <a:p>
            <a:fld id="{33DBB469-2A00-9B42-BF4C-53D26FED9F99}" type="datetime1">
              <a:rPr lang="en-US" smtClean="0"/>
              <a:t>3/28/2021</a:t>
            </a:fld>
            <a:endParaRPr lang="en-US"/>
          </a:p>
        </p:txBody>
      </p:sp>
      <p:sp>
        <p:nvSpPr>
          <p:cNvPr id="4" name="Footer Placeholder 3">
            <a:extLst>
              <a:ext uri="{FF2B5EF4-FFF2-40B4-BE49-F238E27FC236}">
                <a16:creationId xmlns:a16="http://schemas.microsoft.com/office/drawing/2014/main" id="{76926111-F923-AB49-A868-CB74D1009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104A9C-EC03-2940-ADA7-C8C595CC1927}"/>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71776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D9711-8113-9A4A-8992-85D82D8ECD96}"/>
              </a:ext>
            </a:extLst>
          </p:cNvPr>
          <p:cNvSpPr>
            <a:spLocks noGrp="1"/>
          </p:cNvSpPr>
          <p:nvPr>
            <p:ph type="dt" sz="half" idx="10"/>
          </p:nvPr>
        </p:nvSpPr>
        <p:spPr/>
        <p:txBody>
          <a:bodyPr/>
          <a:lstStyle/>
          <a:p>
            <a:fld id="{4068E549-52B9-104F-B9AA-C22ADA1083F0}" type="datetime1">
              <a:rPr lang="en-US" smtClean="0"/>
              <a:t>3/28/2021</a:t>
            </a:fld>
            <a:endParaRPr lang="en-US"/>
          </a:p>
        </p:txBody>
      </p:sp>
      <p:sp>
        <p:nvSpPr>
          <p:cNvPr id="3" name="Footer Placeholder 2">
            <a:extLst>
              <a:ext uri="{FF2B5EF4-FFF2-40B4-BE49-F238E27FC236}">
                <a16:creationId xmlns:a16="http://schemas.microsoft.com/office/drawing/2014/main" id="{EF6847F1-A188-3E43-B220-4C4D76C9D7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41E185-6D80-C941-8568-C8482699B03A}"/>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319211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F611-4BAB-C64A-BD3A-24C6EFB8B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30E51-D88F-E84A-88AE-F2CF737FF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C7D4CE-60BC-8F45-A457-D093DDB1C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206359-FF32-9545-AF91-2075E546EFE0}"/>
              </a:ext>
            </a:extLst>
          </p:cNvPr>
          <p:cNvSpPr>
            <a:spLocks noGrp="1"/>
          </p:cNvSpPr>
          <p:nvPr>
            <p:ph type="dt" sz="half" idx="10"/>
          </p:nvPr>
        </p:nvSpPr>
        <p:spPr/>
        <p:txBody>
          <a:bodyPr/>
          <a:lstStyle/>
          <a:p>
            <a:fld id="{58F80994-7C16-4E47-82DC-F8530E3A6B31}" type="datetime1">
              <a:rPr lang="en-US" smtClean="0"/>
              <a:t>3/28/2021</a:t>
            </a:fld>
            <a:endParaRPr lang="en-US"/>
          </a:p>
        </p:txBody>
      </p:sp>
      <p:sp>
        <p:nvSpPr>
          <p:cNvPr id="6" name="Footer Placeholder 5">
            <a:extLst>
              <a:ext uri="{FF2B5EF4-FFF2-40B4-BE49-F238E27FC236}">
                <a16:creationId xmlns:a16="http://schemas.microsoft.com/office/drawing/2014/main" id="{1B1CCE40-7EED-5F42-BB24-87494A6B5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8848D-9277-D748-A639-705FEB8D7C4D}"/>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117006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C2A1-5BF3-C440-B33B-7C325AF96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9C613-5BB4-0947-BB04-3FCA061AF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4B9AC7-6AE8-AB44-9CB4-5ED95B8BE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57BD52-EF5B-4B45-BB03-B1B64815F3BE}"/>
              </a:ext>
            </a:extLst>
          </p:cNvPr>
          <p:cNvSpPr>
            <a:spLocks noGrp="1"/>
          </p:cNvSpPr>
          <p:nvPr>
            <p:ph type="dt" sz="half" idx="10"/>
          </p:nvPr>
        </p:nvSpPr>
        <p:spPr/>
        <p:txBody>
          <a:bodyPr/>
          <a:lstStyle/>
          <a:p>
            <a:fld id="{2B16E276-0519-AC4C-98B9-877C6BCF5FC6}" type="datetime1">
              <a:rPr lang="en-US" smtClean="0"/>
              <a:t>3/28/2021</a:t>
            </a:fld>
            <a:endParaRPr lang="en-US"/>
          </a:p>
        </p:txBody>
      </p:sp>
      <p:sp>
        <p:nvSpPr>
          <p:cNvPr id="6" name="Footer Placeholder 5">
            <a:extLst>
              <a:ext uri="{FF2B5EF4-FFF2-40B4-BE49-F238E27FC236}">
                <a16:creationId xmlns:a16="http://schemas.microsoft.com/office/drawing/2014/main" id="{37DFB1B2-11F4-AD40-9F17-366DA3132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5C68B-5F1A-084D-A6F7-F3F202AAE911}"/>
              </a:ext>
            </a:extLst>
          </p:cNvPr>
          <p:cNvSpPr>
            <a:spLocks noGrp="1"/>
          </p:cNvSpPr>
          <p:nvPr>
            <p:ph type="sldNum" sz="quarter" idx="12"/>
          </p:nvPr>
        </p:nvSpPr>
        <p:spPr/>
        <p:txBody>
          <a:bodyPr/>
          <a:lstStyle/>
          <a:p>
            <a:fld id="{55DC1B2E-DA45-1C4C-956F-B374AAC7A1DC}" type="slidenum">
              <a:rPr lang="en-US" smtClean="0"/>
              <a:t>‹#›</a:t>
            </a:fld>
            <a:endParaRPr lang="en-US"/>
          </a:p>
        </p:txBody>
      </p:sp>
    </p:spTree>
    <p:extLst>
      <p:ext uri="{BB962C8B-B14F-4D97-AF65-F5344CB8AC3E}">
        <p14:creationId xmlns:p14="http://schemas.microsoft.com/office/powerpoint/2010/main" val="223229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C9C06-9695-7346-9D33-0BCE3F169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A3806-8380-1043-AD63-100709A2F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18E17-3717-7045-9073-677493109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4E50E-7CF1-344E-BC59-BE25C05AE027}" type="datetime1">
              <a:rPr lang="en-US" smtClean="0"/>
              <a:t>3/28/2021</a:t>
            </a:fld>
            <a:endParaRPr lang="en-US"/>
          </a:p>
        </p:txBody>
      </p:sp>
      <p:sp>
        <p:nvSpPr>
          <p:cNvPr id="5" name="Footer Placeholder 4">
            <a:extLst>
              <a:ext uri="{FF2B5EF4-FFF2-40B4-BE49-F238E27FC236}">
                <a16:creationId xmlns:a16="http://schemas.microsoft.com/office/drawing/2014/main" id="{2330F44D-28E2-474C-936A-2125420E5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26CCE5-FE4A-EA43-A6BC-E5DC52609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C1B2E-DA45-1C4C-956F-B374AAC7A1DC}" type="slidenum">
              <a:rPr lang="en-US" smtClean="0"/>
              <a:t>‹#›</a:t>
            </a:fld>
            <a:endParaRPr lang="en-US"/>
          </a:p>
        </p:txBody>
      </p:sp>
    </p:spTree>
    <p:extLst>
      <p:ext uri="{BB962C8B-B14F-4D97-AF65-F5344CB8AC3E}">
        <p14:creationId xmlns:p14="http://schemas.microsoft.com/office/powerpoint/2010/main" val="327766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Learning Data System Components</a:t>
            </a:r>
            <a:endParaRPr lang="en-US"/>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ea typeface="+mn-lt"/>
                <a:cs typeface="+mn-lt"/>
              </a:rPr>
              <a:t>6.830 Lecture 11</a:t>
            </a:r>
          </a:p>
          <a:p>
            <a:r>
              <a:rPr lang="en-US">
                <a:ea typeface="+mn-lt"/>
                <a:cs typeface="+mn-lt"/>
              </a:rPr>
              <a:t>Sivaprasad</a:t>
            </a:r>
            <a:r>
              <a:rPr lang="en-US"/>
              <a:t> Sudhir, Kapil Vaidya</a:t>
            </a:r>
          </a:p>
          <a:p>
            <a:endParaRPr lang="en-US">
              <a:cs typeface="Calibri" panose="020F0502020204030204"/>
            </a:endParaRPr>
          </a:p>
          <a:p>
            <a:r>
              <a:rPr lang="en-US">
                <a:cs typeface="Calibri" panose="020F0502020204030204"/>
              </a:rPr>
              <a:t>Slides Courtesy: Prof. Tim Kraska</a:t>
            </a:r>
          </a:p>
        </p:txBody>
      </p:sp>
    </p:spTree>
    <p:extLst>
      <p:ext uri="{BB962C8B-B14F-4D97-AF65-F5344CB8AC3E}">
        <p14:creationId xmlns:p14="http://schemas.microsoft.com/office/powerpoint/2010/main" val="238969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B-Tree as a model</a:t>
            </a:r>
            <a:endParaRPr lang="en-US"/>
          </a:p>
        </p:txBody>
      </p:sp>
      <p:sp>
        <p:nvSpPr>
          <p:cNvPr id="9" name="Content Placeholder 8">
            <a:extLst>
              <a:ext uri="{FF2B5EF4-FFF2-40B4-BE49-F238E27FC236}">
                <a16:creationId xmlns:a16="http://schemas.microsoft.com/office/drawing/2014/main" id="{13E107DF-D0DA-442A-A852-0CA0AF16C5BE}"/>
              </a:ext>
            </a:extLst>
          </p:cNvPr>
          <p:cNvSpPr>
            <a:spLocks noGrp="1"/>
          </p:cNvSpPr>
          <p:nvPr>
            <p:ph idx="1"/>
          </p:nvPr>
        </p:nvSpPr>
        <p:spPr/>
        <p:txBody>
          <a:bodyPr vert="horz" lIns="91440" tIns="45720" rIns="91440" bIns="45720" rtlCol="0" anchor="t">
            <a:normAutofit/>
          </a:bodyPr>
          <a:lstStyle/>
          <a:p>
            <a:r>
              <a:rPr lang="en-US">
                <a:cs typeface="Calibri"/>
              </a:rPr>
              <a:t>Maps key to page</a:t>
            </a:r>
            <a:endParaRPr lang="en-US"/>
          </a:p>
        </p:txBody>
      </p:sp>
      <p:sp>
        <p:nvSpPr>
          <p:cNvPr id="10" name="Isosceles Triangle 9">
            <a:extLst>
              <a:ext uri="{FF2B5EF4-FFF2-40B4-BE49-F238E27FC236}">
                <a16:creationId xmlns:a16="http://schemas.microsoft.com/office/drawing/2014/main" id="{74BB5918-0A03-46A7-BB07-11F1CEF3A3E6}"/>
              </a:ext>
            </a:extLst>
          </p:cNvPr>
          <p:cNvSpPr/>
          <p:nvPr/>
        </p:nvSpPr>
        <p:spPr>
          <a:xfrm>
            <a:off x="5130529" y="1877003"/>
            <a:ext cx="1930398" cy="220749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cs typeface="Calibri"/>
              </a:rPr>
              <a:t>B-Tree</a:t>
            </a:r>
            <a:endParaRPr lang="en-US"/>
          </a:p>
        </p:txBody>
      </p:sp>
      <p:graphicFrame>
        <p:nvGraphicFramePr>
          <p:cNvPr id="12" name="Table 5">
            <a:extLst>
              <a:ext uri="{FF2B5EF4-FFF2-40B4-BE49-F238E27FC236}">
                <a16:creationId xmlns:a16="http://schemas.microsoft.com/office/drawing/2014/main" id="{02F46B88-46C3-4067-BE51-56B7F7889DC2}"/>
              </a:ext>
            </a:extLst>
          </p:cNvPr>
          <p:cNvGraphicFramePr>
            <a:graphicFrameLocks noGrp="1"/>
          </p:cNvGraphicFramePr>
          <p:nvPr>
            <p:extLst>
              <p:ext uri="{D42A27DB-BD31-4B8C-83A1-F6EECF244321}">
                <p14:modId xmlns:p14="http://schemas.microsoft.com/office/powerpoint/2010/main" val="4192073419"/>
              </p:ext>
            </p:extLst>
          </p:nvPr>
        </p:nvGraphicFramePr>
        <p:xfrm>
          <a:off x="2954655" y="4975621"/>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112682001"/>
                  </a:ext>
                </a:extLst>
              </a:tr>
            </a:tbl>
          </a:graphicData>
        </a:graphic>
      </p:graphicFrame>
      <p:sp>
        <p:nvSpPr>
          <p:cNvPr id="14" name="TextBox 13">
            <a:extLst>
              <a:ext uri="{FF2B5EF4-FFF2-40B4-BE49-F238E27FC236}">
                <a16:creationId xmlns:a16="http://schemas.microsoft.com/office/drawing/2014/main" id="{1CF78A87-F69D-447D-89C9-86FC52899DD6}"/>
              </a:ext>
            </a:extLst>
          </p:cNvPr>
          <p:cNvSpPr txBox="1"/>
          <p:nvPr/>
        </p:nvSpPr>
        <p:spPr>
          <a:xfrm>
            <a:off x="1899682" y="4973129"/>
            <a:ext cx="114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Pages</a:t>
            </a:r>
          </a:p>
        </p:txBody>
      </p:sp>
      <p:cxnSp>
        <p:nvCxnSpPr>
          <p:cNvPr id="15" name="Straight Arrow Connector 14">
            <a:extLst>
              <a:ext uri="{FF2B5EF4-FFF2-40B4-BE49-F238E27FC236}">
                <a16:creationId xmlns:a16="http://schemas.microsoft.com/office/drawing/2014/main" id="{ED51ED0F-7C7C-43B4-8079-8A1089B37CB7}"/>
              </a:ext>
            </a:extLst>
          </p:cNvPr>
          <p:cNvCxnSpPr/>
          <p:nvPr/>
        </p:nvCxnSpPr>
        <p:spPr>
          <a:xfrm flipH="1">
            <a:off x="4619625" y="4024313"/>
            <a:ext cx="1104900" cy="990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205463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1091-A730-4684-9EAE-998CA2E01657}"/>
              </a:ext>
            </a:extLst>
          </p:cNvPr>
          <p:cNvSpPr>
            <a:spLocks noGrp="1"/>
          </p:cNvSpPr>
          <p:nvPr>
            <p:ph type="title"/>
          </p:nvPr>
        </p:nvSpPr>
        <p:spPr/>
        <p:txBody>
          <a:bodyPr>
            <a:normAutofit/>
          </a:bodyPr>
          <a:lstStyle/>
          <a:p>
            <a:r>
              <a:rPr lang="en-US" sz="4000">
                <a:cs typeface="Calibri Light"/>
              </a:rPr>
              <a:t>What are the potential issues with suing RMI's?</a:t>
            </a:r>
            <a:endParaRPr lang="en-US" sz="4000"/>
          </a:p>
        </p:txBody>
      </p:sp>
      <p:pic>
        <p:nvPicPr>
          <p:cNvPr id="7" name="Picture 7">
            <a:extLst>
              <a:ext uri="{FF2B5EF4-FFF2-40B4-BE49-F238E27FC236}">
                <a16:creationId xmlns:a16="http://schemas.microsoft.com/office/drawing/2014/main" id="{E74FF519-DFEC-4DCF-B841-A9C7A3D1B5CE}"/>
              </a:ext>
            </a:extLst>
          </p:cNvPr>
          <p:cNvPicPr>
            <a:picLocks noGrp="1" noChangeAspect="1"/>
          </p:cNvPicPr>
          <p:nvPr>
            <p:ph idx="1"/>
          </p:nvPr>
        </p:nvPicPr>
        <p:blipFill>
          <a:blip r:embed="rId2"/>
          <a:stretch>
            <a:fillRect/>
          </a:stretch>
        </p:blipFill>
        <p:spPr>
          <a:xfrm>
            <a:off x="1233856" y="1825625"/>
            <a:ext cx="9385621" cy="4351338"/>
          </a:xfrm>
        </p:spPr>
      </p:pic>
      <p:sp>
        <p:nvSpPr>
          <p:cNvPr id="3" name="Rectangle 2">
            <a:extLst>
              <a:ext uri="{FF2B5EF4-FFF2-40B4-BE49-F238E27FC236}">
                <a16:creationId xmlns:a16="http://schemas.microsoft.com/office/drawing/2014/main" id="{9EE0E277-5114-46B6-872E-4799223F47B0}"/>
              </a:ext>
            </a:extLst>
          </p:cNvPr>
          <p:cNvSpPr/>
          <p:nvPr/>
        </p:nvSpPr>
        <p:spPr>
          <a:xfrm>
            <a:off x="6205653" y="3055433"/>
            <a:ext cx="2346401" cy="980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6A184A64-FF57-43F7-AEF9-A6E9FCBD1A15}"/>
              </a:ext>
            </a:extLst>
          </p:cNvPr>
          <p:cNvSpPr/>
          <p:nvPr/>
        </p:nvSpPr>
        <p:spPr>
          <a:xfrm>
            <a:off x="6331133" y="3058919"/>
            <a:ext cx="1979338" cy="9757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807AA7-D147-47A7-888B-5D074878C8B4}"/>
              </a:ext>
            </a:extLst>
          </p:cNvPr>
          <p:cNvSpPr txBox="1"/>
          <p:nvPr/>
        </p:nvSpPr>
        <p:spPr>
          <a:xfrm>
            <a:off x="7017370" y="34582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sp>
        <p:nvSpPr>
          <p:cNvPr id="11" name="Rectangle 10">
            <a:extLst>
              <a:ext uri="{FF2B5EF4-FFF2-40B4-BE49-F238E27FC236}">
                <a16:creationId xmlns:a16="http://schemas.microsoft.com/office/drawing/2014/main" id="{51655929-5EBF-46EC-8D07-537AB01EC122}"/>
              </a:ext>
            </a:extLst>
          </p:cNvPr>
          <p:cNvSpPr/>
          <p:nvPr/>
        </p:nvSpPr>
        <p:spPr>
          <a:xfrm>
            <a:off x="5513348" y="474670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5B9583-EAEB-4A44-B1D8-3CBEF572D04C}"/>
              </a:ext>
            </a:extLst>
          </p:cNvPr>
          <p:cNvSpPr/>
          <p:nvPr/>
        </p:nvSpPr>
        <p:spPr>
          <a:xfrm>
            <a:off x="6930481" y="473276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A08A49-19C5-45C4-8878-DC270969D420}"/>
              </a:ext>
            </a:extLst>
          </p:cNvPr>
          <p:cNvSpPr/>
          <p:nvPr/>
        </p:nvSpPr>
        <p:spPr>
          <a:xfrm>
            <a:off x="7715714" y="4732762"/>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B6F1BC-F30A-4953-8A94-4AF83137E094}"/>
              </a:ext>
            </a:extLst>
          </p:cNvPr>
          <p:cNvSpPr/>
          <p:nvPr/>
        </p:nvSpPr>
        <p:spPr>
          <a:xfrm>
            <a:off x="9207188" y="473276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F7A54A-70E0-4DA3-B87E-CF007C3DCFDC}"/>
              </a:ext>
            </a:extLst>
          </p:cNvPr>
          <p:cNvSpPr/>
          <p:nvPr/>
        </p:nvSpPr>
        <p:spPr>
          <a:xfrm>
            <a:off x="1601128" y="5327493"/>
            <a:ext cx="9278743" cy="980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lgn="ctr"/>
            <a:endParaRPr lang="en-US">
              <a:cs typeface="Calibri" panose="020F0502020204030204"/>
            </a:endParaRPr>
          </a:p>
        </p:txBody>
      </p:sp>
      <p:sp>
        <p:nvSpPr>
          <p:cNvPr id="16" name="Rectangle 15">
            <a:extLst>
              <a:ext uri="{FF2B5EF4-FFF2-40B4-BE49-F238E27FC236}">
                <a16:creationId xmlns:a16="http://schemas.microsoft.com/office/drawing/2014/main" id="{B839BE46-62E7-41F3-8F6F-30C157DDCFAF}"/>
              </a:ext>
            </a:extLst>
          </p:cNvPr>
          <p:cNvSpPr/>
          <p:nvPr/>
        </p:nvSpPr>
        <p:spPr>
          <a:xfrm>
            <a:off x="537115" y="4742054"/>
            <a:ext cx="3126987" cy="376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In</a:t>
            </a:r>
            <a:endParaRPr lang="en-US"/>
          </a:p>
        </p:txBody>
      </p:sp>
      <p:sp>
        <p:nvSpPr>
          <p:cNvPr id="17" name="TextBox 16">
            <a:extLst>
              <a:ext uri="{FF2B5EF4-FFF2-40B4-BE49-F238E27FC236}">
                <a16:creationId xmlns:a16="http://schemas.microsoft.com/office/drawing/2014/main" id="{6E0CABA1-80DB-4675-93F6-BF68770B0F38}"/>
              </a:ext>
            </a:extLst>
          </p:cNvPr>
          <p:cNvSpPr txBox="1"/>
          <p:nvPr/>
        </p:nvSpPr>
        <p:spPr>
          <a:xfrm>
            <a:off x="894653" y="4658190"/>
            <a:ext cx="29848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Sorted Array:</a:t>
            </a:r>
            <a:endParaRPr lang="en-US" sz="2400" b="1">
              <a:cs typeface="Calibri"/>
            </a:endParaRPr>
          </a:p>
        </p:txBody>
      </p:sp>
      <p:sp>
        <p:nvSpPr>
          <p:cNvPr id="18" name="Rectangle 17">
            <a:extLst>
              <a:ext uri="{FF2B5EF4-FFF2-40B4-BE49-F238E27FC236}">
                <a16:creationId xmlns:a16="http://schemas.microsoft.com/office/drawing/2014/main" id="{87370D36-777A-4BE3-BD59-1B4CEBE15276}"/>
              </a:ext>
            </a:extLst>
          </p:cNvPr>
          <p:cNvSpPr/>
          <p:nvPr/>
        </p:nvSpPr>
        <p:spPr>
          <a:xfrm>
            <a:off x="5606274" y="559698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0059D1-E109-4D4D-82DA-EC6A11FECB48}"/>
              </a:ext>
            </a:extLst>
          </p:cNvPr>
          <p:cNvSpPr/>
          <p:nvPr/>
        </p:nvSpPr>
        <p:spPr>
          <a:xfrm>
            <a:off x="6177775" y="4732762"/>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15</a:t>
            </a:r>
            <a:endParaRPr lang="en-US"/>
          </a:p>
        </p:txBody>
      </p:sp>
      <p:sp>
        <p:nvSpPr>
          <p:cNvPr id="20" name="TextBox 19">
            <a:extLst>
              <a:ext uri="{FF2B5EF4-FFF2-40B4-BE49-F238E27FC236}">
                <a16:creationId xmlns:a16="http://schemas.microsoft.com/office/drawing/2014/main" id="{9666DEAF-3D49-4A7C-85F4-9AE8029F3E62}"/>
              </a:ext>
            </a:extLst>
          </p:cNvPr>
          <p:cNvSpPr txBox="1"/>
          <p:nvPr/>
        </p:nvSpPr>
        <p:spPr>
          <a:xfrm>
            <a:off x="6179865" y="4697683"/>
            <a:ext cx="6430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C00000"/>
                </a:solidFill>
                <a:cs typeface="Calibri"/>
              </a:rPr>
              <a:t>15</a:t>
            </a:r>
          </a:p>
        </p:txBody>
      </p:sp>
      <p:sp>
        <p:nvSpPr>
          <p:cNvPr id="21" name="TextBox 20">
            <a:extLst>
              <a:ext uri="{FF2B5EF4-FFF2-40B4-BE49-F238E27FC236}">
                <a16:creationId xmlns:a16="http://schemas.microsoft.com/office/drawing/2014/main" id="{8F125774-5335-4F5C-9FE3-5B73CD3E0DF1}"/>
              </a:ext>
            </a:extLst>
          </p:cNvPr>
          <p:cNvSpPr txBox="1"/>
          <p:nvPr/>
        </p:nvSpPr>
        <p:spPr>
          <a:xfrm>
            <a:off x="6932572" y="4697683"/>
            <a:ext cx="6430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C00000"/>
                </a:solidFill>
                <a:cs typeface="Calibri"/>
              </a:rPr>
              <a:t>10</a:t>
            </a:r>
          </a:p>
        </p:txBody>
      </p:sp>
      <p:sp>
        <p:nvSpPr>
          <p:cNvPr id="22" name="Rectangle 21">
            <a:extLst>
              <a:ext uri="{FF2B5EF4-FFF2-40B4-BE49-F238E27FC236}">
                <a16:creationId xmlns:a16="http://schemas.microsoft.com/office/drawing/2014/main" id="{06B8DB28-8BD1-4DBB-A98F-75A5CC23BA02}"/>
              </a:ext>
            </a:extLst>
          </p:cNvPr>
          <p:cNvSpPr/>
          <p:nvPr/>
        </p:nvSpPr>
        <p:spPr>
          <a:xfrm>
            <a:off x="4717156" y="4771124"/>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0B2B30-668A-4202-84E7-F0C18B521035}"/>
              </a:ext>
            </a:extLst>
          </p:cNvPr>
          <p:cNvSpPr/>
          <p:nvPr/>
        </p:nvSpPr>
        <p:spPr>
          <a:xfrm>
            <a:off x="4008886" y="4697854"/>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46DB44-150F-498E-8940-0E76DC5E8D80}"/>
              </a:ext>
            </a:extLst>
          </p:cNvPr>
          <p:cNvSpPr/>
          <p:nvPr/>
        </p:nvSpPr>
        <p:spPr>
          <a:xfrm>
            <a:off x="6177655" y="4746700"/>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B7F9EA-9491-420C-B00F-51091B7D768C}"/>
              </a:ext>
            </a:extLst>
          </p:cNvPr>
          <p:cNvSpPr/>
          <p:nvPr/>
        </p:nvSpPr>
        <p:spPr>
          <a:xfrm>
            <a:off x="6959194" y="4771124"/>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FA84498-2DDA-434A-9321-40A24BBBEDCF}"/>
              </a:ext>
            </a:extLst>
          </p:cNvPr>
          <p:cNvSpPr/>
          <p:nvPr/>
        </p:nvSpPr>
        <p:spPr>
          <a:xfrm>
            <a:off x="8473425" y="4771124"/>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97D728B-DC38-47B2-86DA-B88C50EAB1AC}"/>
              </a:ext>
            </a:extLst>
          </p:cNvPr>
          <p:cNvSpPr/>
          <p:nvPr/>
        </p:nvSpPr>
        <p:spPr>
          <a:xfrm>
            <a:off x="9963233" y="474670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7481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1091-A730-4684-9EAE-998CA2E01657}"/>
              </a:ext>
            </a:extLst>
          </p:cNvPr>
          <p:cNvSpPr>
            <a:spLocks noGrp="1"/>
          </p:cNvSpPr>
          <p:nvPr>
            <p:ph type="title"/>
          </p:nvPr>
        </p:nvSpPr>
        <p:spPr/>
        <p:txBody>
          <a:bodyPr/>
          <a:lstStyle/>
          <a:p>
            <a:r>
              <a:rPr lang="en-US">
                <a:cs typeface="Calibri Light"/>
              </a:rPr>
              <a:t>Sorting with RMIs</a:t>
            </a:r>
            <a:endParaRPr lang="en-US"/>
          </a:p>
        </p:txBody>
      </p:sp>
      <p:pic>
        <p:nvPicPr>
          <p:cNvPr id="7" name="Picture 7">
            <a:extLst>
              <a:ext uri="{FF2B5EF4-FFF2-40B4-BE49-F238E27FC236}">
                <a16:creationId xmlns:a16="http://schemas.microsoft.com/office/drawing/2014/main" id="{E74FF519-DFEC-4DCF-B841-A9C7A3D1B5CE}"/>
              </a:ext>
            </a:extLst>
          </p:cNvPr>
          <p:cNvPicPr>
            <a:picLocks noGrp="1" noChangeAspect="1"/>
          </p:cNvPicPr>
          <p:nvPr>
            <p:ph idx="1"/>
          </p:nvPr>
        </p:nvPicPr>
        <p:blipFill>
          <a:blip r:embed="rId2"/>
          <a:stretch>
            <a:fillRect/>
          </a:stretch>
        </p:blipFill>
        <p:spPr>
          <a:xfrm>
            <a:off x="1233856" y="1825625"/>
            <a:ext cx="9385621" cy="4351338"/>
          </a:xfrm>
        </p:spPr>
      </p:pic>
      <p:sp>
        <p:nvSpPr>
          <p:cNvPr id="3" name="Rectangle 2">
            <a:extLst>
              <a:ext uri="{FF2B5EF4-FFF2-40B4-BE49-F238E27FC236}">
                <a16:creationId xmlns:a16="http://schemas.microsoft.com/office/drawing/2014/main" id="{9EE0E277-5114-46B6-872E-4799223F47B0}"/>
              </a:ext>
            </a:extLst>
          </p:cNvPr>
          <p:cNvSpPr/>
          <p:nvPr/>
        </p:nvSpPr>
        <p:spPr>
          <a:xfrm>
            <a:off x="6205653" y="3055433"/>
            <a:ext cx="2346401" cy="9803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6A184A64-FF57-43F7-AEF9-A6E9FCBD1A15}"/>
              </a:ext>
            </a:extLst>
          </p:cNvPr>
          <p:cNvSpPr/>
          <p:nvPr/>
        </p:nvSpPr>
        <p:spPr>
          <a:xfrm>
            <a:off x="6331133" y="3058919"/>
            <a:ext cx="1979338" cy="9757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807AA7-D147-47A7-888B-5D074878C8B4}"/>
              </a:ext>
            </a:extLst>
          </p:cNvPr>
          <p:cNvSpPr txBox="1"/>
          <p:nvPr/>
        </p:nvSpPr>
        <p:spPr>
          <a:xfrm>
            <a:off x="7017370" y="34582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sp>
        <p:nvSpPr>
          <p:cNvPr id="11" name="Rectangle 10">
            <a:extLst>
              <a:ext uri="{FF2B5EF4-FFF2-40B4-BE49-F238E27FC236}">
                <a16:creationId xmlns:a16="http://schemas.microsoft.com/office/drawing/2014/main" id="{51655929-5EBF-46EC-8D07-537AB01EC122}"/>
              </a:ext>
            </a:extLst>
          </p:cNvPr>
          <p:cNvSpPr/>
          <p:nvPr/>
        </p:nvSpPr>
        <p:spPr>
          <a:xfrm>
            <a:off x="5513348" y="474670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5B9583-EAEB-4A44-B1D8-3CBEF572D04C}"/>
              </a:ext>
            </a:extLst>
          </p:cNvPr>
          <p:cNvSpPr/>
          <p:nvPr/>
        </p:nvSpPr>
        <p:spPr>
          <a:xfrm>
            <a:off x="6930481" y="473276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A08A49-19C5-45C4-8878-DC270969D420}"/>
              </a:ext>
            </a:extLst>
          </p:cNvPr>
          <p:cNvSpPr/>
          <p:nvPr/>
        </p:nvSpPr>
        <p:spPr>
          <a:xfrm>
            <a:off x="7715714" y="4732762"/>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B6F1BC-F30A-4953-8A94-4AF83137E094}"/>
              </a:ext>
            </a:extLst>
          </p:cNvPr>
          <p:cNvSpPr/>
          <p:nvPr/>
        </p:nvSpPr>
        <p:spPr>
          <a:xfrm>
            <a:off x="9207188" y="473276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F7A54A-70E0-4DA3-B87E-CF007C3DCFDC}"/>
              </a:ext>
            </a:extLst>
          </p:cNvPr>
          <p:cNvSpPr/>
          <p:nvPr/>
        </p:nvSpPr>
        <p:spPr>
          <a:xfrm>
            <a:off x="1601128" y="5327493"/>
            <a:ext cx="9278743" cy="980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lgn="ctr"/>
            <a:endParaRPr lang="en-US">
              <a:cs typeface="Calibri" panose="020F0502020204030204"/>
            </a:endParaRPr>
          </a:p>
        </p:txBody>
      </p:sp>
      <p:sp>
        <p:nvSpPr>
          <p:cNvPr id="16" name="Rectangle 15">
            <a:extLst>
              <a:ext uri="{FF2B5EF4-FFF2-40B4-BE49-F238E27FC236}">
                <a16:creationId xmlns:a16="http://schemas.microsoft.com/office/drawing/2014/main" id="{B839BE46-62E7-41F3-8F6F-30C157DDCFAF}"/>
              </a:ext>
            </a:extLst>
          </p:cNvPr>
          <p:cNvSpPr/>
          <p:nvPr/>
        </p:nvSpPr>
        <p:spPr>
          <a:xfrm>
            <a:off x="537115" y="4742054"/>
            <a:ext cx="3126987" cy="376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In</a:t>
            </a:r>
            <a:endParaRPr lang="en-US"/>
          </a:p>
        </p:txBody>
      </p:sp>
      <p:sp>
        <p:nvSpPr>
          <p:cNvPr id="17" name="TextBox 16">
            <a:extLst>
              <a:ext uri="{FF2B5EF4-FFF2-40B4-BE49-F238E27FC236}">
                <a16:creationId xmlns:a16="http://schemas.microsoft.com/office/drawing/2014/main" id="{6E0CABA1-80DB-4675-93F6-BF68770B0F38}"/>
              </a:ext>
            </a:extLst>
          </p:cNvPr>
          <p:cNvSpPr txBox="1"/>
          <p:nvPr/>
        </p:nvSpPr>
        <p:spPr>
          <a:xfrm>
            <a:off x="894653" y="4658190"/>
            <a:ext cx="29848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Nearly Sorted Array:</a:t>
            </a:r>
            <a:endParaRPr lang="en-US" sz="2400" b="1">
              <a:cs typeface="Calibri"/>
            </a:endParaRPr>
          </a:p>
        </p:txBody>
      </p:sp>
      <p:sp>
        <p:nvSpPr>
          <p:cNvPr id="8" name="TextBox 7">
            <a:extLst>
              <a:ext uri="{FF2B5EF4-FFF2-40B4-BE49-F238E27FC236}">
                <a16:creationId xmlns:a16="http://schemas.microsoft.com/office/drawing/2014/main" id="{DD3F9162-E208-4E6F-A152-A5B36F46DCE8}"/>
              </a:ext>
            </a:extLst>
          </p:cNvPr>
          <p:cNvSpPr txBox="1"/>
          <p:nvPr/>
        </p:nvSpPr>
        <p:spPr>
          <a:xfrm>
            <a:off x="9961988" y="5306353"/>
            <a:ext cx="5408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chemeClr val="accent6">
                    <a:lumMod val="75000"/>
                  </a:schemeClr>
                </a:solidFill>
                <a:cs typeface="Calibri"/>
              </a:rPr>
              <a:t>43</a:t>
            </a:r>
          </a:p>
        </p:txBody>
      </p:sp>
      <p:sp>
        <p:nvSpPr>
          <p:cNvPr id="9" name="TextBox 8">
            <a:extLst>
              <a:ext uri="{FF2B5EF4-FFF2-40B4-BE49-F238E27FC236}">
                <a16:creationId xmlns:a16="http://schemas.microsoft.com/office/drawing/2014/main" id="{2297C191-B40A-40EB-944F-DB179B06C98D}"/>
              </a:ext>
            </a:extLst>
          </p:cNvPr>
          <p:cNvSpPr txBox="1"/>
          <p:nvPr/>
        </p:nvSpPr>
        <p:spPr>
          <a:xfrm>
            <a:off x="8470514" y="5789573"/>
            <a:ext cx="5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chemeClr val="accent6">
                    <a:lumMod val="75000"/>
                  </a:schemeClr>
                </a:solidFill>
              </a:rPr>
              <a:t>24</a:t>
            </a:r>
            <a:endParaRPr lang="en-US" sz="2400">
              <a:solidFill>
                <a:schemeClr val="accent6">
                  <a:lumMod val="75000"/>
                </a:schemeClr>
              </a:solidFill>
              <a:cs typeface="Calibri"/>
            </a:endParaRPr>
          </a:p>
        </p:txBody>
      </p:sp>
      <p:sp>
        <p:nvSpPr>
          <p:cNvPr id="10" name="TextBox 9">
            <a:extLst>
              <a:ext uri="{FF2B5EF4-FFF2-40B4-BE49-F238E27FC236}">
                <a16:creationId xmlns:a16="http://schemas.microsoft.com/office/drawing/2014/main" id="{712F95C2-CE32-4E36-87C6-3E48382B7B14}"/>
              </a:ext>
            </a:extLst>
          </p:cNvPr>
          <p:cNvSpPr txBox="1"/>
          <p:nvPr/>
        </p:nvSpPr>
        <p:spPr>
          <a:xfrm>
            <a:off x="8442634" y="5306352"/>
            <a:ext cx="5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chemeClr val="accent6">
                    <a:lumMod val="75000"/>
                  </a:schemeClr>
                </a:solidFill>
              </a:rPr>
              <a:t>19</a:t>
            </a:r>
            <a:endParaRPr lang="en-US" sz="2400">
              <a:solidFill>
                <a:schemeClr val="accent6">
                  <a:lumMod val="75000"/>
                </a:schemeClr>
              </a:solidFill>
              <a:cs typeface="Calibri"/>
            </a:endParaRPr>
          </a:p>
        </p:txBody>
      </p:sp>
      <p:sp>
        <p:nvSpPr>
          <p:cNvPr id="18" name="Rectangle 17">
            <a:extLst>
              <a:ext uri="{FF2B5EF4-FFF2-40B4-BE49-F238E27FC236}">
                <a16:creationId xmlns:a16="http://schemas.microsoft.com/office/drawing/2014/main" id="{87370D36-777A-4BE3-BD59-1B4CEBE15276}"/>
              </a:ext>
            </a:extLst>
          </p:cNvPr>
          <p:cNvSpPr/>
          <p:nvPr/>
        </p:nvSpPr>
        <p:spPr>
          <a:xfrm>
            <a:off x="5606274" y="5596981"/>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0059D1-E109-4D4D-82DA-EC6A11FECB48}"/>
              </a:ext>
            </a:extLst>
          </p:cNvPr>
          <p:cNvSpPr/>
          <p:nvPr/>
        </p:nvSpPr>
        <p:spPr>
          <a:xfrm>
            <a:off x="6177775" y="4732762"/>
            <a:ext cx="450695" cy="385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15</a:t>
            </a:r>
            <a:endParaRPr lang="en-US"/>
          </a:p>
        </p:txBody>
      </p:sp>
      <p:sp>
        <p:nvSpPr>
          <p:cNvPr id="20" name="TextBox 19">
            <a:extLst>
              <a:ext uri="{FF2B5EF4-FFF2-40B4-BE49-F238E27FC236}">
                <a16:creationId xmlns:a16="http://schemas.microsoft.com/office/drawing/2014/main" id="{9666DEAF-3D49-4A7C-85F4-9AE8029F3E62}"/>
              </a:ext>
            </a:extLst>
          </p:cNvPr>
          <p:cNvSpPr txBox="1"/>
          <p:nvPr/>
        </p:nvSpPr>
        <p:spPr>
          <a:xfrm>
            <a:off x="6179865" y="4697683"/>
            <a:ext cx="6430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C00000"/>
                </a:solidFill>
                <a:cs typeface="Calibri"/>
              </a:rPr>
              <a:t>15</a:t>
            </a:r>
          </a:p>
        </p:txBody>
      </p:sp>
      <p:sp>
        <p:nvSpPr>
          <p:cNvPr id="21" name="TextBox 20">
            <a:extLst>
              <a:ext uri="{FF2B5EF4-FFF2-40B4-BE49-F238E27FC236}">
                <a16:creationId xmlns:a16="http://schemas.microsoft.com/office/drawing/2014/main" id="{8F125774-5335-4F5C-9FE3-5B73CD3E0DF1}"/>
              </a:ext>
            </a:extLst>
          </p:cNvPr>
          <p:cNvSpPr txBox="1"/>
          <p:nvPr/>
        </p:nvSpPr>
        <p:spPr>
          <a:xfrm>
            <a:off x="6932572" y="4697683"/>
            <a:ext cx="6430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C00000"/>
                </a:solidFill>
                <a:cs typeface="Calibri"/>
              </a:rPr>
              <a:t>10</a:t>
            </a:r>
          </a:p>
        </p:txBody>
      </p:sp>
    </p:spTree>
    <p:extLst>
      <p:ext uri="{BB962C8B-B14F-4D97-AF65-F5344CB8AC3E}">
        <p14:creationId xmlns:p14="http://schemas.microsoft.com/office/powerpoint/2010/main" val="34085725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DA7D-F1DF-4AA4-8899-63D769FFC9C5}"/>
              </a:ext>
            </a:extLst>
          </p:cNvPr>
          <p:cNvSpPr>
            <a:spLocks noGrp="1"/>
          </p:cNvSpPr>
          <p:nvPr>
            <p:ph type="title"/>
          </p:nvPr>
        </p:nvSpPr>
        <p:spPr/>
        <p:txBody>
          <a:bodyPr/>
          <a:lstStyle/>
          <a:p>
            <a:r>
              <a:rPr lang="en-US">
                <a:cs typeface="Calibri Light"/>
              </a:rPr>
              <a:t>Issues with directly using model</a:t>
            </a:r>
          </a:p>
        </p:txBody>
      </p:sp>
      <p:sp>
        <p:nvSpPr>
          <p:cNvPr id="3" name="Content Placeholder 2">
            <a:extLst>
              <a:ext uri="{FF2B5EF4-FFF2-40B4-BE49-F238E27FC236}">
                <a16:creationId xmlns:a16="http://schemas.microsoft.com/office/drawing/2014/main" id="{B0A0C6D2-1028-4DA6-9ADE-76A830D324A6}"/>
              </a:ext>
            </a:extLst>
          </p:cNvPr>
          <p:cNvSpPr>
            <a:spLocks noGrp="1"/>
          </p:cNvSpPr>
          <p:nvPr>
            <p:ph idx="1"/>
          </p:nvPr>
        </p:nvSpPr>
        <p:spPr/>
        <p:txBody>
          <a:bodyPr vert="horz" lIns="91440" tIns="45720" rIns="91440" bIns="45720" rtlCol="0" anchor="t">
            <a:normAutofit/>
          </a:bodyPr>
          <a:lstStyle/>
          <a:p>
            <a:r>
              <a:rPr lang="en-US">
                <a:cs typeface="Calibri"/>
              </a:rPr>
              <a:t>Collisions: two elements get mapped to the same place</a:t>
            </a:r>
          </a:p>
          <a:p>
            <a:r>
              <a:rPr lang="en-US">
                <a:cs typeface="Calibri"/>
              </a:rPr>
              <a:t>Imperfect mapping: array may not be monotonic</a:t>
            </a:r>
          </a:p>
        </p:txBody>
      </p:sp>
    </p:spTree>
    <p:extLst>
      <p:ext uri="{BB962C8B-B14F-4D97-AF65-F5344CB8AC3E}">
        <p14:creationId xmlns:p14="http://schemas.microsoft.com/office/powerpoint/2010/main" val="5650054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ea typeface="+mn-lt"/>
                <a:cs typeface="+mn-lt"/>
              </a:rPr>
              <a:t>Solution use bucketing. Sort within buckets later.</a:t>
            </a:r>
          </a:p>
          <a:p>
            <a:endParaRPr lang="en-US">
              <a:cs typeface="Calibri"/>
            </a:endParaRP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extLst>
              <p:ext uri="{D42A27DB-BD31-4B8C-83A1-F6EECF244321}">
                <p14:modId xmlns:p14="http://schemas.microsoft.com/office/powerpoint/2010/main" val="1066638722"/>
              </p:ext>
            </p:extLst>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386403384"/>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810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ea typeface="+mn-lt"/>
                <a:cs typeface="+mn-lt"/>
              </a:rPr>
              <a:t>Solution use bucketing. Sort within buckets later.</a:t>
            </a:r>
          </a:p>
          <a:p>
            <a:endParaRPr lang="en-US">
              <a:cs typeface="Calibri"/>
            </a:endParaRP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1809213868"/>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2182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ea typeface="+mn-lt"/>
                <a:cs typeface="+mn-lt"/>
              </a:rPr>
              <a:t>Solution use bucketing. Sort within buckets later.</a:t>
            </a:r>
          </a:p>
          <a:p>
            <a:endParaRPr lang="en-US">
              <a:cs typeface="Calibri"/>
            </a:endParaRP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3436435318"/>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7957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ea typeface="+mn-lt"/>
                <a:cs typeface="+mn-lt"/>
              </a:rPr>
              <a:t>Solution use bucketing. Sort within buckets later.</a:t>
            </a:r>
          </a:p>
          <a:p>
            <a:endParaRPr lang="en-US">
              <a:cs typeface="Calibri"/>
            </a:endParaRP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3602484198"/>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870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ea typeface="+mn-lt"/>
                <a:cs typeface="+mn-lt"/>
              </a:rPr>
              <a:t>Solution use bucketing. Sort within buckets later.</a:t>
            </a:r>
          </a:p>
          <a:p>
            <a:endParaRPr lang="en-US">
              <a:cs typeface="Calibri"/>
            </a:endParaRP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616378899"/>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1046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cs typeface="Calibri"/>
              </a:rPr>
              <a:t>Solution use bucketing. Below bucket Size=3</a:t>
            </a: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1330848939"/>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543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ea typeface="+mn-lt"/>
                <a:cs typeface="+mn-lt"/>
              </a:rPr>
              <a:t>Solution use bucketing. Sort within buckets later.</a:t>
            </a:r>
          </a:p>
          <a:p>
            <a:endParaRPr lang="en-US">
              <a:cs typeface="Calibri"/>
            </a:endParaRP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1738068296"/>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84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B-Tree as a model</a:t>
            </a:r>
            <a:endParaRPr lang="en-US"/>
          </a:p>
        </p:txBody>
      </p:sp>
      <p:sp>
        <p:nvSpPr>
          <p:cNvPr id="9" name="Content Placeholder 8">
            <a:extLst>
              <a:ext uri="{FF2B5EF4-FFF2-40B4-BE49-F238E27FC236}">
                <a16:creationId xmlns:a16="http://schemas.microsoft.com/office/drawing/2014/main" id="{13E107DF-D0DA-442A-A852-0CA0AF16C5BE}"/>
              </a:ext>
            </a:extLst>
          </p:cNvPr>
          <p:cNvSpPr>
            <a:spLocks noGrp="1"/>
          </p:cNvSpPr>
          <p:nvPr>
            <p:ph idx="1"/>
          </p:nvPr>
        </p:nvSpPr>
        <p:spPr>
          <a:xfrm>
            <a:off x="838200" y="1825625"/>
            <a:ext cx="3867150" cy="4351338"/>
          </a:xfrm>
        </p:spPr>
        <p:txBody>
          <a:bodyPr vert="horz" lIns="91440" tIns="45720" rIns="91440" bIns="45720" rtlCol="0" anchor="t">
            <a:normAutofit/>
          </a:bodyPr>
          <a:lstStyle/>
          <a:p>
            <a:r>
              <a:rPr lang="en-US">
                <a:cs typeface="Calibri"/>
              </a:rPr>
              <a:t>Maps key to pos</a:t>
            </a:r>
          </a:p>
          <a:p>
            <a:r>
              <a:rPr lang="en-US">
                <a:cs typeface="Calibri"/>
              </a:rPr>
              <a:t>Search between pos and pos + page size</a:t>
            </a:r>
          </a:p>
        </p:txBody>
      </p:sp>
      <p:sp>
        <p:nvSpPr>
          <p:cNvPr id="10" name="Isosceles Triangle 9">
            <a:extLst>
              <a:ext uri="{FF2B5EF4-FFF2-40B4-BE49-F238E27FC236}">
                <a16:creationId xmlns:a16="http://schemas.microsoft.com/office/drawing/2014/main" id="{74BB5918-0A03-46A7-BB07-11F1CEF3A3E6}"/>
              </a:ext>
            </a:extLst>
          </p:cNvPr>
          <p:cNvSpPr/>
          <p:nvPr/>
        </p:nvSpPr>
        <p:spPr>
          <a:xfrm>
            <a:off x="5130529" y="1877003"/>
            <a:ext cx="1930398" cy="220749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cs typeface="Calibri"/>
              </a:rPr>
              <a:t>B-Tree</a:t>
            </a:r>
            <a:endParaRPr lang="en-US"/>
          </a:p>
        </p:txBody>
      </p:sp>
      <p:graphicFrame>
        <p:nvGraphicFramePr>
          <p:cNvPr id="12" name="Table 5">
            <a:extLst>
              <a:ext uri="{FF2B5EF4-FFF2-40B4-BE49-F238E27FC236}">
                <a16:creationId xmlns:a16="http://schemas.microsoft.com/office/drawing/2014/main" id="{02F46B88-46C3-4067-BE51-56B7F7889DC2}"/>
              </a:ext>
            </a:extLst>
          </p:cNvPr>
          <p:cNvGraphicFramePr>
            <a:graphicFrameLocks noGrp="1"/>
          </p:cNvGraphicFramePr>
          <p:nvPr>
            <p:extLst>
              <p:ext uri="{D42A27DB-BD31-4B8C-83A1-F6EECF244321}">
                <p14:modId xmlns:p14="http://schemas.microsoft.com/office/powerpoint/2010/main" val="3073755906"/>
              </p:ext>
            </p:extLst>
          </p:nvPr>
        </p:nvGraphicFramePr>
        <p:xfrm>
          <a:off x="2954655" y="4975621"/>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extLst>
                  <a:ext uri="{0D108BD9-81ED-4DB2-BD59-A6C34878D82A}">
                    <a16:rowId xmlns:a16="http://schemas.microsoft.com/office/drawing/2014/main" val="4112682001"/>
                  </a:ext>
                </a:extLst>
              </a:tr>
            </a:tbl>
          </a:graphicData>
        </a:graphic>
      </p:graphicFrame>
      <p:sp>
        <p:nvSpPr>
          <p:cNvPr id="14" name="TextBox 13">
            <a:extLst>
              <a:ext uri="{FF2B5EF4-FFF2-40B4-BE49-F238E27FC236}">
                <a16:creationId xmlns:a16="http://schemas.microsoft.com/office/drawing/2014/main" id="{1CF78A87-F69D-447D-89C9-86FC52899DD6}"/>
              </a:ext>
            </a:extLst>
          </p:cNvPr>
          <p:cNvSpPr txBox="1"/>
          <p:nvPr/>
        </p:nvSpPr>
        <p:spPr>
          <a:xfrm>
            <a:off x="5419170" y="4958841"/>
            <a:ext cx="1356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Sorted Array</a:t>
            </a:r>
          </a:p>
        </p:txBody>
      </p:sp>
      <p:cxnSp>
        <p:nvCxnSpPr>
          <p:cNvPr id="15" name="Straight Arrow Connector 14">
            <a:extLst>
              <a:ext uri="{FF2B5EF4-FFF2-40B4-BE49-F238E27FC236}">
                <a16:creationId xmlns:a16="http://schemas.microsoft.com/office/drawing/2014/main" id="{ED51ED0F-7C7C-43B4-8079-8A1089B37CB7}"/>
              </a:ext>
            </a:extLst>
          </p:cNvPr>
          <p:cNvCxnSpPr/>
          <p:nvPr/>
        </p:nvCxnSpPr>
        <p:spPr>
          <a:xfrm flipH="1">
            <a:off x="4619625" y="4024313"/>
            <a:ext cx="1104900" cy="990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20BA19B7-CF8C-49AF-85E2-20E7706DFA56}"/>
              </a:ext>
            </a:extLst>
          </p:cNvPr>
          <p:cNvSpPr txBox="1"/>
          <p:nvPr/>
        </p:nvSpPr>
        <p:spPr>
          <a:xfrm>
            <a:off x="4391025" y="5419725"/>
            <a:ext cx="514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pos</a:t>
            </a:r>
          </a:p>
        </p:txBody>
      </p:sp>
      <p:sp>
        <p:nvSpPr>
          <p:cNvPr id="11" name="TextBox 10">
            <a:extLst>
              <a:ext uri="{FF2B5EF4-FFF2-40B4-BE49-F238E27FC236}">
                <a16:creationId xmlns:a16="http://schemas.microsoft.com/office/drawing/2014/main" id="{35DAD715-2376-4A93-9F89-4E576E355BE4}"/>
              </a:ext>
            </a:extLst>
          </p:cNvPr>
          <p:cNvSpPr txBox="1"/>
          <p:nvPr/>
        </p:nvSpPr>
        <p:spPr>
          <a:xfrm>
            <a:off x="5010150" y="5419725"/>
            <a:ext cx="1933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pos + page size</a:t>
            </a:r>
          </a:p>
        </p:txBody>
      </p:sp>
      <p:sp>
        <p:nvSpPr>
          <p:cNvPr id="5" name="Diamond 4">
            <a:extLst>
              <a:ext uri="{FF2B5EF4-FFF2-40B4-BE49-F238E27FC236}">
                <a16:creationId xmlns:a16="http://schemas.microsoft.com/office/drawing/2014/main" id="{1A27A94B-E82A-4255-90DE-3F553023707D}"/>
              </a:ext>
            </a:extLst>
          </p:cNvPr>
          <p:cNvSpPr/>
          <p:nvPr/>
        </p:nvSpPr>
        <p:spPr>
          <a:xfrm flipV="1">
            <a:off x="4586287" y="4910138"/>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2CE739DF-24A0-4CFD-8CCA-BA62FA50A64A}"/>
              </a:ext>
            </a:extLst>
          </p:cNvPr>
          <p:cNvSpPr/>
          <p:nvPr/>
        </p:nvSpPr>
        <p:spPr>
          <a:xfrm flipV="1">
            <a:off x="5357812" y="4910137"/>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3764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cs typeface="Calibri"/>
              </a:rPr>
              <a:t>Solution use bucketing. Sort within buckets later.</a:t>
            </a: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3563079291"/>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2691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cs typeface="Calibri"/>
              </a:rPr>
              <a:t>Solution use bucketing. Sort within buckets later.</a:t>
            </a: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2243175980"/>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3377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cs typeface="Calibri"/>
              </a:rPr>
              <a:t>Solution use bucketing. Sort within buckets later.</a:t>
            </a:r>
          </a:p>
        </p:txBody>
      </p:sp>
      <p:graphicFrame>
        <p:nvGraphicFramePr>
          <p:cNvPr id="4" name="Table 4">
            <a:extLst>
              <a:ext uri="{FF2B5EF4-FFF2-40B4-BE49-F238E27FC236}">
                <a16:creationId xmlns:a16="http://schemas.microsoft.com/office/drawing/2014/main" id="{526DB42F-6908-46BE-826A-7346C01AA258}"/>
              </a:ext>
            </a:extLst>
          </p:cNvPr>
          <p:cNvGraphicFramePr>
            <a:graphicFrameLocks noGrp="1"/>
          </p:cNvGraphicFramePr>
          <p:nvPr/>
        </p:nvGraphicFramePr>
        <p:xfrm>
          <a:off x="1816534" y="300837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8" name="Table 4">
            <a:extLst>
              <a:ext uri="{FF2B5EF4-FFF2-40B4-BE49-F238E27FC236}">
                <a16:creationId xmlns:a16="http://schemas.microsoft.com/office/drawing/2014/main" id="{C3699788-CCAE-4CFF-983C-442E879D951C}"/>
              </a:ext>
            </a:extLst>
          </p:cNvPr>
          <p:cNvGraphicFramePr>
            <a:graphicFrameLocks noGrp="1"/>
          </p:cNvGraphicFramePr>
          <p:nvPr>
            <p:extLst>
              <p:ext uri="{D42A27DB-BD31-4B8C-83A1-F6EECF244321}">
                <p14:modId xmlns:p14="http://schemas.microsoft.com/office/powerpoint/2010/main" val="3871470593"/>
              </p:ext>
            </p:extLst>
          </p:nvPr>
        </p:nvGraphicFramePr>
        <p:xfrm>
          <a:off x="1807241" y="5433766"/>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0" name="Isosceles Triangle 9">
            <a:extLst>
              <a:ext uri="{FF2B5EF4-FFF2-40B4-BE49-F238E27FC236}">
                <a16:creationId xmlns:a16="http://schemas.microsoft.com/office/drawing/2014/main" id="{B34DF7E5-BD23-49B2-B19E-1FF12FD685DA}"/>
              </a:ext>
            </a:extLst>
          </p:cNvPr>
          <p:cNvSpPr/>
          <p:nvPr/>
        </p:nvSpPr>
        <p:spPr>
          <a:xfrm>
            <a:off x="4532998" y="4002126"/>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38C52B-B32E-45B8-96FE-11AB6AE68A50}"/>
              </a:ext>
            </a:extLst>
          </p:cNvPr>
          <p:cNvSpPr txBox="1"/>
          <p:nvPr/>
        </p:nvSpPr>
        <p:spPr>
          <a:xfrm>
            <a:off x="5021766" y="42644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12" name="Straight Arrow Connector 11">
            <a:extLst>
              <a:ext uri="{FF2B5EF4-FFF2-40B4-BE49-F238E27FC236}">
                <a16:creationId xmlns:a16="http://schemas.microsoft.com/office/drawing/2014/main" id="{1497E73E-F48F-4A59-A762-8412C9B8F232}"/>
              </a:ext>
            </a:extLst>
          </p:cNvPr>
          <p:cNvCxnSpPr/>
          <p:nvPr/>
        </p:nvCxnSpPr>
        <p:spPr>
          <a:xfrm flipH="1">
            <a:off x="5283588" y="3425979"/>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7C8EE3-C95C-46E1-B191-D59B69FCF95E}"/>
              </a:ext>
            </a:extLst>
          </p:cNvPr>
          <p:cNvCxnSpPr>
            <a:cxnSpLocks/>
          </p:cNvCxnSpPr>
          <p:nvPr/>
        </p:nvCxnSpPr>
        <p:spPr>
          <a:xfrm flipH="1">
            <a:off x="5283587" y="4717661"/>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BBBB77-33B5-4623-89C7-1B0673E18798}"/>
              </a:ext>
            </a:extLst>
          </p:cNvPr>
          <p:cNvSpPr txBox="1"/>
          <p:nvPr/>
        </p:nvSpPr>
        <p:spPr>
          <a:xfrm>
            <a:off x="8404302" y="5858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43</a:t>
            </a:r>
          </a:p>
        </p:txBody>
      </p:sp>
      <p:sp>
        <p:nvSpPr>
          <p:cNvPr id="7" name="TextBox 6">
            <a:extLst>
              <a:ext uri="{FF2B5EF4-FFF2-40B4-BE49-F238E27FC236}">
                <a16:creationId xmlns:a16="http://schemas.microsoft.com/office/drawing/2014/main" id="{C27FBE0F-D5D2-4098-B677-2C25BAA72962}"/>
              </a:ext>
            </a:extLst>
          </p:cNvPr>
          <p:cNvSpPr txBox="1"/>
          <p:nvPr/>
        </p:nvSpPr>
        <p:spPr>
          <a:xfrm>
            <a:off x="7679474" y="3897351"/>
            <a:ext cx="31334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Bucketing Reduces Collisions!! But does not eliminate them!!</a:t>
            </a:r>
            <a:endParaRPr lang="en-US" b="1">
              <a:cs typeface="Calibri"/>
            </a:endParaRPr>
          </a:p>
        </p:txBody>
      </p:sp>
    </p:spTree>
    <p:extLst>
      <p:ext uri="{BB962C8B-B14F-4D97-AF65-F5344CB8AC3E}">
        <p14:creationId xmlns:p14="http://schemas.microsoft.com/office/powerpoint/2010/main" val="28295585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1E1C-EEDD-4CBE-8DB7-D5592A1673AB}"/>
              </a:ext>
            </a:extLst>
          </p:cNvPr>
          <p:cNvSpPr>
            <a:spLocks noGrp="1"/>
          </p:cNvSpPr>
          <p:nvPr>
            <p:ph type="title"/>
          </p:nvPr>
        </p:nvSpPr>
        <p:spPr/>
        <p:txBody>
          <a:bodyPr/>
          <a:lstStyle/>
          <a:p>
            <a:r>
              <a:rPr lang="en-US">
                <a:cs typeface="Calibri Light"/>
              </a:rPr>
              <a:t>Fixing the collisions: monotonicity not garantued</a:t>
            </a:r>
            <a:endParaRPr lang="en-US"/>
          </a:p>
        </p:txBody>
      </p:sp>
      <p:sp>
        <p:nvSpPr>
          <p:cNvPr id="3" name="Content Placeholder 2">
            <a:extLst>
              <a:ext uri="{FF2B5EF4-FFF2-40B4-BE49-F238E27FC236}">
                <a16:creationId xmlns:a16="http://schemas.microsoft.com/office/drawing/2014/main" id="{1596E06A-1D5D-4E45-82C2-476C33F05943}"/>
              </a:ext>
            </a:extLst>
          </p:cNvPr>
          <p:cNvSpPr>
            <a:spLocks noGrp="1"/>
          </p:cNvSpPr>
          <p:nvPr>
            <p:ph idx="1"/>
          </p:nvPr>
        </p:nvSpPr>
        <p:spPr/>
        <p:txBody>
          <a:bodyPr vert="horz" lIns="91440" tIns="45720" rIns="91440" bIns="45720" rtlCol="0" anchor="t">
            <a:normAutofit/>
          </a:bodyPr>
          <a:lstStyle/>
          <a:p>
            <a:r>
              <a:rPr lang="en-US">
                <a:cs typeface="Calibri"/>
              </a:rPr>
              <a:t>Standard Problem in Hash Maps</a:t>
            </a:r>
          </a:p>
          <a:p>
            <a:r>
              <a:rPr lang="en-US">
                <a:cs typeface="Calibri"/>
              </a:rPr>
              <a:t>Solution use bucketing. Sort within buckets later.</a:t>
            </a:r>
          </a:p>
          <a:p>
            <a:r>
              <a:rPr lang="en-US">
                <a:cs typeface="Calibri"/>
              </a:rPr>
              <a:t>When bucket full, throw the extra bucketin a separate array.</a:t>
            </a:r>
          </a:p>
        </p:txBody>
      </p:sp>
      <p:graphicFrame>
        <p:nvGraphicFramePr>
          <p:cNvPr id="6" name="Table 4">
            <a:extLst>
              <a:ext uri="{FF2B5EF4-FFF2-40B4-BE49-F238E27FC236}">
                <a16:creationId xmlns:a16="http://schemas.microsoft.com/office/drawing/2014/main" id="{938FCA1C-0CB7-490B-A899-76549B757CB7}"/>
              </a:ext>
            </a:extLst>
          </p:cNvPr>
          <p:cNvGraphicFramePr>
            <a:graphicFrameLocks noGrp="1"/>
          </p:cNvGraphicFramePr>
          <p:nvPr>
            <p:extLst>
              <p:ext uri="{D42A27DB-BD31-4B8C-83A1-F6EECF244321}">
                <p14:modId xmlns:p14="http://schemas.microsoft.com/office/powerpoint/2010/main" val="446722398"/>
              </p:ext>
            </p:extLst>
          </p:nvPr>
        </p:nvGraphicFramePr>
        <p:xfrm>
          <a:off x="1677144" y="3463717"/>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graphicFrame>
        <p:nvGraphicFramePr>
          <p:cNvPr id="9" name="Table 4">
            <a:extLst>
              <a:ext uri="{FF2B5EF4-FFF2-40B4-BE49-F238E27FC236}">
                <a16:creationId xmlns:a16="http://schemas.microsoft.com/office/drawing/2014/main" id="{D79C48B2-1054-4466-B517-4C2C4BE22883}"/>
              </a:ext>
            </a:extLst>
          </p:cNvPr>
          <p:cNvGraphicFramePr>
            <a:graphicFrameLocks noGrp="1"/>
          </p:cNvGraphicFramePr>
          <p:nvPr>
            <p:extLst>
              <p:ext uri="{D42A27DB-BD31-4B8C-83A1-F6EECF244321}">
                <p14:modId xmlns:p14="http://schemas.microsoft.com/office/powerpoint/2010/main" val="464784489"/>
              </p:ext>
            </p:extLst>
          </p:nvPr>
        </p:nvGraphicFramePr>
        <p:xfrm>
          <a:off x="1667851" y="5889107"/>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endParaRPr lang="en-US">
                        <a:solidFill>
                          <a:schemeClr val="tx1">
                            <a:lumMod val="95000"/>
                            <a:lumOff val="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60000"/>
                        <a:lumOff val="40000"/>
                      </a:schemeClr>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extLst>
                  <a:ext uri="{0D108BD9-81ED-4DB2-BD59-A6C34878D82A}">
                    <a16:rowId xmlns:a16="http://schemas.microsoft.com/office/drawing/2014/main" val="3217002717"/>
                  </a:ext>
                </a:extLst>
              </a:tr>
            </a:tbl>
          </a:graphicData>
        </a:graphic>
      </p:graphicFrame>
      <p:sp>
        <p:nvSpPr>
          <p:cNvPr id="17" name="Isosceles Triangle 16">
            <a:extLst>
              <a:ext uri="{FF2B5EF4-FFF2-40B4-BE49-F238E27FC236}">
                <a16:creationId xmlns:a16="http://schemas.microsoft.com/office/drawing/2014/main" id="{F4D14E6A-591B-4252-BE9E-0B0AC1AF0684}"/>
              </a:ext>
            </a:extLst>
          </p:cNvPr>
          <p:cNvSpPr/>
          <p:nvPr/>
        </p:nvSpPr>
        <p:spPr>
          <a:xfrm>
            <a:off x="4393608" y="4457467"/>
            <a:ext cx="1505412" cy="7155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B51393A-4F38-4674-8174-13164E97FEE2}"/>
              </a:ext>
            </a:extLst>
          </p:cNvPr>
          <p:cNvSpPr txBox="1"/>
          <p:nvPr/>
        </p:nvSpPr>
        <p:spPr>
          <a:xfrm>
            <a:off x="4882376" y="47197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RMI</a:t>
            </a:r>
          </a:p>
        </p:txBody>
      </p:sp>
      <p:cxnSp>
        <p:nvCxnSpPr>
          <p:cNvPr id="21" name="Straight Arrow Connector 20">
            <a:extLst>
              <a:ext uri="{FF2B5EF4-FFF2-40B4-BE49-F238E27FC236}">
                <a16:creationId xmlns:a16="http://schemas.microsoft.com/office/drawing/2014/main" id="{69A22CE9-E793-4CE7-A9E0-A65D05285339}"/>
              </a:ext>
            </a:extLst>
          </p:cNvPr>
          <p:cNvCxnSpPr/>
          <p:nvPr/>
        </p:nvCxnSpPr>
        <p:spPr>
          <a:xfrm flipH="1">
            <a:off x="5144198" y="3881320"/>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FFEF59-D5D0-4029-9796-FD1F13602466}"/>
              </a:ext>
            </a:extLst>
          </p:cNvPr>
          <p:cNvCxnSpPr>
            <a:cxnSpLocks/>
          </p:cNvCxnSpPr>
          <p:nvPr/>
        </p:nvCxnSpPr>
        <p:spPr>
          <a:xfrm flipH="1">
            <a:off x="5144197" y="5173002"/>
            <a:ext cx="5575" cy="575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8D9EB1-C8A3-40CC-A36B-85055AD79955}"/>
              </a:ext>
            </a:extLst>
          </p:cNvPr>
          <p:cNvSpPr txBox="1"/>
          <p:nvPr/>
        </p:nvSpPr>
        <p:spPr>
          <a:xfrm>
            <a:off x="8264912" y="63134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43</a:t>
            </a:r>
          </a:p>
        </p:txBody>
      </p:sp>
      <p:sp>
        <p:nvSpPr>
          <p:cNvPr id="27" name="TextBox 26">
            <a:extLst>
              <a:ext uri="{FF2B5EF4-FFF2-40B4-BE49-F238E27FC236}">
                <a16:creationId xmlns:a16="http://schemas.microsoft.com/office/drawing/2014/main" id="{BD2FBC41-814D-439C-B313-17B9F3DD96FD}"/>
              </a:ext>
            </a:extLst>
          </p:cNvPr>
          <p:cNvSpPr txBox="1"/>
          <p:nvPr/>
        </p:nvSpPr>
        <p:spPr>
          <a:xfrm>
            <a:off x="7540084" y="4352692"/>
            <a:ext cx="31334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Bucketing Reduces Collisions!! But does not eliminate them!!</a:t>
            </a:r>
            <a:endParaRPr lang="en-US" b="1">
              <a:cs typeface="Calibri"/>
            </a:endParaRPr>
          </a:p>
        </p:txBody>
      </p:sp>
      <p:pic>
        <p:nvPicPr>
          <p:cNvPr id="28" name="Picture 28">
            <a:extLst>
              <a:ext uri="{FF2B5EF4-FFF2-40B4-BE49-F238E27FC236}">
                <a16:creationId xmlns:a16="http://schemas.microsoft.com/office/drawing/2014/main" id="{FFFEA99F-3F69-4F42-A97D-42C77A938628}"/>
              </a:ext>
            </a:extLst>
          </p:cNvPr>
          <p:cNvPicPr>
            <a:picLocks noChangeAspect="1"/>
          </p:cNvPicPr>
          <p:nvPr/>
        </p:nvPicPr>
        <p:blipFill>
          <a:blip r:embed="rId2"/>
          <a:stretch>
            <a:fillRect/>
          </a:stretch>
        </p:blipFill>
        <p:spPr>
          <a:xfrm>
            <a:off x="10347635" y="5703152"/>
            <a:ext cx="1123950" cy="971550"/>
          </a:xfrm>
          <a:prstGeom prst="rect">
            <a:avLst/>
          </a:prstGeom>
        </p:spPr>
      </p:pic>
      <p:cxnSp>
        <p:nvCxnSpPr>
          <p:cNvPr id="29" name="Straight Arrow Connector 28">
            <a:extLst>
              <a:ext uri="{FF2B5EF4-FFF2-40B4-BE49-F238E27FC236}">
                <a16:creationId xmlns:a16="http://schemas.microsoft.com/office/drawing/2014/main" id="{42CC5888-F1BF-45C9-96D3-60235F1C56EA}"/>
              </a:ext>
            </a:extLst>
          </p:cNvPr>
          <p:cNvCxnSpPr>
            <a:cxnSpLocks/>
          </p:cNvCxnSpPr>
          <p:nvPr/>
        </p:nvCxnSpPr>
        <p:spPr>
          <a:xfrm flipV="1">
            <a:off x="8759979" y="6259318"/>
            <a:ext cx="1722864" cy="2193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59776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3198-F56E-4E9B-BC91-E3CEE7564A01}"/>
              </a:ext>
            </a:extLst>
          </p:cNvPr>
          <p:cNvSpPr>
            <a:spLocks noGrp="1"/>
          </p:cNvSpPr>
          <p:nvPr>
            <p:ph type="title"/>
          </p:nvPr>
        </p:nvSpPr>
        <p:spPr/>
        <p:txBody>
          <a:bodyPr/>
          <a:lstStyle/>
          <a:p>
            <a:r>
              <a:rPr lang="en-US">
                <a:cs typeface="Calibri Light"/>
              </a:rPr>
              <a:t>Imperfect Array</a:t>
            </a:r>
            <a:endParaRPr lang="en-US"/>
          </a:p>
        </p:txBody>
      </p:sp>
      <p:sp>
        <p:nvSpPr>
          <p:cNvPr id="3" name="Content Placeholder 2">
            <a:extLst>
              <a:ext uri="{FF2B5EF4-FFF2-40B4-BE49-F238E27FC236}">
                <a16:creationId xmlns:a16="http://schemas.microsoft.com/office/drawing/2014/main" id="{46A10A0B-043A-4A82-AB80-DE0AD7F9F8B5}"/>
              </a:ext>
            </a:extLst>
          </p:cNvPr>
          <p:cNvSpPr>
            <a:spLocks noGrp="1"/>
          </p:cNvSpPr>
          <p:nvPr>
            <p:ph idx="1"/>
          </p:nvPr>
        </p:nvSpPr>
        <p:spPr/>
        <p:txBody>
          <a:bodyPr vert="horz" lIns="91440" tIns="45720" rIns="91440" bIns="45720" rtlCol="0" anchor="t">
            <a:normAutofit/>
          </a:bodyPr>
          <a:lstStyle/>
          <a:p>
            <a:r>
              <a:rPr lang="en-US">
                <a:cs typeface="Calibri"/>
              </a:rPr>
              <a:t>Since the array is nearly sorted. </a:t>
            </a:r>
            <a:endParaRPr lang="en-US"/>
          </a:p>
          <a:p>
            <a:r>
              <a:rPr lang="en-US">
                <a:cs typeface="Calibri"/>
              </a:rPr>
              <a:t>We use a fast-sorting algorithm for nearly sorted array.</a:t>
            </a:r>
          </a:p>
          <a:p>
            <a:r>
              <a:rPr lang="en-US">
                <a:cs typeface="Calibri"/>
              </a:rPr>
              <a:t>Insertion Sort is good for such cases.</a:t>
            </a:r>
          </a:p>
        </p:txBody>
      </p:sp>
      <p:pic>
        <p:nvPicPr>
          <p:cNvPr id="5" name="Picture 5" descr="Diagram&#10;&#10;Description automatically generated">
            <a:extLst>
              <a:ext uri="{FF2B5EF4-FFF2-40B4-BE49-F238E27FC236}">
                <a16:creationId xmlns:a16="http://schemas.microsoft.com/office/drawing/2014/main" id="{4F849B4C-1D8D-4F15-9217-065485D61B05}"/>
              </a:ext>
            </a:extLst>
          </p:cNvPr>
          <p:cNvPicPr>
            <a:picLocks noChangeAspect="1"/>
          </p:cNvPicPr>
          <p:nvPr/>
        </p:nvPicPr>
        <p:blipFill>
          <a:blip r:embed="rId2"/>
          <a:stretch>
            <a:fillRect/>
          </a:stretch>
        </p:blipFill>
        <p:spPr>
          <a:xfrm>
            <a:off x="2658533" y="3347423"/>
            <a:ext cx="5683955" cy="3278887"/>
          </a:xfrm>
          <a:prstGeom prst="rect">
            <a:avLst/>
          </a:prstGeom>
        </p:spPr>
      </p:pic>
    </p:spTree>
    <p:extLst>
      <p:ext uri="{BB962C8B-B14F-4D97-AF65-F5344CB8AC3E}">
        <p14:creationId xmlns:p14="http://schemas.microsoft.com/office/powerpoint/2010/main" val="17006444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DE50-D605-40C4-8AAF-21C481628044}"/>
              </a:ext>
            </a:extLst>
          </p:cNvPr>
          <p:cNvSpPr>
            <a:spLocks noGrp="1"/>
          </p:cNvSpPr>
          <p:nvPr>
            <p:ph type="title"/>
          </p:nvPr>
        </p:nvSpPr>
        <p:spPr/>
        <p:txBody>
          <a:bodyPr/>
          <a:lstStyle/>
          <a:p>
            <a:r>
              <a:rPr lang="en-US">
                <a:cs typeface="Calibri Light"/>
              </a:rPr>
              <a:t>Learned Sort: After Fixing All Issues</a:t>
            </a:r>
          </a:p>
        </p:txBody>
      </p:sp>
      <p:pic>
        <p:nvPicPr>
          <p:cNvPr id="7" name="Picture 7">
            <a:extLst>
              <a:ext uri="{FF2B5EF4-FFF2-40B4-BE49-F238E27FC236}">
                <a16:creationId xmlns:a16="http://schemas.microsoft.com/office/drawing/2014/main" id="{3FB05D7E-3E53-484A-AD6E-8BBA96CC811C}"/>
              </a:ext>
            </a:extLst>
          </p:cNvPr>
          <p:cNvPicPr>
            <a:picLocks noGrp="1" noChangeAspect="1"/>
          </p:cNvPicPr>
          <p:nvPr>
            <p:ph idx="1"/>
          </p:nvPr>
        </p:nvPicPr>
        <p:blipFill>
          <a:blip r:embed="rId2"/>
          <a:stretch>
            <a:fillRect/>
          </a:stretch>
        </p:blipFill>
        <p:spPr>
          <a:xfrm>
            <a:off x="217311" y="1938472"/>
            <a:ext cx="11463867" cy="3290264"/>
          </a:xfrm>
        </p:spPr>
      </p:pic>
      <p:sp>
        <p:nvSpPr>
          <p:cNvPr id="8" name="Rectangle 7">
            <a:extLst>
              <a:ext uri="{FF2B5EF4-FFF2-40B4-BE49-F238E27FC236}">
                <a16:creationId xmlns:a16="http://schemas.microsoft.com/office/drawing/2014/main" id="{7FC17E8A-042E-4FB8-BEDF-92502A696F97}"/>
              </a:ext>
            </a:extLst>
          </p:cNvPr>
          <p:cNvSpPr/>
          <p:nvPr/>
        </p:nvSpPr>
        <p:spPr>
          <a:xfrm>
            <a:off x="462845" y="2847623"/>
            <a:ext cx="5339644" cy="100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8C1CC6-6106-4051-BB0B-223DAF588707}"/>
              </a:ext>
            </a:extLst>
          </p:cNvPr>
          <p:cNvSpPr/>
          <p:nvPr/>
        </p:nvSpPr>
        <p:spPr>
          <a:xfrm>
            <a:off x="5672666" y="3033889"/>
            <a:ext cx="637822" cy="282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7BD5658-D5D3-4B1F-A102-6178DBF6D310}"/>
              </a:ext>
            </a:extLst>
          </p:cNvPr>
          <p:cNvSpPr/>
          <p:nvPr/>
        </p:nvSpPr>
        <p:spPr>
          <a:xfrm>
            <a:off x="2333385" y="3300355"/>
            <a:ext cx="1505412" cy="986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RMI</a:t>
            </a:r>
            <a:endParaRPr lang="en-US">
              <a:solidFill>
                <a:schemeClr val="tx1"/>
              </a:solidFill>
            </a:endParaRPr>
          </a:p>
        </p:txBody>
      </p:sp>
      <p:cxnSp>
        <p:nvCxnSpPr>
          <p:cNvPr id="12" name="Straight Arrow Connector 11">
            <a:extLst>
              <a:ext uri="{FF2B5EF4-FFF2-40B4-BE49-F238E27FC236}">
                <a16:creationId xmlns:a16="http://schemas.microsoft.com/office/drawing/2014/main" id="{A57D1E4D-1281-4655-88C6-A029E4D0B8A1}"/>
              </a:ext>
            </a:extLst>
          </p:cNvPr>
          <p:cNvCxnSpPr/>
          <p:nvPr/>
        </p:nvCxnSpPr>
        <p:spPr>
          <a:xfrm>
            <a:off x="3076220" y="2723447"/>
            <a:ext cx="16935" cy="57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3E6C4DDE-1E81-416C-AD6C-5434551A8D35}"/>
              </a:ext>
            </a:extLst>
          </p:cNvPr>
          <p:cNvSpPr/>
          <p:nvPr/>
        </p:nvSpPr>
        <p:spPr>
          <a:xfrm>
            <a:off x="3849511" y="3671711"/>
            <a:ext cx="1665112" cy="383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Bucket Full</a:t>
            </a:r>
            <a:endParaRPr lang="en-US">
              <a:solidFill>
                <a:schemeClr val="tx1"/>
              </a:solidFill>
            </a:endParaRPr>
          </a:p>
        </p:txBody>
      </p:sp>
      <p:sp>
        <p:nvSpPr>
          <p:cNvPr id="15" name="Rectangle 14">
            <a:extLst>
              <a:ext uri="{FF2B5EF4-FFF2-40B4-BE49-F238E27FC236}">
                <a16:creationId xmlns:a16="http://schemas.microsoft.com/office/drawing/2014/main" id="{C6944D79-656C-41B7-A2F4-0DE2FE6E10DF}"/>
              </a:ext>
            </a:extLst>
          </p:cNvPr>
          <p:cNvSpPr/>
          <p:nvPr/>
        </p:nvSpPr>
        <p:spPr>
          <a:xfrm>
            <a:off x="6389511" y="1481667"/>
            <a:ext cx="5260622" cy="3742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7C6882-B576-42B0-BC6B-8F21E7475E61}"/>
              </a:ext>
            </a:extLst>
          </p:cNvPr>
          <p:cNvSpPr/>
          <p:nvPr/>
        </p:nvSpPr>
        <p:spPr>
          <a:xfrm>
            <a:off x="5926666" y="3824112"/>
            <a:ext cx="4780844" cy="92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0947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DE50-D605-40C4-8AAF-21C481628044}"/>
              </a:ext>
            </a:extLst>
          </p:cNvPr>
          <p:cNvSpPr>
            <a:spLocks noGrp="1"/>
          </p:cNvSpPr>
          <p:nvPr>
            <p:ph type="title"/>
          </p:nvPr>
        </p:nvSpPr>
        <p:spPr/>
        <p:txBody>
          <a:bodyPr/>
          <a:lstStyle/>
          <a:p>
            <a:r>
              <a:rPr lang="en-US">
                <a:ea typeface="+mj-lt"/>
                <a:cs typeface="+mj-lt"/>
              </a:rPr>
              <a:t>Learned Sort: After Fixing All Issues</a:t>
            </a:r>
          </a:p>
        </p:txBody>
      </p:sp>
      <p:pic>
        <p:nvPicPr>
          <p:cNvPr id="7" name="Picture 7">
            <a:extLst>
              <a:ext uri="{FF2B5EF4-FFF2-40B4-BE49-F238E27FC236}">
                <a16:creationId xmlns:a16="http://schemas.microsoft.com/office/drawing/2014/main" id="{3FB05D7E-3E53-484A-AD6E-8BBA96CC811C}"/>
              </a:ext>
            </a:extLst>
          </p:cNvPr>
          <p:cNvPicPr>
            <a:picLocks noGrp="1" noChangeAspect="1"/>
          </p:cNvPicPr>
          <p:nvPr>
            <p:ph idx="1"/>
          </p:nvPr>
        </p:nvPicPr>
        <p:blipFill>
          <a:blip r:embed="rId2"/>
          <a:stretch>
            <a:fillRect/>
          </a:stretch>
        </p:blipFill>
        <p:spPr>
          <a:xfrm>
            <a:off x="217311" y="1938472"/>
            <a:ext cx="11463867" cy="3290264"/>
          </a:xfrm>
        </p:spPr>
      </p:pic>
      <p:sp>
        <p:nvSpPr>
          <p:cNvPr id="8" name="Rectangle 7">
            <a:extLst>
              <a:ext uri="{FF2B5EF4-FFF2-40B4-BE49-F238E27FC236}">
                <a16:creationId xmlns:a16="http://schemas.microsoft.com/office/drawing/2014/main" id="{7FC17E8A-042E-4FB8-BEDF-92502A696F97}"/>
              </a:ext>
            </a:extLst>
          </p:cNvPr>
          <p:cNvSpPr/>
          <p:nvPr/>
        </p:nvSpPr>
        <p:spPr>
          <a:xfrm>
            <a:off x="462845" y="2847623"/>
            <a:ext cx="5339644" cy="1049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8C1CC6-6106-4051-BB0B-223DAF588707}"/>
              </a:ext>
            </a:extLst>
          </p:cNvPr>
          <p:cNvSpPr/>
          <p:nvPr/>
        </p:nvSpPr>
        <p:spPr>
          <a:xfrm>
            <a:off x="5672666" y="3033889"/>
            <a:ext cx="637822" cy="282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7BD5658-D5D3-4B1F-A102-6178DBF6D310}"/>
              </a:ext>
            </a:extLst>
          </p:cNvPr>
          <p:cNvSpPr/>
          <p:nvPr/>
        </p:nvSpPr>
        <p:spPr>
          <a:xfrm>
            <a:off x="2333385" y="3300355"/>
            <a:ext cx="1505412" cy="986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RMI</a:t>
            </a:r>
            <a:endParaRPr lang="en-US">
              <a:solidFill>
                <a:schemeClr val="tx1"/>
              </a:solidFill>
            </a:endParaRPr>
          </a:p>
        </p:txBody>
      </p:sp>
      <p:cxnSp>
        <p:nvCxnSpPr>
          <p:cNvPr id="12" name="Straight Arrow Connector 11">
            <a:extLst>
              <a:ext uri="{FF2B5EF4-FFF2-40B4-BE49-F238E27FC236}">
                <a16:creationId xmlns:a16="http://schemas.microsoft.com/office/drawing/2014/main" id="{A57D1E4D-1281-4655-88C6-A029E4D0B8A1}"/>
              </a:ext>
            </a:extLst>
          </p:cNvPr>
          <p:cNvCxnSpPr/>
          <p:nvPr/>
        </p:nvCxnSpPr>
        <p:spPr>
          <a:xfrm>
            <a:off x="3076220" y="2723447"/>
            <a:ext cx="16935" cy="57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3E6C4DDE-1E81-416C-AD6C-5434551A8D35}"/>
              </a:ext>
            </a:extLst>
          </p:cNvPr>
          <p:cNvSpPr/>
          <p:nvPr/>
        </p:nvSpPr>
        <p:spPr>
          <a:xfrm>
            <a:off x="3849511" y="3671711"/>
            <a:ext cx="1665112" cy="383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Bucket Full</a:t>
            </a:r>
            <a:endParaRPr lang="en-US">
              <a:solidFill>
                <a:schemeClr val="tx1"/>
              </a:solidFill>
            </a:endParaRPr>
          </a:p>
        </p:txBody>
      </p:sp>
      <p:sp>
        <p:nvSpPr>
          <p:cNvPr id="3" name="Rectangle 2">
            <a:extLst>
              <a:ext uri="{FF2B5EF4-FFF2-40B4-BE49-F238E27FC236}">
                <a16:creationId xmlns:a16="http://schemas.microsoft.com/office/drawing/2014/main" id="{9886ACC1-51E8-457A-A0AB-7F31E50004AB}"/>
              </a:ext>
            </a:extLst>
          </p:cNvPr>
          <p:cNvSpPr/>
          <p:nvPr/>
        </p:nvSpPr>
        <p:spPr>
          <a:xfrm>
            <a:off x="6389511" y="2960511"/>
            <a:ext cx="5260622" cy="2269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E69ECF9-C856-4BC3-B525-7975315C6C4E}"/>
              </a:ext>
            </a:extLst>
          </p:cNvPr>
          <p:cNvSpPr/>
          <p:nvPr/>
        </p:nvSpPr>
        <p:spPr>
          <a:xfrm>
            <a:off x="5926666" y="3824112"/>
            <a:ext cx="4780844" cy="92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340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DE50-D605-40C4-8AAF-21C481628044}"/>
              </a:ext>
            </a:extLst>
          </p:cNvPr>
          <p:cNvSpPr>
            <a:spLocks noGrp="1"/>
          </p:cNvSpPr>
          <p:nvPr>
            <p:ph type="title"/>
          </p:nvPr>
        </p:nvSpPr>
        <p:spPr/>
        <p:txBody>
          <a:bodyPr/>
          <a:lstStyle/>
          <a:p>
            <a:r>
              <a:rPr lang="en-US">
                <a:ea typeface="+mj-lt"/>
                <a:cs typeface="+mj-lt"/>
              </a:rPr>
              <a:t>Learned Sort: After Fixing All Issues</a:t>
            </a:r>
          </a:p>
        </p:txBody>
      </p:sp>
      <p:pic>
        <p:nvPicPr>
          <p:cNvPr id="7" name="Picture 7">
            <a:extLst>
              <a:ext uri="{FF2B5EF4-FFF2-40B4-BE49-F238E27FC236}">
                <a16:creationId xmlns:a16="http://schemas.microsoft.com/office/drawing/2014/main" id="{3FB05D7E-3E53-484A-AD6E-8BBA96CC811C}"/>
              </a:ext>
            </a:extLst>
          </p:cNvPr>
          <p:cNvPicPr>
            <a:picLocks noGrp="1" noChangeAspect="1"/>
          </p:cNvPicPr>
          <p:nvPr>
            <p:ph idx="1"/>
          </p:nvPr>
        </p:nvPicPr>
        <p:blipFill>
          <a:blip r:embed="rId2"/>
          <a:stretch>
            <a:fillRect/>
          </a:stretch>
        </p:blipFill>
        <p:spPr>
          <a:xfrm>
            <a:off x="217311" y="1938472"/>
            <a:ext cx="11463867" cy="3290264"/>
          </a:xfrm>
        </p:spPr>
      </p:pic>
      <p:sp>
        <p:nvSpPr>
          <p:cNvPr id="8" name="Rectangle 7">
            <a:extLst>
              <a:ext uri="{FF2B5EF4-FFF2-40B4-BE49-F238E27FC236}">
                <a16:creationId xmlns:a16="http://schemas.microsoft.com/office/drawing/2014/main" id="{7FC17E8A-042E-4FB8-BEDF-92502A696F97}"/>
              </a:ext>
            </a:extLst>
          </p:cNvPr>
          <p:cNvSpPr/>
          <p:nvPr/>
        </p:nvSpPr>
        <p:spPr>
          <a:xfrm>
            <a:off x="462845" y="2847623"/>
            <a:ext cx="5339644" cy="1049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8C1CC6-6106-4051-BB0B-223DAF588707}"/>
              </a:ext>
            </a:extLst>
          </p:cNvPr>
          <p:cNvSpPr/>
          <p:nvPr/>
        </p:nvSpPr>
        <p:spPr>
          <a:xfrm>
            <a:off x="5672666" y="3033889"/>
            <a:ext cx="637822" cy="282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7BD5658-D5D3-4B1F-A102-6178DBF6D310}"/>
              </a:ext>
            </a:extLst>
          </p:cNvPr>
          <p:cNvSpPr/>
          <p:nvPr/>
        </p:nvSpPr>
        <p:spPr>
          <a:xfrm>
            <a:off x="2333385" y="3300355"/>
            <a:ext cx="1505412" cy="986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RMI</a:t>
            </a:r>
            <a:endParaRPr lang="en-US">
              <a:solidFill>
                <a:schemeClr val="tx1"/>
              </a:solidFill>
            </a:endParaRPr>
          </a:p>
        </p:txBody>
      </p:sp>
      <p:cxnSp>
        <p:nvCxnSpPr>
          <p:cNvPr id="12" name="Straight Arrow Connector 11">
            <a:extLst>
              <a:ext uri="{FF2B5EF4-FFF2-40B4-BE49-F238E27FC236}">
                <a16:creationId xmlns:a16="http://schemas.microsoft.com/office/drawing/2014/main" id="{A57D1E4D-1281-4655-88C6-A029E4D0B8A1}"/>
              </a:ext>
            </a:extLst>
          </p:cNvPr>
          <p:cNvCxnSpPr/>
          <p:nvPr/>
        </p:nvCxnSpPr>
        <p:spPr>
          <a:xfrm>
            <a:off x="3076220" y="2723447"/>
            <a:ext cx="16935" cy="57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3E6C4DDE-1E81-416C-AD6C-5434551A8D35}"/>
              </a:ext>
            </a:extLst>
          </p:cNvPr>
          <p:cNvSpPr/>
          <p:nvPr/>
        </p:nvSpPr>
        <p:spPr>
          <a:xfrm>
            <a:off x="3849511" y="3671711"/>
            <a:ext cx="1665112" cy="383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Bucket Full</a:t>
            </a:r>
            <a:endParaRPr lang="en-US">
              <a:solidFill>
                <a:schemeClr val="tx1"/>
              </a:solidFill>
            </a:endParaRPr>
          </a:p>
        </p:txBody>
      </p:sp>
      <p:sp>
        <p:nvSpPr>
          <p:cNvPr id="3" name="Rectangle 2">
            <a:extLst>
              <a:ext uri="{FF2B5EF4-FFF2-40B4-BE49-F238E27FC236}">
                <a16:creationId xmlns:a16="http://schemas.microsoft.com/office/drawing/2014/main" id="{D22467AE-A6B9-4846-9730-1109557A0600}"/>
              </a:ext>
            </a:extLst>
          </p:cNvPr>
          <p:cNvSpPr/>
          <p:nvPr/>
        </p:nvSpPr>
        <p:spPr>
          <a:xfrm>
            <a:off x="5875865" y="3993445"/>
            <a:ext cx="5994400" cy="942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55B400-D097-437A-9C97-4D6E804BCF34}"/>
              </a:ext>
            </a:extLst>
          </p:cNvPr>
          <p:cNvSpPr/>
          <p:nvPr/>
        </p:nvSpPr>
        <p:spPr>
          <a:xfrm>
            <a:off x="5994398" y="3812823"/>
            <a:ext cx="609602" cy="485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82808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DE50-D605-40C4-8AAF-21C481628044}"/>
              </a:ext>
            </a:extLst>
          </p:cNvPr>
          <p:cNvSpPr>
            <a:spLocks noGrp="1"/>
          </p:cNvSpPr>
          <p:nvPr>
            <p:ph type="title"/>
          </p:nvPr>
        </p:nvSpPr>
        <p:spPr/>
        <p:txBody>
          <a:bodyPr/>
          <a:lstStyle/>
          <a:p>
            <a:r>
              <a:rPr lang="en-US">
                <a:ea typeface="+mj-lt"/>
                <a:cs typeface="+mj-lt"/>
              </a:rPr>
              <a:t>Learned Sort: After Fixing All Issues</a:t>
            </a:r>
          </a:p>
        </p:txBody>
      </p:sp>
      <p:pic>
        <p:nvPicPr>
          <p:cNvPr id="7" name="Picture 7">
            <a:extLst>
              <a:ext uri="{FF2B5EF4-FFF2-40B4-BE49-F238E27FC236}">
                <a16:creationId xmlns:a16="http://schemas.microsoft.com/office/drawing/2014/main" id="{3FB05D7E-3E53-484A-AD6E-8BBA96CC811C}"/>
              </a:ext>
            </a:extLst>
          </p:cNvPr>
          <p:cNvPicPr>
            <a:picLocks noGrp="1" noChangeAspect="1"/>
          </p:cNvPicPr>
          <p:nvPr>
            <p:ph idx="1"/>
          </p:nvPr>
        </p:nvPicPr>
        <p:blipFill>
          <a:blip r:embed="rId2"/>
          <a:stretch>
            <a:fillRect/>
          </a:stretch>
        </p:blipFill>
        <p:spPr>
          <a:xfrm>
            <a:off x="217311" y="1938472"/>
            <a:ext cx="11463867" cy="3290264"/>
          </a:xfrm>
        </p:spPr>
      </p:pic>
      <p:sp>
        <p:nvSpPr>
          <p:cNvPr id="8" name="Rectangle 7">
            <a:extLst>
              <a:ext uri="{FF2B5EF4-FFF2-40B4-BE49-F238E27FC236}">
                <a16:creationId xmlns:a16="http://schemas.microsoft.com/office/drawing/2014/main" id="{7FC17E8A-042E-4FB8-BEDF-92502A696F97}"/>
              </a:ext>
            </a:extLst>
          </p:cNvPr>
          <p:cNvSpPr/>
          <p:nvPr/>
        </p:nvSpPr>
        <p:spPr>
          <a:xfrm>
            <a:off x="462845" y="2847623"/>
            <a:ext cx="5339644" cy="1049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8C1CC6-6106-4051-BB0B-223DAF588707}"/>
              </a:ext>
            </a:extLst>
          </p:cNvPr>
          <p:cNvSpPr/>
          <p:nvPr/>
        </p:nvSpPr>
        <p:spPr>
          <a:xfrm>
            <a:off x="5672666" y="3033889"/>
            <a:ext cx="637822" cy="282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7BD5658-D5D3-4B1F-A102-6178DBF6D310}"/>
              </a:ext>
            </a:extLst>
          </p:cNvPr>
          <p:cNvSpPr/>
          <p:nvPr/>
        </p:nvSpPr>
        <p:spPr>
          <a:xfrm>
            <a:off x="2333385" y="3300355"/>
            <a:ext cx="1505412" cy="986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RMI</a:t>
            </a:r>
            <a:endParaRPr lang="en-US">
              <a:solidFill>
                <a:schemeClr val="tx1"/>
              </a:solidFill>
            </a:endParaRPr>
          </a:p>
        </p:txBody>
      </p:sp>
      <p:cxnSp>
        <p:nvCxnSpPr>
          <p:cNvPr id="12" name="Straight Arrow Connector 11">
            <a:extLst>
              <a:ext uri="{FF2B5EF4-FFF2-40B4-BE49-F238E27FC236}">
                <a16:creationId xmlns:a16="http://schemas.microsoft.com/office/drawing/2014/main" id="{A57D1E4D-1281-4655-88C6-A029E4D0B8A1}"/>
              </a:ext>
            </a:extLst>
          </p:cNvPr>
          <p:cNvCxnSpPr/>
          <p:nvPr/>
        </p:nvCxnSpPr>
        <p:spPr>
          <a:xfrm>
            <a:off x="3076220" y="2723447"/>
            <a:ext cx="16935" cy="57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3E6C4DDE-1E81-416C-AD6C-5434551A8D35}"/>
              </a:ext>
            </a:extLst>
          </p:cNvPr>
          <p:cNvSpPr/>
          <p:nvPr/>
        </p:nvSpPr>
        <p:spPr>
          <a:xfrm>
            <a:off x="3849511" y="3671711"/>
            <a:ext cx="1665112" cy="383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Bucket Full</a:t>
            </a:r>
            <a:endParaRPr lang="en-US">
              <a:solidFill>
                <a:schemeClr val="tx1"/>
              </a:solidFill>
            </a:endParaRPr>
          </a:p>
        </p:txBody>
      </p:sp>
    </p:spTree>
    <p:extLst>
      <p:ext uri="{BB962C8B-B14F-4D97-AF65-F5344CB8AC3E}">
        <p14:creationId xmlns:p14="http://schemas.microsoft.com/office/powerpoint/2010/main" val="3545450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DBCD-1162-4F00-B14A-DAB092106F20}"/>
              </a:ext>
            </a:extLst>
          </p:cNvPr>
          <p:cNvSpPr>
            <a:spLocks noGrp="1"/>
          </p:cNvSpPr>
          <p:nvPr>
            <p:ph type="title"/>
          </p:nvPr>
        </p:nvSpPr>
        <p:spPr/>
        <p:txBody>
          <a:bodyPr/>
          <a:lstStyle/>
          <a:p>
            <a:r>
              <a:rPr lang="en-US">
                <a:cs typeface="Calibri Light"/>
              </a:rPr>
              <a:t>Performance of Learned Sort</a:t>
            </a:r>
            <a:endParaRPr lang="en-US"/>
          </a:p>
        </p:txBody>
      </p:sp>
      <p:sp>
        <p:nvSpPr>
          <p:cNvPr id="3" name="Content Placeholder 2">
            <a:extLst>
              <a:ext uri="{FF2B5EF4-FFF2-40B4-BE49-F238E27FC236}">
                <a16:creationId xmlns:a16="http://schemas.microsoft.com/office/drawing/2014/main" id="{F51295AB-D79D-49E8-B12D-74806E4D2041}"/>
              </a:ext>
            </a:extLst>
          </p:cNvPr>
          <p:cNvSpPr>
            <a:spLocks noGrp="1"/>
          </p:cNvSpPr>
          <p:nvPr>
            <p:ph idx="1"/>
          </p:nvPr>
        </p:nvSpPr>
        <p:spPr/>
        <p:txBody>
          <a:bodyPr vert="horz" lIns="91440" tIns="45720" rIns="91440" bIns="45720" rtlCol="0" anchor="t">
            <a:normAutofit/>
          </a:bodyPr>
          <a:lstStyle/>
          <a:p>
            <a:r>
              <a:rPr lang="en-US">
                <a:cs typeface="Calibri"/>
              </a:rPr>
              <a:t>How do you expect it to perform w.r.t Radix Sort</a:t>
            </a:r>
            <a:endParaRPr lang="en-US"/>
          </a:p>
        </p:txBody>
      </p:sp>
    </p:spTree>
    <p:extLst>
      <p:ext uri="{BB962C8B-B14F-4D97-AF65-F5344CB8AC3E}">
        <p14:creationId xmlns:p14="http://schemas.microsoft.com/office/powerpoint/2010/main" val="420612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B-Tree as a model</a:t>
            </a:r>
            <a:endParaRPr lang="en-US"/>
          </a:p>
        </p:txBody>
      </p:sp>
      <p:sp>
        <p:nvSpPr>
          <p:cNvPr id="9" name="Content Placeholder 8">
            <a:extLst>
              <a:ext uri="{FF2B5EF4-FFF2-40B4-BE49-F238E27FC236}">
                <a16:creationId xmlns:a16="http://schemas.microsoft.com/office/drawing/2014/main" id="{13E107DF-D0DA-442A-A852-0CA0AF16C5BE}"/>
              </a:ext>
            </a:extLst>
          </p:cNvPr>
          <p:cNvSpPr>
            <a:spLocks noGrp="1"/>
          </p:cNvSpPr>
          <p:nvPr>
            <p:ph idx="1"/>
          </p:nvPr>
        </p:nvSpPr>
        <p:spPr/>
        <p:txBody>
          <a:bodyPr vert="horz" lIns="91440" tIns="45720" rIns="91440" bIns="45720" rtlCol="0" anchor="t">
            <a:normAutofit/>
          </a:bodyPr>
          <a:lstStyle/>
          <a:p>
            <a:r>
              <a:rPr lang="en-US">
                <a:cs typeface="Calibri"/>
              </a:rPr>
              <a:t>Model that predicts the position of a key within some error bounds</a:t>
            </a:r>
            <a:endParaRPr lang="en-US"/>
          </a:p>
        </p:txBody>
      </p:sp>
      <p:graphicFrame>
        <p:nvGraphicFramePr>
          <p:cNvPr id="12" name="Table 5">
            <a:extLst>
              <a:ext uri="{FF2B5EF4-FFF2-40B4-BE49-F238E27FC236}">
                <a16:creationId xmlns:a16="http://schemas.microsoft.com/office/drawing/2014/main" id="{02F46B88-46C3-4067-BE51-56B7F7889DC2}"/>
              </a:ext>
            </a:extLst>
          </p:cNvPr>
          <p:cNvGraphicFramePr>
            <a:graphicFrameLocks noGrp="1"/>
          </p:cNvGraphicFramePr>
          <p:nvPr/>
        </p:nvGraphicFramePr>
        <p:xfrm>
          <a:off x="2954655" y="4975621"/>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extLst>
                  <a:ext uri="{0D108BD9-81ED-4DB2-BD59-A6C34878D82A}">
                    <a16:rowId xmlns:a16="http://schemas.microsoft.com/office/drawing/2014/main" val="4112682001"/>
                  </a:ext>
                </a:extLst>
              </a:tr>
            </a:tbl>
          </a:graphicData>
        </a:graphic>
      </p:graphicFrame>
      <p:sp>
        <p:nvSpPr>
          <p:cNvPr id="14" name="TextBox 13">
            <a:extLst>
              <a:ext uri="{FF2B5EF4-FFF2-40B4-BE49-F238E27FC236}">
                <a16:creationId xmlns:a16="http://schemas.microsoft.com/office/drawing/2014/main" id="{1CF78A87-F69D-447D-89C9-86FC52899DD6}"/>
              </a:ext>
            </a:extLst>
          </p:cNvPr>
          <p:cNvSpPr txBox="1"/>
          <p:nvPr/>
        </p:nvSpPr>
        <p:spPr>
          <a:xfrm>
            <a:off x="5419170" y="4958841"/>
            <a:ext cx="1356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Sorted Array</a:t>
            </a:r>
          </a:p>
        </p:txBody>
      </p:sp>
      <p:cxnSp>
        <p:nvCxnSpPr>
          <p:cNvPr id="15" name="Straight Arrow Connector 14">
            <a:extLst>
              <a:ext uri="{FF2B5EF4-FFF2-40B4-BE49-F238E27FC236}">
                <a16:creationId xmlns:a16="http://schemas.microsoft.com/office/drawing/2014/main" id="{ED51ED0F-7C7C-43B4-8079-8A1089B37CB7}"/>
              </a:ext>
            </a:extLst>
          </p:cNvPr>
          <p:cNvCxnSpPr/>
          <p:nvPr/>
        </p:nvCxnSpPr>
        <p:spPr>
          <a:xfrm flipH="1">
            <a:off x="4619625" y="4024313"/>
            <a:ext cx="1104900" cy="990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20BA19B7-CF8C-49AF-85E2-20E7706DFA56}"/>
              </a:ext>
            </a:extLst>
          </p:cNvPr>
          <p:cNvSpPr txBox="1"/>
          <p:nvPr/>
        </p:nvSpPr>
        <p:spPr>
          <a:xfrm>
            <a:off x="4391025" y="5419725"/>
            <a:ext cx="514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pos</a:t>
            </a:r>
          </a:p>
        </p:txBody>
      </p:sp>
      <p:sp>
        <p:nvSpPr>
          <p:cNvPr id="11" name="TextBox 10">
            <a:extLst>
              <a:ext uri="{FF2B5EF4-FFF2-40B4-BE49-F238E27FC236}">
                <a16:creationId xmlns:a16="http://schemas.microsoft.com/office/drawing/2014/main" id="{35DAD715-2376-4A93-9F89-4E576E355BE4}"/>
              </a:ext>
            </a:extLst>
          </p:cNvPr>
          <p:cNvSpPr txBox="1"/>
          <p:nvPr/>
        </p:nvSpPr>
        <p:spPr>
          <a:xfrm>
            <a:off x="5010150" y="5419725"/>
            <a:ext cx="1933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pos + page size</a:t>
            </a:r>
          </a:p>
        </p:txBody>
      </p:sp>
      <p:sp>
        <p:nvSpPr>
          <p:cNvPr id="5" name="Diamond 4">
            <a:extLst>
              <a:ext uri="{FF2B5EF4-FFF2-40B4-BE49-F238E27FC236}">
                <a16:creationId xmlns:a16="http://schemas.microsoft.com/office/drawing/2014/main" id="{1A27A94B-E82A-4255-90DE-3F553023707D}"/>
              </a:ext>
            </a:extLst>
          </p:cNvPr>
          <p:cNvSpPr/>
          <p:nvPr/>
        </p:nvSpPr>
        <p:spPr>
          <a:xfrm flipV="1">
            <a:off x="4586287" y="4910138"/>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2CE739DF-24A0-4CFD-8CCA-BA62FA50A64A}"/>
              </a:ext>
            </a:extLst>
          </p:cNvPr>
          <p:cNvSpPr/>
          <p:nvPr/>
        </p:nvSpPr>
        <p:spPr>
          <a:xfrm flipV="1">
            <a:off x="5357812" y="4910137"/>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C3C2534-11BD-4871-BB31-0D07FA9D4742}"/>
              </a:ext>
            </a:extLst>
          </p:cNvPr>
          <p:cNvSpPr/>
          <p:nvPr/>
        </p:nvSpPr>
        <p:spPr>
          <a:xfrm>
            <a:off x="5010150" y="3138487"/>
            <a:ext cx="1876425" cy="9096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cs typeface="Calibri"/>
              </a:rPr>
              <a:t>Model</a:t>
            </a:r>
            <a:endParaRPr lang="en-US"/>
          </a:p>
        </p:txBody>
      </p:sp>
    </p:spTree>
    <p:extLst>
      <p:ext uri="{BB962C8B-B14F-4D97-AF65-F5344CB8AC3E}">
        <p14:creationId xmlns:p14="http://schemas.microsoft.com/office/powerpoint/2010/main" val="35466857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DBCD-1162-4F00-B14A-DAB092106F20}"/>
              </a:ext>
            </a:extLst>
          </p:cNvPr>
          <p:cNvSpPr>
            <a:spLocks noGrp="1"/>
          </p:cNvSpPr>
          <p:nvPr>
            <p:ph type="title"/>
          </p:nvPr>
        </p:nvSpPr>
        <p:spPr/>
        <p:txBody>
          <a:bodyPr/>
          <a:lstStyle/>
          <a:p>
            <a:r>
              <a:rPr lang="en-US">
                <a:cs typeface="Calibri Light"/>
              </a:rPr>
              <a:t>Performance of Learned Sort</a:t>
            </a:r>
            <a:endParaRPr lang="en-US"/>
          </a:p>
        </p:txBody>
      </p:sp>
      <p:sp>
        <p:nvSpPr>
          <p:cNvPr id="3" name="Content Placeholder 2">
            <a:extLst>
              <a:ext uri="{FF2B5EF4-FFF2-40B4-BE49-F238E27FC236}">
                <a16:creationId xmlns:a16="http://schemas.microsoft.com/office/drawing/2014/main" id="{F51295AB-D79D-49E8-B12D-74806E4D2041}"/>
              </a:ext>
            </a:extLst>
          </p:cNvPr>
          <p:cNvSpPr>
            <a:spLocks noGrp="1"/>
          </p:cNvSpPr>
          <p:nvPr>
            <p:ph idx="1"/>
          </p:nvPr>
        </p:nvSpPr>
        <p:spPr/>
        <p:txBody>
          <a:bodyPr vert="horz" lIns="91440" tIns="45720" rIns="91440" bIns="45720" rtlCol="0" anchor="t">
            <a:normAutofit/>
          </a:bodyPr>
          <a:lstStyle/>
          <a:p>
            <a:r>
              <a:rPr lang="en-US">
                <a:cs typeface="Calibri"/>
              </a:rPr>
              <a:t>How do you expect it to perform w.r.t Radix Sort</a:t>
            </a:r>
          </a:p>
          <a:p>
            <a:r>
              <a:rPr lang="en-US" b="1">
                <a:cs typeface="Calibri"/>
              </a:rPr>
              <a:t>It is much Slower than Radix Sort!!</a:t>
            </a:r>
            <a:endParaRPr lang="en-US">
              <a:cs typeface="Calibri"/>
            </a:endParaRPr>
          </a:p>
          <a:p>
            <a:endParaRPr lang="en-US" b="1">
              <a:cs typeface="Calibri"/>
            </a:endParaRPr>
          </a:p>
          <a:p>
            <a:r>
              <a:rPr lang="en-US">
                <a:cs typeface="Calibri"/>
              </a:rPr>
              <a:t>But why is it slow?</a:t>
            </a:r>
          </a:p>
        </p:txBody>
      </p:sp>
    </p:spTree>
    <p:extLst>
      <p:ext uri="{BB962C8B-B14F-4D97-AF65-F5344CB8AC3E}">
        <p14:creationId xmlns:p14="http://schemas.microsoft.com/office/powerpoint/2010/main" val="739801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4450-7BE7-4F4B-AA8A-503487E972C1}"/>
              </a:ext>
            </a:extLst>
          </p:cNvPr>
          <p:cNvSpPr>
            <a:spLocks noGrp="1"/>
          </p:cNvSpPr>
          <p:nvPr>
            <p:ph type="title"/>
          </p:nvPr>
        </p:nvSpPr>
        <p:spPr/>
        <p:txBody>
          <a:bodyPr/>
          <a:lstStyle/>
          <a:p>
            <a:r>
              <a:rPr lang="en-US">
                <a:cs typeface="Calibri Light"/>
              </a:rPr>
              <a:t>Random access by the model </a:t>
            </a:r>
            <a:endParaRPr lang="en-US"/>
          </a:p>
        </p:txBody>
      </p:sp>
      <p:sp>
        <p:nvSpPr>
          <p:cNvPr id="4" name="Slide Number Placeholder 3">
            <a:extLst>
              <a:ext uri="{FF2B5EF4-FFF2-40B4-BE49-F238E27FC236}">
                <a16:creationId xmlns:a16="http://schemas.microsoft.com/office/drawing/2014/main" id="{759F089E-2B9A-47F3-B5A6-CB6E3010434D}"/>
              </a:ext>
            </a:extLst>
          </p:cNvPr>
          <p:cNvSpPr>
            <a:spLocks noGrp="1"/>
          </p:cNvSpPr>
          <p:nvPr>
            <p:ph type="sldNum" sz="quarter" idx="12"/>
          </p:nvPr>
        </p:nvSpPr>
        <p:spPr/>
        <p:txBody>
          <a:bodyPr/>
          <a:lstStyle/>
          <a:p>
            <a:fld id="{55DC1B2E-DA45-1C4C-956F-B374AAC7A1DC}" type="slidenum">
              <a:rPr lang="en-US" dirty="0" smtClean="0"/>
              <a:t>121</a:t>
            </a:fld>
            <a:endParaRPr lang="en-US"/>
          </a:p>
        </p:txBody>
      </p:sp>
      <p:pic>
        <p:nvPicPr>
          <p:cNvPr id="6" name="Picture 7">
            <a:extLst>
              <a:ext uri="{FF2B5EF4-FFF2-40B4-BE49-F238E27FC236}">
                <a16:creationId xmlns:a16="http://schemas.microsoft.com/office/drawing/2014/main" id="{60C8B74D-5776-4759-ACE4-26EEEA2A87F6}"/>
              </a:ext>
            </a:extLst>
          </p:cNvPr>
          <p:cNvPicPr>
            <a:picLocks noChangeAspect="1"/>
          </p:cNvPicPr>
          <p:nvPr/>
        </p:nvPicPr>
        <p:blipFill>
          <a:blip r:embed="rId2"/>
          <a:stretch>
            <a:fillRect/>
          </a:stretch>
        </p:blipFill>
        <p:spPr>
          <a:xfrm>
            <a:off x="1279012" y="1791758"/>
            <a:ext cx="9385621" cy="4351338"/>
          </a:xfrm>
          <a:prstGeom prst="rect">
            <a:avLst/>
          </a:prstGeom>
        </p:spPr>
      </p:pic>
      <p:sp>
        <p:nvSpPr>
          <p:cNvPr id="8" name="Rectangle 7">
            <a:extLst>
              <a:ext uri="{FF2B5EF4-FFF2-40B4-BE49-F238E27FC236}">
                <a16:creationId xmlns:a16="http://schemas.microsoft.com/office/drawing/2014/main" id="{E057DD3C-BE8B-4F70-99E9-A50BBF6F07AA}"/>
              </a:ext>
            </a:extLst>
          </p:cNvPr>
          <p:cNvSpPr/>
          <p:nvPr/>
        </p:nvSpPr>
        <p:spPr>
          <a:xfrm>
            <a:off x="3456165" y="2617963"/>
            <a:ext cx="6784621" cy="1924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758F85B-41A6-4F7D-8744-8566D47265D3}"/>
              </a:ext>
            </a:extLst>
          </p:cNvPr>
          <p:cNvCxnSpPr/>
          <p:nvPr/>
        </p:nvCxnSpPr>
        <p:spPr>
          <a:xfrm>
            <a:off x="4272492" y="2587624"/>
            <a:ext cx="824089" cy="19473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731EED-E79E-4B07-94B8-0D11ED73720F}"/>
              </a:ext>
            </a:extLst>
          </p:cNvPr>
          <p:cNvCxnSpPr>
            <a:cxnSpLocks/>
          </p:cNvCxnSpPr>
          <p:nvPr/>
        </p:nvCxnSpPr>
        <p:spPr>
          <a:xfrm>
            <a:off x="5011914" y="2576335"/>
            <a:ext cx="756355" cy="1969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CF7E8E5-3282-4718-B855-392857763194}"/>
              </a:ext>
            </a:extLst>
          </p:cNvPr>
          <p:cNvCxnSpPr>
            <a:cxnSpLocks/>
          </p:cNvCxnSpPr>
          <p:nvPr/>
        </p:nvCxnSpPr>
        <p:spPr>
          <a:xfrm>
            <a:off x="5740047" y="2565046"/>
            <a:ext cx="733777" cy="19924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1065B21-CF0A-488F-A9B6-D1C71773CEBE}"/>
              </a:ext>
            </a:extLst>
          </p:cNvPr>
          <p:cNvCxnSpPr>
            <a:cxnSpLocks/>
          </p:cNvCxnSpPr>
          <p:nvPr/>
        </p:nvCxnSpPr>
        <p:spPr>
          <a:xfrm>
            <a:off x="6468180" y="2565046"/>
            <a:ext cx="1507066" cy="1981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964E350-1905-4519-885A-9FF988DB1DD0}"/>
              </a:ext>
            </a:extLst>
          </p:cNvPr>
          <p:cNvCxnSpPr>
            <a:cxnSpLocks/>
          </p:cNvCxnSpPr>
          <p:nvPr/>
        </p:nvCxnSpPr>
        <p:spPr>
          <a:xfrm flipH="1">
            <a:off x="4199114" y="2587624"/>
            <a:ext cx="3764844" cy="1958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3F1970-C4EB-4B03-A7FC-248F60868906}"/>
              </a:ext>
            </a:extLst>
          </p:cNvPr>
          <p:cNvCxnSpPr>
            <a:cxnSpLocks/>
          </p:cNvCxnSpPr>
          <p:nvPr/>
        </p:nvCxnSpPr>
        <p:spPr>
          <a:xfrm>
            <a:off x="8754180" y="2570690"/>
            <a:ext cx="1461911" cy="2026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4DCAEB-876B-400D-86F6-EC41A625BDA2}"/>
              </a:ext>
            </a:extLst>
          </p:cNvPr>
          <p:cNvCxnSpPr>
            <a:cxnSpLocks/>
          </p:cNvCxnSpPr>
          <p:nvPr/>
        </p:nvCxnSpPr>
        <p:spPr>
          <a:xfrm flipH="1">
            <a:off x="8630002" y="2565046"/>
            <a:ext cx="931333" cy="1981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12C2DB-EBC0-49FA-856B-496E9EEB84B2}"/>
              </a:ext>
            </a:extLst>
          </p:cNvPr>
          <p:cNvCxnSpPr>
            <a:cxnSpLocks/>
          </p:cNvCxnSpPr>
          <p:nvPr/>
        </p:nvCxnSpPr>
        <p:spPr>
          <a:xfrm flipH="1">
            <a:off x="9380714" y="2570690"/>
            <a:ext cx="863599" cy="19981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171917-3B86-4A67-80C7-809EABC7013D}"/>
              </a:ext>
            </a:extLst>
          </p:cNvPr>
          <p:cNvCxnSpPr>
            <a:cxnSpLocks/>
          </p:cNvCxnSpPr>
          <p:nvPr/>
        </p:nvCxnSpPr>
        <p:spPr>
          <a:xfrm flipH="1">
            <a:off x="7196314" y="2581980"/>
            <a:ext cx="22577" cy="19586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5684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DBCD-1162-4F00-B14A-DAB092106F20}"/>
              </a:ext>
            </a:extLst>
          </p:cNvPr>
          <p:cNvSpPr>
            <a:spLocks noGrp="1"/>
          </p:cNvSpPr>
          <p:nvPr>
            <p:ph type="title"/>
          </p:nvPr>
        </p:nvSpPr>
        <p:spPr/>
        <p:txBody>
          <a:bodyPr/>
          <a:lstStyle/>
          <a:p>
            <a:r>
              <a:rPr lang="en-US">
                <a:cs typeface="Calibri Light"/>
              </a:rPr>
              <a:t>Performance of Learned Sort</a:t>
            </a:r>
            <a:endParaRPr lang="en-US"/>
          </a:p>
        </p:txBody>
      </p:sp>
      <p:sp>
        <p:nvSpPr>
          <p:cNvPr id="3" name="Content Placeholder 2">
            <a:extLst>
              <a:ext uri="{FF2B5EF4-FFF2-40B4-BE49-F238E27FC236}">
                <a16:creationId xmlns:a16="http://schemas.microsoft.com/office/drawing/2014/main" id="{F51295AB-D79D-49E8-B12D-74806E4D2041}"/>
              </a:ext>
            </a:extLst>
          </p:cNvPr>
          <p:cNvSpPr>
            <a:spLocks noGrp="1"/>
          </p:cNvSpPr>
          <p:nvPr>
            <p:ph idx="1"/>
          </p:nvPr>
        </p:nvSpPr>
        <p:spPr/>
        <p:txBody>
          <a:bodyPr vert="horz" lIns="91440" tIns="45720" rIns="91440" bIns="45720" rtlCol="0" anchor="t">
            <a:normAutofit/>
          </a:bodyPr>
          <a:lstStyle/>
          <a:p>
            <a:r>
              <a:rPr lang="en-US">
                <a:cs typeface="Calibri"/>
              </a:rPr>
              <a:t>How do you expect it to perform w.r.t Radix Sort</a:t>
            </a:r>
          </a:p>
          <a:p>
            <a:r>
              <a:rPr lang="en-US" b="1">
                <a:cs typeface="Calibri"/>
              </a:rPr>
              <a:t>It is much Slower than Radix Sort!!</a:t>
            </a:r>
            <a:endParaRPr lang="en-US">
              <a:cs typeface="Calibri"/>
            </a:endParaRPr>
          </a:p>
          <a:p>
            <a:endParaRPr lang="en-US" b="1">
              <a:cs typeface="Calibri"/>
            </a:endParaRPr>
          </a:p>
          <a:p>
            <a:r>
              <a:rPr lang="en-US">
                <a:ea typeface="+mn-lt"/>
                <a:cs typeface="+mn-lt"/>
              </a:rPr>
              <a:t>Model does a lot of random accesses while mapping elements in buckets</a:t>
            </a:r>
          </a:p>
          <a:p>
            <a:endParaRPr lang="en-US">
              <a:ea typeface="+mn-lt"/>
              <a:cs typeface="+mn-lt"/>
            </a:endParaRPr>
          </a:p>
          <a:p>
            <a:r>
              <a:rPr lang="en-US">
                <a:ea typeface="+mn-lt"/>
                <a:cs typeface="+mn-lt"/>
              </a:rPr>
              <a:t>Solution: Use small number buckets(~1000) so they fit in cache. Then recursively divide bucket into smaller buckets.</a:t>
            </a:r>
          </a:p>
          <a:p>
            <a:endParaRPr lang="en-US">
              <a:cs typeface="Calibri"/>
            </a:endParaRPr>
          </a:p>
        </p:txBody>
      </p:sp>
    </p:spTree>
    <p:extLst>
      <p:ext uri="{BB962C8B-B14F-4D97-AF65-F5344CB8AC3E}">
        <p14:creationId xmlns:p14="http://schemas.microsoft.com/office/powerpoint/2010/main" val="8402358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DBCD-1162-4F00-B14A-DAB092106F20}"/>
              </a:ext>
            </a:extLst>
          </p:cNvPr>
          <p:cNvSpPr>
            <a:spLocks noGrp="1"/>
          </p:cNvSpPr>
          <p:nvPr>
            <p:ph type="title"/>
          </p:nvPr>
        </p:nvSpPr>
        <p:spPr/>
        <p:txBody>
          <a:bodyPr/>
          <a:lstStyle/>
          <a:p>
            <a:r>
              <a:rPr lang="en-US">
                <a:cs typeface="Calibri Light"/>
              </a:rPr>
              <a:t>Recursive Partition: fanout=2</a:t>
            </a:r>
          </a:p>
        </p:txBody>
      </p:sp>
      <p:sp>
        <p:nvSpPr>
          <p:cNvPr id="3" name="Content Placeholder 2">
            <a:extLst>
              <a:ext uri="{FF2B5EF4-FFF2-40B4-BE49-F238E27FC236}">
                <a16:creationId xmlns:a16="http://schemas.microsoft.com/office/drawing/2014/main" id="{F51295AB-D79D-49E8-B12D-74806E4D2041}"/>
              </a:ext>
            </a:extLst>
          </p:cNvPr>
          <p:cNvSpPr>
            <a:spLocks noGrp="1"/>
          </p:cNvSpPr>
          <p:nvPr>
            <p:ph idx="1"/>
          </p:nvPr>
        </p:nvSpPr>
        <p:spPr/>
        <p:txBody>
          <a:bodyPr vert="horz" lIns="91440" tIns="45720" rIns="91440" bIns="45720" rtlCol="0" anchor="t">
            <a:normAutofit/>
          </a:bodyPr>
          <a:lstStyle/>
          <a:p>
            <a:endParaRPr lang="en-US">
              <a:ea typeface="+mn-lt"/>
              <a:cs typeface="+mn-lt"/>
            </a:endParaRPr>
          </a:p>
          <a:p>
            <a:endParaRPr lang="en-US">
              <a:cs typeface="Calibri"/>
            </a:endParaRPr>
          </a:p>
        </p:txBody>
      </p:sp>
      <p:graphicFrame>
        <p:nvGraphicFramePr>
          <p:cNvPr id="26" name="Table 4">
            <a:extLst>
              <a:ext uri="{FF2B5EF4-FFF2-40B4-BE49-F238E27FC236}">
                <a16:creationId xmlns:a16="http://schemas.microsoft.com/office/drawing/2014/main" id="{837E4D47-6B3E-44B6-A6FB-BA05E7CFE947}"/>
              </a:ext>
            </a:extLst>
          </p:cNvPr>
          <p:cNvGraphicFramePr>
            <a:graphicFrameLocks noGrp="1"/>
          </p:cNvGraphicFramePr>
          <p:nvPr>
            <p:extLst>
              <p:ext uri="{D42A27DB-BD31-4B8C-83A1-F6EECF244321}">
                <p14:modId xmlns:p14="http://schemas.microsoft.com/office/powerpoint/2010/main" val="1024256030"/>
              </p:ext>
            </p:extLst>
          </p:nvPr>
        </p:nvGraphicFramePr>
        <p:xfrm>
          <a:off x="2007034" y="1665107"/>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sp>
        <p:nvSpPr>
          <p:cNvPr id="27" name="Rectangle 26">
            <a:extLst>
              <a:ext uri="{FF2B5EF4-FFF2-40B4-BE49-F238E27FC236}">
                <a16:creationId xmlns:a16="http://schemas.microsoft.com/office/drawing/2014/main" id="{8ADA7547-1183-4D9E-9955-02EA5BC1E1B2}"/>
              </a:ext>
            </a:extLst>
          </p:cNvPr>
          <p:cNvSpPr/>
          <p:nvPr/>
        </p:nvSpPr>
        <p:spPr>
          <a:xfrm>
            <a:off x="8535486" y="1492956"/>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D79BC1A-ED75-422A-AA54-0A704DB876A7}"/>
              </a:ext>
            </a:extLst>
          </p:cNvPr>
          <p:cNvSpPr txBox="1"/>
          <p:nvPr/>
        </p:nvSpPr>
        <p:spPr>
          <a:xfrm>
            <a:off x="314814" y="1687390"/>
            <a:ext cx="1580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 keys</a:t>
            </a:r>
          </a:p>
        </p:txBody>
      </p:sp>
    </p:spTree>
    <p:extLst>
      <p:ext uri="{BB962C8B-B14F-4D97-AF65-F5344CB8AC3E}">
        <p14:creationId xmlns:p14="http://schemas.microsoft.com/office/powerpoint/2010/main" val="2919251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DBCD-1162-4F00-B14A-DAB092106F20}"/>
              </a:ext>
            </a:extLst>
          </p:cNvPr>
          <p:cNvSpPr>
            <a:spLocks noGrp="1"/>
          </p:cNvSpPr>
          <p:nvPr>
            <p:ph type="title"/>
          </p:nvPr>
        </p:nvSpPr>
        <p:spPr/>
        <p:txBody>
          <a:bodyPr/>
          <a:lstStyle/>
          <a:p>
            <a:r>
              <a:rPr lang="en-US">
                <a:cs typeface="Calibri Light"/>
              </a:rPr>
              <a:t>Recursive Partition: fanout=2</a:t>
            </a:r>
          </a:p>
        </p:txBody>
      </p:sp>
      <p:sp>
        <p:nvSpPr>
          <p:cNvPr id="3" name="Content Placeholder 2">
            <a:extLst>
              <a:ext uri="{FF2B5EF4-FFF2-40B4-BE49-F238E27FC236}">
                <a16:creationId xmlns:a16="http://schemas.microsoft.com/office/drawing/2014/main" id="{F51295AB-D79D-49E8-B12D-74806E4D2041}"/>
              </a:ext>
            </a:extLst>
          </p:cNvPr>
          <p:cNvSpPr>
            <a:spLocks noGrp="1"/>
          </p:cNvSpPr>
          <p:nvPr>
            <p:ph idx="1"/>
          </p:nvPr>
        </p:nvSpPr>
        <p:spPr/>
        <p:txBody>
          <a:bodyPr vert="horz" lIns="91440" tIns="45720" rIns="91440" bIns="45720" rtlCol="0" anchor="t">
            <a:normAutofit/>
          </a:bodyPr>
          <a:lstStyle/>
          <a:p>
            <a:endParaRPr lang="en-US">
              <a:ea typeface="+mn-lt"/>
              <a:cs typeface="+mn-lt"/>
            </a:endParaRPr>
          </a:p>
          <a:p>
            <a:endParaRPr lang="en-US">
              <a:cs typeface="Calibri"/>
            </a:endParaRPr>
          </a:p>
        </p:txBody>
      </p:sp>
      <p:graphicFrame>
        <p:nvGraphicFramePr>
          <p:cNvPr id="26" name="Table 4">
            <a:extLst>
              <a:ext uri="{FF2B5EF4-FFF2-40B4-BE49-F238E27FC236}">
                <a16:creationId xmlns:a16="http://schemas.microsoft.com/office/drawing/2014/main" id="{837E4D47-6B3E-44B6-A6FB-BA05E7CFE947}"/>
              </a:ext>
            </a:extLst>
          </p:cNvPr>
          <p:cNvGraphicFramePr>
            <a:graphicFrameLocks noGrp="1"/>
          </p:cNvGraphicFramePr>
          <p:nvPr/>
        </p:nvGraphicFramePr>
        <p:xfrm>
          <a:off x="2007034" y="1665107"/>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sp>
        <p:nvSpPr>
          <p:cNvPr id="27" name="Rectangle 26">
            <a:extLst>
              <a:ext uri="{FF2B5EF4-FFF2-40B4-BE49-F238E27FC236}">
                <a16:creationId xmlns:a16="http://schemas.microsoft.com/office/drawing/2014/main" id="{8ADA7547-1183-4D9E-9955-02EA5BC1E1B2}"/>
              </a:ext>
            </a:extLst>
          </p:cNvPr>
          <p:cNvSpPr/>
          <p:nvPr/>
        </p:nvSpPr>
        <p:spPr>
          <a:xfrm>
            <a:off x="8535486" y="1492956"/>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D79BC1A-ED75-422A-AA54-0A704DB876A7}"/>
              </a:ext>
            </a:extLst>
          </p:cNvPr>
          <p:cNvSpPr txBox="1"/>
          <p:nvPr/>
        </p:nvSpPr>
        <p:spPr>
          <a:xfrm>
            <a:off x="314814" y="1687390"/>
            <a:ext cx="1580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 keys</a:t>
            </a:r>
          </a:p>
        </p:txBody>
      </p:sp>
      <p:sp>
        <p:nvSpPr>
          <p:cNvPr id="33" name="TextBox 32">
            <a:extLst>
              <a:ext uri="{FF2B5EF4-FFF2-40B4-BE49-F238E27FC236}">
                <a16:creationId xmlns:a16="http://schemas.microsoft.com/office/drawing/2014/main" id="{D46D320B-FCAC-487A-8151-6FA25C66F43C}"/>
              </a:ext>
            </a:extLst>
          </p:cNvPr>
          <p:cNvSpPr txBox="1"/>
          <p:nvPr/>
        </p:nvSpPr>
        <p:spPr>
          <a:xfrm>
            <a:off x="378313" y="2923197"/>
            <a:ext cx="1580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buckets x 4</a:t>
            </a:r>
          </a:p>
        </p:txBody>
      </p:sp>
      <p:graphicFrame>
        <p:nvGraphicFramePr>
          <p:cNvPr id="35" name="Table 35">
            <a:extLst>
              <a:ext uri="{FF2B5EF4-FFF2-40B4-BE49-F238E27FC236}">
                <a16:creationId xmlns:a16="http://schemas.microsoft.com/office/drawing/2014/main" id="{FFAA4844-64C0-4C6A-AD9E-954A01F04A8B}"/>
              </a:ext>
            </a:extLst>
          </p:cNvPr>
          <p:cNvGraphicFramePr>
            <a:graphicFrameLocks noGrp="1"/>
          </p:cNvGraphicFramePr>
          <p:nvPr/>
        </p:nvGraphicFramePr>
        <p:xfrm>
          <a:off x="1972603" y="2939991"/>
          <a:ext cx="3331104" cy="370840"/>
        </p:xfrm>
        <a:graphic>
          <a:graphicData uri="http://schemas.openxmlformats.org/drawingml/2006/table">
            <a:tbl>
              <a:tblPr firstRow="1" bandRow="1">
                <a:tableStyleId>{5C22544A-7EE6-4342-B048-85BDC9FD1C3A}</a:tableStyleId>
              </a:tblPr>
              <a:tblGrid>
                <a:gridCol w="832776">
                  <a:extLst>
                    <a:ext uri="{9D8B030D-6E8A-4147-A177-3AD203B41FA5}">
                      <a16:colId xmlns:a16="http://schemas.microsoft.com/office/drawing/2014/main" val="3285852811"/>
                    </a:ext>
                  </a:extLst>
                </a:gridCol>
                <a:gridCol w="832776">
                  <a:extLst>
                    <a:ext uri="{9D8B030D-6E8A-4147-A177-3AD203B41FA5}">
                      <a16:colId xmlns:a16="http://schemas.microsoft.com/office/drawing/2014/main" val="69143063"/>
                    </a:ext>
                  </a:extLst>
                </a:gridCol>
                <a:gridCol w="832776">
                  <a:extLst>
                    <a:ext uri="{9D8B030D-6E8A-4147-A177-3AD203B41FA5}">
                      <a16:colId xmlns:a16="http://schemas.microsoft.com/office/drawing/2014/main" val="1441438499"/>
                    </a:ext>
                  </a:extLst>
                </a:gridCol>
                <a:gridCol w="832776">
                  <a:extLst>
                    <a:ext uri="{9D8B030D-6E8A-4147-A177-3AD203B41FA5}">
                      <a16:colId xmlns:a16="http://schemas.microsoft.com/office/drawing/2014/main" val="771513845"/>
                    </a:ext>
                  </a:extLst>
                </a:gridCol>
              </a:tblGrid>
              <a:tr h="370840">
                <a:tc>
                  <a:txBody>
                    <a:bodyPr/>
                    <a:lstStyle/>
                    <a:p>
                      <a:r>
                        <a:rPr lang="en-US">
                          <a:solidFill>
                            <a:schemeClr val="tx1"/>
                          </a:solidFill>
                        </a:rPr>
                        <a:t>8 </a:t>
                      </a:r>
                    </a:p>
                  </a:txBody>
                  <a:tcPr>
                    <a:solidFill>
                      <a:schemeClr val="accent1">
                        <a:lumMod val="40000"/>
                        <a:lumOff val="60000"/>
                      </a:schemeClr>
                    </a:solidFill>
                  </a:tcPr>
                </a:tc>
                <a:tc>
                  <a:txBody>
                    <a:bodyPr/>
                    <a:lstStyle/>
                    <a:p>
                      <a:r>
                        <a:rPr lang="en-US">
                          <a:solidFill>
                            <a:schemeClr val="tx1"/>
                          </a:solidFill>
                        </a:rPr>
                        <a:t>10</a:t>
                      </a:r>
                    </a:p>
                  </a:txBody>
                  <a:tcPr>
                    <a:solidFill>
                      <a:schemeClr val="accent1">
                        <a:lumMod val="40000"/>
                        <a:lumOff val="60000"/>
                      </a:schemeClr>
                    </a:solidFill>
                  </a:tcPr>
                </a:tc>
                <a:tc>
                  <a:txBody>
                    <a:bodyPr/>
                    <a:lstStyle/>
                    <a:p>
                      <a:r>
                        <a:rPr lang="en-US">
                          <a:solidFill>
                            <a:schemeClr val="tx1"/>
                          </a:solidFill>
                        </a:rPr>
                        <a:t>15</a:t>
                      </a:r>
                    </a:p>
                  </a:txBody>
                  <a:tcPr>
                    <a:solidFill>
                      <a:schemeClr val="accent1">
                        <a:lumMod val="40000"/>
                        <a:lumOff val="60000"/>
                      </a:schemeClr>
                    </a:solidFill>
                  </a:tcPr>
                </a:tc>
                <a:tc>
                  <a:txBody>
                    <a:bodyPr/>
                    <a:lstStyle/>
                    <a:p>
                      <a:r>
                        <a:rPr lang="en-US">
                          <a:solidFill>
                            <a:schemeClr val="tx1"/>
                          </a:solidFill>
                        </a:rPr>
                        <a:t>4</a:t>
                      </a:r>
                    </a:p>
                  </a:txBody>
                  <a:tcPr>
                    <a:solidFill>
                      <a:schemeClr val="accent1">
                        <a:lumMod val="40000"/>
                        <a:lumOff val="60000"/>
                      </a:schemeClr>
                    </a:solidFill>
                  </a:tcPr>
                </a:tc>
                <a:extLst>
                  <a:ext uri="{0D108BD9-81ED-4DB2-BD59-A6C34878D82A}">
                    <a16:rowId xmlns:a16="http://schemas.microsoft.com/office/drawing/2014/main" val="3903160011"/>
                  </a:ext>
                </a:extLst>
              </a:tr>
            </a:tbl>
          </a:graphicData>
        </a:graphic>
      </p:graphicFrame>
      <p:graphicFrame>
        <p:nvGraphicFramePr>
          <p:cNvPr id="36" name="Table 35">
            <a:extLst>
              <a:ext uri="{FF2B5EF4-FFF2-40B4-BE49-F238E27FC236}">
                <a16:creationId xmlns:a16="http://schemas.microsoft.com/office/drawing/2014/main" id="{8F0D5C5C-1F85-4E08-AE85-E82790143FC5}"/>
              </a:ext>
            </a:extLst>
          </p:cNvPr>
          <p:cNvGraphicFramePr>
            <a:graphicFrameLocks noGrp="1"/>
          </p:cNvGraphicFramePr>
          <p:nvPr/>
        </p:nvGraphicFramePr>
        <p:xfrm>
          <a:off x="5406487" y="2935106"/>
          <a:ext cx="3331104" cy="370840"/>
        </p:xfrm>
        <a:graphic>
          <a:graphicData uri="http://schemas.openxmlformats.org/drawingml/2006/table">
            <a:tbl>
              <a:tblPr firstRow="1" bandRow="1">
                <a:tableStyleId>{5C22544A-7EE6-4342-B048-85BDC9FD1C3A}</a:tableStyleId>
              </a:tblPr>
              <a:tblGrid>
                <a:gridCol w="832776">
                  <a:extLst>
                    <a:ext uri="{9D8B030D-6E8A-4147-A177-3AD203B41FA5}">
                      <a16:colId xmlns:a16="http://schemas.microsoft.com/office/drawing/2014/main" val="3285852811"/>
                    </a:ext>
                  </a:extLst>
                </a:gridCol>
                <a:gridCol w="832776">
                  <a:extLst>
                    <a:ext uri="{9D8B030D-6E8A-4147-A177-3AD203B41FA5}">
                      <a16:colId xmlns:a16="http://schemas.microsoft.com/office/drawing/2014/main" val="69143063"/>
                    </a:ext>
                  </a:extLst>
                </a:gridCol>
                <a:gridCol w="832776">
                  <a:extLst>
                    <a:ext uri="{9D8B030D-6E8A-4147-A177-3AD203B41FA5}">
                      <a16:colId xmlns:a16="http://schemas.microsoft.com/office/drawing/2014/main" val="1441438499"/>
                    </a:ext>
                  </a:extLst>
                </a:gridCol>
                <a:gridCol w="832776">
                  <a:extLst>
                    <a:ext uri="{9D8B030D-6E8A-4147-A177-3AD203B41FA5}">
                      <a16:colId xmlns:a16="http://schemas.microsoft.com/office/drawing/2014/main" val="771513845"/>
                    </a:ext>
                  </a:extLst>
                </a:gridCol>
              </a:tblGrid>
              <a:tr h="370840">
                <a:tc>
                  <a:txBody>
                    <a:bodyPr/>
                    <a:lstStyle/>
                    <a:p>
                      <a:r>
                        <a:rPr lang="en-US">
                          <a:solidFill>
                            <a:schemeClr val="tx1"/>
                          </a:solidFill>
                        </a:rPr>
                        <a:t>24</a:t>
                      </a:r>
                    </a:p>
                  </a:txBody>
                  <a:tcPr>
                    <a:solidFill>
                      <a:schemeClr val="accent1">
                        <a:lumMod val="40000"/>
                        <a:lumOff val="60000"/>
                      </a:schemeClr>
                    </a:solidFill>
                  </a:tcPr>
                </a:tc>
                <a:tc>
                  <a:txBody>
                    <a:bodyPr/>
                    <a:lstStyle/>
                    <a:p>
                      <a:r>
                        <a:rPr lang="en-US">
                          <a:solidFill>
                            <a:schemeClr val="tx1"/>
                          </a:solidFill>
                        </a:rPr>
                        <a:t>19</a:t>
                      </a:r>
                    </a:p>
                  </a:txBody>
                  <a:tcPr>
                    <a:solidFill>
                      <a:schemeClr val="accent1">
                        <a:lumMod val="40000"/>
                        <a:lumOff val="60000"/>
                      </a:schemeClr>
                    </a:solidFill>
                  </a:tcPr>
                </a:tc>
                <a:tc>
                  <a:txBody>
                    <a:bodyPr/>
                    <a:lstStyle/>
                    <a:p>
                      <a:r>
                        <a:rPr lang="en-US">
                          <a:solidFill>
                            <a:schemeClr val="tx1"/>
                          </a:solidFill>
                        </a:rPr>
                        <a:t>62</a:t>
                      </a:r>
                    </a:p>
                  </a:txBody>
                  <a:tcPr>
                    <a:solidFill>
                      <a:schemeClr val="accent1">
                        <a:lumMod val="40000"/>
                        <a:lumOff val="60000"/>
                      </a:schemeClr>
                    </a:solidFill>
                  </a:tcPr>
                </a:tc>
                <a:tc>
                  <a:txBody>
                    <a:bodyPr/>
                    <a:lstStyle/>
                    <a:p>
                      <a:r>
                        <a:rPr lang="en-US">
                          <a:solidFill>
                            <a:schemeClr val="tx1"/>
                          </a:solidFill>
                        </a:rPr>
                        <a:t>30</a:t>
                      </a:r>
                    </a:p>
                  </a:txBody>
                  <a:tcPr>
                    <a:solidFill>
                      <a:schemeClr val="accent1">
                        <a:lumMod val="40000"/>
                        <a:lumOff val="60000"/>
                      </a:schemeClr>
                    </a:solidFill>
                  </a:tcPr>
                </a:tc>
                <a:extLst>
                  <a:ext uri="{0D108BD9-81ED-4DB2-BD59-A6C34878D82A}">
                    <a16:rowId xmlns:a16="http://schemas.microsoft.com/office/drawing/2014/main" val="3903160011"/>
                  </a:ext>
                </a:extLst>
              </a:tr>
            </a:tbl>
          </a:graphicData>
        </a:graphic>
      </p:graphicFrame>
    </p:spTree>
    <p:extLst>
      <p:ext uri="{BB962C8B-B14F-4D97-AF65-F5344CB8AC3E}">
        <p14:creationId xmlns:p14="http://schemas.microsoft.com/office/powerpoint/2010/main" val="23922733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DBCD-1162-4F00-B14A-DAB092106F20}"/>
              </a:ext>
            </a:extLst>
          </p:cNvPr>
          <p:cNvSpPr>
            <a:spLocks noGrp="1"/>
          </p:cNvSpPr>
          <p:nvPr>
            <p:ph type="title"/>
          </p:nvPr>
        </p:nvSpPr>
        <p:spPr/>
        <p:txBody>
          <a:bodyPr/>
          <a:lstStyle/>
          <a:p>
            <a:r>
              <a:rPr lang="en-US">
                <a:cs typeface="Calibri Light"/>
              </a:rPr>
              <a:t>Recursive Partition: fanout=2</a:t>
            </a:r>
          </a:p>
        </p:txBody>
      </p:sp>
      <p:sp>
        <p:nvSpPr>
          <p:cNvPr id="3" name="Content Placeholder 2">
            <a:extLst>
              <a:ext uri="{FF2B5EF4-FFF2-40B4-BE49-F238E27FC236}">
                <a16:creationId xmlns:a16="http://schemas.microsoft.com/office/drawing/2014/main" id="{F51295AB-D79D-49E8-B12D-74806E4D2041}"/>
              </a:ext>
            </a:extLst>
          </p:cNvPr>
          <p:cNvSpPr>
            <a:spLocks noGrp="1"/>
          </p:cNvSpPr>
          <p:nvPr>
            <p:ph idx="1"/>
          </p:nvPr>
        </p:nvSpPr>
        <p:spPr/>
        <p:txBody>
          <a:bodyPr vert="horz" lIns="91440" tIns="45720" rIns="91440" bIns="45720" rtlCol="0" anchor="t">
            <a:normAutofit/>
          </a:bodyPr>
          <a:lstStyle/>
          <a:p>
            <a:endParaRPr lang="en-US">
              <a:ea typeface="+mn-lt"/>
              <a:cs typeface="+mn-lt"/>
            </a:endParaRPr>
          </a:p>
          <a:p>
            <a:endParaRPr lang="en-US">
              <a:cs typeface="Calibri"/>
            </a:endParaRPr>
          </a:p>
        </p:txBody>
      </p:sp>
      <p:graphicFrame>
        <p:nvGraphicFramePr>
          <p:cNvPr id="26" name="Table 4">
            <a:extLst>
              <a:ext uri="{FF2B5EF4-FFF2-40B4-BE49-F238E27FC236}">
                <a16:creationId xmlns:a16="http://schemas.microsoft.com/office/drawing/2014/main" id="{837E4D47-6B3E-44B6-A6FB-BA05E7CFE947}"/>
              </a:ext>
            </a:extLst>
          </p:cNvPr>
          <p:cNvGraphicFramePr>
            <a:graphicFrameLocks noGrp="1"/>
          </p:cNvGraphicFramePr>
          <p:nvPr/>
        </p:nvGraphicFramePr>
        <p:xfrm>
          <a:off x="2007034" y="1665107"/>
          <a:ext cx="7351776" cy="370840"/>
        </p:xfrm>
        <a:graphic>
          <a:graphicData uri="http://schemas.openxmlformats.org/drawingml/2006/table">
            <a:tbl>
              <a:tblPr firstRow="1" bandRow="1">
                <a:tableStyleId>{5C22544A-7EE6-4342-B048-85BDC9FD1C3A}</a:tableStyleId>
              </a:tblPr>
              <a:tblGrid>
                <a:gridCol w="816864">
                  <a:extLst>
                    <a:ext uri="{9D8B030D-6E8A-4147-A177-3AD203B41FA5}">
                      <a16:colId xmlns:a16="http://schemas.microsoft.com/office/drawing/2014/main" val="3278319832"/>
                    </a:ext>
                  </a:extLst>
                </a:gridCol>
                <a:gridCol w="816864">
                  <a:extLst>
                    <a:ext uri="{9D8B030D-6E8A-4147-A177-3AD203B41FA5}">
                      <a16:colId xmlns:a16="http://schemas.microsoft.com/office/drawing/2014/main" val="1392111595"/>
                    </a:ext>
                  </a:extLst>
                </a:gridCol>
                <a:gridCol w="816864">
                  <a:extLst>
                    <a:ext uri="{9D8B030D-6E8A-4147-A177-3AD203B41FA5}">
                      <a16:colId xmlns:a16="http://schemas.microsoft.com/office/drawing/2014/main" val="3006998173"/>
                    </a:ext>
                  </a:extLst>
                </a:gridCol>
                <a:gridCol w="816864">
                  <a:extLst>
                    <a:ext uri="{9D8B030D-6E8A-4147-A177-3AD203B41FA5}">
                      <a16:colId xmlns:a16="http://schemas.microsoft.com/office/drawing/2014/main" val="378372386"/>
                    </a:ext>
                  </a:extLst>
                </a:gridCol>
                <a:gridCol w="816864">
                  <a:extLst>
                    <a:ext uri="{9D8B030D-6E8A-4147-A177-3AD203B41FA5}">
                      <a16:colId xmlns:a16="http://schemas.microsoft.com/office/drawing/2014/main" val="3963779726"/>
                    </a:ext>
                  </a:extLst>
                </a:gridCol>
                <a:gridCol w="816864">
                  <a:extLst>
                    <a:ext uri="{9D8B030D-6E8A-4147-A177-3AD203B41FA5}">
                      <a16:colId xmlns:a16="http://schemas.microsoft.com/office/drawing/2014/main" val="640004061"/>
                    </a:ext>
                  </a:extLst>
                </a:gridCol>
                <a:gridCol w="816864">
                  <a:extLst>
                    <a:ext uri="{9D8B030D-6E8A-4147-A177-3AD203B41FA5}">
                      <a16:colId xmlns:a16="http://schemas.microsoft.com/office/drawing/2014/main" val="4106849572"/>
                    </a:ext>
                  </a:extLst>
                </a:gridCol>
                <a:gridCol w="816864">
                  <a:extLst>
                    <a:ext uri="{9D8B030D-6E8A-4147-A177-3AD203B41FA5}">
                      <a16:colId xmlns:a16="http://schemas.microsoft.com/office/drawing/2014/main" val="4080751466"/>
                    </a:ext>
                  </a:extLst>
                </a:gridCol>
                <a:gridCol w="816864">
                  <a:extLst>
                    <a:ext uri="{9D8B030D-6E8A-4147-A177-3AD203B41FA5}">
                      <a16:colId xmlns:a16="http://schemas.microsoft.com/office/drawing/2014/main" val="3212796831"/>
                    </a:ext>
                  </a:extLst>
                </a:gridCol>
              </a:tblGrid>
              <a:tr h="370840">
                <a:tc>
                  <a:txBody>
                    <a:bodyPr/>
                    <a:lstStyle/>
                    <a:p>
                      <a:r>
                        <a:rPr lang="en-US">
                          <a:solidFill>
                            <a:schemeClr val="tx1">
                              <a:lumMod val="95000"/>
                              <a:lumOff val="5000"/>
                            </a:schemeClr>
                          </a:solidFill>
                        </a:rPr>
                        <a:t>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15</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24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19</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30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lumMod val="95000"/>
                              <a:lumOff val="5000"/>
                            </a:schemeClr>
                          </a:solidFill>
                        </a:rPr>
                        <a:t>43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217002717"/>
                  </a:ext>
                </a:extLst>
              </a:tr>
            </a:tbl>
          </a:graphicData>
        </a:graphic>
      </p:graphicFrame>
      <p:sp>
        <p:nvSpPr>
          <p:cNvPr id="27" name="Rectangle 26">
            <a:extLst>
              <a:ext uri="{FF2B5EF4-FFF2-40B4-BE49-F238E27FC236}">
                <a16:creationId xmlns:a16="http://schemas.microsoft.com/office/drawing/2014/main" id="{8ADA7547-1183-4D9E-9955-02EA5BC1E1B2}"/>
              </a:ext>
            </a:extLst>
          </p:cNvPr>
          <p:cNvSpPr/>
          <p:nvPr/>
        </p:nvSpPr>
        <p:spPr>
          <a:xfrm>
            <a:off x="8535486" y="1492956"/>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D79BC1A-ED75-422A-AA54-0A704DB876A7}"/>
              </a:ext>
            </a:extLst>
          </p:cNvPr>
          <p:cNvSpPr txBox="1"/>
          <p:nvPr/>
        </p:nvSpPr>
        <p:spPr>
          <a:xfrm>
            <a:off x="314814" y="1687390"/>
            <a:ext cx="1580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 keys</a:t>
            </a:r>
          </a:p>
        </p:txBody>
      </p:sp>
      <p:sp>
        <p:nvSpPr>
          <p:cNvPr id="33" name="TextBox 32">
            <a:extLst>
              <a:ext uri="{FF2B5EF4-FFF2-40B4-BE49-F238E27FC236}">
                <a16:creationId xmlns:a16="http://schemas.microsoft.com/office/drawing/2014/main" id="{D46D320B-FCAC-487A-8151-6FA25C66F43C}"/>
              </a:ext>
            </a:extLst>
          </p:cNvPr>
          <p:cNvSpPr txBox="1"/>
          <p:nvPr/>
        </p:nvSpPr>
        <p:spPr>
          <a:xfrm>
            <a:off x="378313" y="2923197"/>
            <a:ext cx="1580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buckets x 4</a:t>
            </a:r>
          </a:p>
        </p:txBody>
      </p:sp>
      <p:graphicFrame>
        <p:nvGraphicFramePr>
          <p:cNvPr id="35" name="Table 35">
            <a:extLst>
              <a:ext uri="{FF2B5EF4-FFF2-40B4-BE49-F238E27FC236}">
                <a16:creationId xmlns:a16="http://schemas.microsoft.com/office/drawing/2014/main" id="{FFAA4844-64C0-4C6A-AD9E-954A01F04A8B}"/>
              </a:ext>
            </a:extLst>
          </p:cNvPr>
          <p:cNvGraphicFramePr>
            <a:graphicFrameLocks noGrp="1"/>
          </p:cNvGraphicFramePr>
          <p:nvPr/>
        </p:nvGraphicFramePr>
        <p:xfrm>
          <a:off x="1972603" y="2939991"/>
          <a:ext cx="3331104" cy="370840"/>
        </p:xfrm>
        <a:graphic>
          <a:graphicData uri="http://schemas.openxmlformats.org/drawingml/2006/table">
            <a:tbl>
              <a:tblPr firstRow="1" bandRow="1">
                <a:tableStyleId>{5C22544A-7EE6-4342-B048-85BDC9FD1C3A}</a:tableStyleId>
              </a:tblPr>
              <a:tblGrid>
                <a:gridCol w="832776">
                  <a:extLst>
                    <a:ext uri="{9D8B030D-6E8A-4147-A177-3AD203B41FA5}">
                      <a16:colId xmlns:a16="http://schemas.microsoft.com/office/drawing/2014/main" val="3285852811"/>
                    </a:ext>
                  </a:extLst>
                </a:gridCol>
                <a:gridCol w="832776">
                  <a:extLst>
                    <a:ext uri="{9D8B030D-6E8A-4147-A177-3AD203B41FA5}">
                      <a16:colId xmlns:a16="http://schemas.microsoft.com/office/drawing/2014/main" val="69143063"/>
                    </a:ext>
                  </a:extLst>
                </a:gridCol>
                <a:gridCol w="832776">
                  <a:extLst>
                    <a:ext uri="{9D8B030D-6E8A-4147-A177-3AD203B41FA5}">
                      <a16:colId xmlns:a16="http://schemas.microsoft.com/office/drawing/2014/main" val="1441438499"/>
                    </a:ext>
                  </a:extLst>
                </a:gridCol>
                <a:gridCol w="832776">
                  <a:extLst>
                    <a:ext uri="{9D8B030D-6E8A-4147-A177-3AD203B41FA5}">
                      <a16:colId xmlns:a16="http://schemas.microsoft.com/office/drawing/2014/main" val="771513845"/>
                    </a:ext>
                  </a:extLst>
                </a:gridCol>
              </a:tblGrid>
              <a:tr h="370840">
                <a:tc>
                  <a:txBody>
                    <a:bodyPr/>
                    <a:lstStyle/>
                    <a:p>
                      <a:r>
                        <a:rPr lang="en-US">
                          <a:solidFill>
                            <a:schemeClr val="tx1"/>
                          </a:solidFill>
                        </a:rPr>
                        <a:t>8 </a:t>
                      </a:r>
                    </a:p>
                  </a:txBody>
                  <a:tcPr>
                    <a:solidFill>
                      <a:schemeClr val="accent1">
                        <a:lumMod val="40000"/>
                        <a:lumOff val="60000"/>
                      </a:schemeClr>
                    </a:solidFill>
                  </a:tcPr>
                </a:tc>
                <a:tc>
                  <a:txBody>
                    <a:bodyPr/>
                    <a:lstStyle/>
                    <a:p>
                      <a:r>
                        <a:rPr lang="en-US">
                          <a:solidFill>
                            <a:schemeClr val="tx1"/>
                          </a:solidFill>
                        </a:rPr>
                        <a:t>10</a:t>
                      </a:r>
                    </a:p>
                  </a:txBody>
                  <a:tcPr>
                    <a:solidFill>
                      <a:schemeClr val="accent1">
                        <a:lumMod val="40000"/>
                        <a:lumOff val="60000"/>
                      </a:schemeClr>
                    </a:solidFill>
                  </a:tcPr>
                </a:tc>
                <a:tc>
                  <a:txBody>
                    <a:bodyPr/>
                    <a:lstStyle/>
                    <a:p>
                      <a:r>
                        <a:rPr lang="en-US">
                          <a:solidFill>
                            <a:schemeClr val="tx1"/>
                          </a:solidFill>
                        </a:rPr>
                        <a:t>15</a:t>
                      </a:r>
                    </a:p>
                  </a:txBody>
                  <a:tcPr>
                    <a:solidFill>
                      <a:schemeClr val="accent1">
                        <a:lumMod val="40000"/>
                        <a:lumOff val="60000"/>
                      </a:schemeClr>
                    </a:solidFill>
                  </a:tcPr>
                </a:tc>
                <a:tc>
                  <a:txBody>
                    <a:bodyPr/>
                    <a:lstStyle/>
                    <a:p>
                      <a:r>
                        <a:rPr lang="en-US">
                          <a:solidFill>
                            <a:schemeClr val="tx1"/>
                          </a:solidFill>
                        </a:rPr>
                        <a:t>4</a:t>
                      </a:r>
                    </a:p>
                  </a:txBody>
                  <a:tcPr>
                    <a:solidFill>
                      <a:schemeClr val="accent1">
                        <a:lumMod val="40000"/>
                        <a:lumOff val="60000"/>
                      </a:schemeClr>
                    </a:solidFill>
                  </a:tcPr>
                </a:tc>
                <a:extLst>
                  <a:ext uri="{0D108BD9-81ED-4DB2-BD59-A6C34878D82A}">
                    <a16:rowId xmlns:a16="http://schemas.microsoft.com/office/drawing/2014/main" val="3903160011"/>
                  </a:ext>
                </a:extLst>
              </a:tr>
            </a:tbl>
          </a:graphicData>
        </a:graphic>
      </p:graphicFrame>
      <p:graphicFrame>
        <p:nvGraphicFramePr>
          <p:cNvPr id="36" name="Table 35">
            <a:extLst>
              <a:ext uri="{FF2B5EF4-FFF2-40B4-BE49-F238E27FC236}">
                <a16:creationId xmlns:a16="http://schemas.microsoft.com/office/drawing/2014/main" id="{8F0D5C5C-1F85-4E08-AE85-E82790143FC5}"/>
              </a:ext>
            </a:extLst>
          </p:cNvPr>
          <p:cNvGraphicFramePr>
            <a:graphicFrameLocks noGrp="1"/>
          </p:cNvGraphicFramePr>
          <p:nvPr/>
        </p:nvGraphicFramePr>
        <p:xfrm>
          <a:off x="5406487" y="2935106"/>
          <a:ext cx="3331104" cy="370840"/>
        </p:xfrm>
        <a:graphic>
          <a:graphicData uri="http://schemas.openxmlformats.org/drawingml/2006/table">
            <a:tbl>
              <a:tblPr firstRow="1" bandRow="1">
                <a:tableStyleId>{5C22544A-7EE6-4342-B048-85BDC9FD1C3A}</a:tableStyleId>
              </a:tblPr>
              <a:tblGrid>
                <a:gridCol w="832776">
                  <a:extLst>
                    <a:ext uri="{9D8B030D-6E8A-4147-A177-3AD203B41FA5}">
                      <a16:colId xmlns:a16="http://schemas.microsoft.com/office/drawing/2014/main" val="3285852811"/>
                    </a:ext>
                  </a:extLst>
                </a:gridCol>
                <a:gridCol w="832776">
                  <a:extLst>
                    <a:ext uri="{9D8B030D-6E8A-4147-A177-3AD203B41FA5}">
                      <a16:colId xmlns:a16="http://schemas.microsoft.com/office/drawing/2014/main" val="69143063"/>
                    </a:ext>
                  </a:extLst>
                </a:gridCol>
                <a:gridCol w="832776">
                  <a:extLst>
                    <a:ext uri="{9D8B030D-6E8A-4147-A177-3AD203B41FA5}">
                      <a16:colId xmlns:a16="http://schemas.microsoft.com/office/drawing/2014/main" val="1441438499"/>
                    </a:ext>
                  </a:extLst>
                </a:gridCol>
                <a:gridCol w="832776">
                  <a:extLst>
                    <a:ext uri="{9D8B030D-6E8A-4147-A177-3AD203B41FA5}">
                      <a16:colId xmlns:a16="http://schemas.microsoft.com/office/drawing/2014/main" val="771513845"/>
                    </a:ext>
                  </a:extLst>
                </a:gridCol>
              </a:tblGrid>
              <a:tr h="370840">
                <a:tc>
                  <a:txBody>
                    <a:bodyPr/>
                    <a:lstStyle/>
                    <a:p>
                      <a:r>
                        <a:rPr lang="en-US">
                          <a:solidFill>
                            <a:schemeClr val="tx1"/>
                          </a:solidFill>
                        </a:rPr>
                        <a:t>24</a:t>
                      </a:r>
                    </a:p>
                  </a:txBody>
                  <a:tcPr>
                    <a:solidFill>
                      <a:schemeClr val="accent1">
                        <a:lumMod val="40000"/>
                        <a:lumOff val="60000"/>
                      </a:schemeClr>
                    </a:solidFill>
                  </a:tcPr>
                </a:tc>
                <a:tc>
                  <a:txBody>
                    <a:bodyPr/>
                    <a:lstStyle/>
                    <a:p>
                      <a:r>
                        <a:rPr lang="en-US">
                          <a:solidFill>
                            <a:schemeClr val="tx1"/>
                          </a:solidFill>
                        </a:rPr>
                        <a:t>19</a:t>
                      </a:r>
                    </a:p>
                  </a:txBody>
                  <a:tcPr>
                    <a:solidFill>
                      <a:schemeClr val="accent1">
                        <a:lumMod val="40000"/>
                        <a:lumOff val="60000"/>
                      </a:schemeClr>
                    </a:solidFill>
                  </a:tcPr>
                </a:tc>
                <a:tc>
                  <a:txBody>
                    <a:bodyPr/>
                    <a:lstStyle/>
                    <a:p>
                      <a:r>
                        <a:rPr lang="en-US">
                          <a:solidFill>
                            <a:schemeClr val="tx1"/>
                          </a:solidFill>
                        </a:rPr>
                        <a:t>62</a:t>
                      </a:r>
                    </a:p>
                  </a:txBody>
                  <a:tcPr>
                    <a:solidFill>
                      <a:schemeClr val="accent1">
                        <a:lumMod val="40000"/>
                        <a:lumOff val="60000"/>
                      </a:schemeClr>
                    </a:solidFill>
                  </a:tcPr>
                </a:tc>
                <a:tc>
                  <a:txBody>
                    <a:bodyPr/>
                    <a:lstStyle/>
                    <a:p>
                      <a:r>
                        <a:rPr lang="en-US">
                          <a:solidFill>
                            <a:schemeClr val="tx1"/>
                          </a:solidFill>
                        </a:rPr>
                        <a:t>30</a:t>
                      </a:r>
                    </a:p>
                  </a:txBody>
                  <a:tcPr>
                    <a:solidFill>
                      <a:schemeClr val="accent1">
                        <a:lumMod val="40000"/>
                        <a:lumOff val="60000"/>
                      </a:schemeClr>
                    </a:solidFill>
                  </a:tcPr>
                </a:tc>
                <a:extLst>
                  <a:ext uri="{0D108BD9-81ED-4DB2-BD59-A6C34878D82A}">
                    <a16:rowId xmlns:a16="http://schemas.microsoft.com/office/drawing/2014/main" val="3903160011"/>
                  </a:ext>
                </a:extLst>
              </a:tr>
            </a:tbl>
          </a:graphicData>
        </a:graphic>
      </p:graphicFrame>
      <p:sp>
        <p:nvSpPr>
          <p:cNvPr id="37" name="TextBox 36">
            <a:extLst>
              <a:ext uri="{FF2B5EF4-FFF2-40B4-BE49-F238E27FC236}">
                <a16:creationId xmlns:a16="http://schemas.microsoft.com/office/drawing/2014/main" id="{4C056CBD-609D-4AC1-957D-C7C772B54ECF}"/>
              </a:ext>
            </a:extLst>
          </p:cNvPr>
          <p:cNvSpPr txBox="1"/>
          <p:nvPr/>
        </p:nvSpPr>
        <p:spPr>
          <a:xfrm>
            <a:off x="378312" y="4237158"/>
            <a:ext cx="1580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4 buckets x 2</a:t>
            </a:r>
          </a:p>
        </p:txBody>
      </p:sp>
      <p:graphicFrame>
        <p:nvGraphicFramePr>
          <p:cNvPr id="38" name="Table 38">
            <a:extLst>
              <a:ext uri="{FF2B5EF4-FFF2-40B4-BE49-F238E27FC236}">
                <a16:creationId xmlns:a16="http://schemas.microsoft.com/office/drawing/2014/main" id="{8794F4B4-B834-4DF0-B553-41DEFC814897}"/>
              </a:ext>
            </a:extLst>
          </p:cNvPr>
          <p:cNvGraphicFramePr>
            <a:graphicFrameLocks noGrp="1"/>
          </p:cNvGraphicFramePr>
          <p:nvPr/>
        </p:nvGraphicFramePr>
        <p:xfrm>
          <a:off x="1962834" y="4268607"/>
          <a:ext cx="1407038" cy="370840"/>
        </p:xfrm>
        <a:graphic>
          <a:graphicData uri="http://schemas.openxmlformats.org/drawingml/2006/table">
            <a:tbl>
              <a:tblPr firstRow="1" bandRow="1">
                <a:tableStyleId>{5C22544A-7EE6-4342-B048-85BDC9FD1C3A}</a:tableStyleId>
              </a:tblPr>
              <a:tblGrid>
                <a:gridCol w="703519">
                  <a:extLst>
                    <a:ext uri="{9D8B030D-6E8A-4147-A177-3AD203B41FA5}">
                      <a16:colId xmlns:a16="http://schemas.microsoft.com/office/drawing/2014/main" val="1105851386"/>
                    </a:ext>
                  </a:extLst>
                </a:gridCol>
                <a:gridCol w="703519">
                  <a:extLst>
                    <a:ext uri="{9D8B030D-6E8A-4147-A177-3AD203B41FA5}">
                      <a16:colId xmlns:a16="http://schemas.microsoft.com/office/drawing/2014/main" val="3124703366"/>
                    </a:ext>
                  </a:extLst>
                </a:gridCol>
              </a:tblGrid>
              <a:tr h="370840">
                <a:tc>
                  <a:txBody>
                    <a:bodyPr/>
                    <a:lstStyle/>
                    <a:p>
                      <a:r>
                        <a:rPr lang="en-US">
                          <a:solidFill>
                            <a:schemeClr val="tx1"/>
                          </a:solidFill>
                        </a:rPr>
                        <a:t>8</a:t>
                      </a:r>
                    </a:p>
                  </a:txBody>
                  <a:tcPr/>
                </a:tc>
                <a:tc>
                  <a:txBody>
                    <a:bodyPr/>
                    <a:lstStyle/>
                    <a:p>
                      <a:r>
                        <a:rPr lang="en-US">
                          <a:solidFill>
                            <a:schemeClr val="tx1"/>
                          </a:solidFill>
                        </a:rPr>
                        <a:t>4</a:t>
                      </a:r>
                    </a:p>
                  </a:txBody>
                  <a:tcPr/>
                </a:tc>
                <a:extLst>
                  <a:ext uri="{0D108BD9-81ED-4DB2-BD59-A6C34878D82A}">
                    <a16:rowId xmlns:a16="http://schemas.microsoft.com/office/drawing/2014/main" val="777374954"/>
                  </a:ext>
                </a:extLst>
              </a:tr>
            </a:tbl>
          </a:graphicData>
        </a:graphic>
      </p:graphicFrame>
      <p:graphicFrame>
        <p:nvGraphicFramePr>
          <p:cNvPr id="39" name="Table 38">
            <a:extLst>
              <a:ext uri="{FF2B5EF4-FFF2-40B4-BE49-F238E27FC236}">
                <a16:creationId xmlns:a16="http://schemas.microsoft.com/office/drawing/2014/main" id="{5106CE59-F2BF-4153-9A7B-E7FEB1D12374}"/>
              </a:ext>
            </a:extLst>
          </p:cNvPr>
          <p:cNvGraphicFramePr>
            <a:graphicFrameLocks noGrp="1"/>
          </p:cNvGraphicFramePr>
          <p:nvPr/>
        </p:nvGraphicFramePr>
        <p:xfrm>
          <a:off x="3745718" y="4263722"/>
          <a:ext cx="1407038" cy="370840"/>
        </p:xfrm>
        <a:graphic>
          <a:graphicData uri="http://schemas.openxmlformats.org/drawingml/2006/table">
            <a:tbl>
              <a:tblPr firstRow="1" bandRow="1">
                <a:tableStyleId>{5C22544A-7EE6-4342-B048-85BDC9FD1C3A}</a:tableStyleId>
              </a:tblPr>
              <a:tblGrid>
                <a:gridCol w="703519">
                  <a:extLst>
                    <a:ext uri="{9D8B030D-6E8A-4147-A177-3AD203B41FA5}">
                      <a16:colId xmlns:a16="http://schemas.microsoft.com/office/drawing/2014/main" val="1105851386"/>
                    </a:ext>
                  </a:extLst>
                </a:gridCol>
                <a:gridCol w="703519">
                  <a:extLst>
                    <a:ext uri="{9D8B030D-6E8A-4147-A177-3AD203B41FA5}">
                      <a16:colId xmlns:a16="http://schemas.microsoft.com/office/drawing/2014/main" val="3124703366"/>
                    </a:ext>
                  </a:extLst>
                </a:gridCol>
              </a:tblGrid>
              <a:tr h="370840">
                <a:tc>
                  <a:txBody>
                    <a:bodyPr/>
                    <a:lstStyle/>
                    <a:p>
                      <a:r>
                        <a:rPr lang="en-US">
                          <a:solidFill>
                            <a:schemeClr val="tx1"/>
                          </a:solidFill>
                        </a:rPr>
                        <a:t>10</a:t>
                      </a:r>
                    </a:p>
                  </a:txBody>
                  <a:tcPr/>
                </a:tc>
                <a:tc>
                  <a:txBody>
                    <a:bodyPr/>
                    <a:lstStyle/>
                    <a:p>
                      <a:r>
                        <a:rPr lang="en-US">
                          <a:solidFill>
                            <a:schemeClr val="tx1"/>
                          </a:solidFill>
                        </a:rPr>
                        <a:t>15</a:t>
                      </a:r>
                    </a:p>
                  </a:txBody>
                  <a:tcPr/>
                </a:tc>
                <a:extLst>
                  <a:ext uri="{0D108BD9-81ED-4DB2-BD59-A6C34878D82A}">
                    <a16:rowId xmlns:a16="http://schemas.microsoft.com/office/drawing/2014/main" val="777374954"/>
                  </a:ext>
                </a:extLst>
              </a:tr>
            </a:tbl>
          </a:graphicData>
        </a:graphic>
      </p:graphicFrame>
      <p:graphicFrame>
        <p:nvGraphicFramePr>
          <p:cNvPr id="40" name="Table 38">
            <a:extLst>
              <a:ext uri="{FF2B5EF4-FFF2-40B4-BE49-F238E27FC236}">
                <a16:creationId xmlns:a16="http://schemas.microsoft.com/office/drawing/2014/main" id="{F8063FEA-EEB4-400E-A186-5EC54D1758A6}"/>
              </a:ext>
            </a:extLst>
          </p:cNvPr>
          <p:cNvGraphicFramePr>
            <a:graphicFrameLocks noGrp="1"/>
          </p:cNvGraphicFramePr>
          <p:nvPr/>
        </p:nvGraphicFramePr>
        <p:xfrm>
          <a:off x="5636064" y="4239299"/>
          <a:ext cx="1407038" cy="370840"/>
        </p:xfrm>
        <a:graphic>
          <a:graphicData uri="http://schemas.openxmlformats.org/drawingml/2006/table">
            <a:tbl>
              <a:tblPr firstRow="1" bandRow="1">
                <a:tableStyleId>{5C22544A-7EE6-4342-B048-85BDC9FD1C3A}</a:tableStyleId>
              </a:tblPr>
              <a:tblGrid>
                <a:gridCol w="703519">
                  <a:extLst>
                    <a:ext uri="{9D8B030D-6E8A-4147-A177-3AD203B41FA5}">
                      <a16:colId xmlns:a16="http://schemas.microsoft.com/office/drawing/2014/main" val="1105851386"/>
                    </a:ext>
                  </a:extLst>
                </a:gridCol>
                <a:gridCol w="703519">
                  <a:extLst>
                    <a:ext uri="{9D8B030D-6E8A-4147-A177-3AD203B41FA5}">
                      <a16:colId xmlns:a16="http://schemas.microsoft.com/office/drawing/2014/main" val="3124703366"/>
                    </a:ext>
                  </a:extLst>
                </a:gridCol>
              </a:tblGrid>
              <a:tr h="370840">
                <a:tc>
                  <a:txBody>
                    <a:bodyPr/>
                    <a:lstStyle/>
                    <a:p>
                      <a:r>
                        <a:rPr lang="en-US">
                          <a:solidFill>
                            <a:schemeClr val="tx1"/>
                          </a:solidFill>
                        </a:rPr>
                        <a:t>24</a:t>
                      </a:r>
                    </a:p>
                  </a:txBody>
                  <a:tcPr/>
                </a:tc>
                <a:tc>
                  <a:txBody>
                    <a:bodyPr/>
                    <a:lstStyle/>
                    <a:p>
                      <a:r>
                        <a:rPr lang="en-US">
                          <a:solidFill>
                            <a:schemeClr val="tx1"/>
                          </a:solidFill>
                        </a:rPr>
                        <a:t>19</a:t>
                      </a:r>
                    </a:p>
                  </a:txBody>
                  <a:tcPr/>
                </a:tc>
                <a:extLst>
                  <a:ext uri="{0D108BD9-81ED-4DB2-BD59-A6C34878D82A}">
                    <a16:rowId xmlns:a16="http://schemas.microsoft.com/office/drawing/2014/main" val="777374954"/>
                  </a:ext>
                </a:extLst>
              </a:tr>
            </a:tbl>
          </a:graphicData>
        </a:graphic>
      </p:graphicFrame>
      <p:graphicFrame>
        <p:nvGraphicFramePr>
          <p:cNvPr id="41" name="Table 38">
            <a:extLst>
              <a:ext uri="{FF2B5EF4-FFF2-40B4-BE49-F238E27FC236}">
                <a16:creationId xmlns:a16="http://schemas.microsoft.com/office/drawing/2014/main" id="{96B8E213-68CC-47CA-8616-2ABD424334B1}"/>
              </a:ext>
            </a:extLst>
          </p:cNvPr>
          <p:cNvGraphicFramePr>
            <a:graphicFrameLocks noGrp="1"/>
          </p:cNvGraphicFramePr>
          <p:nvPr/>
        </p:nvGraphicFramePr>
        <p:xfrm>
          <a:off x="7545949" y="4224645"/>
          <a:ext cx="1407038" cy="370840"/>
        </p:xfrm>
        <a:graphic>
          <a:graphicData uri="http://schemas.openxmlformats.org/drawingml/2006/table">
            <a:tbl>
              <a:tblPr firstRow="1" bandRow="1">
                <a:tableStyleId>{5C22544A-7EE6-4342-B048-85BDC9FD1C3A}</a:tableStyleId>
              </a:tblPr>
              <a:tblGrid>
                <a:gridCol w="703519">
                  <a:extLst>
                    <a:ext uri="{9D8B030D-6E8A-4147-A177-3AD203B41FA5}">
                      <a16:colId xmlns:a16="http://schemas.microsoft.com/office/drawing/2014/main" val="1105851386"/>
                    </a:ext>
                  </a:extLst>
                </a:gridCol>
                <a:gridCol w="703519">
                  <a:extLst>
                    <a:ext uri="{9D8B030D-6E8A-4147-A177-3AD203B41FA5}">
                      <a16:colId xmlns:a16="http://schemas.microsoft.com/office/drawing/2014/main" val="3124703366"/>
                    </a:ext>
                  </a:extLst>
                </a:gridCol>
              </a:tblGrid>
              <a:tr h="370840">
                <a:tc>
                  <a:txBody>
                    <a:bodyPr/>
                    <a:lstStyle/>
                    <a:p>
                      <a:r>
                        <a:rPr lang="en-US">
                          <a:solidFill>
                            <a:schemeClr val="tx1"/>
                          </a:solidFill>
                        </a:rPr>
                        <a:t>62</a:t>
                      </a:r>
                    </a:p>
                  </a:txBody>
                  <a:tcPr/>
                </a:tc>
                <a:tc>
                  <a:txBody>
                    <a:bodyPr/>
                    <a:lstStyle/>
                    <a:p>
                      <a:r>
                        <a:rPr lang="en-US">
                          <a:solidFill>
                            <a:schemeClr val="tx1"/>
                          </a:solidFill>
                        </a:rPr>
                        <a:t>30</a:t>
                      </a:r>
                    </a:p>
                  </a:txBody>
                  <a:tcPr/>
                </a:tc>
                <a:extLst>
                  <a:ext uri="{0D108BD9-81ED-4DB2-BD59-A6C34878D82A}">
                    <a16:rowId xmlns:a16="http://schemas.microsoft.com/office/drawing/2014/main" val="777374954"/>
                  </a:ext>
                </a:extLst>
              </a:tr>
            </a:tbl>
          </a:graphicData>
        </a:graphic>
      </p:graphicFrame>
      <p:sp>
        <p:nvSpPr>
          <p:cNvPr id="42" name="TextBox 41">
            <a:extLst>
              <a:ext uri="{FF2B5EF4-FFF2-40B4-BE49-F238E27FC236}">
                <a16:creationId xmlns:a16="http://schemas.microsoft.com/office/drawing/2014/main" id="{688C877D-3E24-46F8-AC0D-C05955ABBE27}"/>
              </a:ext>
            </a:extLst>
          </p:cNvPr>
          <p:cNvSpPr txBox="1"/>
          <p:nvPr/>
        </p:nvSpPr>
        <p:spPr>
          <a:xfrm>
            <a:off x="2555631" y="5564554"/>
            <a:ext cx="6006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Learn Sort Fanout depends on L2 cache size!! (Around 1k-5k)</a:t>
            </a:r>
          </a:p>
        </p:txBody>
      </p:sp>
    </p:spTree>
    <p:extLst>
      <p:ext uri="{BB962C8B-B14F-4D97-AF65-F5344CB8AC3E}">
        <p14:creationId xmlns:p14="http://schemas.microsoft.com/office/powerpoint/2010/main" val="34224152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5A34-B520-45CB-9A70-68E5D9765142}"/>
              </a:ext>
            </a:extLst>
          </p:cNvPr>
          <p:cNvSpPr>
            <a:spLocks noGrp="1"/>
          </p:cNvSpPr>
          <p:nvPr>
            <p:ph type="title"/>
          </p:nvPr>
        </p:nvSpPr>
        <p:spPr/>
        <p:txBody>
          <a:bodyPr/>
          <a:lstStyle/>
          <a:p>
            <a:r>
              <a:rPr lang="en-US">
                <a:cs typeface="Calibri Light"/>
              </a:rPr>
              <a:t>Multi layered Learned Sort algorithm</a:t>
            </a:r>
            <a:endParaRPr lang="en-US"/>
          </a:p>
        </p:txBody>
      </p:sp>
      <p:pic>
        <p:nvPicPr>
          <p:cNvPr id="4" name="Picture 4">
            <a:extLst>
              <a:ext uri="{FF2B5EF4-FFF2-40B4-BE49-F238E27FC236}">
                <a16:creationId xmlns:a16="http://schemas.microsoft.com/office/drawing/2014/main" id="{096AFD1A-7364-430D-9284-79DAE0DCBE1B}"/>
              </a:ext>
            </a:extLst>
          </p:cNvPr>
          <p:cNvPicPr>
            <a:picLocks noGrp="1" noChangeAspect="1"/>
          </p:cNvPicPr>
          <p:nvPr>
            <p:ph idx="1"/>
          </p:nvPr>
        </p:nvPicPr>
        <p:blipFill>
          <a:blip r:embed="rId2"/>
          <a:stretch>
            <a:fillRect/>
          </a:stretch>
        </p:blipFill>
        <p:spPr>
          <a:xfrm>
            <a:off x="203200" y="2208321"/>
            <a:ext cx="11502292" cy="3302638"/>
          </a:xfrm>
        </p:spPr>
      </p:pic>
    </p:spTree>
    <p:extLst>
      <p:ext uri="{BB962C8B-B14F-4D97-AF65-F5344CB8AC3E}">
        <p14:creationId xmlns:p14="http://schemas.microsoft.com/office/powerpoint/2010/main" val="42613186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336D-8A58-494D-A6A0-5B04DC30F1A0}"/>
              </a:ext>
            </a:extLst>
          </p:cNvPr>
          <p:cNvSpPr>
            <a:spLocks noGrp="1"/>
          </p:cNvSpPr>
          <p:nvPr>
            <p:ph type="title"/>
          </p:nvPr>
        </p:nvSpPr>
        <p:spPr/>
        <p:txBody>
          <a:bodyPr/>
          <a:lstStyle/>
          <a:p>
            <a:r>
              <a:rPr lang="en-US">
                <a:cs typeface="Calibri Light"/>
              </a:rPr>
              <a:t>Cache Efficeint Learned Sort</a:t>
            </a:r>
            <a:endParaRPr lang="en-US"/>
          </a:p>
        </p:txBody>
      </p:sp>
      <p:sp>
        <p:nvSpPr>
          <p:cNvPr id="3" name="Content Placeholder 2">
            <a:extLst>
              <a:ext uri="{FF2B5EF4-FFF2-40B4-BE49-F238E27FC236}">
                <a16:creationId xmlns:a16="http://schemas.microsoft.com/office/drawing/2014/main" id="{64E96ECD-E9DA-4E73-ACA3-3A2B880517CD}"/>
              </a:ext>
            </a:extLst>
          </p:cNvPr>
          <p:cNvSpPr>
            <a:spLocks noGrp="1"/>
          </p:cNvSpPr>
          <p:nvPr>
            <p:ph idx="1"/>
          </p:nvPr>
        </p:nvSpPr>
        <p:spPr/>
        <p:txBody>
          <a:bodyPr vert="horz" lIns="91440" tIns="45720" rIns="91440" bIns="45720" rtlCol="0" anchor="t">
            <a:normAutofit/>
          </a:bodyPr>
          <a:lstStyle/>
          <a:p>
            <a:r>
              <a:rPr lang="en-US">
                <a:cs typeface="Calibri"/>
              </a:rPr>
              <a:t>How would this perform compared to Radix Sort?</a:t>
            </a:r>
          </a:p>
        </p:txBody>
      </p:sp>
      <p:sp>
        <p:nvSpPr>
          <p:cNvPr id="4" name="Slide Number Placeholder 3">
            <a:extLst>
              <a:ext uri="{FF2B5EF4-FFF2-40B4-BE49-F238E27FC236}">
                <a16:creationId xmlns:a16="http://schemas.microsoft.com/office/drawing/2014/main" id="{90F38E7A-3A2E-416A-9A81-BBB036721BA4}"/>
              </a:ext>
            </a:extLst>
          </p:cNvPr>
          <p:cNvSpPr>
            <a:spLocks noGrp="1"/>
          </p:cNvSpPr>
          <p:nvPr>
            <p:ph type="sldNum" sz="quarter" idx="12"/>
          </p:nvPr>
        </p:nvSpPr>
        <p:spPr/>
        <p:txBody>
          <a:bodyPr/>
          <a:lstStyle/>
          <a:p>
            <a:fld id="{55DC1B2E-DA45-1C4C-956F-B374AAC7A1DC}" type="slidenum">
              <a:rPr lang="en-US" smtClean="0"/>
              <a:t>127</a:t>
            </a:fld>
            <a:endParaRPr lang="en-US"/>
          </a:p>
        </p:txBody>
      </p:sp>
    </p:spTree>
    <p:extLst>
      <p:ext uri="{BB962C8B-B14F-4D97-AF65-F5344CB8AC3E}">
        <p14:creationId xmlns:p14="http://schemas.microsoft.com/office/powerpoint/2010/main" val="25252795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22D9-1D30-4F9D-A97A-2D059B6848BD}"/>
              </a:ext>
            </a:extLst>
          </p:cNvPr>
          <p:cNvSpPr>
            <a:spLocks noGrp="1"/>
          </p:cNvSpPr>
          <p:nvPr>
            <p:ph type="title"/>
          </p:nvPr>
        </p:nvSpPr>
        <p:spPr/>
        <p:txBody>
          <a:bodyPr/>
          <a:lstStyle/>
          <a:p>
            <a:r>
              <a:rPr lang="en-US">
                <a:cs typeface="Calibri Light"/>
              </a:rPr>
              <a:t>Radix Sort vs Learned Sort: </a:t>
            </a:r>
            <a:endParaRPr lang="en-US"/>
          </a:p>
        </p:txBody>
      </p:sp>
      <p:sp>
        <p:nvSpPr>
          <p:cNvPr id="3" name="Content Placeholder 2">
            <a:extLst>
              <a:ext uri="{FF2B5EF4-FFF2-40B4-BE49-F238E27FC236}">
                <a16:creationId xmlns:a16="http://schemas.microsoft.com/office/drawing/2014/main" id="{101426D3-AC81-4E7D-BDA9-192E550D5369}"/>
              </a:ext>
            </a:extLst>
          </p:cNvPr>
          <p:cNvSpPr>
            <a:spLocks noGrp="1"/>
          </p:cNvSpPr>
          <p:nvPr>
            <p:ph idx="1"/>
          </p:nvPr>
        </p:nvSpPr>
        <p:spPr/>
        <p:txBody>
          <a:bodyPr vert="horz" lIns="91440" tIns="45720" rIns="91440" bIns="45720" rtlCol="0" anchor="t">
            <a:normAutofit/>
          </a:bodyPr>
          <a:lstStyle/>
          <a:p>
            <a:r>
              <a:rPr lang="en-US">
                <a:cs typeface="Calibri"/>
              </a:rPr>
              <a:t>Learned Sort is 1.5x faster than Radix Sort on 64 bit integers</a:t>
            </a:r>
          </a:p>
          <a:p>
            <a:r>
              <a:rPr lang="en-US">
                <a:cs typeface="Calibri"/>
              </a:rPr>
              <a:t>Reason: </a:t>
            </a:r>
            <a:r>
              <a:rPr lang="en-US" b="1">
                <a:cs typeface="Calibri"/>
              </a:rPr>
              <a:t>Learned Sort does fewer number of passes over the data</a:t>
            </a:r>
          </a:p>
        </p:txBody>
      </p:sp>
    </p:spTree>
    <p:extLst>
      <p:ext uri="{BB962C8B-B14F-4D97-AF65-F5344CB8AC3E}">
        <p14:creationId xmlns:p14="http://schemas.microsoft.com/office/powerpoint/2010/main" val="36354611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3E0F-5499-434F-A19D-7E9382D440D2}"/>
              </a:ext>
            </a:extLst>
          </p:cNvPr>
          <p:cNvSpPr>
            <a:spLocks noGrp="1"/>
          </p:cNvSpPr>
          <p:nvPr>
            <p:ph type="title"/>
          </p:nvPr>
        </p:nvSpPr>
        <p:spPr/>
        <p:txBody>
          <a:bodyPr>
            <a:normAutofit/>
          </a:bodyPr>
          <a:lstStyle/>
          <a:p>
            <a:r>
              <a:rPr lang="en-US">
                <a:cs typeface="Calibri Light"/>
              </a:rPr>
              <a:t>Summary</a:t>
            </a:r>
            <a:endParaRPr lang="en-US"/>
          </a:p>
        </p:txBody>
      </p:sp>
      <p:sp>
        <p:nvSpPr>
          <p:cNvPr id="3" name="Content Placeholder 2">
            <a:extLst>
              <a:ext uri="{FF2B5EF4-FFF2-40B4-BE49-F238E27FC236}">
                <a16:creationId xmlns:a16="http://schemas.microsoft.com/office/drawing/2014/main" id="{801FDA31-7BF4-430A-B7DA-513504C9E3ED}"/>
              </a:ext>
            </a:extLst>
          </p:cNvPr>
          <p:cNvSpPr>
            <a:spLocks noGrp="1"/>
          </p:cNvSpPr>
          <p:nvPr>
            <p:ph idx="1"/>
          </p:nvPr>
        </p:nvSpPr>
        <p:spPr/>
        <p:txBody>
          <a:bodyPr vert="horz" lIns="91440" tIns="45720" rIns="91440" bIns="45720" rtlCol="0" anchor="t">
            <a:normAutofit/>
          </a:bodyPr>
          <a:lstStyle/>
          <a:p>
            <a:pPr marL="457200" indent="-457200"/>
            <a:r>
              <a:rPr lang="en-US">
                <a:cs typeface="Calibri"/>
              </a:rPr>
              <a:t>Performance of data structures and algorithms can be enhanced by learned models of data and query distribution</a:t>
            </a:r>
            <a:endParaRPr lang="en-US" dirty="0">
              <a:cs typeface="Calibri"/>
            </a:endParaRPr>
          </a:p>
          <a:p>
            <a:pPr marL="457200" indent="-457200"/>
            <a:r>
              <a:rPr lang="en-US">
                <a:cs typeface="Calibri"/>
              </a:rPr>
              <a:t>ML models cannot be simply plugged in</a:t>
            </a:r>
          </a:p>
          <a:p>
            <a:pPr marL="457200" indent="-457200"/>
            <a:r>
              <a:rPr lang="en-US">
                <a:cs typeface="Calibri"/>
              </a:rPr>
              <a:t>ML enhanced data structures and algorithms require careful design</a:t>
            </a:r>
          </a:p>
          <a:p>
            <a:pPr marL="457200" indent="-457200"/>
            <a:r>
              <a:rPr lang="en-US">
                <a:cs typeface="Calibri"/>
              </a:rPr>
              <a:t>Need to consider Models + Systems + Algortihms</a:t>
            </a:r>
          </a:p>
          <a:p>
            <a:pPr marL="457200" indent="-457200"/>
            <a:endParaRPr lang="en-US">
              <a:cs typeface="Calibri"/>
            </a:endParaRPr>
          </a:p>
          <a:p>
            <a:pPr marL="0" indent="0">
              <a:buNone/>
            </a:pP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732019A4-D222-491D-94D8-AC6EBFB8C177}"/>
              </a:ext>
            </a:extLst>
          </p:cNvPr>
          <p:cNvSpPr>
            <a:spLocks noGrp="1"/>
          </p:cNvSpPr>
          <p:nvPr>
            <p:ph type="sldNum" sz="quarter" idx="12"/>
          </p:nvPr>
        </p:nvSpPr>
        <p:spPr/>
        <p:txBody>
          <a:bodyPr/>
          <a:lstStyle/>
          <a:p>
            <a:fld id="{55DC1B2E-DA45-1C4C-956F-B374AAC7A1DC}" type="slidenum">
              <a:rPr lang="en-US" dirty="0" smtClean="0"/>
              <a:t>129</a:t>
            </a:fld>
            <a:endParaRPr lang="en-US"/>
          </a:p>
        </p:txBody>
      </p:sp>
    </p:spTree>
    <p:extLst>
      <p:ext uri="{BB962C8B-B14F-4D97-AF65-F5344CB8AC3E}">
        <p14:creationId xmlns:p14="http://schemas.microsoft.com/office/powerpoint/2010/main" val="174060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Index as a model</a:t>
            </a:r>
            <a:endParaRPr lang="en-US"/>
          </a:p>
        </p:txBody>
      </p:sp>
      <p:sp>
        <p:nvSpPr>
          <p:cNvPr id="9" name="Content Placeholder 8">
            <a:extLst>
              <a:ext uri="{FF2B5EF4-FFF2-40B4-BE49-F238E27FC236}">
                <a16:creationId xmlns:a16="http://schemas.microsoft.com/office/drawing/2014/main" id="{13E107DF-D0DA-442A-A852-0CA0AF16C5BE}"/>
              </a:ext>
            </a:extLst>
          </p:cNvPr>
          <p:cNvSpPr>
            <a:spLocks noGrp="1"/>
          </p:cNvSpPr>
          <p:nvPr>
            <p:ph idx="1"/>
          </p:nvPr>
        </p:nvSpPr>
        <p:spPr>
          <a:xfrm>
            <a:off x="838200" y="1568450"/>
            <a:ext cx="10515600" cy="4351338"/>
          </a:xfrm>
        </p:spPr>
        <p:txBody>
          <a:bodyPr vert="horz" lIns="91440" tIns="45720" rIns="91440" bIns="45720" rtlCol="0" anchor="t">
            <a:normAutofit/>
          </a:bodyPr>
          <a:lstStyle/>
          <a:p>
            <a:r>
              <a:rPr lang="en-US">
                <a:cs typeface="Calibri"/>
              </a:rPr>
              <a:t>Model maps key to pos</a:t>
            </a:r>
          </a:p>
          <a:p>
            <a:r>
              <a:rPr lang="en-US">
                <a:cs typeface="Calibri"/>
              </a:rPr>
              <a:t>Search in </a:t>
            </a:r>
            <a:r>
              <a:rPr lang="en-US">
                <a:ea typeface="+mn-lt"/>
                <a:cs typeface="+mn-lt"/>
              </a:rPr>
              <a:t>[pos – </a:t>
            </a:r>
            <a:r>
              <a:rPr lang="en-US" err="1">
                <a:ea typeface="+mn-lt"/>
                <a:cs typeface="+mn-lt"/>
              </a:rPr>
              <a:t>err</a:t>
            </a:r>
            <a:r>
              <a:rPr lang="en-US" baseline="-25000" err="1">
                <a:ea typeface="+mn-lt"/>
                <a:cs typeface="+mn-lt"/>
              </a:rPr>
              <a:t>min</a:t>
            </a:r>
            <a:r>
              <a:rPr lang="en-US">
                <a:ea typeface="+mn-lt"/>
                <a:cs typeface="+mn-lt"/>
              </a:rPr>
              <a:t>, pos + </a:t>
            </a:r>
            <a:r>
              <a:rPr lang="en-US" err="1">
                <a:ea typeface="+mn-lt"/>
                <a:cs typeface="+mn-lt"/>
              </a:rPr>
              <a:t>err</a:t>
            </a:r>
            <a:r>
              <a:rPr lang="en-US" baseline="-25000" err="1">
                <a:ea typeface="+mn-lt"/>
                <a:cs typeface="+mn-lt"/>
              </a:rPr>
              <a:t>max</a:t>
            </a:r>
            <a:r>
              <a:rPr lang="en-US">
                <a:ea typeface="+mn-lt"/>
                <a:cs typeface="+mn-lt"/>
              </a:rPr>
              <a:t>] </a:t>
            </a:r>
          </a:p>
          <a:p>
            <a:r>
              <a:rPr lang="en-US" err="1">
                <a:cs typeface="Calibri"/>
              </a:rPr>
              <a:t>err</a:t>
            </a:r>
            <a:r>
              <a:rPr lang="en-US" baseline="-25000" err="1">
                <a:cs typeface="Calibri"/>
              </a:rPr>
              <a:t>min</a:t>
            </a:r>
            <a:r>
              <a:rPr lang="en-US">
                <a:cs typeface="Calibri"/>
              </a:rPr>
              <a:t> and err</a:t>
            </a:r>
            <a:r>
              <a:rPr lang="en-US" baseline="-25000">
                <a:cs typeface="Calibri"/>
              </a:rPr>
              <a:t>max </a:t>
            </a:r>
            <a:r>
              <a:rPr lang="en-US">
                <a:cs typeface="Calibri"/>
              </a:rPr>
              <a:t>are known from training</a:t>
            </a:r>
          </a:p>
        </p:txBody>
      </p:sp>
      <p:graphicFrame>
        <p:nvGraphicFramePr>
          <p:cNvPr id="12" name="Table 5">
            <a:extLst>
              <a:ext uri="{FF2B5EF4-FFF2-40B4-BE49-F238E27FC236}">
                <a16:creationId xmlns:a16="http://schemas.microsoft.com/office/drawing/2014/main" id="{02F46B88-46C3-4067-BE51-56B7F7889DC2}"/>
              </a:ext>
            </a:extLst>
          </p:cNvPr>
          <p:cNvGraphicFramePr>
            <a:graphicFrameLocks noGrp="1"/>
          </p:cNvGraphicFramePr>
          <p:nvPr/>
        </p:nvGraphicFramePr>
        <p:xfrm>
          <a:off x="2954655" y="4975621"/>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extLst>
                  <a:ext uri="{0D108BD9-81ED-4DB2-BD59-A6C34878D82A}">
                    <a16:rowId xmlns:a16="http://schemas.microsoft.com/office/drawing/2014/main" val="4112682001"/>
                  </a:ext>
                </a:extLst>
              </a:tr>
            </a:tbl>
          </a:graphicData>
        </a:graphic>
      </p:graphicFrame>
      <p:sp>
        <p:nvSpPr>
          <p:cNvPr id="14" name="TextBox 13">
            <a:extLst>
              <a:ext uri="{FF2B5EF4-FFF2-40B4-BE49-F238E27FC236}">
                <a16:creationId xmlns:a16="http://schemas.microsoft.com/office/drawing/2014/main" id="{1CF78A87-F69D-447D-89C9-86FC52899DD6}"/>
              </a:ext>
            </a:extLst>
          </p:cNvPr>
          <p:cNvSpPr txBox="1"/>
          <p:nvPr/>
        </p:nvSpPr>
        <p:spPr>
          <a:xfrm>
            <a:off x="5419170" y="4958841"/>
            <a:ext cx="1356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Sorted Array</a:t>
            </a:r>
          </a:p>
        </p:txBody>
      </p:sp>
      <p:cxnSp>
        <p:nvCxnSpPr>
          <p:cNvPr id="15" name="Straight Arrow Connector 14">
            <a:extLst>
              <a:ext uri="{FF2B5EF4-FFF2-40B4-BE49-F238E27FC236}">
                <a16:creationId xmlns:a16="http://schemas.microsoft.com/office/drawing/2014/main" id="{ED51ED0F-7C7C-43B4-8079-8A1089B37CB7}"/>
              </a:ext>
            </a:extLst>
          </p:cNvPr>
          <p:cNvCxnSpPr/>
          <p:nvPr/>
        </p:nvCxnSpPr>
        <p:spPr>
          <a:xfrm flipH="1">
            <a:off x="4972050" y="4024313"/>
            <a:ext cx="752475" cy="9858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20BA19B7-CF8C-49AF-85E2-20E7706DFA56}"/>
              </a:ext>
            </a:extLst>
          </p:cNvPr>
          <p:cNvSpPr txBox="1"/>
          <p:nvPr/>
        </p:nvSpPr>
        <p:spPr>
          <a:xfrm>
            <a:off x="3562350" y="5419725"/>
            <a:ext cx="1390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pos - </a:t>
            </a:r>
            <a:r>
              <a:rPr lang="en-US" err="1"/>
              <a:t>err</a:t>
            </a:r>
            <a:r>
              <a:rPr lang="en-US" baseline="-25000" err="1"/>
              <a:t>min</a:t>
            </a:r>
            <a:endParaRPr lang="en-US" baseline="-25000">
              <a:cs typeface="Calibri"/>
            </a:endParaRPr>
          </a:p>
        </p:txBody>
      </p:sp>
      <p:sp>
        <p:nvSpPr>
          <p:cNvPr id="11" name="TextBox 10">
            <a:extLst>
              <a:ext uri="{FF2B5EF4-FFF2-40B4-BE49-F238E27FC236}">
                <a16:creationId xmlns:a16="http://schemas.microsoft.com/office/drawing/2014/main" id="{35DAD715-2376-4A93-9F89-4E576E355BE4}"/>
              </a:ext>
            </a:extLst>
          </p:cNvPr>
          <p:cNvSpPr txBox="1"/>
          <p:nvPr/>
        </p:nvSpPr>
        <p:spPr>
          <a:xfrm>
            <a:off x="5010150" y="5419725"/>
            <a:ext cx="1933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pos + </a:t>
            </a:r>
            <a:r>
              <a:rPr lang="en-US" err="1"/>
              <a:t>err</a:t>
            </a:r>
            <a:r>
              <a:rPr lang="en-US" baseline="-25000" err="1"/>
              <a:t>max</a:t>
            </a:r>
            <a:endParaRPr lang="en-US" baseline="-25000">
              <a:cs typeface="Calibri"/>
            </a:endParaRPr>
          </a:p>
        </p:txBody>
      </p:sp>
      <p:sp>
        <p:nvSpPr>
          <p:cNvPr id="5" name="Diamond 4">
            <a:extLst>
              <a:ext uri="{FF2B5EF4-FFF2-40B4-BE49-F238E27FC236}">
                <a16:creationId xmlns:a16="http://schemas.microsoft.com/office/drawing/2014/main" id="{1A27A94B-E82A-4255-90DE-3F553023707D}"/>
              </a:ext>
            </a:extLst>
          </p:cNvPr>
          <p:cNvSpPr/>
          <p:nvPr/>
        </p:nvSpPr>
        <p:spPr>
          <a:xfrm flipV="1">
            <a:off x="4586287" y="4910138"/>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2CE739DF-24A0-4CFD-8CCA-BA62FA50A64A}"/>
              </a:ext>
            </a:extLst>
          </p:cNvPr>
          <p:cNvSpPr/>
          <p:nvPr/>
        </p:nvSpPr>
        <p:spPr>
          <a:xfrm flipV="1">
            <a:off x="5357812" y="4910137"/>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C3C2534-11BD-4871-BB31-0D07FA9D4742}"/>
              </a:ext>
            </a:extLst>
          </p:cNvPr>
          <p:cNvSpPr/>
          <p:nvPr/>
        </p:nvSpPr>
        <p:spPr>
          <a:xfrm>
            <a:off x="5010150" y="3138487"/>
            <a:ext cx="1876425" cy="9096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cs typeface="Calibri"/>
              </a:rPr>
              <a:t>Model</a:t>
            </a:r>
            <a:endParaRPr lang="en-US"/>
          </a:p>
        </p:txBody>
      </p:sp>
    </p:spTree>
    <p:extLst>
      <p:ext uri="{BB962C8B-B14F-4D97-AF65-F5344CB8AC3E}">
        <p14:creationId xmlns:p14="http://schemas.microsoft.com/office/powerpoint/2010/main" val="257096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1A10-D1DA-4DF5-B3D3-3CC4F4E524D2}"/>
              </a:ext>
            </a:extLst>
          </p:cNvPr>
          <p:cNvSpPr>
            <a:spLocks noGrp="1"/>
          </p:cNvSpPr>
          <p:nvPr>
            <p:ph type="title"/>
          </p:nvPr>
        </p:nvSpPr>
        <p:spPr/>
        <p:txBody>
          <a:bodyPr/>
          <a:lstStyle/>
          <a:p>
            <a:r>
              <a:rPr lang="en-US">
                <a:ea typeface="+mj-lt"/>
                <a:cs typeface="+mj-lt"/>
              </a:rPr>
              <a:t>What is the model estimating?</a:t>
            </a:r>
          </a:p>
        </p:txBody>
      </p:sp>
      <p:sp>
        <p:nvSpPr>
          <p:cNvPr id="3" name="Content Placeholder 2">
            <a:extLst>
              <a:ext uri="{FF2B5EF4-FFF2-40B4-BE49-F238E27FC236}">
                <a16:creationId xmlns:a16="http://schemas.microsoft.com/office/drawing/2014/main" id="{E861E8BE-FF83-44D3-A1B9-9DA509AC61B3}"/>
              </a:ext>
            </a:extLst>
          </p:cNvPr>
          <p:cNvSpPr>
            <a:spLocks noGrp="1"/>
          </p:cNvSpPr>
          <p:nvPr>
            <p:ph idx="1"/>
          </p:nvPr>
        </p:nvSpPr>
        <p:spPr>
          <a:xfrm>
            <a:off x="5557684" y="1825625"/>
            <a:ext cx="5796116" cy="4351338"/>
          </a:xfrm>
        </p:spPr>
        <p:txBody>
          <a:bodyPr vert="horz" lIns="91440" tIns="45720" rIns="91440" bIns="45720" rtlCol="0" anchor="t">
            <a:normAutofit/>
          </a:bodyPr>
          <a:lstStyle/>
          <a:p>
            <a:r>
              <a:rPr lang="en-US">
                <a:cs typeface="Calibri" panose="020F0502020204030204"/>
              </a:rPr>
              <a:t>Predicting the position of a key</a:t>
            </a:r>
          </a:p>
          <a:p>
            <a:r>
              <a:rPr lang="en-US">
                <a:ea typeface="+mn-lt"/>
                <a:cs typeface="+mn-lt"/>
              </a:rPr>
              <a:t>Modeling the CDF of the keys</a:t>
            </a:r>
            <a:endParaRPr lang="en-US">
              <a:cs typeface="Calibri" panose="020F0502020204030204"/>
            </a:endParaRPr>
          </a:p>
          <a:p>
            <a:r>
              <a:rPr lang="en-US">
                <a:ea typeface="+mn-lt"/>
                <a:cs typeface="+mn-lt"/>
              </a:rPr>
              <a:t>pos = P(X &lt;= key) * #keys</a:t>
            </a:r>
          </a:p>
          <a:p>
            <a:pPr marL="0" indent="0">
              <a:buNone/>
            </a:pPr>
            <a:endParaRPr lang="en-US">
              <a:cs typeface="Calibri" panose="020F0502020204030204"/>
            </a:endParaRPr>
          </a:p>
          <a:p>
            <a:endParaRPr lang="en-US">
              <a:cs typeface="Calibri" panose="020F0502020204030204"/>
            </a:endParaRPr>
          </a:p>
        </p:txBody>
      </p:sp>
      <p:sp>
        <p:nvSpPr>
          <p:cNvPr id="4" name="Slide Number Placeholder 3">
            <a:extLst>
              <a:ext uri="{FF2B5EF4-FFF2-40B4-BE49-F238E27FC236}">
                <a16:creationId xmlns:a16="http://schemas.microsoft.com/office/drawing/2014/main" id="{E7639A6B-99AF-4B76-B6CC-F3367F8EA7DD}"/>
              </a:ext>
            </a:extLst>
          </p:cNvPr>
          <p:cNvSpPr>
            <a:spLocks noGrp="1"/>
          </p:cNvSpPr>
          <p:nvPr>
            <p:ph type="sldNum" sz="quarter" idx="12"/>
          </p:nvPr>
        </p:nvSpPr>
        <p:spPr/>
        <p:txBody>
          <a:bodyPr/>
          <a:lstStyle/>
          <a:p>
            <a:fld id="{55DC1B2E-DA45-1C4C-956F-B374AAC7A1DC}" type="slidenum">
              <a:rPr lang="en-US" smtClean="0"/>
              <a:t>14</a:t>
            </a:fld>
            <a:endParaRPr lang="en-US"/>
          </a:p>
        </p:txBody>
      </p:sp>
      <p:graphicFrame>
        <p:nvGraphicFramePr>
          <p:cNvPr id="6" name="Table 5">
            <a:extLst>
              <a:ext uri="{FF2B5EF4-FFF2-40B4-BE49-F238E27FC236}">
                <a16:creationId xmlns:a16="http://schemas.microsoft.com/office/drawing/2014/main" id="{F9DA3D86-8337-4E4B-A876-006A2D89D53B}"/>
              </a:ext>
            </a:extLst>
          </p:cNvPr>
          <p:cNvGraphicFramePr>
            <a:graphicFrameLocks noGrp="1"/>
          </p:cNvGraphicFramePr>
          <p:nvPr>
            <p:extLst>
              <p:ext uri="{D42A27DB-BD31-4B8C-83A1-F6EECF244321}">
                <p14:modId xmlns:p14="http://schemas.microsoft.com/office/powerpoint/2010/main" val="2510189923"/>
              </p:ext>
            </p:extLst>
          </p:nvPr>
        </p:nvGraphicFramePr>
        <p:xfrm>
          <a:off x="162294" y="4503673"/>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tc>
                  <a:txBody>
                    <a:bodyPr/>
                    <a:lstStyle/>
                    <a:p>
                      <a:endParaRPr lang="en-US"/>
                    </a:p>
                  </a:txBody>
                  <a:tcPr>
                    <a:lnL w="0">
                      <a:noFill/>
                    </a:lnL>
                    <a:lnR w="0">
                      <a:noFill/>
                    </a:lnR>
                    <a:lnT w="0">
                      <a:noFill/>
                    </a:lnT>
                    <a:lnB w="0">
                      <a:noFill/>
                    </a:lnB>
                    <a:solidFill>
                      <a:schemeClr val="accent1">
                        <a:lumMod val="60000"/>
                        <a:lumOff val="40000"/>
                      </a:schemeClr>
                    </a:solidFill>
                  </a:tcPr>
                </a:tc>
                <a:extLst>
                  <a:ext uri="{0D108BD9-81ED-4DB2-BD59-A6C34878D82A}">
                    <a16:rowId xmlns:a16="http://schemas.microsoft.com/office/drawing/2014/main" val="4112682001"/>
                  </a:ext>
                </a:extLst>
              </a:tr>
            </a:tbl>
          </a:graphicData>
        </a:graphic>
      </p:graphicFrame>
      <p:sp>
        <p:nvSpPr>
          <p:cNvPr id="8" name="TextBox 7">
            <a:extLst>
              <a:ext uri="{FF2B5EF4-FFF2-40B4-BE49-F238E27FC236}">
                <a16:creationId xmlns:a16="http://schemas.microsoft.com/office/drawing/2014/main" id="{E167C124-8F20-4181-9641-0E7061554CFF}"/>
              </a:ext>
            </a:extLst>
          </p:cNvPr>
          <p:cNvSpPr txBox="1"/>
          <p:nvPr/>
        </p:nvSpPr>
        <p:spPr>
          <a:xfrm>
            <a:off x="2626809" y="4486893"/>
            <a:ext cx="1356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Sorted Array</a:t>
            </a:r>
          </a:p>
        </p:txBody>
      </p:sp>
      <p:cxnSp>
        <p:nvCxnSpPr>
          <p:cNvPr id="10" name="Straight Arrow Connector 9">
            <a:extLst>
              <a:ext uri="{FF2B5EF4-FFF2-40B4-BE49-F238E27FC236}">
                <a16:creationId xmlns:a16="http://schemas.microsoft.com/office/drawing/2014/main" id="{AAB13232-A900-470D-92D2-7F55900ECF14}"/>
              </a:ext>
            </a:extLst>
          </p:cNvPr>
          <p:cNvCxnSpPr/>
          <p:nvPr/>
        </p:nvCxnSpPr>
        <p:spPr>
          <a:xfrm flipH="1">
            <a:off x="2179689" y="3552365"/>
            <a:ext cx="752475" cy="9858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08654D5A-ED90-46DE-80DA-AAD05D760715}"/>
              </a:ext>
            </a:extLst>
          </p:cNvPr>
          <p:cNvSpPr txBox="1"/>
          <p:nvPr/>
        </p:nvSpPr>
        <p:spPr>
          <a:xfrm>
            <a:off x="769989" y="4947777"/>
            <a:ext cx="1390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pos - </a:t>
            </a:r>
            <a:r>
              <a:rPr lang="en-US" err="1"/>
              <a:t>err</a:t>
            </a:r>
            <a:r>
              <a:rPr lang="en-US" baseline="-25000" err="1"/>
              <a:t>min</a:t>
            </a:r>
            <a:endParaRPr lang="en-US" baseline="-25000">
              <a:cs typeface="Calibri"/>
            </a:endParaRPr>
          </a:p>
        </p:txBody>
      </p:sp>
      <p:sp>
        <p:nvSpPr>
          <p:cNvPr id="14" name="TextBox 13">
            <a:extLst>
              <a:ext uri="{FF2B5EF4-FFF2-40B4-BE49-F238E27FC236}">
                <a16:creationId xmlns:a16="http://schemas.microsoft.com/office/drawing/2014/main" id="{E55738A2-89B1-4315-B39A-6012B825A9F3}"/>
              </a:ext>
            </a:extLst>
          </p:cNvPr>
          <p:cNvSpPr txBox="1"/>
          <p:nvPr/>
        </p:nvSpPr>
        <p:spPr>
          <a:xfrm>
            <a:off x="2217789" y="4947777"/>
            <a:ext cx="1933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pos + </a:t>
            </a:r>
            <a:r>
              <a:rPr lang="en-US" err="1"/>
              <a:t>err</a:t>
            </a:r>
            <a:r>
              <a:rPr lang="en-US" baseline="-25000" err="1"/>
              <a:t>max</a:t>
            </a:r>
            <a:endParaRPr lang="en-US" baseline="-25000">
              <a:cs typeface="Calibri"/>
            </a:endParaRPr>
          </a:p>
        </p:txBody>
      </p:sp>
      <p:sp>
        <p:nvSpPr>
          <p:cNvPr id="16" name="Diamond 15">
            <a:extLst>
              <a:ext uri="{FF2B5EF4-FFF2-40B4-BE49-F238E27FC236}">
                <a16:creationId xmlns:a16="http://schemas.microsoft.com/office/drawing/2014/main" id="{3820ECC3-A8D0-4692-9172-79BA805F3EBF}"/>
              </a:ext>
            </a:extLst>
          </p:cNvPr>
          <p:cNvSpPr/>
          <p:nvPr/>
        </p:nvSpPr>
        <p:spPr>
          <a:xfrm flipV="1">
            <a:off x="1793926" y="4438190"/>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a:extLst>
              <a:ext uri="{FF2B5EF4-FFF2-40B4-BE49-F238E27FC236}">
                <a16:creationId xmlns:a16="http://schemas.microsoft.com/office/drawing/2014/main" id="{4AC606B5-1496-4B4A-A534-AA49CB1B2EBA}"/>
              </a:ext>
            </a:extLst>
          </p:cNvPr>
          <p:cNvSpPr/>
          <p:nvPr/>
        </p:nvSpPr>
        <p:spPr>
          <a:xfrm flipV="1">
            <a:off x="2565451" y="4438189"/>
            <a:ext cx="123825" cy="123825"/>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21660BE-5EB0-4EA4-AC65-A65443690FB4}"/>
              </a:ext>
            </a:extLst>
          </p:cNvPr>
          <p:cNvSpPr/>
          <p:nvPr/>
        </p:nvSpPr>
        <p:spPr>
          <a:xfrm>
            <a:off x="2217789" y="2666539"/>
            <a:ext cx="1876425" cy="9096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cs typeface="Calibri"/>
              </a:rPr>
              <a:t>Model</a:t>
            </a:r>
            <a:endParaRPr lang="en-US"/>
          </a:p>
        </p:txBody>
      </p:sp>
    </p:spTree>
    <p:extLst>
      <p:ext uri="{BB962C8B-B14F-4D97-AF65-F5344CB8AC3E}">
        <p14:creationId xmlns:p14="http://schemas.microsoft.com/office/powerpoint/2010/main" val="81278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1A10-D1DA-4DF5-B3D3-3CC4F4E524D2}"/>
              </a:ext>
            </a:extLst>
          </p:cNvPr>
          <p:cNvSpPr>
            <a:spLocks noGrp="1"/>
          </p:cNvSpPr>
          <p:nvPr>
            <p:ph type="title"/>
          </p:nvPr>
        </p:nvSpPr>
        <p:spPr/>
        <p:txBody>
          <a:bodyPr/>
          <a:lstStyle/>
          <a:p>
            <a:r>
              <a:rPr lang="en-US">
                <a:ea typeface="+mj-lt"/>
                <a:cs typeface="+mj-lt"/>
              </a:rPr>
              <a:t>What is the model estimating?</a:t>
            </a:r>
          </a:p>
        </p:txBody>
      </p:sp>
      <p:sp>
        <p:nvSpPr>
          <p:cNvPr id="3" name="Content Placeholder 2">
            <a:extLst>
              <a:ext uri="{FF2B5EF4-FFF2-40B4-BE49-F238E27FC236}">
                <a16:creationId xmlns:a16="http://schemas.microsoft.com/office/drawing/2014/main" id="{E861E8BE-FF83-44D3-A1B9-9DA509AC61B3}"/>
              </a:ext>
            </a:extLst>
          </p:cNvPr>
          <p:cNvSpPr>
            <a:spLocks noGrp="1"/>
          </p:cNvSpPr>
          <p:nvPr>
            <p:ph idx="1"/>
          </p:nvPr>
        </p:nvSpPr>
        <p:spPr>
          <a:xfrm>
            <a:off x="5557684" y="1825625"/>
            <a:ext cx="5796116" cy="4351338"/>
          </a:xfrm>
        </p:spPr>
        <p:txBody>
          <a:bodyPr vert="horz" lIns="91440" tIns="45720" rIns="91440" bIns="45720" rtlCol="0" anchor="t">
            <a:normAutofit/>
          </a:bodyPr>
          <a:lstStyle/>
          <a:p>
            <a:r>
              <a:rPr lang="en-US">
                <a:cs typeface="Calibri" panose="020F0502020204030204"/>
              </a:rPr>
              <a:t>Predicting the position of a key</a:t>
            </a:r>
          </a:p>
          <a:p>
            <a:r>
              <a:rPr lang="en-US">
                <a:ea typeface="+mn-lt"/>
                <a:cs typeface="+mn-lt"/>
              </a:rPr>
              <a:t>Modeling the CDF of the keys</a:t>
            </a:r>
            <a:endParaRPr lang="en-US">
              <a:cs typeface="Calibri" panose="020F0502020204030204"/>
            </a:endParaRPr>
          </a:p>
          <a:p>
            <a:r>
              <a:rPr lang="en-US">
                <a:ea typeface="+mn-lt"/>
                <a:cs typeface="+mn-lt"/>
              </a:rPr>
              <a:t>pos = P(X &lt;= key) * #keys</a:t>
            </a:r>
          </a:p>
          <a:p>
            <a:pPr marL="0" indent="0">
              <a:buNone/>
            </a:pPr>
            <a:r>
              <a:rPr lang="en-US">
                <a:cs typeface="Calibri" panose="020F0502020204030204"/>
              </a:rPr>
              <a:t>          = F(key) * #keys</a:t>
            </a:r>
          </a:p>
          <a:p>
            <a:pPr marL="0" indent="0">
              <a:buNone/>
            </a:pPr>
            <a:endParaRPr lang="en-US">
              <a:cs typeface="Calibri" panose="020F0502020204030204"/>
            </a:endParaRPr>
          </a:p>
          <a:p>
            <a:endParaRPr lang="en-US">
              <a:cs typeface="Calibri" panose="020F0502020204030204"/>
            </a:endParaRPr>
          </a:p>
        </p:txBody>
      </p:sp>
      <p:sp>
        <p:nvSpPr>
          <p:cNvPr id="4" name="Slide Number Placeholder 3">
            <a:extLst>
              <a:ext uri="{FF2B5EF4-FFF2-40B4-BE49-F238E27FC236}">
                <a16:creationId xmlns:a16="http://schemas.microsoft.com/office/drawing/2014/main" id="{E7639A6B-99AF-4B76-B6CC-F3367F8EA7DD}"/>
              </a:ext>
            </a:extLst>
          </p:cNvPr>
          <p:cNvSpPr>
            <a:spLocks noGrp="1"/>
          </p:cNvSpPr>
          <p:nvPr>
            <p:ph type="sldNum" sz="quarter" idx="12"/>
          </p:nvPr>
        </p:nvSpPr>
        <p:spPr/>
        <p:txBody>
          <a:bodyPr/>
          <a:lstStyle/>
          <a:p>
            <a:fld id="{55DC1B2E-DA45-1C4C-956F-B374AAC7A1DC}" type="slidenum">
              <a:rPr lang="en-US" smtClean="0"/>
              <a:t>15</a:t>
            </a:fld>
            <a:endParaRPr lang="en-US"/>
          </a:p>
        </p:txBody>
      </p:sp>
      <p:pic>
        <p:nvPicPr>
          <p:cNvPr id="5" name="Picture 4" descr="Chart, histogram&#10;&#10;Description automatically generated">
            <a:extLst>
              <a:ext uri="{FF2B5EF4-FFF2-40B4-BE49-F238E27FC236}">
                <a16:creationId xmlns:a16="http://schemas.microsoft.com/office/drawing/2014/main" id="{2BC09BBA-D0BE-4CF7-8DAD-2733ECFC96B7}"/>
              </a:ext>
            </a:extLst>
          </p:cNvPr>
          <p:cNvPicPr>
            <a:picLocks noChangeAspect="1"/>
          </p:cNvPicPr>
          <p:nvPr/>
        </p:nvPicPr>
        <p:blipFill>
          <a:blip r:embed="rId3"/>
          <a:stretch>
            <a:fillRect/>
          </a:stretch>
        </p:blipFill>
        <p:spPr>
          <a:xfrm>
            <a:off x="368709" y="1543384"/>
            <a:ext cx="3864077" cy="5147749"/>
          </a:xfrm>
          <a:prstGeom prst="rect">
            <a:avLst/>
          </a:prstGeom>
        </p:spPr>
      </p:pic>
    </p:spTree>
    <p:extLst>
      <p:ext uri="{BB962C8B-B14F-4D97-AF65-F5344CB8AC3E}">
        <p14:creationId xmlns:p14="http://schemas.microsoft.com/office/powerpoint/2010/main" val="167237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1A10-D1DA-4DF5-B3D3-3CC4F4E524D2}"/>
              </a:ext>
            </a:extLst>
          </p:cNvPr>
          <p:cNvSpPr>
            <a:spLocks noGrp="1"/>
          </p:cNvSpPr>
          <p:nvPr>
            <p:ph type="title"/>
          </p:nvPr>
        </p:nvSpPr>
        <p:spPr/>
        <p:txBody>
          <a:bodyPr/>
          <a:lstStyle/>
          <a:p>
            <a:r>
              <a:rPr lang="en-US">
                <a:ea typeface="+mj-lt"/>
                <a:cs typeface="+mj-lt"/>
              </a:rPr>
              <a:t>LookUp(key)</a:t>
            </a:r>
            <a:endParaRPr lang="en-US"/>
          </a:p>
        </p:txBody>
      </p:sp>
      <p:sp>
        <p:nvSpPr>
          <p:cNvPr id="3" name="Content Placeholder 2">
            <a:extLst>
              <a:ext uri="{FF2B5EF4-FFF2-40B4-BE49-F238E27FC236}">
                <a16:creationId xmlns:a16="http://schemas.microsoft.com/office/drawing/2014/main" id="{E861E8BE-FF83-44D3-A1B9-9DA509AC61B3}"/>
              </a:ext>
            </a:extLst>
          </p:cNvPr>
          <p:cNvSpPr>
            <a:spLocks noGrp="1"/>
          </p:cNvSpPr>
          <p:nvPr>
            <p:ph idx="1"/>
          </p:nvPr>
        </p:nvSpPr>
        <p:spPr>
          <a:xfrm>
            <a:off x="5557684" y="1825625"/>
            <a:ext cx="6169742" cy="4351338"/>
          </a:xfrm>
        </p:spPr>
        <p:txBody>
          <a:bodyPr vert="horz" lIns="91440" tIns="45720" rIns="91440" bIns="45720" rtlCol="0" anchor="t">
            <a:normAutofit/>
          </a:bodyPr>
          <a:lstStyle/>
          <a:p>
            <a:r>
              <a:rPr lang="en-US">
                <a:cs typeface="Calibri" panose="020F0502020204030204"/>
              </a:rPr>
              <a:t>Use the CDF model to predict the position of the key</a:t>
            </a:r>
            <a:endParaRPr lang="en-US"/>
          </a:p>
          <a:p>
            <a:r>
              <a:rPr lang="en-US">
                <a:ea typeface="+mn-lt"/>
                <a:cs typeface="+mn-lt"/>
              </a:rPr>
              <a:t>pos = F(key) * #keys</a:t>
            </a:r>
          </a:p>
          <a:p>
            <a:r>
              <a:rPr lang="en-US">
                <a:cs typeface="Calibri" panose="020F0502020204030204"/>
              </a:rPr>
              <a:t>Scan from </a:t>
            </a:r>
            <a:r>
              <a:rPr lang="en-US">
                <a:ea typeface="+mn-lt"/>
                <a:cs typeface="+mn-lt"/>
              </a:rPr>
              <a:t>[pos – errmin, pos + errmax] </a:t>
            </a:r>
            <a:endParaRPr lang="en-US">
              <a:cs typeface="Calibri"/>
            </a:endParaRPr>
          </a:p>
          <a:p>
            <a:pPr marL="0" indent="0">
              <a:buNone/>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E7639A6B-99AF-4B76-B6CC-F3367F8EA7DD}"/>
              </a:ext>
            </a:extLst>
          </p:cNvPr>
          <p:cNvSpPr>
            <a:spLocks noGrp="1"/>
          </p:cNvSpPr>
          <p:nvPr>
            <p:ph type="sldNum" sz="quarter" idx="12"/>
          </p:nvPr>
        </p:nvSpPr>
        <p:spPr/>
        <p:txBody>
          <a:bodyPr/>
          <a:lstStyle/>
          <a:p>
            <a:fld id="{55DC1B2E-DA45-1C4C-956F-B374AAC7A1DC}" type="slidenum">
              <a:rPr lang="en-US" smtClean="0"/>
              <a:t>16</a:t>
            </a:fld>
            <a:endParaRPr lang="en-US"/>
          </a:p>
        </p:txBody>
      </p:sp>
      <p:pic>
        <p:nvPicPr>
          <p:cNvPr id="5" name="Picture 4" descr="Chart, histogram&#10;&#10;Description automatically generated">
            <a:extLst>
              <a:ext uri="{FF2B5EF4-FFF2-40B4-BE49-F238E27FC236}">
                <a16:creationId xmlns:a16="http://schemas.microsoft.com/office/drawing/2014/main" id="{2BC09BBA-D0BE-4CF7-8DAD-2733ECFC96B7}"/>
              </a:ext>
            </a:extLst>
          </p:cNvPr>
          <p:cNvPicPr>
            <a:picLocks noChangeAspect="1"/>
          </p:cNvPicPr>
          <p:nvPr/>
        </p:nvPicPr>
        <p:blipFill>
          <a:blip r:embed="rId2"/>
          <a:stretch>
            <a:fillRect/>
          </a:stretch>
        </p:blipFill>
        <p:spPr>
          <a:xfrm>
            <a:off x="368709" y="1543384"/>
            <a:ext cx="3864077" cy="5147749"/>
          </a:xfrm>
          <a:prstGeom prst="rect">
            <a:avLst/>
          </a:prstGeom>
        </p:spPr>
      </p:pic>
    </p:spTree>
    <p:extLst>
      <p:ext uri="{BB962C8B-B14F-4D97-AF65-F5344CB8AC3E}">
        <p14:creationId xmlns:p14="http://schemas.microsoft.com/office/powerpoint/2010/main" val="28896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Key Idea</a:t>
            </a:r>
            <a:endParaRPr lang="en-US"/>
          </a:p>
        </p:txBody>
      </p:sp>
      <p:sp>
        <p:nvSpPr>
          <p:cNvPr id="3" name="Content Placeholder 2">
            <a:extLst>
              <a:ext uri="{FF2B5EF4-FFF2-40B4-BE49-F238E27FC236}">
                <a16:creationId xmlns:a16="http://schemas.microsoft.com/office/drawing/2014/main" id="{DCC39361-72CC-45CC-B821-13E74A68F60F}"/>
              </a:ext>
            </a:extLst>
          </p:cNvPr>
          <p:cNvSpPr>
            <a:spLocks noGrp="1"/>
          </p:cNvSpPr>
          <p:nvPr>
            <p:ph idx="1"/>
          </p:nvPr>
        </p:nvSpPr>
        <p:spPr/>
        <p:txBody>
          <a:bodyPr vert="horz" lIns="91440" tIns="45720" rIns="91440" bIns="45720" rtlCol="0" anchor="t">
            <a:normAutofit/>
          </a:bodyPr>
          <a:lstStyle/>
          <a:p>
            <a:r>
              <a:rPr lang="en-US">
                <a:ea typeface="+mn-lt"/>
                <a:cs typeface="+mn-lt"/>
              </a:rPr>
              <a:t>When CPU cycles are cheap relative to memory accesses, compute-intensive function approximations can be beneficial for lookups</a:t>
            </a:r>
          </a:p>
          <a:p>
            <a:r>
              <a:rPr lang="en-US">
                <a:ea typeface="+mn-lt"/>
                <a:cs typeface="+mn-lt"/>
              </a:rPr>
              <a:t>ML models may be better at approximating some functions than existing data structures</a:t>
            </a:r>
          </a:p>
          <a:p>
            <a:r>
              <a:rPr lang="en-US">
                <a:ea typeface="+mn-lt"/>
                <a:cs typeface="+mn-lt"/>
              </a:rPr>
              <a:t>Power of continuous functions</a:t>
            </a:r>
          </a:p>
          <a:p>
            <a:pPr marL="0" indent="0">
              <a:buNone/>
            </a:pPr>
            <a:endParaRPr lang="en-US">
              <a:cs typeface="Calibri"/>
            </a:endParaRPr>
          </a:p>
        </p:txBody>
      </p:sp>
    </p:spTree>
    <p:extLst>
      <p:ext uri="{BB962C8B-B14F-4D97-AF65-F5344CB8AC3E}">
        <p14:creationId xmlns:p14="http://schemas.microsoft.com/office/powerpoint/2010/main" val="335204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00EF-F763-4420-B5EB-633A58C1E217}"/>
              </a:ext>
            </a:extLst>
          </p:cNvPr>
          <p:cNvSpPr>
            <a:spLocks noGrp="1"/>
          </p:cNvSpPr>
          <p:nvPr>
            <p:ph type="title"/>
          </p:nvPr>
        </p:nvSpPr>
        <p:spPr/>
        <p:txBody>
          <a:bodyPr/>
          <a:lstStyle/>
          <a:p>
            <a:r>
              <a:rPr lang="en-US">
                <a:cs typeface="Calibri Light"/>
              </a:rPr>
              <a:t>Potential Advantages of Learned Models</a:t>
            </a:r>
          </a:p>
        </p:txBody>
      </p:sp>
      <p:sp>
        <p:nvSpPr>
          <p:cNvPr id="3" name="Content Placeholder 2">
            <a:extLst>
              <a:ext uri="{FF2B5EF4-FFF2-40B4-BE49-F238E27FC236}">
                <a16:creationId xmlns:a16="http://schemas.microsoft.com/office/drawing/2014/main" id="{8721D53C-4AC5-433C-9C14-106B0EFA8A67}"/>
              </a:ext>
            </a:extLst>
          </p:cNvPr>
          <p:cNvSpPr>
            <a:spLocks noGrp="1"/>
          </p:cNvSpPr>
          <p:nvPr>
            <p:ph idx="1"/>
          </p:nvPr>
        </p:nvSpPr>
        <p:spPr/>
        <p:txBody>
          <a:bodyPr vert="horz" lIns="91440" tIns="45720" rIns="91440" bIns="45720" rtlCol="0" anchor="t">
            <a:normAutofit/>
          </a:bodyPr>
          <a:lstStyle/>
          <a:p>
            <a:r>
              <a:rPr lang="en-US">
                <a:cs typeface="Calibri"/>
              </a:rPr>
              <a:t>Smaller indexes</a:t>
            </a:r>
          </a:p>
          <a:p>
            <a:r>
              <a:rPr lang="en-US">
                <a:cs typeface="Calibri"/>
              </a:rPr>
              <a:t>Faster lookups</a:t>
            </a:r>
          </a:p>
        </p:txBody>
      </p:sp>
      <p:sp>
        <p:nvSpPr>
          <p:cNvPr id="4" name="Slide Number Placeholder 3">
            <a:extLst>
              <a:ext uri="{FF2B5EF4-FFF2-40B4-BE49-F238E27FC236}">
                <a16:creationId xmlns:a16="http://schemas.microsoft.com/office/drawing/2014/main" id="{133910B8-6B09-489A-81D2-E81FF372D006}"/>
              </a:ext>
            </a:extLst>
          </p:cNvPr>
          <p:cNvSpPr>
            <a:spLocks noGrp="1"/>
          </p:cNvSpPr>
          <p:nvPr>
            <p:ph type="sldNum" sz="quarter" idx="12"/>
          </p:nvPr>
        </p:nvSpPr>
        <p:spPr/>
        <p:txBody>
          <a:bodyPr/>
          <a:lstStyle/>
          <a:p>
            <a:fld id="{55DC1B2E-DA45-1C4C-956F-B374AAC7A1DC}" type="slidenum">
              <a:rPr lang="en-US" smtClean="0"/>
              <a:t>18</a:t>
            </a:fld>
            <a:endParaRPr lang="en-US"/>
          </a:p>
        </p:txBody>
      </p:sp>
    </p:spTree>
    <p:extLst>
      <p:ext uri="{BB962C8B-B14F-4D97-AF65-F5344CB8AC3E}">
        <p14:creationId xmlns:p14="http://schemas.microsoft.com/office/powerpoint/2010/main" val="34712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817B-D129-4B26-B799-3DAD2979F03B}"/>
              </a:ext>
            </a:extLst>
          </p:cNvPr>
          <p:cNvSpPr>
            <a:spLocks noGrp="1"/>
          </p:cNvSpPr>
          <p:nvPr>
            <p:ph type="title"/>
          </p:nvPr>
        </p:nvSpPr>
        <p:spPr/>
        <p:txBody>
          <a:bodyPr/>
          <a:lstStyle/>
          <a:p>
            <a:r>
              <a:rPr lang="en-US">
                <a:cs typeface="Calibri Light"/>
              </a:rPr>
              <a:t>What Models?</a:t>
            </a:r>
            <a:endParaRPr lang="en-US"/>
          </a:p>
        </p:txBody>
      </p:sp>
      <p:sp>
        <p:nvSpPr>
          <p:cNvPr id="3" name="Content Placeholder 2">
            <a:extLst>
              <a:ext uri="{FF2B5EF4-FFF2-40B4-BE49-F238E27FC236}">
                <a16:creationId xmlns:a16="http://schemas.microsoft.com/office/drawing/2014/main" id="{ABC70677-151F-496D-8551-AC1B6825529F}"/>
              </a:ext>
            </a:extLst>
          </p:cNvPr>
          <p:cNvSpPr>
            <a:spLocks noGrp="1"/>
          </p:cNvSpPr>
          <p:nvPr>
            <p:ph idx="1"/>
          </p:nvPr>
        </p:nvSpPr>
        <p:spPr/>
        <p:txBody>
          <a:bodyPr vert="horz" lIns="91440" tIns="45720" rIns="91440" bIns="45720" rtlCol="0" anchor="t">
            <a:normAutofit/>
          </a:bodyPr>
          <a:lstStyle/>
          <a:p>
            <a:r>
              <a:rPr lang="en-US">
                <a:ea typeface="+mn-lt"/>
                <a:cs typeface="+mn-lt"/>
              </a:rPr>
              <a:t>200M web-server log records by timestamp-sorted</a:t>
            </a:r>
            <a:endParaRPr lang="en-US"/>
          </a:p>
          <a:p>
            <a:r>
              <a:rPr lang="en-US">
                <a:ea typeface="+mn-lt"/>
                <a:cs typeface="+mn-lt"/>
              </a:rPr>
              <a:t>2-layer NN, 32 width, ReLU activated</a:t>
            </a:r>
          </a:p>
          <a:p>
            <a:r>
              <a:rPr lang="en-US">
                <a:ea typeface="+mn-lt"/>
                <a:cs typeface="+mn-lt"/>
              </a:rPr>
              <a:t>Prediction task: timestamp -&gt; position within sorted array</a:t>
            </a:r>
            <a:endParaRPr lang="en-US">
              <a:cs typeface="Calibri" panose="020F0502020204030204"/>
            </a:endParaRPr>
          </a:p>
        </p:txBody>
      </p:sp>
    </p:spTree>
    <p:extLst>
      <p:ext uri="{BB962C8B-B14F-4D97-AF65-F5344CB8AC3E}">
        <p14:creationId xmlns:p14="http://schemas.microsoft.com/office/powerpoint/2010/main" val="342884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D641-7EFE-40F9-95A8-7AA1423F7AA1}"/>
              </a:ext>
            </a:extLst>
          </p:cNvPr>
          <p:cNvSpPr>
            <a:spLocks noGrp="1"/>
          </p:cNvSpPr>
          <p:nvPr>
            <p:ph type="title"/>
          </p:nvPr>
        </p:nvSpPr>
        <p:spPr/>
        <p:txBody>
          <a:bodyPr/>
          <a:lstStyle/>
          <a:p>
            <a:r>
              <a:rPr lang="en-US">
                <a:cs typeface="Calibri Light"/>
              </a:rPr>
              <a:t>Building Blocks of Data Systems</a:t>
            </a:r>
            <a:endParaRPr lang="en-US"/>
          </a:p>
        </p:txBody>
      </p:sp>
      <p:sp>
        <p:nvSpPr>
          <p:cNvPr id="3" name="Content Placeholder 2">
            <a:extLst>
              <a:ext uri="{FF2B5EF4-FFF2-40B4-BE49-F238E27FC236}">
                <a16:creationId xmlns:a16="http://schemas.microsoft.com/office/drawing/2014/main" id="{55756FBC-C8CE-460F-8870-243AA34820F4}"/>
              </a:ext>
            </a:extLst>
          </p:cNvPr>
          <p:cNvSpPr>
            <a:spLocks noGrp="1"/>
          </p:cNvSpPr>
          <p:nvPr>
            <p:ph idx="1"/>
          </p:nvPr>
        </p:nvSpPr>
        <p:spPr/>
        <p:txBody>
          <a:bodyPr vert="horz" lIns="91440" tIns="45720" rIns="91440" bIns="45720" rtlCol="0" anchor="t">
            <a:normAutofit/>
          </a:bodyPr>
          <a:lstStyle/>
          <a:p>
            <a:r>
              <a:rPr lang="en-US">
                <a:cs typeface="Calibri"/>
              </a:rPr>
              <a:t>Indexes</a:t>
            </a:r>
          </a:p>
          <a:p>
            <a:r>
              <a:rPr lang="en-US">
                <a:cs typeface="Calibri"/>
              </a:rPr>
              <a:t>Joins</a:t>
            </a:r>
          </a:p>
          <a:p>
            <a:r>
              <a:rPr lang="en-US">
                <a:cs typeface="Calibri"/>
              </a:rPr>
              <a:t>Sorting</a:t>
            </a:r>
          </a:p>
          <a:p>
            <a:r>
              <a:rPr lang="en-US">
                <a:cs typeface="Calibri"/>
              </a:rPr>
              <a:t>Caching</a:t>
            </a:r>
          </a:p>
          <a:p>
            <a:r>
              <a:rPr lang="en-US">
                <a:cs typeface="Calibri"/>
              </a:rPr>
              <a:t>Hash Tables</a:t>
            </a:r>
          </a:p>
        </p:txBody>
      </p:sp>
    </p:spTree>
    <p:extLst>
      <p:ext uri="{BB962C8B-B14F-4D97-AF65-F5344CB8AC3E}">
        <p14:creationId xmlns:p14="http://schemas.microsoft.com/office/powerpoint/2010/main" val="124529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5AD4-A651-4E9F-90B8-BAAC919CB8D7}"/>
              </a:ext>
            </a:extLst>
          </p:cNvPr>
          <p:cNvSpPr>
            <a:spLocks noGrp="1"/>
          </p:cNvSpPr>
          <p:nvPr>
            <p:ph type="title"/>
          </p:nvPr>
        </p:nvSpPr>
        <p:spPr/>
        <p:txBody>
          <a:bodyPr/>
          <a:lstStyle/>
          <a:p>
            <a:r>
              <a:rPr lang="en-US">
                <a:cs typeface="Calibri Light"/>
              </a:rPr>
              <a:t>Naïve Approach</a:t>
            </a:r>
            <a:endParaRPr lang="en-US"/>
          </a:p>
        </p:txBody>
      </p:sp>
      <p:pic>
        <p:nvPicPr>
          <p:cNvPr id="7" name="Picture 7" descr="Logo, company name&#10;&#10;Description automatically generated">
            <a:extLst>
              <a:ext uri="{FF2B5EF4-FFF2-40B4-BE49-F238E27FC236}">
                <a16:creationId xmlns:a16="http://schemas.microsoft.com/office/drawing/2014/main" id="{152C3779-6FA4-4839-8CF0-C69BA8041F9E}"/>
              </a:ext>
            </a:extLst>
          </p:cNvPr>
          <p:cNvPicPr>
            <a:picLocks noGrp="1" noChangeAspect="1"/>
          </p:cNvPicPr>
          <p:nvPr>
            <p:ph idx="1"/>
          </p:nvPr>
        </p:nvPicPr>
        <p:blipFill>
          <a:blip r:embed="rId2"/>
          <a:stretch>
            <a:fillRect/>
          </a:stretch>
        </p:blipFill>
        <p:spPr>
          <a:xfrm>
            <a:off x="5757925" y="1692889"/>
            <a:ext cx="5341558" cy="3004319"/>
          </a:xfrm>
        </p:spPr>
      </p:pic>
      <p:sp>
        <p:nvSpPr>
          <p:cNvPr id="4" name="Slide Number Placeholder 3">
            <a:extLst>
              <a:ext uri="{FF2B5EF4-FFF2-40B4-BE49-F238E27FC236}">
                <a16:creationId xmlns:a16="http://schemas.microsoft.com/office/drawing/2014/main" id="{1129026F-38FB-4116-AC4B-813A1F9E8784}"/>
              </a:ext>
            </a:extLst>
          </p:cNvPr>
          <p:cNvSpPr>
            <a:spLocks noGrp="1"/>
          </p:cNvSpPr>
          <p:nvPr>
            <p:ph type="sldNum" sz="quarter" idx="12"/>
          </p:nvPr>
        </p:nvSpPr>
        <p:spPr/>
        <p:txBody>
          <a:bodyPr/>
          <a:lstStyle/>
          <a:p>
            <a:fld id="{55DC1B2E-DA45-1C4C-956F-B374AAC7A1DC}" type="slidenum">
              <a:rPr lang="en-US" smtClean="0"/>
              <a:t>20</a:t>
            </a:fld>
            <a:endParaRPr lang="en-US"/>
          </a:p>
        </p:txBody>
      </p:sp>
      <p:pic>
        <p:nvPicPr>
          <p:cNvPr id="6" name="Picture 8" descr="Diagram&#10;&#10;Description automatically generated">
            <a:extLst>
              <a:ext uri="{FF2B5EF4-FFF2-40B4-BE49-F238E27FC236}">
                <a16:creationId xmlns:a16="http://schemas.microsoft.com/office/drawing/2014/main" id="{B155050B-5903-47B6-A2E9-8DB39191BE05}"/>
              </a:ext>
            </a:extLst>
          </p:cNvPr>
          <p:cNvPicPr>
            <a:picLocks noChangeAspect="1"/>
          </p:cNvPicPr>
          <p:nvPr/>
        </p:nvPicPr>
        <p:blipFill>
          <a:blip r:embed="rId3"/>
          <a:stretch>
            <a:fillRect/>
          </a:stretch>
        </p:blipFill>
        <p:spPr>
          <a:xfrm>
            <a:off x="1167110" y="2395437"/>
            <a:ext cx="4890059" cy="1819008"/>
          </a:xfrm>
          <a:prstGeom prst="rect">
            <a:avLst/>
          </a:prstGeom>
        </p:spPr>
      </p:pic>
      <p:sp>
        <p:nvSpPr>
          <p:cNvPr id="3" name="TextBox 2">
            <a:extLst>
              <a:ext uri="{FF2B5EF4-FFF2-40B4-BE49-F238E27FC236}">
                <a16:creationId xmlns:a16="http://schemas.microsoft.com/office/drawing/2014/main" id="{534A6E2A-7EA8-44A3-9895-07FC765ABC85}"/>
              </a:ext>
            </a:extLst>
          </p:cNvPr>
          <p:cNvSpPr txBox="1"/>
          <p:nvPr/>
        </p:nvSpPr>
        <p:spPr>
          <a:xfrm>
            <a:off x="2816942" y="4399935"/>
            <a:ext cx="10127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250 ns</a:t>
            </a:r>
          </a:p>
        </p:txBody>
      </p:sp>
      <p:sp>
        <p:nvSpPr>
          <p:cNvPr id="9" name="TextBox 8">
            <a:extLst>
              <a:ext uri="{FF2B5EF4-FFF2-40B4-BE49-F238E27FC236}">
                <a16:creationId xmlns:a16="http://schemas.microsoft.com/office/drawing/2014/main" id="{0DFBC297-73D9-4DFB-AD19-E539CA5B5407}"/>
              </a:ext>
            </a:extLst>
          </p:cNvPr>
          <p:cNvSpPr txBox="1"/>
          <p:nvPr/>
        </p:nvSpPr>
        <p:spPr>
          <a:xfrm>
            <a:off x="8106696" y="4399934"/>
            <a:ext cx="10127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t>
            </a:r>
          </a:p>
        </p:txBody>
      </p:sp>
    </p:spTree>
    <p:extLst>
      <p:ext uri="{BB962C8B-B14F-4D97-AF65-F5344CB8AC3E}">
        <p14:creationId xmlns:p14="http://schemas.microsoft.com/office/powerpoint/2010/main" val="193645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5AD4-A651-4E9F-90B8-BAAC919CB8D7}"/>
              </a:ext>
            </a:extLst>
          </p:cNvPr>
          <p:cNvSpPr>
            <a:spLocks noGrp="1"/>
          </p:cNvSpPr>
          <p:nvPr>
            <p:ph type="title"/>
          </p:nvPr>
        </p:nvSpPr>
        <p:spPr/>
        <p:txBody>
          <a:bodyPr/>
          <a:lstStyle/>
          <a:p>
            <a:r>
              <a:rPr lang="en-US">
                <a:cs typeface="Calibri Light"/>
              </a:rPr>
              <a:t>Naïve Approach</a:t>
            </a:r>
            <a:endParaRPr lang="en-US"/>
          </a:p>
        </p:txBody>
      </p:sp>
      <p:pic>
        <p:nvPicPr>
          <p:cNvPr id="7" name="Picture 7" descr="Logo, company name&#10;&#10;Description automatically generated">
            <a:extLst>
              <a:ext uri="{FF2B5EF4-FFF2-40B4-BE49-F238E27FC236}">
                <a16:creationId xmlns:a16="http://schemas.microsoft.com/office/drawing/2014/main" id="{152C3779-6FA4-4839-8CF0-C69BA8041F9E}"/>
              </a:ext>
            </a:extLst>
          </p:cNvPr>
          <p:cNvPicPr>
            <a:picLocks noGrp="1" noChangeAspect="1"/>
          </p:cNvPicPr>
          <p:nvPr>
            <p:ph idx="1"/>
          </p:nvPr>
        </p:nvPicPr>
        <p:blipFill>
          <a:blip r:embed="rId2"/>
          <a:stretch>
            <a:fillRect/>
          </a:stretch>
        </p:blipFill>
        <p:spPr>
          <a:xfrm>
            <a:off x="5757925" y="1692889"/>
            <a:ext cx="5341558" cy="3004319"/>
          </a:xfrm>
        </p:spPr>
      </p:pic>
      <p:sp>
        <p:nvSpPr>
          <p:cNvPr id="4" name="Slide Number Placeholder 3">
            <a:extLst>
              <a:ext uri="{FF2B5EF4-FFF2-40B4-BE49-F238E27FC236}">
                <a16:creationId xmlns:a16="http://schemas.microsoft.com/office/drawing/2014/main" id="{1129026F-38FB-4116-AC4B-813A1F9E8784}"/>
              </a:ext>
            </a:extLst>
          </p:cNvPr>
          <p:cNvSpPr>
            <a:spLocks noGrp="1"/>
          </p:cNvSpPr>
          <p:nvPr>
            <p:ph type="sldNum" sz="quarter" idx="12"/>
          </p:nvPr>
        </p:nvSpPr>
        <p:spPr/>
        <p:txBody>
          <a:bodyPr/>
          <a:lstStyle/>
          <a:p>
            <a:fld id="{55DC1B2E-DA45-1C4C-956F-B374AAC7A1DC}" type="slidenum">
              <a:rPr lang="en-US" smtClean="0"/>
              <a:t>21</a:t>
            </a:fld>
            <a:endParaRPr lang="en-US"/>
          </a:p>
        </p:txBody>
      </p:sp>
      <p:pic>
        <p:nvPicPr>
          <p:cNvPr id="6" name="Picture 8" descr="Diagram&#10;&#10;Description automatically generated">
            <a:extLst>
              <a:ext uri="{FF2B5EF4-FFF2-40B4-BE49-F238E27FC236}">
                <a16:creationId xmlns:a16="http://schemas.microsoft.com/office/drawing/2014/main" id="{B155050B-5903-47B6-A2E9-8DB39191BE05}"/>
              </a:ext>
            </a:extLst>
          </p:cNvPr>
          <p:cNvPicPr>
            <a:picLocks noChangeAspect="1"/>
          </p:cNvPicPr>
          <p:nvPr/>
        </p:nvPicPr>
        <p:blipFill>
          <a:blip r:embed="rId3"/>
          <a:stretch>
            <a:fillRect/>
          </a:stretch>
        </p:blipFill>
        <p:spPr>
          <a:xfrm>
            <a:off x="1167110" y="2395437"/>
            <a:ext cx="4890059" cy="1819008"/>
          </a:xfrm>
          <a:prstGeom prst="rect">
            <a:avLst/>
          </a:prstGeom>
        </p:spPr>
      </p:pic>
      <p:sp>
        <p:nvSpPr>
          <p:cNvPr id="3" name="TextBox 2">
            <a:extLst>
              <a:ext uri="{FF2B5EF4-FFF2-40B4-BE49-F238E27FC236}">
                <a16:creationId xmlns:a16="http://schemas.microsoft.com/office/drawing/2014/main" id="{534A6E2A-7EA8-44A3-9895-07FC765ABC85}"/>
              </a:ext>
            </a:extLst>
          </p:cNvPr>
          <p:cNvSpPr txBox="1"/>
          <p:nvPr/>
        </p:nvSpPr>
        <p:spPr>
          <a:xfrm>
            <a:off x="2816942" y="4399935"/>
            <a:ext cx="10127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250 ns</a:t>
            </a:r>
          </a:p>
        </p:txBody>
      </p:sp>
      <p:sp>
        <p:nvSpPr>
          <p:cNvPr id="9" name="TextBox 8">
            <a:extLst>
              <a:ext uri="{FF2B5EF4-FFF2-40B4-BE49-F238E27FC236}">
                <a16:creationId xmlns:a16="http://schemas.microsoft.com/office/drawing/2014/main" id="{0DFBC297-73D9-4DFB-AD19-E539CA5B5407}"/>
              </a:ext>
            </a:extLst>
          </p:cNvPr>
          <p:cNvSpPr txBox="1"/>
          <p:nvPr/>
        </p:nvSpPr>
        <p:spPr>
          <a:xfrm>
            <a:off x="7851058" y="4399934"/>
            <a:ext cx="1268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80,000 ns</a:t>
            </a:r>
          </a:p>
        </p:txBody>
      </p:sp>
    </p:spTree>
    <p:extLst>
      <p:ext uri="{BB962C8B-B14F-4D97-AF65-F5344CB8AC3E}">
        <p14:creationId xmlns:p14="http://schemas.microsoft.com/office/powerpoint/2010/main" val="139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7A0C-A65A-4F63-A31C-4A3CA216FFEB}"/>
              </a:ext>
            </a:extLst>
          </p:cNvPr>
          <p:cNvSpPr>
            <a:spLocks noGrp="1"/>
          </p:cNvSpPr>
          <p:nvPr>
            <p:ph type="title"/>
          </p:nvPr>
        </p:nvSpPr>
        <p:spPr/>
        <p:txBody>
          <a:bodyPr/>
          <a:lstStyle/>
          <a:p>
            <a:r>
              <a:rPr lang="en-US">
                <a:cs typeface="Calibri Light"/>
              </a:rPr>
              <a:t>Problems</a:t>
            </a:r>
            <a:endParaRPr lang="en-US"/>
          </a:p>
        </p:txBody>
      </p:sp>
      <p:sp>
        <p:nvSpPr>
          <p:cNvPr id="3" name="Content Placeholder 2">
            <a:extLst>
              <a:ext uri="{FF2B5EF4-FFF2-40B4-BE49-F238E27FC236}">
                <a16:creationId xmlns:a16="http://schemas.microsoft.com/office/drawing/2014/main" id="{5F99AD95-B9D7-4523-8AA1-A5F5EDB6A4D6}"/>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ea typeface="+mn-lt"/>
                <a:cs typeface="+mn-lt"/>
              </a:rPr>
              <a:t>Tensorflow is designed for large models</a:t>
            </a:r>
          </a:p>
          <a:p>
            <a:pPr marL="514350" indent="-514350">
              <a:buAutoNum type="arabicPeriod"/>
            </a:pPr>
            <a:r>
              <a:rPr lang="en-US">
                <a:cs typeface="Calibri"/>
              </a:rPr>
              <a:t>B-Trees are very good at overfitting</a:t>
            </a:r>
          </a:p>
          <a:p>
            <a:pPr marL="514350" indent="-514350">
              <a:buAutoNum type="arabicPeriod"/>
            </a:pPr>
            <a:r>
              <a:rPr lang="en-US">
                <a:ea typeface="+mn-lt"/>
                <a:cs typeface="+mn-lt"/>
              </a:rPr>
              <a:t>B-Trees are cache-efficient</a:t>
            </a:r>
          </a:p>
          <a:p>
            <a:pPr marL="514350" indent="-514350">
              <a:buAutoNum type="arabicPeriod"/>
            </a:pPr>
            <a:r>
              <a:rPr lang="en-US">
                <a:ea typeface="+mn-lt"/>
                <a:cs typeface="+mn-lt"/>
              </a:rPr>
              <a:t>Search does not take advantage of the prediction</a:t>
            </a:r>
            <a:endParaRPr lang="en-US">
              <a:cs typeface="Calibri"/>
            </a:endParaRP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635060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3896-BC6C-485F-8BCF-3FE41AB5ABB4}"/>
              </a:ext>
            </a:extLst>
          </p:cNvPr>
          <p:cNvSpPr>
            <a:spLocks noGrp="1"/>
          </p:cNvSpPr>
          <p:nvPr>
            <p:ph type="title"/>
          </p:nvPr>
        </p:nvSpPr>
        <p:spPr/>
        <p:txBody>
          <a:bodyPr/>
          <a:lstStyle/>
          <a:p>
            <a:r>
              <a:rPr lang="en-US">
                <a:cs typeface="Calibri Light"/>
              </a:rPr>
              <a:t>Precision gain per node</a:t>
            </a:r>
            <a:endParaRPr lang="en-US"/>
          </a:p>
        </p:txBody>
      </p:sp>
      <p:pic>
        <p:nvPicPr>
          <p:cNvPr id="5" name="Picture 5" descr="Diagram&#10;&#10;Description automatically generated">
            <a:extLst>
              <a:ext uri="{FF2B5EF4-FFF2-40B4-BE49-F238E27FC236}">
                <a16:creationId xmlns:a16="http://schemas.microsoft.com/office/drawing/2014/main" id="{4C54B9C2-B0E8-4678-80DE-4202D9B6364F}"/>
              </a:ext>
            </a:extLst>
          </p:cNvPr>
          <p:cNvPicPr>
            <a:picLocks noGrp="1" noChangeAspect="1"/>
          </p:cNvPicPr>
          <p:nvPr>
            <p:ph idx="1"/>
          </p:nvPr>
        </p:nvPicPr>
        <p:blipFill>
          <a:blip r:embed="rId2"/>
          <a:stretch>
            <a:fillRect/>
          </a:stretch>
        </p:blipFill>
        <p:spPr>
          <a:xfrm>
            <a:off x="1288009" y="1825625"/>
            <a:ext cx="9482633" cy="4351338"/>
          </a:xfrm>
        </p:spPr>
      </p:pic>
    </p:spTree>
    <p:extLst>
      <p:ext uri="{BB962C8B-B14F-4D97-AF65-F5344CB8AC3E}">
        <p14:creationId xmlns:p14="http://schemas.microsoft.com/office/powerpoint/2010/main" val="2256444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DC50-A671-4846-987B-083BC2DE1C9F}"/>
              </a:ext>
            </a:extLst>
          </p:cNvPr>
          <p:cNvSpPr>
            <a:spLocks noGrp="1"/>
          </p:cNvSpPr>
          <p:nvPr>
            <p:ph type="title"/>
          </p:nvPr>
        </p:nvSpPr>
        <p:spPr/>
        <p:txBody>
          <a:bodyPr/>
          <a:lstStyle/>
          <a:p>
            <a:r>
              <a:rPr lang="en-US">
                <a:cs typeface="Calibri Light"/>
              </a:rPr>
              <a:t>Last Mile Problem</a:t>
            </a:r>
            <a:endParaRPr lang="en-US"/>
          </a:p>
        </p:txBody>
      </p:sp>
      <p:pic>
        <p:nvPicPr>
          <p:cNvPr id="5" name="Picture 5" descr="Diagram&#10;&#10;Description automatically generated">
            <a:extLst>
              <a:ext uri="{FF2B5EF4-FFF2-40B4-BE49-F238E27FC236}">
                <a16:creationId xmlns:a16="http://schemas.microsoft.com/office/drawing/2014/main" id="{9D9E860C-CA7D-4B05-91E3-AE5D7EBAD4A3}"/>
              </a:ext>
            </a:extLst>
          </p:cNvPr>
          <p:cNvPicPr>
            <a:picLocks noGrp="1" noChangeAspect="1"/>
          </p:cNvPicPr>
          <p:nvPr>
            <p:ph idx="1"/>
          </p:nvPr>
        </p:nvPicPr>
        <p:blipFill>
          <a:blip r:embed="rId2"/>
          <a:stretch>
            <a:fillRect/>
          </a:stretch>
        </p:blipFill>
        <p:spPr>
          <a:xfrm>
            <a:off x="1463022" y="1825625"/>
            <a:ext cx="9265956" cy="4351338"/>
          </a:xfrm>
        </p:spPr>
      </p:pic>
      <p:sp>
        <p:nvSpPr>
          <p:cNvPr id="4" name="Slide Number Placeholder 3">
            <a:extLst>
              <a:ext uri="{FF2B5EF4-FFF2-40B4-BE49-F238E27FC236}">
                <a16:creationId xmlns:a16="http://schemas.microsoft.com/office/drawing/2014/main" id="{9172D242-13E6-4473-9E9B-B84645E38101}"/>
              </a:ext>
            </a:extLst>
          </p:cNvPr>
          <p:cNvSpPr>
            <a:spLocks noGrp="1"/>
          </p:cNvSpPr>
          <p:nvPr>
            <p:ph type="sldNum" sz="quarter" idx="12"/>
          </p:nvPr>
        </p:nvSpPr>
        <p:spPr/>
        <p:txBody>
          <a:bodyPr/>
          <a:lstStyle/>
          <a:p>
            <a:fld id="{55DC1B2E-DA45-1C4C-956F-B374AAC7A1DC}" type="slidenum">
              <a:rPr lang="en-US" smtClean="0"/>
              <a:t>24</a:t>
            </a:fld>
            <a:endParaRPr lang="en-US"/>
          </a:p>
        </p:txBody>
      </p:sp>
    </p:spTree>
    <p:extLst>
      <p:ext uri="{BB962C8B-B14F-4D97-AF65-F5344CB8AC3E}">
        <p14:creationId xmlns:p14="http://schemas.microsoft.com/office/powerpoint/2010/main" val="202323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E43D-0C3D-4BAB-96E4-13F7DA38557A}"/>
              </a:ext>
            </a:extLst>
          </p:cNvPr>
          <p:cNvSpPr>
            <a:spLocks noGrp="1"/>
          </p:cNvSpPr>
          <p:nvPr>
            <p:ph type="title"/>
          </p:nvPr>
        </p:nvSpPr>
        <p:spPr/>
        <p:txBody>
          <a:bodyPr/>
          <a:lstStyle/>
          <a:p>
            <a:r>
              <a:rPr lang="en-US">
                <a:cs typeface="Calibri Light"/>
              </a:rPr>
              <a:t>Recursive Model Index (RMI)</a:t>
            </a:r>
            <a:endParaRPr lang="en-US"/>
          </a:p>
        </p:txBody>
      </p:sp>
      <p:pic>
        <p:nvPicPr>
          <p:cNvPr id="7" name="Picture 7" descr="Diagram&#10;&#10;Description automatically generated">
            <a:extLst>
              <a:ext uri="{FF2B5EF4-FFF2-40B4-BE49-F238E27FC236}">
                <a16:creationId xmlns:a16="http://schemas.microsoft.com/office/drawing/2014/main" id="{8E0FFFC8-CAB9-489B-AAD4-9DD3944013C0}"/>
              </a:ext>
            </a:extLst>
          </p:cNvPr>
          <p:cNvPicPr>
            <a:picLocks noGrp="1" noChangeAspect="1"/>
          </p:cNvPicPr>
          <p:nvPr>
            <p:ph idx="1"/>
          </p:nvPr>
        </p:nvPicPr>
        <p:blipFill>
          <a:blip r:embed="rId3"/>
          <a:stretch>
            <a:fillRect/>
          </a:stretch>
        </p:blipFill>
        <p:spPr>
          <a:xfrm>
            <a:off x="2181024" y="1687512"/>
            <a:ext cx="7772801" cy="4351338"/>
          </a:xfrm>
        </p:spPr>
      </p:pic>
      <p:sp>
        <p:nvSpPr>
          <p:cNvPr id="9" name="Content Placeholder 2">
            <a:extLst>
              <a:ext uri="{FF2B5EF4-FFF2-40B4-BE49-F238E27FC236}">
                <a16:creationId xmlns:a16="http://schemas.microsoft.com/office/drawing/2014/main" id="{632734AC-8E77-4731-8031-7D2E43B4F297}"/>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cs typeface="Calibri"/>
            </a:endParaRPr>
          </a:p>
        </p:txBody>
      </p:sp>
      <p:sp>
        <p:nvSpPr>
          <p:cNvPr id="3" name="TextBox 2">
            <a:extLst>
              <a:ext uri="{FF2B5EF4-FFF2-40B4-BE49-F238E27FC236}">
                <a16:creationId xmlns:a16="http://schemas.microsoft.com/office/drawing/2014/main" id="{0C862882-27C8-4527-A91B-0A16A2B5D815}"/>
              </a:ext>
            </a:extLst>
          </p:cNvPr>
          <p:cNvSpPr txBox="1"/>
          <p:nvPr/>
        </p:nvSpPr>
        <p:spPr>
          <a:xfrm>
            <a:off x="9340645" y="3057833"/>
            <a:ext cx="24826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floor(F1.1(key) * M2) = 0</a:t>
            </a:r>
            <a:endParaRPr lang="en-US"/>
          </a:p>
        </p:txBody>
      </p:sp>
      <p:sp>
        <p:nvSpPr>
          <p:cNvPr id="6" name="TextBox 5">
            <a:extLst>
              <a:ext uri="{FF2B5EF4-FFF2-40B4-BE49-F238E27FC236}">
                <a16:creationId xmlns:a16="http://schemas.microsoft.com/office/drawing/2014/main" id="{CB1B9678-6494-4D6A-975C-0CC068CC3141}"/>
              </a:ext>
            </a:extLst>
          </p:cNvPr>
          <p:cNvSpPr txBox="1"/>
          <p:nvPr/>
        </p:nvSpPr>
        <p:spPr>
          <a:xfrm>
            <a:off x="9340644" y="3864077"/>
            <a:ext cx="24826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floor(F2.1(key) * M3) = 1</a:t>
            </a:r>
            <a:endParaRPr lang="en-US"/>
          </a:p>
        </p:txBody>
      </p:sp>
      <p:sp>
        <p:nvSpPr>
          <p:cNvPr id="8" name="TextBox 7">
            <a:extLst>
              <a:ext uri="{FF2B5EF4-FFF2-40B4-BE49-F238E27FC236}">
                <a16:creationId xmlns:a16="http://schemas.microsoft.com/office/drawing/2014/main" id="{B841251E-5440-430F-B8E1-FC3E5B0307E2}"/>
              </a:ext>
            </a:extLst>
          </p:cNvPr>
          <p:cNvSpPr txBox="1"/>
          <p:nvPr/>
        </p:nvSpPr>
        <p:spPr>
          <a:xfrm>
            <a:off x="9340643" y="4911212"/>
            <a:ext cx="2679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floor(F3.2(key) * N) = pos</a:t>
            </a:r>
            <a:endParaRPr lang="en-US"/>
          </a:p>
        </p:txBody>
      </p:sp>
      <p:sp>
        <p:nvSpPr>
          <p:cNvPr id="10" name="TextBox 9">
            <a:extLst>
              <a:ext uri="{FF2B5EF4-FFF2-40B4-BE49-F238E27FC236}">
                <a16:creationId xmlns:a16="http://schemas.microsoft.com/office/drawing/2014/main" id="{22194512-75AB-4AFF-BEB3-D33C888EE787}"/>
              </a:ext>
            </a:extLst>
          </p:cNvPr>
          <p:cNvSpPr txBox="1"/>
          <p:nvPr/>
        </p:nvSpPr>
        <p:spPr>
          <a:xfrm>
            <a:off x="806244" y="1666568"/>
            <a:ext cx="37510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Fl.k - CDF of Ml.k</a:t>
            </a:r>
            <a:endParaRPr lang="en-US">
              <a:solidFill>
                <a:srgbClr val="000000"/>
              </a:solidFill>
            </a:endParaRPr>
          </a:p>
          <a:p>
            <a:r>
              <a:rPr lang="en-US">
                <a:solidFill>
                  <a:srgbClr val="C00000"/>
                </a:solidFill>
                <a:cs typeface="Calibri"/>
              </a:rPr>
              <a:t>Ml – Number of models in level l</a:t>
            </a:r>
          </a:p>
          <a:p>
            <a:r>
              <a:rPr lang="en-US">
                <a:solidFill>
                  <a:srgbClr val="C00000"/>
                </a:solidFill>
                <a:cs typeface="Calibri"/>
              </a:rPr>
              <a:t>N – Number of keys</a:t>
            </a:r>
            <a:endParaRPr lang="en-US" dirty="0">
              <a:solidFill>
                <a:srgbClr val="C00000"/>
              </a:solidFill>
              <a:cs typeface="Calibri"/>
            </a:endParaRPr>
          </a:p>
        </p:txBody>
      </p:sp>
    </p:spTree>
    <p:extLst>
      <p:ext uri="{BB962C8B-B14F-4D97-AF65-F5344CB8AC3E}">
        <p14:creationId xmlns:p14="http://schemas.microsoft.com/office/powerpoint/2010/main" val="32701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E43D-0C3D-4BAB-96E4-13F7DA38557A}"/>
              </a:ext>
            </a:extLst>
          </p:cNvPr>
          <p:cNvSpPr>
            <a:spLocks noGrp="1"/>
          </p:cNvSpPr>
          <p:nvPr>
            <p:ph type="title"/>
          </p:nvPr>
        </p:nvSpPr>
        <p:spPr/>
        <p:txBody>
          <a:bodyPr/>
          <a:lstStyle/>
          <a:p>
            <a:r>
              <a:rPr lang="en-US">
                <a:cs typeface="Calibri Light"/>
              </a:rPr>
              <a:t>Recursive Model Index (RMI)</a:t>
            </a:r>
            <a:endParaRPr lang="en-US"/>
          </a:p>
        </p:txBody>
      </p:sp>
      <p:pic>
        <p:nvPicPr>
          <p:cNvPr id="7" name="Picture 7" descr="Diagram&#10;&#10;Description automatically generated">
            <a:extLst>
              <a:ext uri="{FF2B5EF4-FFF2-40B4-BE49-F238E27FC236}">
                <a16:creationId xmlns:a16="http://schemas.microsoft.com/office/drawing/2014/main" id="{8E0FFFC8-CAB9-489B-AAD4-9DD3944013C0}"/>
              </a:ext>
            </a:extLst>
          </p:cNvPr>
          <p:cNvPicPr>
            <a:picLocks noGrp="1" noChangeAspect="1"/>
          </p:cNvPicPr>
          <p:nvPr>
            <p:ph idx="1"/>
          </p:nvPr>
        </p:nvPicPr>
        <p:blipFill>
          <a:blip r:embed="rId3"/>
          <a:stretch>
            <a:fillRect/>
          </a:stretch>
        </p:blipFill>
        <p:spPr>
          <a:xfrm>
            <a:off x="2181024" y="1687512"/>
            <a:ext cx="7772801" cy="4351338"/>
          </a:xfrm>
        </p:spPr>
      </p:pic>
      <p:sp>
        <p:nvSpPr>
          <p:cNvPr id="9" name="Content Placeholder 2">
            <a:extLst>
              <a:ext uri="{FF2B5EF4-FFF2-40B4-BE49-F238E27FC236}">
                <a16:creationId xmlns:a16="http://schemas.microsoft.com/office/drawing/2014/main" id="{632734AC-8E77-4731-8031-7D2E43B4F297}"/>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cs typeface="Calibri"/>
            </a:endParaRPr>
          </a:p>
        </p:txBody>
      </p:sp>
    </p:spTree>
    <p:extLst>
      <p:ext uri="{BB962C8B-B14F-4D97-AF65-F5344CB8AC3E}">
        <p14:creationId xmlns:p14="http://schemas.microsoft.com/office/powerpoint/2010/main" val="1347193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3DF5-1343-4D18-B56E-6BD332D008F5}"/>
              </a:ext>
            </a:extLst>
          </p:cNvPr>
          <p:cNvSpPr>
            <a:spLocks noGrp="1"/>
          </p:cNvSpPr>
          <p:nvPr>
            <p:ph type="title"/>
          </p:nvPr>
        </p:nvSpPr>
        <p:spPr/>
        <p:txBody>
          <a:bodyPr/>
          <a:lstStyle/>
          <a:p>
            <a:r>
              <a:rPr lang="en-US">
                <a:ea typeface="+mj-lt"/>
                <a:cs typeface="+mj-lt"/>
              </a:rPr>
              <a:t>Min-/Max-Error vs Average  Error</a:t>
            </a:r>
            <a:endParaRPr lang="en-US"/>
          </a:p>
        </p:txBody>
      </p:sp>
      <p:pic>
        <p:nvPicPr>
          <p:cNvPr id="5" name="Picture 5" descr="Diagram&#10;&#10;Description automatically generated">
            <a:extLst>
              <a:ext uri="{FF2B5EF4-FFF2-40B4-BE49-F238E27FC236}">
                <a16:creationId xmlns:a16="http://schemas.microsoft.com/office/drawing/2014/main" id="{404F95E1-3D8D-4E57-AA6A-67ABF1844866}"/>
              </a:ext>
            </a:extLst>
          </p:cNvPr>
          <p:cNvPicPr>
            <a:picLocks noGrp="1" noChangeAspect="1"/>
          </p:cNvPicPr>
          <p:nvPr>
            <p:ph idx="1"/>
          </p:nvPr>
        </p:nvPicPr>
        <p:blipFill>
          <a:blip r:embed="rId2"/>
          <a:stretch>
            <a:fillRect/>
          </a:stretch>
        </p:blipFill>
        <p:spPr>
          <a:xfrm>
            <a:off x="1247775" y="2496344"/>
            <a:ext cx="9696450" cy="3009900"/>
          </a:xfrm>
        </p:spPr>
      </p:pic>
      <p:sp>
        <p:nvSpPr>
          <p:cNvPr id="4" name="Slide Number Placeholder 3">
            <a:extLst>
              <a:ext uri="{FF2B5EF4-FFF2-40B4-BE49-F238E27FC236}">
                <a16:creationId xmlns:a16="http://schemas.microsoft.com/office/drawing/2014/main" id="{39DDB377-0814-4783-84B4-1E99159922F3}"/>
              </a:ext>
            </a:extLst>
          </p:cNvPr>
          <p:cNvSpPr>
            <a:spLocks noGrp="1"/>
          </p:cNvSpPr>
          <p:nvPr>
            <p:ph type="sldNum" sz="quarter" idx="12"/>
          </p:nvPr>
        </p:nvSpPr>
        <p:spPr/>
        <p:txBody>
          <a:bodyPr/>
          <a:lstStyle/>
          <a:p>
            <a:fld id="{55DC1B2E-DA45-1C4C-956F-B374AAC7A1DC}" type="slidenum">
              <a:rPr lang="en-US" smtClean="0"/>
              <a:t>27</a:t>
            </a:fld>
            <a:endParaRPr lang="en-US"/>
          </a:p>
        </p:txBody>
      </p:sp>
    </p:spTree>
    <p:extLst>
      <p:ext uri="{BB962C8B-B14F-4D97-AF65-F5344CB8AC3E}">
        <p14:creationId xmlns:p14="http://schemas.microsoft.com/office/powerpoint/2010/main" val="5365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3777-A911-4A61-835C-FD887DF5425D}"/>
              </a:ext>
            </a:extLst>
          </p:cNvPr>
          <p:cNvSpPr>
            <a:spLocks noGrp="1"/>
          </p:cNvSpPr>
          <p:nvPr>
            <p:ph type="title"/>
          </p:nvPr>
        </p:nvSpPr>
        <p:spPr/>
        <p:txBody>
          <a:bodyPr/>
          <a:lstStyle/>
          <a:p>
            <a:r>
              <a:rPr lang="en-US">
                <a:cs typeface="Calibri Light"/>
              </a:rPr>
              <a:t>Binary Search</a:t>
            </a:r>
            <a:endParaRPr lang="en-US"/>
          </a:p>
        </p:txBody>
      </p:sp>
      <p:pic>
        <p:nvPicPr>
          <p:cNvPr id="5" name="Picture 5" descr="Diagram&#10;&#10;Description automatically generated">
            <a:extLst>
              <a:ext uri="{FF2B5EF4-FFF2-40B4-BE49-F238E27FC236}">
                <a16:creationId xmlns:a16="http://schemas.microsoft.com/office/drawing/2014/main" id="{01413756-9AF9-49DB-A037-B179A268F560}"/>
              </a:ext>
            </a:extLst>
          </p:cNvPr>
          <p:cNvPicPr>
            <a:picLocks noGrp="1" noChangeAspect="1"/>
          </p:cNvPicPr>
          <p:nvPr>
            <p:ph idx="1"/>
          </p:nvPr>
        </p:nvPicPr>
        <p:blipFill>
          <a:blip r:embed="rId2"/>
          <a:stretch>
            <a:fillRect/>
          </a:stretch>
        </p:blipFill>
        <p:spPr>
          <a:xfrm>
            <a:off x="1247775" y="2734469"/>
            <a:ext cx="9696450" cy="2533650"/>
          </a:xfrm>
        </p:spPr>
      </p:pic>
      <p:sp>
        <p:nvSpPr>
          <p:cNvPr id="4" name="Slide Number Placeholder 3">
            <a:extLst>
              <a:ext uri="{FF2B5EF4-FFF2-40B4-BE49-F238E27FC236}">
                <a16:creationId xmlns:a16="http://schemas.microsoft.com/office/drawing/2014/main" id="{82619067-DE07-405D-867B-9CA4A26FED9D}"/>
              </a:ext>
            </a:extLst>
          </p:cNvPr>
          <p:cNvSpPr>
            <a:spLocks noGrp="1"/>
          </p:cNvSpPr>
          <p:nvPr>
            <p:ph type="sldNum" sz="quarter" idx="12"/>
          </p:nvPr>
        </p:nvSpPr>
        <p:spPr/>
        <p:txBody>
          <a:bodyPr/>
          <a:lstStyle/>
          <a:p>
            <a:fld id="{55DC1B2E-DA45-1C4C-956F-B374AAC7A1DC}" type="slidenum">
              <a:rPr lang="en-US" smtClean="0"/>
              <a:t>28</a:t>
            </a:fld>
            <a:endParaRPr lang="en-US"/>
          </a:p>
        </p:txBody>
      </p:sp>
    </p:spTree>
    <p:extLst>
      <p:ext uri="{BB962C8B-B14F-4D97-AF65-F5344CB8AC3E}">
        <p14:creationId xmlns:p14="http://schemas.microsoft.com/office/powerpoint/2010/main" val="1734680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3777-A911-4A61-835C-FD887DF5425D}"/>
              </a:ext>
            </a:extLst>
          </p:cNvPr>
          <p:cNvSpPr>
            <a:spLocks noGrp="1"/>
          </p:cNvSpPr>
          <p:nvPr>
            <p:ph type="title"/>
          </p:nvPr>
        </p:nvSpPr>
        <p:spPr/>
        <p:txBody>
          <a:bodyPr/>
          <a:lstStyle/>
          <a:p>
            <a:r>
              <a:rPr lang="en-US">
                <a:cs typeface="Calibri Light"/>
              </a:rPr>
              <a:t>Binary Search</a:t>
            </a:r>
            <a:endParaRPr lang="en-US"/>
          </a:p>
        </p:txBody>
      </p:sp>
      <p:pic>
        <p:nvPicPr>
          <p:cNvPr id="5" name="Picture 5" descr="Diagram&#10;&#10;Description automatically generated">
            <a:extLst>
              <a:ext uri="{FF2B5EF4-FFF2-40B4-BE49-F238E27FC236}">
                <a16:creationId xmlns:a16="http://schemas.microsoft.com/office/drawing/2014/main" id="{6EA513FF-AF74-4338-A1FB-72BE5F2F81A7}"/>
              </a:ext>
            </a:extLst>
          </p:cNvPr>
          <p:cNvPicPr>
            <a:picLocks noGrp="1" noChangeAspect="1"/>
          </p:cNvPicPr>
          <p:nvPr>
            <p:ph idx="1"/>
          </p:nvPr>
        </p:nvPicPr>
        <p:blipFill>
          <a:blip r:embed="rId2"/>
          <a:stretch>
            <a:fillRect/>
          </a:stretch>
        </p:blipFill>
        <p:spPr>
          <a:xfrm>
            <a:off x="1247775" y="2715419"/>
            <a:ext cx="9696450" cy="2571750"/>
          </a:xfrm>
        </p:spPr>
      </p:pic>
      <p:sp>
        <p:nvSpPr>
          <p:cNvPr id="4" name="Slide Number Placeholder 3">
            <a:extLst>
              <a:ext uri="{FF2B5EF4-FFF2-40B4-BE49-F238E27FC236}">
                <a16:creationId xmlns:a16="http://schemas.microsoft.com/office/drawing/2014/main" id="{82619067-DE07-405D-867B-9CA4A26FED9D}"/>
              </a:ext>
            </a:extLst>
          </p:cNvPr>
          <p:cNvSpPr>
            <a:spLocks noGrp="1"/>
          </p:cNvSpPr>
          <p:nvPr>
            <p:ph type="sldNum" sz="quarter" idx="12"/>
          </p:nvPr>
        </p:nvSpPr>
        <p:spPr/>
        <p:txBody>
          <a:bodyPr/>
          <a:lstStyle/>
          <a:p>
            <a:fld id="{55DC1B2E-DA45-1C4C-956F-B374AAC7A1DC}" type="slidenum">
              <a:rPr lang="en-US" smtClean="0"/>
              <a:t>29</a:t>
            </a:fld>
            <a:endParaRPr lang="en-US"/>
          </a:p>
        </p:txBody>
      </p:sp>
    </p:spTree>
    <p:extLst>
      <p:ext uri="{BB962C8B-B14F-4D97-AF65-F5344CB8AC3E}">
        <p14:creationId xmlns:p14="http://schemas.microsoft.com/office/powerpoint/2010/main" val="31240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An example</a:t>
            </a:r>
            <a:endParaRPr lang="en-US"/>
          </a:p>
        </p:txBody>
      </p:sp>
      <p:sp>
        <p:nvSpPr>
          <p:cNvPr id="3" name="Content Placeholder 2">
            <a:extLst>
              <a:ext uri="{FF2B5EF4-FFF2-40B4-BE49-F238E27FC236}">
                <a16:creationId xmlns:a16="http://schemas.microsoft.com/office/drawing/2014/main" id="{DCC39361-72CC-45CC-B821-13E74A68F60F}"/>
              </a:ext>
            </a:extLst>
          </p:cNvPr>
          <p:cNvSpPr>
            <a:spLocks noGrp="1"/>
          </p:cNvSpPr>
          <p:nvPr>
            <p:ph idx="1"/>
          </p:nvPr>
        </p:nvSpPr>
        <p:spPr/>
        <p:txBody>
          <a:bodyPr vert="horz" lIns="91440" tIns="45720" rIns="91440" bIns="45720" rtlCol="0" anchor="t">
            <a:normAutofit/>
          </a:bodyPr>
          <a:lstStyle/>
          <a:p>
            <a:r>
              <a:rPr lang="en-US">
                <a:ea typeface="+mn-lt"/>
                <a:cs typeface="+mn-lt"/>
              </a:rPr>
              <a:t>Index all Integers from 100 to 1M</a:t>
            </a:r>
            <a:endParaRPr lang="en-US"/>
          </a:p>
        </p:txBody>
      </p:sp>
      <p:graphicFrame>
        <p:nvGraphicFramePr>
          <p:cNvPr id="5" name="Table 5">
            <a:extLst>
              <a:ext uri="{FF2B5EF4-FFF2-40B4-BE49-F238E27FC236}">
                <a16:creationId xmlns:a16="http://schemas.microsoft.com/office/drawing/2014/main" id="{A76AF9B0-2BA7-4DC5-8BC8-D4C5ADAE72B3}"/>
              </a:ext>
            </a:extLst>
          </p:cNvPr>
          <p:cNvGraphicFramePr>
            <a:graphicFrameLocks noGrp="1"/>
          </p:cNvGraphicFramePr>
          <p:nvPr>
            <p:extLst>
              <p:ext uri="{D42A27DB-BD31-4B8C-83A1-F6EECF244321}">
                <p14:modId xmlns:p14="http://schemas.microsoft.com/office/powerpoint/2010/main" val="2963417434"/>
              </p:ext>
            </p:extLst>
          </p:nvPr>
        </p:nvGraphicFramePr>
        <p:xfrm>
          <a:off x="2011680" y="281344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100</a:t>
                      </a:r>
                    </a:p>
                  </a:txBody>
                  <a:tcPr/>
                </a:tc>
                <a:tc>
                  <a:txBody>
                    <a:bodyPr/>
                    <a:lstStyle/>
                    <a:p>
                      <a:r>
                        <a:rPr lang="en-US"/>
                        <a:t>101</a:t>
                      </a:r>
                    </a:p>
                  </a:txBody>
                  <a:tcPr/>
                </a:tc>
                <a:tc>
                  <a:txBody>
                    <a:bodyPr/>
                    <a:lstStyle/>
                    <a:p>
                      <a:r>
                        <a:rPr lang="en-US"/>
                        <a:t>102</a:t>
                      </a:r>
                    </a:p>
                  </a:txBody>
                  <a:tcPr/>
                </a:tc>
                <a:tc>
                  <a:txBody>
                    <a:bodyPr/>
                    <a:lstStyle/>
                    <a:p>
                      <a:r>
                        <a:rPr lang="en-US"/>
                        <a:t>103</a:t>
                      </a:r>
                    </a:p>
                  </a:txBody>
                  <a:tcPr/>
                </a:tc>
                <a:tc>
                  <a:txBody>
                    <a:bodyPr/>
                    <a:lstStyle/>
                    <a:p>
                      <a:r>
                        <a:rPr lang="en-US"/>
                        <a:t>104</a:t>
                      </a:r>
                    </a:p>
                  </a:txBody>
                  <a:tcPr/>
                </a:tc>
                <a:tc>
                  <a:txBody>
                    <a:bodyPr/>
                    <a:lstStyle/>
                    <a:p>
                      <a:r>
                        <a:rPr lang="en-US"/>
                        <a:t>105</a:t>
                      </a:r>
                    </a:p>
                  </a:txBody>
                  <a:tcPr/>
                </a:tc>
                <a:tc>
                  <a:txBody>
                    <a:bodyPr/>
                    <a:lstStyle/>
                    <a:p>
                      <a:r>
                        <a:rPr lang="en-US"/>
                        <a:t>...</a:t>
                      </a:r>
                    </a:p>
                  </a:txBody>
                  <a:tcPr/>
                </a:tc>
                <a:tc>
                  <a:txBody>
                    <a:bodyPr/>
                    <a:lstStyle/>
                    <a:p>
                      <a:r>
                        <a:rPr lang="en-US"/>
                        <a:t>1M</a:t>
                      </a:r>
                    </a:p>
                  </a:txBody>
                  <a:tcPr/>
                </a:tc>
                <a:extLst>
                  <a:ext uri="{0D108BD9-81ED-4DB2-BD59-A6C34878D82A}">
                    <a16:rowId xmlns:a16="http://schemas.microsoft.com/office/drawing/2014/main" val="4112682001"/>
                  </a:ext>
                </a:extLst>
              </a:tr>
            </a:tbl>
          </a:graphicData>
        </a:graphic>
      </p:graphicFrame>
      <p:sp>
        <p:nvSpPr>
          <p:cNvPr id="7" name="TextBox 6">
            <a:extLst>
              <a:ext uri="{FF2B5EF4-FFF2-40B4-BE49-F238E27FC236}">
                <a16:creationId xmlns:a16="http://schemas.microsoft.com/office/drawing/2014/main" id="{8F7DDBFB-E645-4A29-9B6B-F8510FD4F90D}"/>
              </a:ext>
            </a:extLst>
          </p:cNvPr>
          <p:cNvSpPr txBox="1"/>
          <p:nvPr/>
        </p:nvSpPr>
        <p:spPr>
          <a:xfrm>
            <a:off x="1194832" y="2801429"/>
            <a:ext cx="114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a:t>
            </a:r>
          </a:p>
        </p:txBody>
      </p:sp>
      <p:grpSp>
        <p:nvGrpSpPr>
          <p:cNvPr id="4" name="Group 3">
            <a:extLst>
              <a:ext uri="{FF2B5EF4-FFF2-40B4-BE49-F238E27FC236}">
                <a16:creationId xmlns:a16="http://schemas.microsoft.com/office/drawing/2014/main" id="{18D01C45-4F61-4A9C-A6BA-99F9F29B8C98}"/>
              </a:ext>
            </a:extLst>
          </p:cNvPr>
          <p:cNvGrpSpPr/>
          <p:nvPr/>
        </p:nvGrpSpPr>
        <p:grpSpPr>
          <a:xfrm>
            <a:off x="4972194" y="3708045"/>
            <a:ext cx="6271490" cy="2335200"/>
            <a:chOff x="4972194" y="3708045"/>
            <a:chExt cx="6271490" cy="2335200"/>
          </a:xfrm>
        </p:grpSpPr>
        <p:pic>
          <p:nvPicPr>
            <p:cNvPr id="8" name="Picture 8" descr="Diagram&#10;&#10;Description automatically generated">
              <a:extLst>
                <a:ext uri="{FF2B5EF4-FFF2-40B4-BE49-F238E27FC236}">
                  <a16:creationId xmlns:a16="http://schemas.microsoft.com/office/drawing/2014/main" id="{6353E931-4A39-4F11-8794-F3525D2D0CA0}"/>
                </a:ext>
              </a:extLst>
            </p:cNvPr>
            <p:cNvPicPr>
              <a:picLocks noChangeAspect="1"/>
            </p:cNvPicPr>
            <p:nvPr/>
          </p:nvPicPr>
          <p:blipFill>
            <a:blip r:embed="rId2"/>
            <a:stretch>
              <a:fillRect/>
            </a:stretch>
          </p:blipFill>
          <p:spPr>
            <a:xfrm>
              <a:off x="4972194" y="3708045"/>
              <a:ext cx="6271490" cy="2335200"/>
            </a:xfrm>
            <a:prstGeom prst="rect">
              <a:avLst/>
            </a:prstGeom>
          </p:spPr>
        </p:pic>
        <p:sp>
          <p:nvSpPr>
            <p:cNvPr id="9" name="TextBox 8">
              <a:extLst>
                <a:ext uri="{FF2B5EF4-FFF2-40B4-BE49-F238E27FC236}">
                  <a16:creationId xmlns:a16="http://schemas.microsoft.com/office/drawing/2014/main" id="{1ACA7CA5-D92D-4AE1-835D-B853121638E7}"/>
                </a:ext>
              </a:extLst>
            </p:cNvPr>
            <p:cNvSpPr txBox="1"/>
            <p:nvPr/>
          </p:nvSpPr>
          <p:spPr>
            <a:xfrm>
              <a:off x="5048250" y="381476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B-Tree?</a:t>
              </a:r>
              <a:endParaRPr lang="en-US" sz="2800">
                <a:cs typeface="Calibri"/>
              </a:endParaRPr>
            </a:p>
          </p:txBody>
        </p:sp>
      </p:grpSp>
    </p:spTree>
    <p:extLst>
      <p:ext uri="{BB962C8B-B14F-4D97-AF65-F5344CB8AC3E}">
        <p14:creationId xmlns:p14="http://schemas.microsoft.com/office/powerpoint/2010/main" val="34130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3777-A911-4A61-835C-FD887DF5425D}"/>
              </a:ext>
            </a:extLst>
          </p:cNvPr>
          <p:cNvSpPr>
            <a:spLocks noGrp="1"/>
          </p:cNvSpPr>
          <p:nvPr>
            <p:ph type="title"/>
          </p:nvPr>
        </p:nvSpPr>
        <p:spPr/>
        <p:txBody>
          <a:bodyPr/>
          <a:lstStyle/>
          <a:p>
            <a:r>
              <a:rPr lang="en-US">
                <a:ea typeface="+mj-lt"/>
                <a:cs typeface="+mj-lt"/>
              </a:rPr>
              <a:t>Binary Search</a:t>
            </a:r>
          </a:p>
        </p:txBody>
      </p:sp>
      <p:pic>
        <p:nvPicPr>
          <p:cNvPr id="5" name="Picture 5" descr="Diagram&#10;&#10;Description automatically generated">
            <a:extLst>
              <a:ext uri="{FF2B5EF4-FFF2-40B4-BE49-F238E27FC236}">
                <a16:creationId xmlns:a16="http://schemas.microsoft.com/office/drawing/2014/main" id="{FC4E2D8D-08C3-441E-A874-838474A90672}"/>
              </a:ext>
            </a:extLst>
          </p:cNvPr>
          <p:cNvPicPr>
            <a:picLocks noGrp="1" noChangeAspect="1"/>
          </p:cNvPicPr>
          <p:nvPr>
            <p:ph idx="1"/>
          </p:nvPr>
        </p:nvPicPr>
        <p:blipFill>
          <a:blip r:embed="rId2"/>
          <a:stretch>
            <a:fillRect/>
          </a:stretch>
        </p:blipFill>
        <p:spPr>
          <a:xfrm>
            <a:off x="1247775" y="2639219"/>
            <a:ext cx="9696450" cy="2724150"/>
          </a:xfrm>
        </p:spPr>
      </p:pic>
      <p:sp>
        <p:nvSpPr>
          <p:cNvPr id="4" name="Slide Number Placeholder 3">
            <a:extLst>
              <a:ext uri="{FF2B5EF4-FFF2-40B4-BE49-F238E27FC236}">
                <a16:creationId xmlns:a16="http://schemas.microsoft.com/office/drawing/2014/main" id="{82619067-DE07-405D-867B-9CA4A26FED9D}"/>
              </a:ext>
            </a:extLst>
          </p:cNvPr>
          <p:cNvSpPr>
            <a:spLocks noGrp="1"/>
          </p:cNvSpPr>
          <p:nvPr>
            <p:ph type="sldNum" sz="quarter" idx="12"/>
          </p:nvPr>
        </p:nvSpPr>
        <p:spPr/>
        <p:txBody>
          <a:bodyPr/>
          <a:lstStyle/>
          <a:p>
            <a:fld id="{55DC1B2E-DA45-1C4C-956F-B374AAC7A1DC}" type="slidenum">
              <a:rPr lang="en-US" smtClean="0"/>
              <a:t>30</a:t>
            </a:fld>
            <a:endParaRPr lang="en-US"/>
          </a:p>
        </p:txBody>
      </p:sp>
    </p:spTree>
    <p:extLst>
      <p:ext uri="{BB962C8B-B14F-4D97-AF65-F5344CB8AC3E}">
        <p14:creationId xmlns:p14="http://schemas.microsoft.com/office/powerpoint/2010/main" val="2410728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D42D-28D4-4B9D-ACD8-2B00B8497158}"/>
              </a:ext>
            </a:extLst>
          </p:cNvPr>
          <p:cNvSpPr>
            <a:spLocks noGrp="1"/>
          </p:cNvSpPr>
          <p:nvPr>
            <p:ph type="title"/>
          </p:nvPr>
        </p:nvSpPr>
        <p:spPr/>
        <p:txBody>
          <a:bodyPr/>
          <a:lstStyle/>
          <a:p>
            <a:r>
              <a:rPr lang="en-US">
                <a:cs typeface="Calibri Light"/>
              </a:rPr>
              <a:t>Exponential Search</a:t>
            </a:r>
            <a:endParaRPr lang="en-US"/>
          </a:p>
        </p:txBody>
      </p:sp>
      <p:pic>
        <p:nvPicPr>
          <p:cNvPr id="5" name="Picture 5">
            <a:extLst>
              <a:ext uri="{FF2B5EF4-FFF2-40B4-BE49-F238E27FC236}">
                <a16:creationId xmlns:a16="http://schemas.microsoft.com/office/drawing/2014/main" id="{CA099C8F-35AE-412A-950C-3E9D619E8CD1}"/>
              </a:ext>
            </a:extLst>
          </p:cNvPr>
          <p:cNvPicPr>
            <a:picLocks noGrp="1" noChangeAspect="1"/>
          </p:cNvPicPr>
          <p:nvPr>
            <p:ph idx="1"/>
          </p:nvPr>
        </p:nvPicPr>
        <p:blipFill>
          <a:blip r:embed="rId2"/>
          <a:stretch>
            <a:fillRect/>
          </a:stretch>
        </p:blipFill>
        <p:spPr>
          <a:xfrm>
            <a:off x="1247775" y="3163094"/>
            <a:ext cx="9696450" cy="1676400"/>
          </a:xfrm>
        </p:spPr>
      </p:pic>
      <p:sp>
        <p:nvSpPr>
          <p:cNvPr id="4" name="Slide Number Placeholder 3">
            <a:extLst>
              <a:ext uri="{FF2B5EF4-FFF2-40B4-BE49-F238E27FC236}">
                <a16:creationId xmlns:a16="http://schemas.microsoft.com/office/drawing/2014/main" id="{1503D8C0-97DB-441E-AF36-9441DC089464}"/>
              </a:ext>
            </a:extLst>
          </p:cNvPr>
          <p:cNvSpPr>
            <a:spLocks noGrp="1"/>
          </p:cNvSpPr>
          <p:nvPr>
            <p:ph type="sldNum" sz="quarter" idx="12"/>
          </p:nvPr>
        </p:nvSpPr>
        <p:spPr/>
        <p:txBody>
          <a:bodyPr/>
          <a:lstStyle/>
          <a:p>
            <a:fld id="{55DC1B2E-DA45-1C4C-956F-B374AAC7A1DC}" type="slidenum">
              <a:rPr lang="en-US" smtClean="0"/>
              <a:t>31</a:t>
            </a:fld>
            <a:endParaRPr lang="en-US"/>
          </a:p>
        </p:txBody>
      </p:sp>
    </p:spTree>
    <p:extLst>
      <p:ext uri="{BB962C8B-B14F-4D97-AF65-F5344CB8AC3E}">
        <p14:creationId xmlns:p14="http://schemas.microsoft.com/office/powerpoint/2010/main" val="134695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B020-1D39-4342-8528-DE22CB5FF532}"/>
              </a:ext>
            </a:extLst>
          </p:cNvPr>
          <p:cNvSpPr>
            <a:spLocks noGrp="1"/>
          </p:cNvSpPr>
          <p:nvPr>
            <p:ph type="title"/>
          </p:nvPr>
        </p:nvSpPr>
        <p:spPr/>
        <p:txBody>
          <a:bodyPr/>
          <a:lstStyle/>
          <a:p>
            <a:r>
              <a:rPr lang="en-US">
                <a:cs typeface="Calibri Light"/>
              </a:rPr>
              <a:t>Results</a:t>
            </a:r>
            <a:endParaRPr lang="en-US"/>
          </a:p>
        </p:txBody>
      </p:sp>
      <p:pic>
        <p:nvPicPr>
          <p:cNvPr id="6" name="Picture 6" descr="Chart, line chart&#10;&#10;Description automatically generated">
            <a:extLst>
              <a:ext uri="{FF2B5EF4-FFF2-40B4-BE49-F238E27FC236}">
                <a16:creationId xmlns:a16="http://schemas.microsoft.com/office/drawing/2014/main" id="{222A416B-A05D-4685-B8F7-921F0FE8D861}"/>
              </a:ext>
            </a:extLst>
          </p:cNvPr>
          <p:cNvPicPr>
            <a:picLocks noChangeAspect="1"/>
          </p:cNvPicPr>
          <p:nvPr/>
        </p:nvPicPr>
        <p:blipFill>
          <a:blip r:embed="rId2"/>
          <a:stretch>
            <a:fillRect/>
          </a:stretch>
        </p:blipFill>
        <p:spPr>
          <a:xfrm>
            <a:off x="147483" y="1381797"/>
            <a:ext cx="11946193" cy="3828936"/>
          </a:xfrm>
          <a:prstGeom prst="rect">
            <a:avLst/>
          </a:prstGeom>
        </p:spPr>
      </p:pic>
      <p:sp>
        <p:nvSpPr>
          <p:cNvPr id="7" name="TextBox 6">
            <a:extLst>
              <a:ext uri="{FF2B5EF4-FFF2-40B4-BE49-F238E27FC236}">
                <a16:creationId xmlns:a16="http://schemas.microsoft.com/office/drawing/2014/main" id="{8C36EC5B-53FB-4E1B-BAD2-67A7BE9AFF1A}"/>
              </a:ext>
            </a:extLst>
          </p:cNvPr>
          <p:cNvSpPr txBox="1"/>
          <p:nvPr/>
        </p:nvSpPr>
        <p:spPr>
          <a:xfrm>
            <a:off x="993059" y="5687962"/>
            <a:ext cx="1036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Ryan Marcus, Andreas Kipf, Alexander van Renen, Mihail Stoian, Sanchit Misra, Alfons Kemper, Thomas Neumann, and Tim Kraska. 2020. Benchmarking learned indexes. Proc. VLDB Endow. 14, 1 (September 2020), 1–13. DOI:https://doi.org/10.14778/3421424.3421425</a:t>
            </a:r>
            <a:endParaRPr lang="en-US"/>
          </a:p>
          <a:p>
            <a:br>
              <a:rPr lang="en-US" dirty="0"/>
            </a:br>
            <a:endParaRPr lang="en-US" dirty="0"/>
          </a:p>
        </p:txBody>
      </p:sp>
    </p:spTree>
    <p:extLst>
      <p:ext uri="{BB962C8B-B14F-4D97-AF65-F5344CB8AC3E}">
        <p14:creationId xmlns:p14="http://schemas.microsoft.com/office/powerpoint/2010/main" val="33096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5D8E-FE7E-40A6-9D58-A8BC4C347356}"/>
              </a:ext>
            </a:extLst>
          </p:cNvPr>
          <p:cNvSpPr>
            <a:spLocks noGrp="1"/>
          </p:cNvSpPr>
          <p:nvPr>
            <p:ph type="title"/>
          </p:nvPr>
        </p:nvSpPr>
        <p:spPr>
          <a:xfrm>
            <a:off x="838200" y="2390930"/>
            <a:ext cx="10515600" cy="1325563"/>
          </a:xfrm>
        </p:spPr>
        <p:txBody>
          <a:bodyPr/>
          <a:lstStyle/>
          <a:p>
            <a:r>
              <a:rPr lang="en-US">
                <a:cs typeface="Calibri Light"/>
              </a:rPr>
              <a:t>Updates?</a:t>
            </a:r>
          </a:p>
        </p:txBody>
      </p:sp>
      <p:sp>
        <p:nvSpPr>
          <p:cNvPr id="6" name="TextBox 5">
            <a:extLst>
              <a:ext uri="{FF2B5EF4-FFF2-40B4-BE49-F238E27FC236}">
                <a16:creationId xmlns:a16="http://schemas.microsoft.com/office/drawing/2014/main" id="{FB246DB7-150F-4C57-8247-9CD7BFC57A12}"/>
              </a:ext>
            </a:extLst>
          </p:cNvPr>
          <p:cNvSpPr txBox="1"/>
          <p:nvPr/>
        </p:nvSpPr>
        <p:spPr>
          <a:xfrm>
            <a:off x="835413" y="4910254"/>
            <a:ext cx="105258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Ding, Jialin, et al. "ALEX: an updatable adaptive learned index." Proceedings of the 2020 ACM SIGMOD International Conference on Management of Data. 2020.</a:t>
            </a:r>
          </a:p>
          <a:p>
            <a:endParaRPr lang="en-US">
              <a:cs typeface="Calibri"/>
            </a:endParaRPr>
          </a:p>
          <a:p>
            <a:r>
              <a:rPr lang="en-US">
                <a:cs typeface="Calibri"/>
              </a:rPr>
              <a:t>Slides Courtesy: Jialin Ding</a:t>
            </a:r>
          </a:p>
          <a:p>
            <a:endParaRPr lang="en-US">
              <a:cs typeface="Calibri"/>
            </a:endParaRPr>
          </a:p>
        </p:txBody>
      </p:sp>
    </p:spTree>
    <p:extLst>
      <p:ext uri="{BB962C8B-B14F-4D97-AF65-F5344CB8AC3E}">
        <p14:creationId xmlns:p14="http://schemas.microsoft.com/office/powerpoint/2010/main" val="48847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0D6D-B6A9-4490-AC84-2BC94C9D3B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77F267-95F5-4ACB-9DD7-ED55E9374032}"/>
              </a:ext>
            </a:extLst>
          </p:cNvPr>
          <p:cNvSpPr>
            <a:spLocks noGrp="1"/>
          </p:cNvSpPr>
          <p:nvPr>
            <p:ph idx="1"/>
          </p:nvPr>
        </p:nvSpPr>
        <p:spPr/>
        <p:txBody>
          <a:bodyPr vert="horz" lIns="91440" tIns="45720" rIns="91440" bIns="45720" rtlCol="0" anchor="t">
            <a:normAutofit/>
          </a:bodyPr>
          <a:lstStyle/>
          <a:p>
            <a:r>
              <a:rPr lang="en-US">
                <a:cs typeface="Calibri"/>
              </a:rPr>
              <a:t>Why are inserts hard?</a:t>
            </a:r>
          </a:p>
          <a:p>
            <a:r>
              <a:rPr lang="en-US">
                <a:cs typeface="Calibri"/>
              </a:rPr>
              <a:t>How do B-Trees handle inserts?</a:t>
            </a:r>
            <a:endParaRPr lang="en-US" dirty="0">
              <a:cs typeface="Calibri"/>
            </a:endParaRPr>
          </a:p>
        </p:txBody>
      </p:sp>
      <p:sp>
        <p:nvSpPr>
          <p:cNvPr id="4" name="Slide Number Placeholder 3">
            <a:extLst>
              <a:ext uri="{FF2B5EF4-FFF2-40B4-BE49-F238E27FC236}">
                <a16:creationId xmlns:a16="http://schemas.microsoft.com/office/drawing/2014/main" id="{4CC8F249-6D24-47B7-9D66-B7DD28790373}"/>
              </a:ext>
            </a:extLst>
          </p:cNvPr>
          <p:cNvSpPr>
            <a:spLocks noGrp="1"/>
          </p:cNvSpPr>
          <p:nvPr>
            <p:ph type="sldNum" sz="quarter" idx="12"/>
          </p:nvPr>
        </p:nvSpPr>
        <p:spPr/>
        <p:txBody>
          <a:bodyPr/>
          <a:lstStyle/>
          <a:p>
            <a:fld id="{55DC1B2E-DA45-1C4C-956F-B374AAC7A1DC}" type="slidenum">
              <a:rPr lang="en-US" smtClean="0"/>
              <a:t>34</a:t>
            </a:fld>
            <a:endParaRPr lang="en-US"/>
          </a:p>
        </p:txBody>
      </p:sp>
    </p:spTree>
    <p:extLst>
      <p:ext uri="{BB962C8B-B14F-4D97-AF65-F5344CB8AC3E}">
        <p14:creationId xmlns:p14="http://schemas.microsoft.com/office/powerpoint/2010/main" val="402499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F2A7-DD7B-6D4E-B1D5-1A48A4C2D7CB}"/>
              </a:ext>
            </a:extLst>
          </p:cNvPr>
          <p:cNvSpPr>
            <a:spLocks noGrp="1"/>
          </p:cNvSpPr>
          <p:nvPr>
            <p:ph type="title"/>
          </p:nvPr>
        </p:nvSpPr>
        <p:spPr/>
        <p:txBody>
          <a:bodyPr/>
          <a:lstStyle/>
          <a:p>
            <a:r>
              <a:rPr lang="en-US"/>
              <a:t>ALEX</a:t>
            </a:r>
          </a:p>
        </p:txBody>
      </p:sp>
      <p:sp>
        <p:nvSpPr>
          <p:cNvPr id="3" name="Content Placeholder 2">
            <a:extLst>
              <a:ext uri="{FF2B5EF4-FFF2-40B4-BE49-F238E27FC236}">
                <a16:creationId xmlns:a16="http://schemas.microsoft.com/office/drawing/2014/main" id="{B742EF77-EA3A-6548-A9AC-F9D65258A3A0}"/>
              </a:ext>
            </a:extLst>
          </p:cNvPr>
          <p:cNvSpPr>
            <a:spLocks noGrp="1"/>
          </p:cNvSpPr>
          <p:nvPr>
            <p:ph sz="half" idx="1"/>
          </p:nvPr>
        </p:nvSpPr>
        <p:spPr>
          <a:xfrm>
            <a:off x="838200" y="1825625"/>
            <a:ext cx="5181600" cy="4351338"/>
          </a:xfrm>
        </p:spPr>
        <p:txBody>
          <a:bodyPr vert="horz" lIns="91440" tIns="45720" rIns="91440" bIns="45720" rtlCol="0" anchor="t">
            <a:normAutofit/>
          </a:bodyPr>
          <a:lstStyle/>
          <a:p>
            <a:r>
              <a:rPr lang="en-US">
                <a:ea typeface="+mn-lt"/>
                <a:cs typeface="+mn-lt"/>
              </a:rPr>
              <a:t>Goals</a:t>
            </a:r>
          </a:p>
          <a:p>
            <a:pPr lvl="1"/>
            <a:r>
              <a:rPr lang="en-US">
                <a:ea typeface="+mn-lt"/>
                <a:cs typeface="+mn-lt"/>
              </a:rPr>
              <a:t>Writes competitive with B+ Tree</a:t>
            </a:r>
          </a:p>
          <a:p>
            <a:pPr lvl="1"/>
            <a:r>
              <a:rPr lang="en-US">
                <a:ea typeface="+mn-lt"/>
                <a:cs typeface="+mn-lt"/>
              </a:rPr>
              <a:t>Reads faster than B+ Tree and Learned Index</a:t>
            </a:r>
          </a:p>
          <a:p>
            <a:pPr lvl="1"/>
            <a:r>
              <a:rPr lang="en-US">
                <a:ea typeface="+mn-lt"/>
                <a:cs typeface="+mn-lt"/>
              </a:rPr>
              <a:t>Index size smaller than B+ Tree and Learned Index</a:t>
            </a:r>
            <a:endParaRPr lang="en-US">
              <a:cs typeface="Calibri"/>
            </a:endParaRPr>
          </a:p>
          <a:p>
            <a:r>
              <a:rPr lang="en-US"/>
              <a:t>Core structure</a:t>
            </a:r>
          </a:p>
          <a:p>
            <a:pPr lvl="1" fontAlgn="base"/>
            <a:r>
              <a:rPr lang="en-US"/>
              <a:t>Dynamic tree structure</a:t>
            </a:r>
          </a:p>
          <a:p>
            <a:pPr lvl="1" fontAlgn="base"/>
            <a:r>
              <a:rPr lang="en-US"/>
              <a:t>Models</a:t>
            </a:r>
          </a:p>
          <a:p>
            <a:pPr marL="0" indent="0" fontAlgn="base">
              <a:buNone/>
            </a:pPr>
            <a:endParaRPr lang="en-US">
              <a:cs typeface="Calibri"/>
            </a:endParaRPr>
          </a:p>
        </p:txBody>
      </p:sp>
      <p:pic>
        <p:nvPicPr>
          <p:cNvPr id="3074" name="Picture 2" descr="https://lh6.googleusercontent.com/GbWzacCyFNzZCq0xgYCO7qmBdCwwHEzskZ5q9Zt-qg7pUOD1E0A56u84jjiCv7Zsr2C16TDl7qKuP1E232wtkLGOqB4WAK7fJc3fEEshAjpiS_ouidUCpxZYZiGzHbOUQu8PuO5-jig">
            <a:extLst>
              <a:ext uri="{FF2B5EF4-FFF2-40B4-BE49-F238E27FC236}">
                <a16:creationId xmlns:a16="http://schemas.microsoft.com/office/drawing/2014/main" id="{083BD8D0-5742-8545-B80F-BA7CE64F0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85102"/>
            <a:ext cx="5656065" cy="453493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CDA534A-ED81-5B42-AA8C-F89F1955A08C}"/>
              </a:ext>
            </a:extLst>
          </p:cNvPr>
          <p:cNvSpPr>
            <a:spLocks noGrp="1"/>
          </p:cNvSpPr>
          <p:nvPr>
            <p:ph type="sldNum" sz="quarter" idx="12"/>
          </p:nvPr>
        </p:nvSpPr>
        <p:spPr/>
        <p:txBody>
          <a:bodyPr/>
          <a:lstStyle/>
          <a:p>
            <a:fld id="{55DC1B2E-DA45-1C4C-956F-B374AAC7A1DC}" type="slidenum">
              <a:rPr lang="en-US" smtClean="0"/>
              <a:t>35</a:t>
            </a:fld>
            <a:endParaRPr lang="en-US"/>
          </a:p>
        </p:txBody>
      </p:sp>
    </p:spTree>
    <p:extLst>
      <p:ext uri="{BB962C8B-B14F-4D97-AF65-F5344CB8AC3E}">
        <p14:creationId xmlns:p14="http://schemas.microsoft.com/office/powerpoint/2010/main" val="383958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DA28-A855-BF47-92DD-85F538FC30F5}"/>
              </a:ext>
            </a:extLst>
          </p:cNvPr>
          <p:cNvSpPr>
            <a:spLocks noGrp="1"/>
          </p:cNvSpPr>
          <p:nvPr>
            <p:ph type="title"/>
          </p:nvPr>
        </p:nvSpPr>
        <p:spPr/>
        <p:txBody>
          <a:bodyPr/>
          <a:lstStyle/>
          <a:p>
            <a:r>
              <a:rPr lang="en-US"/>
              <a:t>ALEX Core Ideas</a:t>
            </a:r>
          </a:p>
        </p:txBody>
      </p:sp>
      <p:graphicFrame>
        <p:nvGraphicFramePr>
          <p:cNvPr id="4" name="Content Placeholder 3">
            <a:extLst>
              <a:ext uri="{FF2B5EF4-FFF2-40B4-BE49-F238E27FC236}">
                <a16:creationId xmlns:a16="http://schemas.microsoft.com/office/drawing/2014/main" id="{9E829356-612E-984A-B863-0590DA222916}"/>
              </a:ext>
            </a:extLst>
          </p:cNvPr>
          <p:cNvGraphicFramePr>
            <a:graphicFrameLocks noGrp="1"/>
          </p:cNvGraphicFramePr>
          <p:nvPr>
            <p:ph idx="1"/>
            <p:extLst>
              <p:ext uri="{D42A27DB-BD31-4B8C-83A1-F6EECF244321}">
                <p14:modId xmlns:p14="http://schemas.microsoft.com/office/powerpoint/2010/main" val="713406205"/>
              </p:ext>
            </p:extLst>
          </p:nvPr>
        </p:nvGraphicFramePr>
        <p:xfrm>
          <a:off x="838200" y="2282826"/>
          <a:ext cx="10515600" cy="1828800"/>
        </p:xfrm>
        <a:graphic>
          <a:graphicData uri="http://schemas.openxmlformats.org/drawingml/2006/table">
            <a:tbl>
              <a:tblPr firstRow="1" bandRow="1">
                <a:tableStyleId>{5C22544A-7EE6-4342-B048-85BDC9FD1C3A}</a:tableStyleId>
              </a:tblPr>
              <a:tblGrid>
                <a:gridCol w="3597876">
                  <a:extLst>
                    <a:ext uri="{9D8B030D-6E8A-4147-A177-3AD203B41FA5}">
                      <a16:colId xmlns:a16="http://schemas.microsoft.com/office/drawing/2014/main" val="390212690"/>
                    </a:ext>
                  </a:extLst>
                </a:gridCol>
                <a:gridCol w="2305908">
                  <a:extLst>
                    <a:ext uri="{9D8B030D-6E8A-4147-A177-3AD203B41FA5}">
                      <a16:colId xmlns:a16="http://schemas.microsoft.com/office/drawing/2014/main" val="336599689"/>
                    </a:ext>
                  </a:extLst>
                </a:gridCol>
                <a:gridCol w="2305908">
                  <a:extLst>
                    <a:ext uri="{9D8B030D-6E8A-4147-A177-3AD203B41FA5}">
                      <a16:colId xmlns:a16="http://schemas.microsoft.com/office/drawing/2014/main" val="2130087984"/>
                    </a:ext>
                  </a:extLst>
                </a:gridCol>
                <a:gridCol w="2305908">
                  <a:extLst>
                    <a:ext uri="{9D8B030D-6E8A-4147-A177-3AD203B41FA5}">
                      <a16:colId xmlns:a16="http://schemas.microsoft.com/office/drawing/2014/main" val="3053963479"/>
                    </a:ext>
                  </a:extLst>
                </a:gridCol>
              </a:tblGrid>
              <a:tr h="370840">
                <a:tc>
                  <a:txBody>
                    <a:bodyPr/>
                    <a:lstStyle/>
                    <a:p>
                      <a:endParaRPr lang="en-US" sz="2400"/>
                    </a:p>
                  </a:txBody>
                  <a:tcPr/>
                </a:tc>
                <a:tc>
                  <a:txBody>
                    <a:bodyPr/>
                    <a:lstStyle/>
                    <a:p>
                      <a:r>
                        <a:rPr lang="en-US" sz="2400"/>
                        <a:t>Faster Reads</a:t>
                      </a:r>
                    </a:p>
                  </a:txBody>
                  <a:tcPr/>
                </a:tc>
                <a:tc>
                  <a:txBody>
                    <a:bodyPr/>
                    <a:lstStyle/>
                    <a:p>
                      <a:r>
                        <a:rPr lang="en-US" sz="2400"/>
                        <a:t>Faster Writes</a:t>
                      </a:r>
                    </a:p>
                  </a:txBody>
                  <a:tcPr/>
                </a:tc>
                <a:tc>
                  <a:txBody>
                    <a:bodyPr/>
                    <a:lstStyle/>
                    <a:p>
                      <a:r>
                        <a:rPr lang="en-US" sz="2400"/>
                        <a:t>Adaptiveness</a:t>
                      </a:r>
                    </a:p>
                  </a:txBody>
                  <a:tcPr/>
                </a:tc>
                <a:extLst>
                  <a:ext uri="{0D108BD9-81ED-4DB2-BD59-A6C34878D82A}">
                    <a16:rowId xmlns:a16="http://schemas.microsoft.com/office/drawing/2014/main" val="2663469360"/>
                  </a:ext>
                </a:extLst>
              </a:tr>
              <a:tr h="370840">
                <a:tc>
                  <a:txBody>
                    <a:bodyPr/>
                    <a:lstStyle/>
                    <a:p>
                      <a:r>
                        <a:rPr lang="en-US" sz="2400"/>
                        <a:t>1. Gapped Array</a:t>
                      </a:r>
                    </a:p>
                  </a:txBody>
                  <a:tcPr/>
                </a:tc>
                <a:tc>
                  <a:txBody>
                    <a:bodyPr/>
                    <a:lstStyle/>
                    <a:p>
                      <a:endParaRPr lang="en-US" sz="2400"/>
                    </a:p>
                  </a:txBody>
                  <a:tcPr/>
                </a:tc>
                <a:tc>
                  <a:txBody>
                    <a:bodyPr/>
                    <a:lstStyle/>
                    <a:p>
                      <a:r>
                        <a:rPr lang="en-US" sz="2400"/>
                        <a:t>✔</a:t>
                      </a:r>
                    </a:p>
                  </a:txBody>
                  <a:tcPr/>
                </a:tc>
                <a:tc>
                  <a:txBody>
                    <a:bodyPr/>
                    <a:lstStyle/>
                    <a:p>
                      <a:endParaRPr lang="en-US" sz="2400"/>
                    </a:p>
                  </a:txBody>
                  <a:tcPr/>
                </a:tc>
                <a:extLst>
                  <a:ext uri="{0D108BD9-81ED-4DB2-BD59-A6C34878D82A}">
                    <a16:rowId xmlns:a16="http://schemas.microsoft.com/office/drawing/2014/main" val="3748316004"/>
                  </a:ext>
                </a:extLst>
              </a:tr>
              <a:tr h="370840">
                <a:tc>
                  <a:txBody>
                    <a:bodyPr/>
                    <a:lstStyle/>
                    <a:p>
                      <a:r>
                        <a:rPr lang="en-US" sz="2400"/>
                        <a:t>2. Model-based Inserts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a:r>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157322663"/>
                  </a:ext>
                </a:extLst>
              </a:tr>
              <a:tr h="370840">
                <a:tc>
                  <a:txBody>
                    <a:bodyPr/>
                    <a:lstStyle/>
                    <a:p>
                      <a:r>
                        <a:rPr lang="en-US" sz="2400"/>
                        <a:t>3. Adaptive Tree Structure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a:r>
                    </a:p>
                  </a:txBody>
                  <a:tcPr/>
                </a:tc>
                <a:extLst>
                  <a:ext uri="{0D108BD9-81ED-4DB2-BD59-A6C34878D82A}">
                    <a16:rowId xmlns:a16="http://schemas.microsoft.com/office/drawing/2014/main" val="3769643370"/>
                  </a:ext>
                </a:extLst>
              </a:tr>
            </a:tbl>
          </a:graphicData>
        </a:graphic>
      </p:graphicFrame>
      <p:sp>
        <p:nvSpPr>
          <p:cNvPr id="5" name="Slide Number Placeholder 4">
            <a:extLst>
              <a:ext uri="{FF2B5EF4-FFF2-40B4-BE49-F238E27FC236}">
                <a16:creationId xmlns:a16="http://schemas.microsoft.com/office/drawing/2014/main" id="{B6A2E2D4-BA37-2448-8A89-E5277FD83DCF}"/>
              </a:ext>
            </a:extLst>
          </p:cNvPr>
          <p:cNvSpPr>
            <a:spLocks noGrp="1"/>
          </p:cNvSpPr>
          <p:nvPr>
            <p:ph type="sldNum" sz="quarter" idx="12"/>
          </p:nvPr>
        </p:nvSpPr>
        <p:spPr/>
        <p:txBody>
          <a:bodyPr/>
          <a:lstStyle/>
          <a:p>
            <a:fld id="{55DC1B2E-DA45-1C4C-956F-B374AAC7A1DC}" type="slidenum">
              <a:rPr lang="en-US" smtClean="0"/>
              <a:t>36</a:t>
            </a:fld>
            <a:endParaRPr lang="en-US"/>
          </a:p>
        </p:txBody>
      </p:sp>
    </p:spTree>
    <p:extLst>
      <p:ext uri="{BB962C8B-B14F-4D97-AF65-F5344CB8AC3E}">
        <p14:creationId xmlns:p14="http://schemas.microsoft.com/office/powerpoint/2010/main" val="1294459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37</a:t>
            </a:fld>
            <a:endParaRPr lang="en-US"/>
          </a:p>
        </p:txBody>
      </p:sp>
      <p:graphicFrame>
        <p:nvGraphicFramePr>
          <p:cNvPr id="5" name="Table 4">
            <a:extLst>
              <a:ext uri="{FF2B5EF4-FFF2-40B4-BE49-F238E27FC236}">
                <a16:creationId xmlns:a16="http://schemas.microsoft.com/office/drawing/2014/main" id="{C1CC3CA4-C8D0-8E4A-AC39-5B427FFC96DA}"/>
              </a:ext>
            </a:extLst>
          </p:cNvPr>
          <p:cNvGraphicFramePr>
            <a:graphicFrameLocks noGrp="1"/>
          </p:cNvGraphicFramePr>
          <p:nvPr/>
        </p:nvGraphicFramePr>
        <p:xfrm>
          <a:off x="3242956" y="2115979"/>
          <a:ext cx="3775680" cy="370840"/>
        </p:xfrm>
        <a:graphic>
          <a:graphicData uri="http://schemas.openxmlformats.org/drawingml/2006/table">
            <a:tbl>
              <a:tblPr firstRow="1" bandRow="1">
                <a:tableStyleId>{5C22544A-7EE6-4342-B048-85BDC9FD1C3A}</a:tableStyleId>
              </a:tblPr>
              <a:tblGrid>
                <a:gridCol w="471960">
                  <a:extLst>
                    <a:ext uri="{9D8B030D-6E8A-4147-A177-3AD203B41FA5}">
                      <a16:colId xmlns:a16="http://schemas.microsoft.com/office/drawing/2014/main" val="3734058355"/>
                    </a:ext>
                  </a:extLst>
                </a:gridCol>
                <a:gridCol w="471960">
                  <a:extLst>
                    <a:ext uri="{9D8B030D-6E8A-4147-A177-3AD203B41FA5}">
                      <a16:colId xmlns:a16="http://schemas.microsoft.com/office/drawing/2014/main" val="84902060"/>
                    </a:ext>
                  </a:extLst>
                </a:gridCol>
                <a:gridCol w="471960">
                  <a:extLst>
                    <a:ext uri="{9D8B030D-6E8A-4147-A177-3AD203B41FA5}">
                      <a16:colId xmlns:a16="http://schemas.microsoft.com/office/drawing/2014/main" val="3050049741"/>
                    </a:ext>
                  </a:extLst>
                </a:gridCol>
                <a:gridCol w="471960">
                  <a:extLst>
                    <a:ext uri="{9D8B030D-6E8A-4147-A177-3AD203B41FA5}">
                      <a16:colId xmlns:a16="http://schemas.microsoft.com/office/drawing/2014/main" val="4077093166"/>
                    </a:ext>
                  </a:extLst>
                </a:gridCol>
                <a:gridCol w="471960">
                  <a:extLst>
                    <a:ext uri="{9D8B030D-6E8A-4147-A177-3AD203B41FA5}">
                      <a16:colId xmlns:a16="http://schemas.microsoft.com/office/drawing/2014/main" val="264780076"/>
                    </a:ext>
                  </a:extLst>
                </a:gridCol>
                <a:gridCol w="471960">
                  <a:extLst>
                    <a:ext uri="{9D8B030D-6E8A-4147-A177-3AD203B41FA5}">
                      <a16:colId xmlns:a16="http://schemas.microsoft.com/office/drawing/2014/main" val="1361537748"/>
                    </a:ext>
                  </a:extLst>
                </a:gridCol>
                <a:gridCol w="471960">
                  <a:extLst>
                    <a:ext uri="{9D8B030D-6E8A-4147-A177-3AD203B41FA5}">
                      <a16:colId xmlns:a16="http://schemas.microsoft.com/office/drawing/2014/main" val="597263012"/>
                    </a:ext>
                  </a:extLst>
                </a:gridCol>
                <a:gridCol w="471960">
                  <a:extLst>
                    <a:ext uri="{9D8B030D-6E8A-4147-A177-3AD203B41FA5}">
                      <a16:colId xmlns:a16="http://schemas.microsoft.com/office/drawing/2014/main" val="1987172349"/>
                    </a:ext>
                  </a:extLst>
                </a:gridCol>
              </a:tblGrid>
              <a:tr h="370840">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p:spTree>
    <p:extLst>
      <p:ext uri="{BB962C8B-B14F-4D97-AF65-F5344CB8AC3E}">
        <p14:creationId xmlns:p14="http://schemas.microsoft.com/office/powerpoint/2010/main" val="134513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38</a:t>
            </a:fld>
            <a:endParaRPr lang="en-US"/>
          </a:p>
        </p:txBody>
      </p:sp>
      <p:graphicFrame>
        <p:nvGraphicFramePr>
          <p:cNvPr id="5" name="Table 4">
            <a:extLst>
              <a:ext uri="{FF2B5EF4-FFF2-40B4-BE49-F238E27FC236}">
                <a16:creationId xmlns:a16="http://schemas.microsoft.com/office/drawing/2014/main" id="{C1CC3CA4-C8D0-8E4A-AC39-5B427FFC96DA}"/>
              </a:ext>
            </a:extLst>
          </p:cNvPr>
          <p:cNvGraphicFramePr>
            <a:graphicFrameLocks noGrp="1"/>
          </p:cNvGraphicFramePr>
          <p:nvPr/>
        </p:nvGraphicFramePr>
        <p:xfrm>
          <a:off x="3242956" y="2115979"/>
          <a:ext cx="3775680" cy="370840"/>
        </p:xfrm>
        <a:graphic>
          <a:graphicData uri="http://schemas.openxmlformats.org/drawingml/2006/table">
            <a:tbl>
              <a:tblPr firstRow="1" bandRow="1">
                <a:tableStyleId>{5C22544A-7EE6-4342-B048-85BDC9FD1C3A}</a:tableStyleId>
              </a:tblPr>
              <a:tblGrid>
                <a:gridCol w="471960">
                  <a:extLst>
                    <a:ext uri="{9D8B030D-6E8A-4147-A177-3AD203B41FA5}">
                      <a16:colId xmlns:a16="http://schemas.microsoft.com/office/drawing/2014/main" val="3734058355"/>
                    </a:ext>
                  </a:extLst>
                </a:gridCol>
                <a:gridCol w="471960">
                  <a:extLst>
                    <a:ext uri="{9D8B030D-6E8A-4147-A177-3AD203B41FA5}">
                      <a16:colId xmlns:a16="http://schemas.microsoft.com/office/drawing/2014/main" val="84902060"/>
                    </a:ext>
                  </a:extLst>
                </a:gridCol>
                <a:gridCol w="471960">
                  <a:extLst>
                    <a:ext uri="{9D8B030D-6E8A-4147-A177-3AD203B41FA5}">
                      <a16:colId xmlns:a16="http://schemas.microsoft.com/office/drawing/2014/main" val="3050049741"/>
                    </a:ext>
                  </a:extLst>
                </a:gridCol>
                <a:gridCol w="471960">
                  <a:extLst>
                    <a:ext uri="{9D8B030D-6E8A-4147-A177-3AD203B41FA5}">
                      <a16:colId xmlns:a16="http://schemas.microsoft.com/office/drawing/2014/main" val="4077093166"/>
                    </a:ext>
                  </a:extLst>
                </a:gridCol>
                <a:gridCol w="471960">
                  <a:extLst>
                    <a:ext uri="{9D8B030D-6E8A-4147-A177-3AD203B41FA5}">
                      <a16:colId xmlns:a16="http://schemas.microsoft.com/office/drawing/2014/main" val="264780076"/>
                    </a:ext>
                  </a:extLst>
                </a:gridCol>
                <a:gridCol w="471960">
                  <a:extLst>
                    <a:ext uri="{9D8B030D-6E8A-4147-A177-3AD203B41FA5}">
                      <a16:colId xmlns:a16="http://schemas.microsoft.com/office/drawing/2014/main" val="1361537748"/>
                    </a:ext>
                  </a:extLst>
                </a:gridCol>
                <a:gridCol w="471960">
                  <a:extLst>
                    <a:ext uri="{9D8B030D-6E8A-4147-A177-3AD203B41FA5}">
                      <a16:colId xmlns:a16="http://schemas.microsoft.com/office/drawing/2014/main" val="597263012"/>
                    </a:ext>
                  </a:extLst>
                </a:gridCol>
                <a:gridCol w="471960">
                  <a:extLst>
                    <a:ext uri="{9D8B030D-6E8A-4147-A177-3AD203B41FA5}">
                      <a16:colId xmlns:a16="http://schemas.microsoft.com/office/drawing/2014/main" val="1987172349"/>
                    </a:ext>
                  </a:extLst>
                </a:gridCol>
              </a:tblGrid>
              <a:tr h="370840">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7072" y="2577301"/>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tc>
                  <a:txBody>
                    <a:bodyPr/>
                    <a:lstStyle/>
                    <a:p>
                      <a:endParaRPr lang="en-US">
                        <a:solidFill>
                          <a:schemeClr val="bg1"/>
                        </a:solidFill>
                      </a:endParaRP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117997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39</a:t>
            </a:fld>
            <a:endParaRPr lang="en-US"/>
          </a:p>
        </p:txBody>
      </p:sp>
      <p:graphicFrame>
        <p:nvGraphicFramePr>
          <p:cNvPr id="5" name="Table 4">
            <a:extLst>
              <a:ext uri="{FF2B5EF4-FFF2-40B4-BE49-F238E27FC236}">
                <a16:creationId xmlns:a16="http://schemas.microsoft.com/office/drawing/2014/main" id="{C1CC3CA4-C8D0-8E4A-AC39-5B427FFC96DA}"/>
              </a:ext>
            </a:extLst>
          </p:cNvPr>
          <p:cNvGraphicFramePr>
            <a:graphicFrameLocks noGrp="1"/>
          </p:cNvGraphicFramePr>
          <p:nvPr/>
        </p:nvGraphicFramePr>
        <p:xfrm>
          <a:off x="3242956" y="2115979"/>
          <a:ext cx="3775680" cy="370840"/>
        </p:xfrm>
        <a:graphic>
          <a:graphicData uri="http://schemas.openxmlformats.org/drawingml/2006/table">
            <a:tbl>
              <a:tblPr firstRow="1" bandRow="1">
                <a:tableStyleId>{5C22544A-7EE6-4342-B048-85BDC9FD1C3A}</a:tableStyleId>
              </a:tblPr>
              <a:tblGrid>
                <a:gridCol w="471960">
                  <a:extLst>
                    <a:ext uri="{9D8B030D-6E8A-4147-A177-3AD203B41FA5}">
                      <a16:colId xmlns:a16="http://schemas.microsoft.com/office/drawing/2014/main" val="3734058355"/>
                    </a:ext>
                  </a:extLst>
                </a:gridCol>
                <a:gridCol w="471960">
                  <a:extLst>
                    <a:ext uri="{9D8B030D-6E8A-4147-A177-3AD203B41FA5}">
                      <a16:colId xmlns:a16="http://schemas.microsoft.com/office/drawing/2014/main" val="84902060"/>
                    </a:ext>
                  </a:extLst>
                </a:gridCol>
                <a:gridCol w="471960">
                  <a:extLst>
                    <a:ext uri="{9D8B030D-6E8A-4147-A177-3AD203B41FA5}">
                      <a16:colId xmlns:a16="http://schemas.microsoft.com/office/drawing/2014/main" val="3050049741"/>
                    </a:ext>
                  </a:extLst>
                </a:gridCol>
                <a:gridCol w="471960">
                  <a:extLst>
                    <a:ext uri="{9D8B030D-6E8A-4147-A177-3AD203B41FA5}">
                      <a16:colId xmlns:a16="http://schemas.microsoft.com/office/drawing/2014/main" val="4077093166"/>
                    </a:ext>
                  </a:extLst>
                </a:gridCol>
                <a:gridCol w="471960">
                  <a:extLst>
                    <a:ext uri="{9D8B030D-6E8A-4147-A177-3AD203B41FA5}">
                      <a16:colId xmlns:a16="http://schemas.microsoft.com/office/drawing/2014/main" val="264780076"/>
                    </a:ext>
                  </a:extLst>
                </a:gridCol>
                <a:gridCol w="471960">
                  <a:extLst>
                    <a:ext uri="{9D8B030D-6E8A-4147-A177-3AD203B41FA5}">
                      <a16:colId xmlns:a16="http://schemas.microsoft.com/office/drawing/2014/main" val="1361537748"/>
                    </a:ext>
                  </a:extLst>
                </a:gridCol>
                <a:gridCol w="471960">
                  <a:extLst>
                    <a:ext uri="{9D8B030D-6E8A-4147-A177-3AD203B41FA5}">
                      <a16:colId xmlns:a16="http://schemas.microsoft.com/office/drawing/2014/main" val="597263012"/>
                    </a:ext>
                  </a:extLst>
                </a:gridCol>
                <a:gridCol w="471960">
                  <a:extLst>
                    <a:ext uri="{9D8B030D-6E8A-4147-A177-3AD203B41FA5}">
                      <a16:colId xmlns:a16="http://schemas.microsoft.com/office/drawing/2014/main" val="1987172349"/>
                    </a:ext>
                  </a:extLst>
                </a:gridCol>
              </a:tblGrid>
              <a:tr h="370840">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7072" y="2577301"/>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415081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ea typeface="+mj-lt"/>
                <a:cs typeface="+mj-lt"/>
              </a:rPr>
              <a:t>An example</a:t>
            </a:r>
          </a:p>
        </p:txBody>
      </p:sp>
      <p:sp>
        <p:nvSpPr>
          <p:cNvPr id="3" name="Content Placeholder 2">
            <a:extLst>
              <a:ext uri="{FF2B5EF4-FFF2-40B4-BE49-F238E27FC236}">
                <a16:creationId xmlns:a16="http://schemas.microsoft.com/office/drawing/2014/main" id="{DCC39361-72CC-45CC-B821-13E74A68F60F}"/>
              </a:ext>
            </a:extLst>
          </p:cNvPr>
          <p:cNvSpPr>
            <a:spLocks noGrp="1"/>
          </p:cNvSpPr>
          <p:nvPr>
            <p:ph idx="1"/>
          </p:nvPr>
        </p:nvSpPr>
        <p:spPr/>
        <p:txBody>
          <a:bodyPr vert="horz" lIns="91440" tIns="45720" rIns="91440" bIns="45720" rtlCol="0" anchor="t">
            <a:normAutofit/>
          </a:bodyPr>
          <a:lstStyle/>
          <a:p>
            <a:r>
              <a:rPr lang="en-US">
                <a:ea typeface="+mn-lt"/>
                <a:cs typeface="+mn-lt"/>
              </a:rPr>
              <a:t>Index all Integers from 100 to 1M</a:t>
            </a:r>
          </a:p>
          <a:p>
            <a:endParaRPr lang="en-US">
              <a:ea typeface="+mn-lt"/>
              <a:cs typeface="+mn-lt"/>
            </a:endParaRPr>
          </a:p>
          <a:p>
            <a:endParaRPr lang="en-US">
              <a:ea typeface="+mn-lt"/>
              <a:cs typeface="+mn-lt"/>
            </a:endParaRPr>
          </a:p>
          <a:p>
            <a:endParaRPr lang="en-US">
              <a:ea typeface="+mn-lt"/>
              <a:cs typeface="+mn-lt"/>
            </a:endParaRPr>
          </a:p>
          <a:p>
            <a:pPr marL="0" indent="0">
              <a:buNone/>
            </a:pPr>
            <a:endParaRPr lang="en-US">
              <a:ea typeface="+mn-lt"/>
              <a:cs typeface="+mn-lt"/>
            </a:endParaRPr>
          </a:p>
        </p:txBody>
      </p:sp>
      <p:graphicFrame>
        <p:nvGraphicFramePr>
          <p:cNvPr id="5" name="Table 5">
            <a:extLst>
              <a:ext uri="{FF2B5EF4-FFF2-40B4-BE49-F238E27FC236}">
                <a16:creationId xmlns:a16="http://schemas.microsoft.com/office/drawing/2014/main" id="{A63D9707-9F92-43AF-BA0B-4E5A710FEF85}"/>
              </a:ext>
            </a:extLst>
          </p:cNvPr>
          <p:cNvGraphicFramePr>
            <a:graphicFrameLocks noGrp="1"/>
          </p:cNvGraphicFramePr>
          <p:nvPr>
            <p:extLst>
              <p:ext uri="{D42A27DB-BD31-4B8C-83A1-F6EECF244321}">
                <p14:modId xmlns:p14="http://schemas.microsoft.com/office/powerpoint/2010/main" val="3108878097"/>
              </p:ext>
            </p:extLst>
          </p:nvPr>
        </p:nvGraphicFramePr>
        <p:xfrm>
          <a:off x="2011680" y="281344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100</a:t>
                      </a:r>
                    </a:p>
                  </a:txBody>
                  <a:tcPr/>
                </a:tc>
                <a:tc>
                  <a:txBody>
                    <a:bodyPr/>
                    <a:lstStyle/>
                    <a:p>
                      <a:r>
                        <a:rPr lang="en-US"/>
                        <a:t>101</a:t>
                      </a:r>
                    </a:p>
                  </a:txBody>
                  <a:tcPr/>
                </a:tc>
                <a:tc>
                  <a:txBody>
                    <a:bodyPr/>
                    <a:lstStyle/>
                    <a:p>
                      <a:r>
                        <a:rPr lang="en-US"/>
                        <a:t>102</a:t>
                      </a:r>
                    </a:p>
                  </a:txBody>
                  <a:tcPr/>
                </a:tc>
                <a:tc>
                  <a:txBody>
                    <a:bodyPr/>
                    <a:lstStyle/>
                    <a:p>
                      <a:r>
                        <a:rPr lang="en-US"/>
                        <a:t>103</a:t>
                      </a:r>
                    </a:p>
                  </a:txBody>
                  <a:tcPr/>
                </a:tc>
                <a:tc>
                  <a:txBody>
                    <a:bodyPr/>
                    <a:lstStyle/>
                    <a:p>
                      <a:r>
                        <a:rPr lang="en-US"/>
                        <a:t>104</a:t>
                      </a:r>
                    </a:p>
                  </a:txBody>
                  <a:tcPr/>
                </a:tc>
                <a:tc>
                  <a:txBody>
                    <a:bodyPr/>
                    <a:lstStyle/>
                    <a:p>
                      <a:r>
                        <a:rPr lang="en-US"/>
                        <a:t>105</a:t>
                      </a:r>
                    </a:p>
                  </a:txBody>
                  <a:tcPr/>
                </a:tc>
                <a:tc>
                  <a:txBody>
                    <a:bodyPr/>
                    <a:lstStyle/>
                    <a:p>
                      <a:r>
                        <a:rPr lang="en-US"/>
                        <a:t>...</a:t>
                      </a:r>
                    </a:p>
                  </a:txBody>
                  <a:tcPr/>
                </a:tc>
                <a:tc>
                  <a:txBody>
                    <a:bodyPr/>
                    <a:lstStyle/>
                    <a:p>
                      <a:r>
                        <a:rPr lang="en-US"/>
                        <a:t>1M</a:t>
                      </a:r>
                    </a:p>
                  </a:txBody>
                  <a:tcPr/>
                </a:tc>
                <a:extLst>
                  <a:ext uri="{0D108BD9-81ED-4DB2-BD59-A6C34878D82A}">
                    <a16:rowId xmlns:a16="http://schemas.microsoft.com/office/drawing/2014/main" val="4112682001"/>
                  </a:ext>
                </a:extLst>
              </a:tr>
            </a:tbl>
          </a:graphicData>
        </a:graphic>
      </p:graphicFrame>
      <p:sp>
        <p:nvSpPr>
          <p:cNvPr id="7" name="TextBox 6">
            <a:extLst>
              <a:ext uri="{FF2B5EF4-FFF2-40B4-BE49-F238E27FC236}">
                <a16:creationId xmlns:a16="http://schemas.microsoft.com/office/drawing/2014/main" id="{E943536A-BB5B-48A8-B5FA-B856ECB19487}"/>
              </a:ext>
            </a:extLst>
          </p:cNvPr>
          <p:cNvSpPr txBox="1"/>
          <p:nvPr/>
        </p:nvSpPr>
        <p:spPr>
          <a:xfrm>
            <a:off x="1194832" y="2801429"/>
            <a:ext cx="114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a:t>
            </a:r>
          </a:p>
        </p:txBody>
      </p:sp>
      <p:sp>
        <p:nvSpPr>
          <p:cNvPr id="4" name="TextBox 3">
            <a:extLst>
              <a:ext uri="{FF2B5EF4-FFF2-40B4-BE49-F238E27FC236}">
                <a16:creationId xmlns:a16="http://schemas.microsoft.com/office/drawing/2014/main" id="{76C10E82-0493-4C30-AA75-34BAB4B9781C}"/>
              </a:ext>
            </a:extLst>
          </p:cNvPr>
          <p:cNvSpPr txBox="1"/>
          <p:nvPr/>
        </p:nvSpPr>
        <p:spPr>
          <a:xfrm>
            <a:off x="1194231" y="3738535"/>
            <a:ext cx="39227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Data[key – 100]</a:t>
            </a:r>
          </a:p>
        </p:txBody>
      </p:sp>
    </p:spTree>
    <p:extLst>
      <p:ext uri="{BB962C8B-B14F-4D97-AF65-F5344CB8AC3E}">
        <p14:creationId xmlns:p14="http://schemas.microsoft.com/office/powerpoint/2010/main" val="621197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40</a:t>
            </a:fld>
            <a:endParaRPr lang="en-US"/>
          </a:p>
        </p:txBody>
      </p:sp>
      <p:graphicFrame>
        <p:nvGraphicFramePr>
          <p:cNvPr id="5" name="Table 4">
            <a:extLst>
              <a:ext uri="{FF2B5EF4-FFF2-40B4-BE49-F238E27FC236}">
                <a16:creationId xmlns:a16="http://schemas.microsoft.com/office/drawing/2014/main" id="{C1CC3CA4-C8D0-8E4A-AC39-5B427FFC96DA}"/>
              </a:ext>
            </a:extLst>
          </p:cNvPr>
          <p:cNvGraphicFramePr>
            <a:graphicFrameLocks noGrp="1"/>
          </p:cNvGraphicFramePr>
          <p:nvPr/>
        </p:nvGraphicFramePr>
        <p:xfrm>
          <a:off x="3242956" y="2115979"/>
          <a:ext cx="3775680" cy="370840"/>
        </p:xfrm>
        <a:graphic>
          <a:graphicData uri="http://schemas.openxmlformats.org/drawingml/2006/table">
            <a:tbl>
              <a:tblPr firstRow="1" bandRow="1">
                <a:tableStyleId>{5C22544A-7EE6-4342-B048-85BDC9FD1C3A}</a:tableStyleId>
              </a:tblPr>
              <a:tblGrid>
                <a:gridCol w="471960">
                  <a:extLst>
                    <a:ext uri="{9D8B030D-6E8A-4147-A177-3AD203B41FA5}">
                      <a16:colId xmlns:a16="http://schemas.microsoft.com/office/drawing/2014/main" val="3734058355"/>
                    </a:ext>
                  </a:extLst>
                </a:gridCol>
                <a:gridCol w="471960">
                  <a:extLst>
                    <a:ext uri="{9D8B030D-6E8A-4147-A177-3AD203B41FA5}">
                      <a16:colId xmlns:a16="http://schemas.microsoft.com/office/drawing/2014/main" val="84902060"/>
                    </a:ext>
                  </a:extLst>
                </a:gridCol>
                <a:gridCol w="471960">
                  <a:extLst>
                    <a:ext uri="{9D8B030D-6E8A-4147-A177-3AD203B41FA5}">
                      <a16:colId xmlns:a16="http://schemas.microsoft.com/office/drawing/2014/main" val="3050049741"/>
                    </a:ext>
                  </a:extLst>
                </a:gridCol>
                <a:gridCol w="471960">
                  <a:extLst>
                    <a:ext uri="{9D8B030D-6E8A-4147-A177-3AD203B41FA5}">
                      <a16:colId xmlns:a16="http://schemas.microsoft.com/office/drawing/2014/main" val="4077093166"/>
                    </a:ext>
                  </a:extLst>
                </a:gridCol>
                <a:gridCol w="471960">
                  <a:extLst>
                    <a:ext uri="{9D8B030D-6E8A-4147-A177-3AD203B41FA5}">
                      <a16:colId xmlns:a16="http://schemas.microsoft.com/office/drawing/2014/main" val="264780076"/>
                    </a:ext>
                  </a:extLst>
                </a:gridCol>
                <a:gridCol w="471960">
                  <a:extLst>
                    <a:ext uri="{9D8B030D-6E8A-4147-A177-3AD203B41FA5}">
                      <a16:colId xmlns:a16="http://schemas.microsoft.com/office/drawing/2014/main" val="1361537748"/>
                    </a:ext>
                  </a:extLst>
                </a:gridCol>
                <a:gridCol w="471960">
                  <a:extLst>
                    <a:ext uri="{9D8B030D-6E8A-4147-A177-3AD203B41FA5}">
                      <a16:colId xmlns:a16="http://schemas.microsoft.com/office/drawing/2014/main" val="597263012"/>
                    </a:ext>
                  </a:extLst>
                </a:gridCol>
                <a:gridCol w="471960">
                  <a:extLst>
                    <a:ext uri="{9D8B030D-6E8A-4147-A177-3AD203B41FA5}">
                      <a16:colId xmlns:a16="http://schemas.microsoft.com/office/drawing/2014/main" val="1987172349"/>
                    </a:ext>
                  </a:extLst>
                </a:gridCol>
              </a:tblGrid>
              <a:tr h="370840">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7072" y="2577301"/>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2975020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41</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1959787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42</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2216694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43</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625032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44</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1992885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45</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p:spTree>
    <p:extLst>
      <p:ext uri="{BB962C8B-B14F-4D97-AF65-F5344CB8AC3E}">
        <p14:creationId xmlns:p14="http://schemas.microsoft.com/office/powerpoint/2010/main" val="4043928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46</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D7448F5-7973-B34A-82EF-E03E033B151E}"/>
                  </a:ext>
                </a:extLst>
              </p:cNvPr>
              <p:cNvSpPr txBox="1"/>
              <p:nvPr/>
            </p:nvSpPr>
            <p:spPr>
              <a:xfrm>
                <a:off x="9485584" y="3357282"/>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12" name="TextBox 11">
                <a:extLst>
                  <a:ext uri="{FF2B5EF4-FFF2-40B4-BE49-F238E27FC236}">
                    <a16:creationId xmlns:a16="http://schemas.microsoft.com/office/drawing/2014/main" id="{BD7448F5-7973-B34A-82EF-E03E033B151E}"/>
                  </a:ext>
                </a:extLst>
              </p:cNvPr>
              <p:cNvSpPr txBox="1">
                <a:spLocks noRot="1" noChangeAspect="1" noMove="1" noResize="1" noEditPoints="1" noAdjustHandles="1" noChangeArrowheads="1" noChangeShapeType="1" noTextEdit="1"/>
              </p:cNvSpPr>
              <p:nvPr/>
            </p:nvSpPr>
            <p:spPr>
              <a:xfrm>
                <a:off x="9485584" y="3357282"/>
                <a:ext cx="785215" cy="400110"/>
              </a:xfrm>
              <a:prstGeom prst="rect">
                <a:avLst/>
              </a:prstGeom>
              <a:blipFill>
                <a:blip r:embed="rId3"/>
                <a:stretch>
                  <a:fillRect b="-15385"/>
                </a:stretch>
              </a:blipFill>
            </p:spPr>
            <p:txBody>
              <a:bodyPr/>
              <a:lstStyle/>
              <a:p>
                <a:r>
                  <a:rPr lang="en-US">
                    <a:noFill/>
                  </a:rPr>
                  <a:t> </a:t>
                </a:r>
              </a:p>
            </p:txBody>
          </p:sp>
        </mc:Fallback>
      </mc:AlternateContent>
    </p:spTree>
    <p:extLst>
      <p:ext uri="{BB962C8B-B14F-4D97-AF65-F5344CB8AC3E}">
        <p14:creationId xmlns:p14="http://schemas.microsoft.com/office/powerpoint/2010/main" val="3930879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47</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D7448F5-7973-B34A-82EF-E03E033B151E}"/>
                  </a:ext>
                </a:extLst>
              </p:cNvPr>
              <p:cNvSpPr txBox="1"/>
              <p:nvPr/>
            </p:nvSpPr>
            <p:spPr>
              <a:xfrm>
                <a:off x="9485584" y="3357282"/>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12" name="TextBox 11">
                <a:extLst>
                  <a:ext uri="{FF2B5EF4-FFF2-40B4-BE49-F238E27FC236}">
                    <a16:creationId xmlns:a16="http://schemas.microsoft.com/office/drawing/2014/main" id="{BD7448F5-7973-B34A-82EF-E03E033B151E}"/>
                  </a:ext>
                </a:extLst>
              </p:cNvPr>
              <p:cNvSpPr txBox="1">
                <a:spLocks noRot="1" noChangeAspect="1" noMove="1" noResize="1" noEditPoints="1" noAdjustHandles="1" noChangeArrowheads="1" noChangeShapeType="1" noTextEdit="1"/>
              </p:cNvSpPr>
              <p:nvPr/>
            </p:nvSpPr>
            <p:spPr>
              <a:xfrm>
                <a:off x="9485584" y="3357282"/>
                <a:ext cx="785215" cy="400110"/>
              </a:xfrm>
              <a:prstGeom prst="rect">
                <a:avLst/>
              </a:prstGeom>
              <a:blipFill>
                <a:blip r:embed="rId3"/>
                <a:stretch>
                  <a:fillRect b="-15385"/>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D9B635AD-85D3-A94B-BDD0-DEABB95CD00C}"/>
              </a:ext>
            </a:extLst>
          </p:cNvPr>
          <p:cNvGraphicFramePr>
            <a:graphicFrameLocks noGrp="1"/>
          </p:cNvGraphicFramePr>
          <p:nvPr/>
        </p:nvGraphicFramePr>
        <p:xfrm>
          <a:off x="3242956" y="45708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1</a:t>
                      </a:r>
                    </a:p>
                  </a:txBody>
                  <a:tcPr/>
                </a:tc>
                <a:tc>
                  <a:txBody>
                    <a:bodyPr/>
                    <a:lstStyle/>
                    <a:p>
                      <a:r>
                        <a:rPr lang="en-US"/>
                        <a:t>2</a:t>
                      </a:r>
                    </a:p>
                  </a:txBody>
                  <a:tcPr/>
                </a:tc>
                <a:tc>
                  <a:txBody>
                    <a:bodyPr/>
                    <a:lstStyle/>
                    <a:p>
                      <a:endParaRPr lang="en-US"/>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r>
                        <a:rPr lang="en-US"/>
                        <a:t>5</a:t>
                      </a:r>
                    </a:p>
                  </a:txBody>
                  <a:tcPr/>
                </a:tc>
                <a:tc>
                  <a:txBody>
                    <a:bodyPr/>
                    <a:lstStyle/>
                    <a:p>
                      <a:r>
                        <a:rPr lang="en-US"/>
                        <a:t>6</a:t>
                      </a:r>
                    </a:p>
                  </a:txBody>
                  <a:tcPr/>
                </a:tc>
                <a:tc>
                  <a:txBody>
                    <a:bodyPr/>
                    <a:lstStyle/>
                    <a:p>
                      <a:endParaRPr lang="en-US"/>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4" name="TextBox 13">
            <a:extLst>
              <a:ext uri="{FF2B5EF4-FFF2-40B4-BE49-F238E27FC236}">
                <a16:creationId xmlns:a16="http://schemas.microsoft.com/office/drawing/2014/main" id="{69F4C08B-C7D7-FA42-80A4-4E07CF3E66A6}"/>
              </a:ext>
            </a:extLst>
          </p:cNvPr>
          <p:cNvSpPr txBox="1"/>
          <p:nvPr/>
        </p:nvSpPr>
        <p:spPr>
          <a:xfrm>
            <a:off x="838200" y="4572363"/>
            <a:ext cx="1617366" cy="400110"/>
          </a:xfrm>
          <a:prstGeom prst="rect">
            <a:avLst/>
          </a:prstGeom>
          <a:noFill/>
        </p:spPr>
        <p:txBody>
          <a:bodyPr wrap="none" rtlCol="0">
            <a:spAutoFit/>
          </a:bodyPr>
          <a:lstStyle/>
          <a:p>
            <a:r>
              <a:rPr lang="en-US" sz="2000"/>
              <a:t>Gapped Array</a:t>
            </a:r>
          </a:p>
        </p:txBody>
      </p:sp>
    </p:spTree>
    <p:extLst>
      <p:ext uri="{BB962C8B-B14F-4D97-AF65-F5344CB8AC3E}">
        <p14:creationId xmlns:p14="http://schemas.microsoft.com/office/powerpoint/2010/main" val="2991872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48</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D7448F5-7973-B34A-82EF-E03E033B151E}"/>
                  </a:ext>
                </a:extLst>
              </p:cNvPr>
              <p:cNvSpPr txBox="1"/>
              <p:nvPr/>
            </p:nvSpPr>
            <p:spPr>
              <a:xfrm>
                <a:off x="9485584" y="3357282"/>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12" name="TextBox 11">
                <a:extLst>
                  <a:ext uri="{FF2B5EF4-FFF2-40B4-BE49-F238E27FC236}">
                    <a16:creationId xmlns:a16="http://schemas.microsoft.com/office/drawing/2014/main" id="{BD7448F5-7973-B34A-82EF-E03E033B151E}"/>
                  </a:ext>
                </a:extLst>
              </p:cNvPr>
              <p:cNvSpPr txBox="1">
                <a:spLocks noRot="1" noChangeAspect="1" noMove="1" noResize="1" noEditPoints="1" noAdjustHandles="1" noChangeArrowheads="1" noChangeShapeType="1" noTextEdit="1"/>
              </p:cNvSpPr>
              <p:nvPr/>
            </p:nvSpPr>
            <p:spPr>
              <a:xfrm>
                <a:off x="9485584" y="3357282"/>
                <a:ext cx="785215" cy="400110"/>
              </a:xfrm>
              <a:prstGeom prst="rect">
                <a:avLst/>
              </a:prstGeom>
              <a:blipFill>
                <a:blip r:embed="rId3"/>
                <a:stretch>
                  <a:fillRect b="-15385"/>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D9B635AD-85D3-A94B-BDD0-DEABB95CD00C}"/>
              </a:ext>
            </a:extLst>
          </p:cNvPr>
          <p:cNvGraphicFramePr>
            <a:graphicFrameLocks noGrp="1"/>
          </p:cNvGraphicFramePr>
          <p:nvPr/>
        </p:nvGraphicFramePr>
        <p:xfrm>
          <a:off x="3242956" y="45708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r>
                        <a:rPr lang="en-US"/>
                        <a:t>5</a:t>
                      </a:r>
                    </a:p>
                  </a:txBody>
                  <a:tcPr/>
                </a:tc>
                <a:tc>
                  <a:txBody>
                    <a:bodyPr/>
                    <a:lstStyle/>
                    <a:p>
                      <a:r>
                        <a:rPr lang="en-US"/>
                        <a:t>6</a:t>
                      </a:r>
                    </a:p>
                  </a:txBody>
                  <a:tcPr/>
                </a:tc>
                <a:tc>
                  <a:txBody>
                    <a:bodyPr/>
                    <a:lstStyle/>
                    <a:p>
                      <a:endParaRPr lang="en-US"/>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4" name="TextBox 13">
            <a:extLst>
              <a:ext uri="{FF2B5EF4-FFF2-40B4-BE49-F238E27FC236}">
                <a16:creationId xmlns:a16="http://schemas.microsoft.com/office/drawing/2014/main" id="{69F4C08B-C7D7-FA42-80A4-4E07CF3E66A6}"/>
              </a:ext>
            </a:extLst>
          </p:cNvPr>
          <p:cNvSpPr txBox="1"/>
          <p:nvPr/>
        </p:nvSpPr>
        <p:spPr>
          <a:xfrm>
            <a:off x="838200" y="4572363"/>
            <a:ext cx="1617366" cy="400110"/>
          </a:xfrm>
          <a:prstGeom prst="rect">
            <a:avLst/>
          </a:prstGeom>
          <a:noFill/>
        </p:spPr>
        <p:txBody>
          <a:bodyPr wrap="none" rtlCol="0">
            <a:spAutoFit/>
          </a:bodyPr>
          <a:lstStyle/>
          <a:p>
            <a:r>
              <a:rPr lang="en-US" sz="2000"/>
              <a:t>Gapped Array</a:t>
            </a:r>
          </a:p>
        </p:txBody>
      </p:sp>
    </p:spTree>
    <p:extLst>
      <p:ext uri="{BB962C8B-B14F-4D97-AF65-F5344CB8AC3E}">
        <p14:creationId xmlns:p14="http://schemas.microsoft.com/office/powerpoint/2010/main" val="3600556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49</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D7448F5-7973-B34A-82EF-E03E033B151E}"/>
                  </a:ext>
                </a:extLst>
              </p:cNvPr>
              <p:cNvSpPr txBox="1"/>
              <p:nvPr/>
            </p:nvSpPr>
            <p:spPr>
              <a:xfrm>
                <a:off x="9485584" y="3357282"/>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12" name="TextBox 11">
                <a:extLst>
                  <a:ext uri="{FF2B5EF4-FFF2-40B4-BE49-F238E27FC236}">
                    <a16:creationId xmlns:a16="http://schemas.microsoft.com/office/drawing/2014/main" id="{BD7448F5-7973-B34A-82EF-E03E033B151E}"/>
                  </a:ext>
                </a:extLst>
              </p:cNvPr>
              <p:cNvSpPr txBox="1">
                <a:spLocks noRot="1" noChangeAspect="1" noMove="1" noResize="1" noEditPoints="1" noAdjustHandles="1" noChangeArrowheads="1" noChangeShapeType="1" noTextEdit="1"/>
              </p:cNvSpPr>
              <p:nvPr/>
            </p:nvSpPr>
            <p:spPr>
              <a:xfrm>
                <a:off x="9485584" y="3357282"/>
                <a:ext cx="785215" cy="400110"/>
              </a:xfrm>
              <a:prstGeom prst="rect">
                <a:avLst/>
              </a:prstGeom>
              <a:blipFill>
                <a:blip r:embed="rId3"/>
                <a:stretch>
                  <a:fillRect b="-15385"/>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D9B635AD-85D3-A94B-BDD0-DEABB95CD00C}"/>
              </a:ext>
            </a:extLst>
          </p:cNvPr>
          <p:cNvGraphicFramePr>
            <a:graphicFrameLocks noGrp="1"/>
          </p:cNvGraphicFramePr>
          <p:nvPr/>
        </p:nvGraphicFramePr>
        <p:xfrm>
          <a:off x="3242956" y="45708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r>
                        <a:rPr lang="en-US"/>
                        <a:t>5</a:t>
                      </a:r>
                    </a:p>
                  </a:txBody>
                  <a:tcPr/>
                </a:tc>
                <a:tc>
                  <a:txBody>
                    <a:bodyPr/>
                    <a:lstStyle/>
                    <a:p>
                      <a:r>
                        <a:rPr lang="en-US"/>
                        <a:t>6</a:t>
                      </a:r>
                    </a:p>
                  </a:txBody>
                  <a:tcPr/>
                </a:tc>
                <a:tc>
                  <a:txBody>
                    <a:bodyPr/>
                    <a:lstStyle/>
                    <a:p>
                      <a:endParaRPr lang="en-US"/>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4" name="TextBox 13">
            <a:extLst>
              <a:ext uri="{FF2B5EF4-FFF2-40B4-BE49-F238E27FC236}">
                <a16:creationId xmlns:a16="http://schemas.microsoft.com/office/drawing/2014/main" id="{69F4C08B-C7D7-FA42-80A4-4E07CF3E66A6}"/>
              </a:ext>
            </a:extLst>
          </p:cNvPr>
          <p:cNvSpPr txBox="1"/>
          <p:nvPr/>
        </p:nvSpPr>
        <p:spPr>
          <a:xfrm>
            <a:off x="838200" y="4572363"/>
            <a:ext cx="1617366" cy="400110"/>
          </a:xfrm>
          <a:prstGeom prst="rect">
            <a:avLst/>
          </a:prstGeom>
          <a:noFill/>
        </p:spPr>
        <p:txBody>
          <a:bodyPr wrap="none" rtlCol="0">
            <a:spAutoFit/>
          </a:bodyPr>
          <a:lstStyle/>
          <a:p>
            <a:r>
              <a:rPr lang="en-US" sz="2000"/>
              <a:t>Gapped Array</a:t>
            </a:r>
          </a:p>
        </p:txBody>
      </p:sp>
    </p:spTree>
    <p:extLst>
      <p:ext uri="{BB962C8B-B14F-4D97-AF65-F5344CB8AC3E}">
        <p14:creationId xmlns:p14="http://schemas.microsoft.com/office/powerpoint/2010/main" val="123575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ea typeface="+mj-lt"/>
                <a:cs typeface="+mj-lt"/>
              </a:rPr>
              <a:t>An example</a:t>
            </a:r>
          </a:p>
        </p:txBody>
      </p:sp>
      <p:sp>
        <p:nvSpPr>
          <p:cNvPr id="3" name="Content Placeholder 2">
            <a:extLst>
              <a:ext uri="{FF2B5EF4-FFF2-40B4-BE49-F238E27FC236}">
                <a16:creationId xmlns:a16="http://schemas.microsoft.com/office/drawing/2014/main" id="{DCC39361-72CC-45CC-B821-13E74A68F60F}"/>
              </a:ext>
            </a:extLst>
          </p:cNvPr>
          <p:cNvSpPr>
            <a:spLocks noGrp="1"/>
          </p:cNvSpPr>
          <p:nvPr>
            <p:ph idx="1"/>
          </p:nvPr>
        </p:nvSpPr>
        <p:spPr/>
        <p:txBody>
          <a:bodyPr vert="horz" lIns="91440" tIns="45720" rIns="91440" bIns="45720" rtlCol="0" anchor="t">
            <a:normAutofit/>
          </a:bodyPr>
          <a:lstStyle/>
          <a:p>
            <a:r>
              <a:rPr lang="en-US">
                <a:cs typeface="Calibri"/>
              </a:rPr>
              <a:t>What about even integers?</a:t>
            </a:r>
          </a:p>
          <a:p>
            <a:endParaRPr lang="en-US">
              <a:cs typeface="Calibri"/>
            </a:endParaRPr>
          </a:p>
          <a:p>
            <a:endParaRPr lang="en-US">
              <a:cs typeface="Calibri"/>
            </a:endParaRPr>
          </a:p>
          <a:p>
            <a:endParaRPr lang="en-US">
              <a:cs typeface="Calibri"/>
            </a:endParaRPr>
          </a:p>
          <a:p>
            <a:endParaRPr lang="en-US">
              <a:cs typeface="Calibri"/>
            </a:endParaRPr>
          </a:p>
          <a:p>
            <a:pPr marL="0" indent="0">
              <a:buNone/>
            </a:pPr>
            <a:endParaRPr lang="en-US">
              <a:ea typeface="+mn-lt"/>
              <a:cs typeface="+mn-lt"/>
            </a:endParaRPr>
          </a:p>
        </p:txBody>
      </p:sp>
      <p:graphicFrame>
        <p:nvGraphicFramePr>
          <p:cNvPr id="5" name="Table 5">
            <a:extLst>
              <a:ext uri="{FF2B5EF4-FFF2-40B4-BE49-F238E27FC236}">
                <a16:creationId xmlns:a16="http://schemas.microsoft.com/office/drawing/2014/main" id="{884DF0B8-F34E-4D2F-8C9C-7D5B0241D12D}"/>
              </a:ext>
            </a:extLst>
          </p:cNvPr>
          <p:cNvGraphicFramePr>
            <a:graphicFrameLocks noGrp="1"/>
          </p:cNvGraphicFramePr>
          <p:nvPr>
            <p:extLst>
              <p:ext uri="{D42A27DB-BD31-4B8C-83A1-F6EECF244321}">
                <p14:modId xmlns:p14="http://schemas.microsoft.com/office/powerpoint/2010/main" val="2301648789"/>
              </p:ext>
            </p:extLst>
          </p:nvPr>
        </p:nvGraphicFramePr>
        <p:xfrm>
          <a:off x="2011680" y="281344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100</a:t>
                      </a:r>
                    </a:p>
                  </a:txBody>
                  <a:tcPr/>
                </a:tc>
                <a:tc>
                  <a:txBody>
                    <a:bodyPr/>
                    <a:lstStyle/>
                    <a:p>
                      <a:r>
                        <a:rPr lang="en-US"/>
                        <a:t>101</a:t>
                      </a:r>
                    </a:p>
                  </a:txBody>
                  <a:tcPr/>
                </a:tc>
                <a:tc>
                  <a:txBody>
                    <a:bodyPr/>
                    <a:lstStyle/>
                    <a:p>
                      <a:r>
                        <a:rPr lang="en-US"/>
                        <a:t>102</a:t>
                      </a:r>
                    </a:p>
                  </a:txBody>
                  <a:tcPr/>
                </a:tc>
                <a:tc>
                  <a:txBody>
                    <a:bodyPr/>
                    <a:lstStyle/>
                    <a:p>
                      <a:r>
                        <a:rPr lang="en-US"/>
                        <a:t>103</a:t>
                      </a:r>
                    </a:p>
                  </a:txBody>
                  <a:tcPr/>
                </a:tc>
                <a:tc>
                  <a:txBody>
                    <a:bodyPr/>
                    <a:lstStyle/>
                    <a:p>
                      <a:r>
                        <a:rPr lang="en-US"/>
                        <a:t>104</a:t>
                      </a:r>
                    </a:p>
                  </a:txBody>
                  <a:tcPr/>
                </a:tc>
                <a:tc>
                  <a:txBody>
                    <a:bodyPr/>
                    <a:lstStyle/>
                    <a:p>
                      <a:r>
                        <a:rPr lang="en-US"/>
                        <a:t>105</a:t>
                      </a:r>
                    </a:p>
                  </a:txBody>
                  <a:tcPr/>
                </a:tc>
                <a:tc>
                  <a:txBody>
                    <a:bodyPr/>
                    <a:lstStyle/>
                    <a:p>
                      <a:r>
                        <a:rPr lang="en-US"/>
                        <a:t>...</a:t>
                      </a:r>
                    </a:p>
                  </a:txBody>
                  <a:tcPr/>
                </a:tc>
                <a:tc>
                  <a:txBody>
                    <a:bodyPr/>
                    <a:lstStyle/>
                    <a:p>
                      <a:r>
                        <a:rPr lang="en-US"/>
                        <a:t>1M</a:t>
                      </a:r>
                    </a:p>
                  </a:txBody>
                  <a:tcPr/>
                </a:tc>
                <a:extLst>
                  <a:ext uri="{0D108BD9-81ED-4DB2-BD59-A6C34878D82A}">
                    <a16:rowId xmlns:a16="http://schemas.microsoft.com/office/drawing/2014/main" val="4112682001"/>
                  </a:ext>
                </a:extLst>
              </a:tr>
            </a:tbl>
          </a:graphicData>
        </a:graphic>
      </p:graphicFrame>
      <p:sp>
        <p:nvSpPr>
          <p:cNvPr id="7" name="TextBox 6">
            <a:extLst>
              <a:ext uri="{FF2B5EF4-FFF2-40B4-BE49-F238E27FC236}">
                <a16:creationId xmlns:a16="http://schemas.microsoft.com/office/drawing/2014/main" id="{3502AEFE-22DE-4A0E-92C1-54ABC43E0627}"/>
              </a:ext>
            </a:extLst>
          </p:cNvPr>
          <p:cNvSpPr txBox="1"/>
          <p:nvPr/>
        </p:nvSpPr>
        <p:spPr>
          <a:xfrm>
            <a:off x="1194832" y="2801429"/>
            <a:ext cx="114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a:t>
            </a:r>
          </a:p>
        </p:txBody>
      </p:sp>
      <p:graphicFrame>
        <p:nvGraphicFramePr>
          <p:cNvPr id="13" name="Table 5">
            <a:extLst>
              <a:ext uri="{FF2B5EF4-FFF2-40B4-BE49-F238E27FC236}">
                <a16:creationId xmlns:a16="http://schemas.microsoft.com/office/drawing/2014/main" id="{75610E73-44F7-4D54-ADE8-A23C4A64F35A}"/>
              </a:ext>
            </a:extLst>
          </p:cNvPr>
          <p:cNvGraphicFramePr>
            <a:graphicFrameLocks noGrp="1"/>
          </p:cNvGraphicFramePr>
          <p:nvPr>
            <p:extLst>
              <p:ext uri="{D42A27DB-BD31-4B8C-83A1-F6EECF244321}">
                <p14:modId xmlns:p14="http://schemas.microsoft.com/office/powerpoint/2010/main" val="1513850528"/>
              </p:ext>
            </p:extLst>
          </p:nvPr>
        </p:nvGraphicFramePr>
        <p:xfrm>
          <a:off x="1991876" y="4050727"/>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100</a:t>
                      </a:r>
                    </a:p>
                  </a:txBody>
                  <a:tcPr/>
                </a:tc>
                <a:tc>
                  <a:txBody>
                    <a:bodyPr/>
                    <a:lstStyle/>
                    <a:p>
                      <a:r>
                        <a:rPr lang="en-US"/>
                        <a:t>102</a:t>
                      </a:r>
                    </a:p>
                  </a:txBody>
                  <a:tcPr/>
                </a:tc>
                <a:tc>
                  <a:txBody>
                    <a:bodyPr/>
                    <a:lstStyle/>
                    <a:p>
                      <a:r>
                        <a:rPr lang="en-US"/>
                        <a:t>104</a:t>
                      </a:r>
                    </a:p>
                  </a:txBody>
                  <a:tcPr/>
                </a:tc>
                <a:tc>
                  <a:txBody>
                    <a:bodyPr/>
                    <a:lstStyle/>
                    <a:p>
                      <a:r>
                        <a:rPr lang="en-US"/>
                        <a:t>106</a:t>
                      </a:r>
                    </a:p>
                  </a:txBody>
                  <a:tcPr/>
                </a:tc>
                <a:tc>
                  <a:txBody>
                    <a:bodyPr/>
                    <a:lstStyle/>
                    <a:p>
                      <a:r>
                        <a:rPr lang="en-US"/>
                        <a:t>108</a:t>
                      </a:r>
                    </a:p>
                  </a:txBody>
                  <a:tcPr/>
                </a:tc>
                <a:tc>
                  <a:txBody>
                    <a:bodyPr/>
                    <a:lstStyle/>
                    <a:p>
                      <a:r>
                        <a:rPr lang="en-US"/>
                        <a:t>110</a:t>
                      </a:r>
                    </a:p>
                  </a:txBody>
                  <a:tcPr/>
                </a:tc>
                <a:tc>
                  <a:txBody>
                    <a:bodyPr/>
                    <a:lstStyle/>
                    <a:p>
                      <a:r>
                        <a:rPr lang="en-US"/>
                        <a:t>...</a:t>
                      </a:r>
                    </a:p>
                  </a:txBody>
                  <a:tcPr/>
                </a:tc>
                <a:tc>
                  <a:txBody>
                    <a:bodyPr/>
                    <a:lstStyle/>
                    <a:p>
                      <a:r>
                        <a:rPr lang="en-US"/>
                        <a:t>1M</a:t>
                      </a:r>
                    </a:p>
                  </a:txBody>
                  <a:tcPr/>
                </a:tc>
                <a:extLst>
                  <a:ext uri="{0D108BD9-81ED-4DB2-BD59-A6C34878D82A}">
                    <a16:rowId xmlns:a16="http://schemas.microsoft.com/office/drawing/2014/main" val="4112682001"/>
                  </a:ext>
                </a:extLst>
              </a:tr>
            </a:tbl>
          </a:graphicData>
        </a:graphic>
      </p:graphicFrame>
      <p:sp>
        <p:nvSpPr>
          <p:cNvPr id="15" name="TextBox 14">
            <a:extLst>
              <a:ext uri="{FF2B5EF4-FFF2-40B4-BE49-F238E27FC236}">
                <a16:creationId xmlns:a16="http://schemas.microsoft.com/office/drawing/2014/main" id="{5C829311-AE17-41DB-B6F5-681F951BA5BF}"/>
              </a:ext>
            </a:extLst>
          </p:cNvPr>
          <p:cNvSpPr txBox="1"/>
          <p:nvPr/>
        </p:nvSpPr>
        <p:spPr>
          <a:xfrm>
            <a:off x="1175028" y="4038710"/>
            <a:ext cx="1147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a:t>
            </a:r>
          </a:p>
        </p:txBody>
      </p:sp>
      <p:sp>
        <p:nvSpPr>
          <p:cNvPr id="4" name="TextBox 3">
            <a:extLst>
              <a:ext uri="{FF2B5EF4-FFF2-40B4-BE49-F238E27FC236}">
                <a16:creationId xmlns:a16="http://schemas.microsoft.com/office/drawing/2014/main" id="{419D9DA5-D2E8-443A-BF94-C22BC8DBE1DB}"/>
              </a:ext>
            </a:extLst>
          </p:cNvPr>
          <p:cNvSpPr txBox="1"/>
          <p:nvPr/>
        </p:nvSpPr>
        <p:spPr>
          <a:xfrm>
            <a:off x="1194231" y="4887993"/>
            <a:ext cx="39227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Data[(key – 100) / 2]</a:t>
            </a:r>
          </a:p>
        </p:txBody>
      </p:sp>
    </p:spTree>
    <p:extLst>
      <p:ext uri="{BB962C8B-B14F-4D97-AF65-F5344CB8AC3E}">
        <p14:creationId xmlns:p14="http://schemas.microsoft.com/office/powerpoint/2010/main" val="2921398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50</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D7448F5-7973-B34A-82EF-E03E033B151E}"/>
                  </a:ext>
                </a:extLst>
              </p:cNvPr>
              <p:cNvSpPr txBox="1"/>
              <p:nvPr/>
            </p:nvSpPr>
            <p:spPr>
              <a:xfrm>
                <a:off x="9485584" y="3357282"/>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12" name="TextBox 11">
                <a:extLst>
                  <a:ext uri="{FF2B5EF4-FFF2-40B4-BE49-F238E27FC236}">
                    <a16:creationId xmlns:a16="http://schemas.microsoft.com/office/drawing/2014/main" id="{BD7448F5-7973-B34A-82EF-E03E033B151E}"/>
                  </a:ext>
                </a:extLst>
              </p:cNvPr>
              <p:cNvSpPr txBox="1">
                <a:spLocks noRot="1" noChangeAspect="1" noMove="1" noResize="1" noEditPoints="1" noAdjustHandles="1" noChangeArrowheads="1" noChangeShapeType="1" noTextEdit="1"/>
              </p:cNvSpPr>
              <p:nvPr/>
            </p:nvSpPr>
            <p:spPr>
              <a:xfrm>
                <a:off x="9485584" y="3357282"/>
                <a:ext cx="785215" cy="400110"/>
              </a:xfrm>
              <a:prstGeom prst="rect">
                <a:avLst/>
              </a:prstGeom>
              <a:blipFill>
                <a:blip r:embed="rId3"/>
                <a:stretch>
                  <a:fillRect b="-15385"/>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D9B635AD-85D3-A94B-BDD0-DEABB95CD00C}"/>
              </a:ext>
            </a:extLst>
          </p:cNvPr>
          <p:cNvGraphicFramePr>
            <a:graphicFrameLocks noGrp="1"/>
          </p:cNvGraphicFramePr>
          <p:nvPr/>
        </p:nvGraphicFramePr>
        <p:xfrm>
          <a:off x="3242956" y="45708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r>
                        <a:rPr lang="en-US"/>
                        <a:t>5</a:t>
                      </a:r>
                    </a:p>
                  </a:txBody>
                  <a:tcPr/>
                </a:tc>
                <a:tc>
                  <a:txBody>
                    <a:bodyPr/>
                    <a:lstStyle/>
                    <a:p>
                      <a:r>
                        <a:rPr lang="en-US"/>
                        <a:t>6</a:t>
                      </a:r>
                    </a:p>
                  </a:txBody>
                  <a:tcPr/>
                </a:tc>
                <a:tc>
                  <a:txBody>
                    <a:bodyPr/>
                    <a:lstStyle/>
                    <a:p>
                      <a:endParaRPr lang="en-US"/>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4" name="TextBox 13">
            <a:extLst>
              <a:ext uri="{FF2B5EF4-FFF2-40B4-BE49-F238E27FC236}">
                <a16:creationId xmlns:a16="http://schemas.microsoft.com/office/drawing/2014/main" id="{69F4C08B-C7D7-FA42-80A4-4E07CF3E66A6}"/>
              </a:ext>
            </a:extLst>
          </p:cNvPr>
          <p:cNvSpPr txBox="1"/>
          <p:nvPr/>
        </p:nvSpPr>
        <p:spPr>
          <a:xfrm>
            <a:off x="838200" y="4572363"/>
            <a:ext cx="1617366" cy="400110"/>
          </a:xfrm>
          <a:prstGeom prst="rect">
            <a:avLst/>
          </a:prstGeom>
          <a:noFill/>
        </p:spPr>
        <p:txBody>
          <a:bodyPr wrap="none" rtlCol="0">
            <a:spAutoFit/>
          </a:bodyPr>
          <a:lstStyle/>
          <a:p>
            <a:r>
              <a:rPr lang="en-US" sz="2000"/>
              <a:t>Gapped Array</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E863703-0456-E847-B47F-B4A938DA9AE6}"/>
                  </a:ext>
                </a:extLst>
              </p:cNvPr>
              <p:cNvSpPr txBox="1"/>
              <p:nvPr/>
            </p:nvSpPr>
            <p:spPr>
              <a:xfrm>
                <a:off x="9485584" y="4572363"/>
                <a:ext cx="11598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log</m:t>
                          </m:r>
                        </m:fName>
                        <m:e>
                          <m:r>
                            <a:rPr lang="en-US" sz="2000" b="0" i="1" dirty="0" smtClean="0">
                              <a:latin typeface="Cambria Math" panose="02040503050406030204" pitchFamily="18" charset="0"/>
                            </a:rPr>
                            <m:t>𝑛</m:t>
                          </m:r>
                        </m:e>
                      </m:func>
                      <m:r>
                        <a:rPr lang="en-US" sz="2000" i="1" dirty="0" smtClean="0">
                          <a:latin typeface="Cambria Math" panose="02040503050406030204" pitchFamily="18" charset="0"/>
                        </a:rPr>
                        <m:t>)</m:t>
                      </m:r>
                    </m:oMath>
                  </m:oMathPara>
                </a14:m>
                <a:endParaRPr lang="en-US" sz="2000"/>
              </a:p>
            </p:txBody>
          </p:sp>
        </mc:Choice>
        <mc:Fallback>
          <p:sp>
            <p:nvSpPr>
              <p:cNvPr id="15" name="TextBox 14">
                <a:extLst>
                  <a:ext uri="{FF2B5EF4-FFF2-40B4-BE49-F238E27FC236}">
                    <a16:creationId xmlns:a16="http://schemas.microsoft.com/office/drawing/2014/main" id="{5E863703-0456-E847-B47F-B4A938DA9AE6}"/>
                  </a:ext>
                </a:extLst>
              </p:cNvPr>
              <p:cNvSpPr txBox="1">
                <a:spLocks noRot="1" noChangeAspect="1" noMove="1" noResize="1" noEditPoints="1" noAdjustHandles="1" noChangeArrowheads="1" noChangeShapeType="1" noTextEdit="1"/>
              </p:cNvSpPr>
              <p:nvPr/>
            </p:nvSpPr>
            <p:spPr>
              <a:xfrm>
                <a:off x="9485584" y="4572363"/>
                <a:ext cx="1159805" cy="400110"/>
              </a:xfrm>
              <a:prstGeom prst="rect">
                <a:avLst/>
              </a:prstGeom>
              <a:blipFill>
                <a:blip r:embed="rId4"/>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2663828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1. Gapped Array</a:t>
            </a:r>
          </a:p>
        </p:txBody>
      </p:sp>
      <p:sp>
        <p:nvSpPr>
          <p:cNvPr id="4" name="Slide Number Placeholder 3">
            <a:extLst>
              <a:ext uri="{FF2B5EF4-FFF2-40B4-BE49-F238E27FC236}">
                <a16:creationId xmlns:a16="http://schemas.microsoft.com/office/drawing/2014/main" id="{CC8837BC-C815-FA4E-852B-9A62A2F900E0}"/>
              </a:ext>
            </a:extLst>
          </p:cNvPr>
          <p:cNvSpPr>
            <a:spLocks noGrp="1"/>
          </p:cNvSpPr>
          <p:nvPr>
            <p:ph type="sldNum" sz="quarter" idx="12"/>
          </p:nvPr>
        </p:nvSpPr>
        <p:spPr/>
        <p:txBody>
          <a:bodyPr/>
          <a:lstStyle/>
          <a:p>
            <a:fld id="{55DC1B2E-DA45-1C4C-956F-B374AAC7A1DC}" type="slidenum">
              <a:rPr lang="en-US" smtClean="0"/>
              <a:t>51</a:t>
            </a:fld>
            <a:endParaRPr lang="en-US"/>
          </a:p>
        </p:txBody>
      </p:sp>
      <p:sp>
        <p:nvSpPr>
          <p:cNvPr id="6" name="TextBox 5">
            <a:extLst>
              <a:ext uri="{FF2B5EF4-FFF2-40B4-BE49-F238E27FC236}">
                <a16:creationId xmlns:a16="http://schemas.microsoft.com/office/drawing/2014/main" id="{5B474F3F-9231-6948-B421-E1BE1D562B19}"/>
              </a:ext>
            </a:extLst>
          </p:cNvPr>
          <p:cNvSpPr txBox="1"/>
          <p:nvPr/>
        </p:nvSpPr>
        <p:spPr>
          <a:xfrm>
            <a:off x="838200" y="2117487"/>
            <a:ext cx="1449051" cy="400110"/>
          </a:xfrm>
          <a:prstGeom prst="rect">
            <a:avLst/>
          </a:prstGeom>
          <a:noFill/>
        </p:spPr>
        <p:txBody>
          <a:bodyPr wrap="none" rtlCol="0">
            <a:spAutoFit/>
          </a:bodyPr>
          <a:lstStyle/>
          <a:p>
            <a:r>
              <a:rPr lang="en-US" sz="2000"/>
              <a:t>Dense Array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6C457D-992C-4C43-93C4-2CAAD0F6DBE7}"/>
                  </a:ext>
                </a:extLst>
              </p:cNvPr>
              <p:cNvSpPr txBox="1"/>
              <p:nvPr/>
            </p:nvSpPr>
            <p:spPr>
              <a:xfrm>
                <a:off x="9485584" y="2117487"/>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8" name="TextBox 7">
                <a:extLst>
                  <a:ext uri="{FF2B5EF4-FFF2-40B4-BE49-F238E27FC236}">
                    <a16:creationId xmlns:a16="http://schemas.microsoft.com/office/drawing/2014/main" id="{676C457D-992C-4C43-93C4-2CAAD0F6DBE7}"/>
                  </a:ext>
                </a:extLst>
              </p:cNvPr>
              <p:cNvSpPr txBox="1">
                <a:spLocks noRot="1" noChangeAspect="1" noMove="1" noResize="1" noEditPoints="1" noAdjustHandles="1" noChangeArrowheads="1" noChangeShapeType="1" noTextEdit="1"/>
              </p:cNvSpPr>
              <p:nvPr/>
            </p:nvSpPr>
            <p:spPr>
              <a:xfrm>
                <a:off x="9485584" y="2117487"/>
                <a:ext cx="785215" cy="400110"/>
              </a:xfrm>
              <a:prstGeom prst="rect">
                <a:avLst/>
              </a:prstGeom>
              <a:blipFill>
                <a:blip r:embed="rId2"/>
                <a:stretch>
                  <a:fillRect b="-1515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23A8076-C89A-7547-88D3-2DD8427402E7}"/>
              </a:ext>
            </a:extLst>
          </p:cNvPr>
          <p:cNvSpPr txBox="1"/>
          <p:nvPr/>
        </p:nvSpPr>
        <p:spPr>
          <a:xfrm>
            <a:off x="9188740" y="1321356"/>
            <a:ext cx="1566454" cy="369332"/>
          </a:xfrm>
          <a:prstGeom prst="rect">
            <a:avLst/>
          </a:prstGeom>
          <a:noFill/>
        </p:spPr>
        <p:txBody>
          <a:bodyPr wrap="none" rtlCol="0">
            <a:spAutoFit/>
          </a:bodyPr>
          <a:lstStyle/>
          <a:p>
            <a:r>
              <a:rPr lang="en-US" b="1" u="sng"/>
              <a:t>Insertion Time</a:t>
            </a:r>
          </a:p>
        </p:txBody>
      </p:sp>
      <p:graphicFrame>
        <p:nvGraphicFramePr>
          <p:cNvPr id="10" name="Table 9">
            <a:extLst>
              <a:ext uri="{FF2B5EF4-FFF2-40B4-BE49-F238E27FC236}">
                <a16:creationId xmlns:a16="http://schemas.microsoft.com/office/drawing/2014/main" id="{D44BB2F9-3DF0-6B47-9DE9-54D0C39D52F7}"/>
              </a:ext>
            </a:extLst>
          </p:cNvPr>
          <p:cNvGraphicFramePr>
            <a:graphicFrameLocks noGrp="1"/>
          </p:cNvGraphicFramePr>
          <p:nvPr/>
        </p:nvGraphicFramePr>
        <p:xfrm>
          <a:off x="3242956" y="3343417"/>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1" name="TextBox 10">
            <a:extLst>
              <a:ext uri="{FF2B5EF4-FFF2-40B4-BE49-F238E27FC236}">
                <a16:creationId xmlns:a16="http://schemas.microsoft.com/office/drawing/2014/main" id="{52DDC3BA-74C9-3D48-AF75-8EC270F2A3D1}"/>
              </a:ext>
            </a:extLst>
          </p:cNvPr>
          <p:cNvSpPr txBox="1"/>
          <p:nvPr/>
        </p:nvSpPr>
        <p:spPr>
          <a:xfrm>
            <a:off x="838200" y="3344925"/>
            <a:ext cx="1582421" cy="400110"/>
          </a:xfrm>
          <a:prstGeom prst="rect">
            <a:avLst/>
          </a:prstGeom>
          <a:noFill/>
        </p:spPr>
        <p:txBody>
          <a:bodyPr wrap="none" rtlCol="0">
            <a:spAutoFit/>
          </a:bodyPr>
          <a:lstStyle/>
          <a:p>
            <a:r>
              <a:rPr lang="en-US" sz="2000"/>
              <a:t>B+ Tree Node</a:t>
            </a:r>
          </a:p>
        </p:txBody>
      </p:sp>
      <p:graphicFrame>
        <p:nvGraphicFramePr>
          <p:cNvPr id="18" name="Table 17">
            <a:extLst>
              <a:ext uri="{FF2B5EF4-FFF2-40B4-BE49-F238E27FC236}">
                <a16:creationId xmlns:a16="http://schemas.microsoft.com/office/drawing/2014/main" id="{D2BCA57D-4F41-1847-951F-20BFD43E237F}"/>
              </a:ext>
            </a:extLst>
          </p:cNvPr>
          <p:cNvGraphicFramePr>
            <a:graphicFrameLocks noGrp="1"/>
          </p:cNvGraphicFramePr>
          <p:nvPr/>
        </p:nvGraphicFramePr>
        <p:xfrm>
          <a:off x="3242956" y="2114816"/>
          <a:ext cx="4241124" cy="370840"/>
        </p:xfrm>
        <a:graphic>
          <a:graphicData uri="http://schemas.openxmlformats.org/drawingml/2006/table">
            <a:tbl>
              <a:tblPr firstRow="1" bandRow="1">
                <a:tableStyleId>{5C22544A-7EE6-4342-B048-85BDC9FD1C3A}</a:tableStyleId>
              </a:tblPr>
              <a:tblGrid>
                <a:gridCol w="471236">
                  <a:extLst>
                    <a:ext uri="{9D8B030D-6E8A-4147-A177-3AD203B41FA5}">
                      <a16:colId xmlns:a16="http://schemas.microsoft.com/office/drawing/2014/main" val="3734058355"/>
                    </a:ext>
                  </a:extLst>
                </a:gridCol>
                <a:gridCol w="471236">
                  <a:extLst>
                    <a:ext uri="{9D8B030D-6E8A-4147-A177-3AD203B41FA5}">
                      <a16:colId xmlns:a16="http://schemas.microsoft.com/office/drawing/2014/main" val="84902060"/>
                    </a:ext>
                  </a:extLst>
                </a:gridCol>
                <a:gridCol w="471236">
                  <a:extLst>
                    <a:ext uri="{9D8B030D-6E8A-4147-A177-3AD203B41FA5}">
                      <a16:colId xmlns:a16="http://schemas.microsoft.com/office/drawing/2014/main" val="367659980"/>
                    </a:ext>
                  </a:extLst>
                </a:gridCol>
                <a:gridCol w="471236">
                  <a:extLst>
                    <a:ext uri="{9D8B030D-6E8A-4147-A177-3AD203B41FA5}">
                      <a16:colId xmlns:a16="http://schemas.microsoft.com/office/drawing/2014/main" val="3050049741"/>
                    </a:ext>
                  </a:extLst>
                </a:gridCol>
                <a:gridCol w="471236">
                  <a:extLst>
                    <a:ext uri="{9D8B030D-6E8A-4147-A177-3AD203B41FA5}">
                      <a16:colId xmlns:a16="http://schemas.microsoft.com/office/drawing/2014/main" val="4077093166"/>
                    </a:ext>
                  </a:extLst>
                </a:gridCol>
                <a:gridCol w="471236">
                  <a:extLst>
                    <a:ext uri="{9D8B030D-6E8A-4147-A177-3AD203B41FA5}">
                      <a16:colId xmlns:a16="http://schemas.microsoft.com/office/drawing/2014/main" val="264780076"/>
                    </a:ext>
                  </a:extLst>
                </a:gridCol>
                <a:gridCol w="471236">
                  <a:extLst>
                    <a:ext uri="{9D8B030D-6E8A-4147-A177-3AD203B41FA5}">
                      <a16:colId xmlns:a16="http://schemas.microsoft.com/office/drawing/2014/main" val="1361537748"/>
                    </a:ext>
                  </a:extLst>
                </a:gridCol>
                <a:gridCol w="471236">
                  <a:extLst>
                    <a:ext uri="{9D8B030D-6E8A-4147-A177-3AD203B41FA5}">
                      <a16:colId xmlns:a16="http://schemas.microsoft.com/office/drawing/2014/main" val="597263012"/>
                    </a:ext>
                  </a:extLst>
                </a:gridCol>
                <a:gridCol w="471236">
                  <a:extLst>
                    <a:ext uri="{9D8B030D-6E8A-4147-A177-3AD203B41FA5}">
                      <a16:colId xmlns:a16="http://schemas.microsoft.com/office/drawing/2014/main" val="1987172349"/>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1039857575"/>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D7448F5-7973-B34A-82EF-E03E033B151E}"/>
                  </a:ext>
                </a:extLst>
              </p:cNvPr>
              <p:cNvSpPr txBox="1"/>
              <p:nvPr/>
            </p:nvSpPr>
            <p:spPr>
              <a:xfrm>
                <a:off x="9485584" y="3357282"/>
                <a:ext cx="7852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m:t>
                      </m:r>
                    </m:oMath>
                  </m:oMathPara>
                </a14:m>
                <a:endParaRPr lang="en-US" sz="2000"/>
              </a:p>
            </p:txBody>
          </p:sp>
        </mc:Choice>
        <mc:Fallback>
          <p:sp>
            <p:nvSpPr>
              <p:cNvPr id="12" name="TextBox 11">
                <a:extLst>
                  <a:ext uri="{FF2B5EF4-FFF2-40B4-BE49-F238E27FC236}">
                    <a16:creationId xmlns:a16="http://schemas.microsoft.com/office/drawing/2014/main" id="{BD7448F5-7973-B34A-82EF-E03E033B151E}"/>
                  </a:ext>
                </a:extLst>
              </p:cNvPr>
              <p:cNvSpPr txBox="1">
                <a:spLocks noRot="1" noChangeAspect="1" noMove="1" noResize="1" noEditPoints="1" noAdjustHandles="1" noChangeArrowheads="1" noChangeShapeType="1" noTextEdit="1"/>
              </p:cNvSpPr>
              <p:nvPr/>
            </p:nvSpPr>
            <p:spPr>
              <a:xfrm>
                <a:off x="9485584" y="3357282"/>
                <a:ext cx="785215" cy="400110"/>
              </a:xfrm>
              <a:prstGeom prst="rect">
                <a:avLst/>
              </a:prstGeom>
              <a:blipFill>
                <a:blip r:embed="rId3"/>
                <a:stretch>
                  <a:fillRect b="-15385"/>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D9B635AD-85D3-A94B-BDD0-DEABB95CD00C}"/>
              </a:ext>
            </a:extLst>
          </p:cNvPr>
          <p:cNvGraphicFramePr>
            <a:graphicFrameLocks noGrp="1"/>
          </p:cNvGraphicFramePr>
          <p:nvPr/>
        </p:nvGraphicFramePr>
        <p:xfrm>
          <a:off x="3242956" y="45708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r>
                        <a:rPr lang="en-US"/>
                        <a:t>5</a:t>
                      </a:r>
                    </a:p>
                  </a:txBody>
                  <a:tcPr/>
                </a:tc>
                <a:tc>
                  <a:txBody>
                    <a:bodyPr/>
                    <a:lstStyle/>
                    <a:p>
                      <a:r>
                        <a:rPr lang="en-US"/>
                        <a:t>6</a:t>
                      </a:r>
                    </a:p>
                  </a:txBody>
                  <a:tcPr/>
                </a:tc>
                <a:tc>
                  <a:txBody>
                    <a:bodyPr/>
                    <a:lstStyle/>
                    <a:p>
                      <a:endParaRPr lang="en-US"/>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14" name="TextBox 13">
            <a:extLst>
              <a:ext uri="{FF2B5EF4-FFF2-40B4-BE49-F238E27FC236}">
                <a16:creationId xmlns:a16="http://schemas.microsoft.com/office/drawing/2014/main" id="{69F4C08B-C7D7-FA42-80A4-4E07CF3E66A6}"/>
              </a:ext>
            </a:extLst>
          </p:cNvPr>
          <p:cNvSpPr txBox="1"/>
          <p:nvPr/>
        </p:nvSpPr>
        <p:spPr>
          <a:xfrm>
            <a:off x="838200" y="4572363"/>
            <a:ext cx="1617366" cy="400110"/>
          </a:xfrm>
          <a:prstGeom prst="rect">
            <a:avLst/>
          </a:prstGeom>
          <a:noFill/>
        </p:spPr>
        <p:txBody>
          <a:bodyPr wrap="none" rtlCol="0">
            <a:spAutoFit/>
          </a:bodyPr>
          <a:lstStyle/>
          <a:p>
            <a:r>
              <a:rPr lang="en-US" sz="2000"/>
              <a:t>Gapped Array</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E863703-0456-E847-B47F-B4A938DA9AE6}"/>
                  </a:ext>
                </a:extLst>
              </p:cNvPr>
              <p:cNvSpPr txBox="1"/>
              <p:nvPr/>
            </p:nvSpPr>
            <p:spPr>
              <a:xfrm>
                <a:off x="9485584" y="4572363"/>
                <a:ext cx="11598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𝑂</m:t>
                      </m:r>
                      <m:r>
                        <a:rPr lang="en-US" sz="200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log</m:t>
                          </m:r>
                        </m:fName>
                        <m:e>
                          <m:r>
                            <a:rPr lang="en-US" sz="2000" b="0" i="1" dirty="0" smtClean="0">
                              <a:latin typeface="Cambria Math" panose="02040503050406030204" pitchFamily="18" charset="0"/>
                            </a:rPr>
                            <m:t>𝑛</m:t>
                          </m:r>
                        </m:e>
                      </m:func>
                      <m:r>
                        <a:rPr lang="en-US" sz="2000" i="1" dirty="0" smtClean="0">
                          <a:latin typeface="Cambria Math" panose="02040503050406030204" pitchFamily="18" charset="0"/>
                        </a:rPr>
                        <m:t>)</m:t>
                      </m:r>
                    </m:oMath>
                  </m:oMathPara>
                </a14:m>
                <a:endParaRPr lang="en-US" sz="2000"/>
              </a:p>
            </p:txBody>
          </p:sp>
        </mc:Choice>
        <mc:Fallback>
          <p:sp>
            <p:nvSpPr>
              <p:cNvPr id="15" name="TextBox 14">
                <a:extLst>
                  <a:ext uri="{FF2B5EF4-FFF2-40B4-BE49-F238E27FC236}">
                    <a16:creationId xmlns:a16="http://schemas.microsoft.com/office/drawing/2014/main" id="{5E863703-0456-E847-B47F-B4A938DA9AE6}"/>
                  </a:ext>
                </a:extLst>
              </p:cNvPr>
              <p:cNvSpPr txBox="1">
                <a:spLocks noRot="1" noChangeAspect="1" noMove="1" noResize="1" noEditPoints="1" noAdjustHandles="1" noChangeArrowheads="1" noChangeShapeType="1" noTextEdit="1"/>
              </p:cNvSpPr>
              <p:nvPr/>
            </p:nvSpPr>
            <p:spPr>
              <a:xfrm>
                <a:off x="9485584" y="4572363"/>
                <a:ext cx="1159805" cy="400110"/>
              </a:xfrm>
              <a:prstGeom prst="rect">
                <a:avLst/>
              </a:prstGeom>
              <a:blipFill>
                <a:blip r:embed="rId4"/>
                <a:stretch>
                  <a:fillRect b="-15152"/>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A62C6EE1-4C07-504E-B912-36321B97E0DD}"/>
              </a:ext>
            </a:extLst>
          </p:cNvPr>
          <p:cNvSpPr txBox="1"/>
          <p:nvPr/>
        </p:nvSpPr>
        <p:spPr>
          <a:xfrm>
            <a:off x="2121933" y="5767441"/>
            <a:ext cx="8457572" cy="430887"/>
          </a:xfrm>
          <a:prstGeom prst="rect">
            <a:avLst/>
          </a:prstGeom>
          <a:noFill/>
        </p:spPr>
        <p:txBody>
          <a:bodyPr wrap="none" rtlCol="0">
            <a:spAutoFit/>
          </a:bodyPr>
          <a:lstStyle/>
          <a:p>
            <a:r>
              <a:rPr lang="en-US" sz="2200"/>
              <a:t>Gapped Array achieves inserts using fewer shifts, leading to faster writes</a:t>
            </a:r>
          </a:p>
        </p:txBody>
      </p:sp>
    </p:spTree>
    <p:extLst>
      <p:ext uri="{BB962C8B-B14F-4D97-AF65-F5344CB8AC3E}">
        <p14:creationId xmlns:p14="http://schemas.microsoft.com/office/powerpoint/2010/main" val="3339550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52</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1</a:t>
                      </a:r>
                    </a:p>
                  </a:txBody>
                  <a:tcPr/>
                </a:tc>
                <a:tc>
                  <a:txBody>
                    <a:bodyPr/>
                    <a:lstStyle/>
                    <a:p>
                      <a:r>
                        <a:rPr lang="en-US"/>
                        <a:t>2</a:t>
                      </a:r>
                    </a:p>
                  </a:txBody>
                  <a:tcPr/>
                </a:tc>
                <a:tc>
                  <a:txBody>
                    <a:bodyPr/>
                    <a:lstStyle/>
                    <a:p>
                      <a:endParaRPr lang="en-US"/>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r>
                        <a:rPr lang="en-US"/>
                        <a:t>5</a:t>
                      </a:r>
                    </a:p>
                  </a:txBody>
                  <a:tcPr/>
                </a:tc>
                <a:tc>
                  <a:txBody>
                    <a:bodyPr/>
                    <a:lstStyle/>
                    <a:p>
                      <a:r>
                        <a:rPr lang="en-US"/>
                        <a:t>6</a:t>
                      </a:r>
                    </a:p>
                  </a:txBody>
                  <a:tcPr/>
                </a:tc>
                <a:tc>
                  <a:txBody>
                    <a:bodyPr/>
                    <a:lstStyle/>
                    <a:p>
                      <a:endParaRPr lang="en-US"/>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spTree>
    <p:extLst>
      <p:ext uri="{BB962C8B-B14F-4D97-AF65-F5344CB8AC3E}">
        <p14:creationId xmlns:p14="http://schemas.microsoft.com/office/powerpoint/2010/main" val="3638424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53</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r>
                        <a:rPr lang="en-US"/>
                        <a:t>1</a:t>
                      </a:r>
                    </a:p>
                  </a:txBody>
                  <a:tcPr/>
                </a:tc>
                <a:tc>
                  <a:txBody>
                    <a:bodyPr/>
                    <a:lstStyle/>
                    <a:p>
                      <a:r>
                        <a:rPr lang="en-US"/>
                        <a:t>2</a:t>
                      </a:r>
                    </a:p>
                  </a:txBody>
                  <a:tcPr/>
                </a:tc>
                <a:tc>
                  <a:txBody>
                    <a:bodyPr/>
                    <a:lstStyle/>
                    <a:p>
                      <a:endParaRPr lang="en-US"/>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r>
                        <a:rPr lang="en-US"/>
                        <a:t>5</a:t>
                      </a:r>
                    </a:p>
                  </a:txBody>
                  <a:tcPr/>
                </a:tc>
                <a:tc>
                  <a:txBody>
                    <a:bodyPr/>
                    <a:lstStyle/>
                    <a:p>
                      <a:r>
                        <a:rPr lang="en-US"/>
                        <a:t>6</a:t>
                      </a:r>
                    </a:p>
                  </a:txBody>
                  <a:tcPr/>
                </a:tc>
                <a:tc>
                  <a:txBody>
                    <a:bodyPr/>
                    <a:lstStyle/>
                    <a:p>
                      <a:endParaRPr lang="en-US"/>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303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54</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83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55</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537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56</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graphicFrame>
        <p:nvGraphicFramePr>
          <p:cNvPr id="7" name="Table 6">
            <a:extLst>
              <a:ext uri="{FF2B5EF4-FFF2-40B4-BE49-F238E27FC236}">
                <a16:creationId xmlns:a16="http://schemas.microsoft.com/office/drawing/2014/main" id="{D5FCBD4D-038F-8C46-8A3F-CE27C46CA7A4}"/>
              </a:ext>
            </a:extLst>
          </p:cNvPr>
          <p:cNvGraphicFramePr>
            <a:graphicFrameLocks noGrp="1"/>
          </p:cNvGraphicFramePr>
          <p:nvPr/>
        </p:nvGraphicFramePr>
        <p:xfrm>
          <a:off x="3761942" y="4345020"/>
          <a:ext cx="5661576" cy="370840"/>
        </p:xfrm>
        <a:graphic>
          <a:graphicData uri="http://schemas.openxmlformats.org/drawingml/2006/table">
            <a:tbl>
              <a:tblPr>
                <a:tableStyleId>{8EC20E35-A176-4012-BC5E-935CFFF8708E}</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39857575"/>
                  </a:ext>
                </a:extLst>
              </a:tr>
            </a:tbl>
          </a:graphicData>
        </a:graphic>
      </p:graphicFrame>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847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57</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extLst>
              <p:ext uri="{D42A27DB-BD31-4B8C-83A1-F6EECF244321}">
                <p14:modId xmlns:p14="http://schemas.microsoft.com/office/powerpoint/2010/main" val="1197476546"/>
              </p:ext>
            </p:extLst>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endParaRPr lang="en-US"/>
                    </a:p>
                  </a:txBody>
                  <a:tcPr/>
                </a:tc>
                <a:tc>
                  <a:txBody>
                    <a:bodyPr/>
                    <a:lstStyle/>
                    <a:p>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graphicFrame>
        <p:nvGraphicFramePr>
          <p:cNvPr id="7" name="Table 6">
            <a:extLst>
              <a:ext uri="{FF2B5EF4-FFF2-40B4-BE49-F238E27FC236}">
                <a16:creationId xmlns:a16="http://schemas.microsoft.com/office/drawing/2014/main" id="{D5FCBD4D-038F-8C46-8A3F-CE27C46CA7A4}"/>
              </a:ext>
            </a:extLst>
          </p:cNvPr>
          <p:cNvGraphicFramePr>
            <a:graphicFrameLocks noGrp="1"/>
          </p:cNvGraphicFramePr>
          <p:nvPr/>
        </p:nvGraphicFramePr>
        <p:xfrm>
          <a:off x="3761942" y="4345020"/>
          <a:ext cx="5661576" cy="370840"/>
        </p:xfrm>
        <a:graphic>
          <a:graphicData uri="http://schemas.openxmlformats.org/drawingml/2006/table">
            <a:tbl>
              <a:tblPr>
                <a:tableStyleId>{8EC20E35-A176-4012-BC5E-935CFFF8708E}</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39857575"/>
                  </a:ext>
                </a:extLst>
              </a:tr>
            </a:tbl>
          </a:graphicData>
        </a:graphic>
      </p:graphicFrame>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117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58</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extLst>
              <p:ext uri="{D42A27DB-BD31-4B8C-83A1-F6EECF244321}">
                <p14:modId xmlns:p14="http://schemas.microsoft.com/office/powerpoint/2010/main" val="457797348"/>
              </p:ext>
            </p:extLst>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endParaRPr lang="en-US"/>
                    </a:p>
                  </a:txBody>
                  <a:tcPr/>
                </a:tc>
                <a:tc>
                  <a:txBody>
                    <a:bodyPr/>
                    <a:lstStyle/>
                    <a:p>
                      <a:r>
                        <a:rPr lang="en-US"/>
                        <a:t>3</a:t>
                      </a:r>
                    </a:p>
                  </a:txBody>
                  <a:tcPr/>
                </a:tc>
                <a:tc>
                  <a:txBody>
                    <a:bodyPr/>
                    <a:lstStyle/>
                    <a:p>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graphicFrame>
        <p:nvGraphicFramePr>
          <p:cNvPr id="7" name="Table 6">
            <a:extLst>
              <a:ext uri="{FF2B5EF4-FFF2-40B4-BE49-F238E27FC236}">
                <a16:creationId xmlns:a16="http://schemas.microsoft.com/office/drawing/2014/main" id="{D5FCBD4D-038F-8C46-8A3F-CE27C46CA7A4}"/>
              </a:ext>
            </a:extLst>
          </p:cNvPr>
          <p:cNvGraphicFramePr>
            <a:graphicFrameLocks noGrp="1"/>
          </p:cNvGraphicFramePr>
          <p:nvPr>
            <p:extLst>
              <p:ext uri="{D42A27DB-BD31-4B8C-83A1-F6EECF244321}">
                <p14:modId xmlns:p14="http://schemas.microsoft.com/office/powerpoint/2010/main" val="4170574877"/>
              </p:ext>
            </p:extLst>
          </p:nvPr>
        </p:nvGraphicFramePr>
        <p:xfrm>
          <a:off x="3761942" y="4345020"/>
          <a:ext cx="5661576" cy="370840"/>
        </p:xfrm>
        <a:graphic>
          <a:graphicData uri="http://schemas.openxmlformats.org/drawingml/2006/table">
            <a:tbl>
              <a:tblPr>
                <a:tableStyleId>{8EC20E35-A176-4012-BC5E-935CFFF8708E}</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39857575"/>
                  </a:ext>
                </a:extLst>
              </a:tr>
            </a:tbl>
          </a:graphicData>
        </a:graphic>
      </p:graphicFrame>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extLst>
              <p:ext uri="{D42A27DB-BD31-4B8C-83A1-F6EECF244321}">
                <p14:modId xmlns:p14="http://schemas.microsoft.com/office/powerpoint/2010/main" val="3214644105"/>
              </p:ext>
            </p:extLst>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3079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59</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extLst>
              <p:ext uri="{D42A27DB-BD31-4B8C-83A1-F6EECF244321}">
                <p14:modId xmlns:p14="http://schemas.microsoft.com/office/powerpoint/2010/main" val="2276024710"/>
              </p:ext>
            </p:extLst>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endParaRPr lang="en-US"/>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graphicFrame>
        <p:nvGraphicFramePr>
          <p:cNvPr id="7" name="Table 6">
            <a:extLst>
              <a:ext uri="{FF2B5EF4-FFF2-40B4-BE49-F238E27FC236}">
                <a16:creationId xmlns:a16="http://schemas.microsoft.com/office/drawing/2014/main" id="{D5FCBD4D-038F-8C46-8A3F-CE27C46CA7A4}"/>
              </a:ext>
            </a:extLst>
          </p:cNvPr>
          <p:cNvGraphicFramePr>
            <a:graphicFrameLocks noGrp="1"/>
          </p:cNvGraphicFramePr>
          <p:nvPr/>
        </p:nvGraphicFramePr>
        <p:xfrm>
          <a:off x="3761942" y="4345020"/>
          <a:ext cx="5661576" cy="370840"/>
        </p:xfrm>
        <a:graphic>
          <a:graphicData uri="http://schemas.openxmlformats.org/drawingml/2006/table">
            <a:tbl>
              <a:tblPr>
                <a:tableStyleId>{8EC20E35-A176-4012-BC5E-935CFFF8708E}</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sz="1200"/>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39857575"/>
                  </a:ext>
                </a:extLst>
              </a:tr>
            </a:tbl>
          </a:graphicData>
        </a:graphic>
      </p:graphicFrame>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37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Other distributions?</a:t>
            </a:r>
            <a:endParaRPr lang="en-US"/>
          </a:p>
        </p:txBody>
      </p:sp>
      <p:pic>
        <p:nvPicPr>
          <p:cNvPr id="4" name="Picture 4" descr="Shape, polygon&#10;&#10;Description automatically generated">
            <a:extLst>
              <a:ext uri="{FF2B5EF4-FFF2-40B4-BE49-F238E27FC236}">
                <a16:creationId xmlns:a16="http://schemas.microsoft.com/office/drawing/2014/main" id="{440F5935-2097-4E1C-8AF7-688AB148182D}"/>
              </a:ext>
            </a:extLst>
          </p:cNvPr>
          <p:cNvPicPr>
            <a:picLocks noGrp="1" noChangeAspect="1"/>
          </p:cNvPicPr>
          <p:nvPr>
            <p:ph idx="1"/>
          </p:nvPr>
        </p:nvPicPr>
        <p:blipFill>
          <a:blip r:embed="rId2"/>
          <a:stretch>
            <a:fillRect/>
          </a:stretch>
        </p:blipFill>
        <p:spPr>
          <a:xfrm>
            <a:off x="3249281" y="1825625"/>
            <a:ext cx="5693437" cy="4351338"/>
          </a:xfrm>
        </p:spPr>
      </p:pic>
    </p:spTree>
    <p:extLst>
      <p:ext uri="{BB962C8B-B14F-4D97-AF65-F5344CB8AC3E}">
        <p14:creationId xmlns:p14="http://schemas.microsoft.com/office/powerpoint/2010/main" val="2861108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60</a:t>
            </a:fld>
            <a:endParaRPr lang="en-US"/>
          </a:p>
        </p:txBody>
      </p:sp>
      <p:graphicFrame>
        <p:nvGraphicFramePr>
          <p:cNvPr id="5" name="Table 4">
            <a:extLst>
              <a:ext uri="{FF2B5EF4-FFF2-40B4-BE49-F238E27FC236}">
                <a16:creationId xmlns:a16="http://schemas.microsoft.com/office/drawing/2014/main" id="{90CA2FB2-9FD5-784C-ACC6-8236B8BE823F}"/>
              </a:ext>
            </a:extLst>
          </p:cNvPr>
          <p:cNvGraphicFramePr>
            <a:graphicFrameLocks noGrp="1"/>
          </p:cNvGraphicFramePr>
          <p:nvPr/>
        </p:nvGraphicFramePr>
        <p:xfrm>
          <a:off x="3761942" y="3938355"/>
          <a:ext cx="5661576" cy="370840"/>
        </p:xfrm>
        <a:graphic>
          <a:graphicData uri="http://schemas.openxmlformats.org/drawingml/2006/table">
            <a:tbl>
              <a:tblPr firstRow="1" bandRow="1">
                <a:tableStyleId>{5C22544A-7EE6-4342-B048-85BDC9FD1C3A}</a:tableStyleId>
              </a:tblPr>
              <a:tblGrid>
                <a:gridCol w="471798">
                  <a:extLst>
                    <a:ext uri="{9D8B030D-6E8A-4147-A177-3AD203B41FA5}">
                      <a16:colId xmlns:a16="http://schemas.microsoft.com/office/drawing/2014/main" val="3734058355"/>
                    </a:ext>
                  </a:extLst>
                </a:gridCol>
                <a:gridCol w="471798">
                  <a:extLst>
                    <a:ext uri="{9D8B030D-6E8A-4147-A177-3AD203B41FA5}">
                      <a16:colId xmlns:a16="http://schemas.microsoft.com/office/drawing/2014/main" val="84902060"/>
                    </a:ext>
                  </a:extLst>
                </a:gridCol>
                <a:gridCol w="471798">
                  <a:extLst>
                    <a:ext uri="{9D8B030D-6E8A-4147-A177-3AD203B41FA5}">
                      <a16:colId xmlns:a16="http://schemas.microsoft.com/office/drawing/2014/main" val="3050049741"/>
                    </a:ext>
                  </a:extLst>
                </a:gridCol>
                <a:gridCol w="471798">
                  <a:extLst>
                    <a:ext uri="{9D8B030D-6E8A-4147-A177-3AD203B41FA5}">
                      <a16:colId xmlns:a16="http://schemas.microsoft.com/office/drawing/2014/main" val="4077093166"/>
                    </a:ext>
                  </a:extLst>
                </a:gridCol>
                <a:gridCol w="471798">
                  <a:extLst>
                    <a:ext uri="{9D8B030D-6E8A-4147-A177-3AD203B41FA5}">
                      <a16:colId xmlns:a16="http://schemas.microsoft.com/office/drawing/2014/main" val="264780076"/>
                    </a:ext>
                  </a:extLst>
                </a:gridCol>
                <a:gridCol w="471798">
                  <a:extLst>
                    <a:ext uri="{9D8B030D-6E8A-4147-A177-3AD203B41FA5}">
                      <a16:colId xmlns:a16="http://schemas.microsoft.com/office/drawing/2014/main" val="1361537748"/>
                    </a:ext>
                  </a:extLst>
                </a:gridCol>
                <a:gridCol w="471798">
                  <a:extLst>
                    <a:ext uri="{9D8B030D-6E8A-4147-A177-3AD203B41FA5}">
                      <a16:colId xmlns:a16="http://schemas.microsoft.com/office/drawing/2014/main" val="597263012"/>
                    </a:ext>
                  </a:extLst>
                </a:gridCol>
                <a:gridCol w="471798">
                  <a:extLst>
                    <a:ext uri="{9D8B030D-6E8A-4147-A177-3AD203B41FA5}">
                      <a16:colId xmlns:a16="http://schemas.microsoft.com/office/drawing/2014/main" val="1987172349"/>
                    </a:ext>
                  </a:extLst>
                </a:gridCol>
                <a:gridCol w="471798">
                  <a:extLst>
                    <a:ext uri="{9D8B030D-6E8A-4147-A177-3AD203B41FA5}">
                      <a16:colId xmlns:a16="http://schemas.microsoft.com/office/drawing/2014/main" val="3638269214"/>
                    </a:ext>
                  </a:extLst>
                </a:gridCol>
                <a:gridCol w="471798">
                  <a:extLst>
                    <a:ext uri="{9D8B030D-6E8A-4147-A177-3AD203B41FA5}">
                      <a16:colId xmlns:a16="http://schemas.microsoft.com/office/drawing/2014/main" val="3111768641"/>
                    </a:ext>
                  </a:extLst>
                </a:gridCol>
                <a:gridCol w="471798">
                  <a:extLst>
                    <a:ext uri="{9D8B030D-6E8A-4147-A177-3AD203B41FA5}">
                      <a16:colId xmlns:a16="http://schemas.microsoft.com/office/drawing/2014/main" val="3433989583"/>
                    </a:ext>
                  </a:extLst>
                </a:gridCol>
                <a:gridCol w="471798">
                  <a:extLst>
                    <a:ext uri="{9D8B030D-6E8A-4147-A177-3AD203B41FA5}">
                      <a16:colId xmlns:a16="http://schemas.microsoft.com/office/drawing/2014/main" val="3383307592"/>
                    </a:ext>
                  </a:extLst>
                </a:gridCol>
              </a:tblGrid>
              <a:tr h="370840">
                <a:tc>
                  <a:txBody>
                    <a:bodyPr/>
                    <a:lstStyle/>
                    <a:p>
                      <a:endParaRPr lang="en-US"/>
                    </a:p>
                  </a:txBody>
                  <a:tcPr/>
                </a:tc>
                <a:tc>
                  <a:txBody>
                    <a:bodyPr/>
                    <a:lstStyle/>
                    <a:p>
                      <a:r>
                        <a:rPr lang="en-US"/>
                        <a:t>1</a:t>
                      </a:r>
                    </a:p>
                  </a:txBody>
                  <a:tcPr/>
                </a:tc>
                <a:tc>
                  <a:txBody>
                    <a:bodyPr/>
                    <a:lstStyle/>
                    <a:p>
                      <a:r>
                        <a:rPr lang="en-US"/>
                        <a:t>2</a:t>
                      </a:r>
                    </a:p>
                  </a:txBody>
                  <a:tcPr/>
                </a:tc>
                <a:tc>
                  <a:txBody>
                    <a:bodyPr/>
                    <a:lstStyle/>
                    <a:p>
                      <a:endParaRPr lang="en-US"/>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endParaRPr lang="en-US"/>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endParaRPr lang="en-US"/>
                    </a:p>
                  </a:txBody>
                  <a:tcPr/>
                </a:tc>
                <a:extLst>
                  <a:ext uri="{0D108BD9-81ED-4DB2-BD59-A6C34878D82A}">
                    <a16:rowId xmlns:a16="http://schemas.microsoft.com/office/drawing/2014/main" val="1039857575"/>
                  </a:ext>
                </a:extLst>
              </a:tr>
            </a:tbl>
          </a:graphicData>
        </a:graphic>
      </p:graphicFrame>
      <p:sp>
        <p:nvSpPr>
          <p:cNvPr id="6" name="TextBox 5">
            <a:extLst>
              <a:ext uri="{FF2B5EF4-FFF2-40B4-BE49-F238E27FC236}">
                <a16:creationId xmlns:a16="http://schemas.microsoft.com/office/drawing/2014/main" id="{6DD25878-5688-1641-92CC-F24D9FE72274}"/>
              </a:ext>
            </a:extLst>
          </p:cNvPr>
          <p:cNvSpPr txBox="1"/>
          <p:nvPr/>
        </p:nvSpPr>
        <p:spPr>
          <a:xfrm>
            <a:off x="838200" y="3939863"/>
            <a:ext cx="1617366" cy="400110"/>
          </a:xfrm>
          <a:prstGeom prst="rect">
            <a:avLst/>
          </a:prstGeom>
          <a:noFill/>
        </p:spPr>
        <p:txBody>
          <a:bodyPr wrap="none" rtlCol="0">
            <a:spAutoFit/>
          </a:bodyPr>
          <a:lstStyle/>
          <a:p>
            <a:r>
              <a:rPr lang="en-US" sz="2000"/>
              <a:t>Gapped Array</a:t>
            </a:r>
          </a:p>
        </p:txBody>
      </p:sp>
      <p:sp>
        <p:nvSpPr>
          <p:cNvPr id="8" name="TextBox 7">
            <a:extLst>
              <a:ext uri="{FF2B5EF4-FFF2-40B4-BE49-F238E27FC236}">
                <a16:creationId xmlns:a16="http://schemas.microsoft.com/office/drawing/2014/main" id="{D6B0A83E-62FC-6243-9995-A6E1C3A42A59}"/>
              </a:ext>
            </a:extLst>
          </p:cNvPr>
          <p:cNvSpPr txBox="1"/>
          <p:nvPr/>
        </p:nvSpPr>
        <p:spPr>
          <a:xfrm>
            <a:off x="838200" y="2339893"/>
            <a:ext cx="861133" cy="400110"/>
          </a:xfrm>
          <a:prstGeom prst="rect">
            <a:avLst/>
          </a:prstGeom>
          <a:noFill/>
        </p:spPr>
        <p:txBody>
          <a:bodyPr wrap="none" rtlCol="0">
            <a:spAutoFit/>
          </a:bodyPr>
          <a:lstStyle/>
          <a:p>
            <a:r>
              <a:rPr lang="en-US" sz="2000"/>
              <a:t>Model</a:t>
            </a:r>
          </a:p>
        </p:txBody>
      </p:sp>
      <p:graphicFrame>
        <p:nvGraphicFramePr>
          <p:cNvPr id="9" name="Table 8">
            <a:extLst>
              <a:ext uri="{FF2B5EF4-FFF2-40B4-BE49-F238E27FC236}">
                <a16:creationId xmlns:a16="http://schemas.microsoft.com/office/drawing/2014/main" id="{34DBD082-A406-DB41-AA05-07C12771E767}"/>
              </a:ext>
            </a:extLst>
          </p:cNvPr>
          <p:cNvGraphicFramePr>
            <a:graphicFrameLocks noGrp="1"/>
          </p:cNvGraphicFramePr>
          <p:nvPr/>
        </p:nvGraphicFramePr>
        <p:xfrm>
          <a:off x="3749590" y="2375030"/>
          <a:ext cx="5429427" cy="370840"/>
        </p:xfrm>
        <a:graphic>
          <a:graphicData uri="http://schemas.openxmlformats.org/drawingml/2006/table">
            <a:tbl>
              <a:tblPr firstCol="1" bandRow="1">
                <a:tableStyleId>{5C22544A-7EE6-4342-B048-85BDC9FD1C3A}</a:tableStyleId>
              </a:tblPr>
              <a:tblGrid>
                <a:gridCol w="1035659">
                  <a:extLst>
                    <a:ext uri="{9D8B030D-6E8A-4147-A177-3AD203B41FA5}">
                      <a16:colId xmlns:a16="http://schemas.microsoft.com/office/drawing/2014/main" val="355101566"/>
                    </a:ext>
                  </a:extLst>
                </a:gridCol>
                <a:gridCol w="549221">
                  <a:extLst>
                    <a:ext uri="{9D8B030D-6E8A-4147-A177-3AD203B41FA5}">
                      <a16:colId xmlns:a16="http://schemas.microsoft.com/office/drawing/2014/main" val="1882550182"/>
                    </a:ext>
                  </a:extLst>
                </a:gridCol>
                <a:gridCol w="549221">
                  <a:extLst>
                    <a:ext uri="{9D8B030D-6E8A-4147-A177-3AD203B41FA5}">
                      <a16:colId xmlns:a16="http://schemas.microsoft.com/office/drawing/2014/main" val="500983092"/>
                    </a:ext>
                  </a:extLst>
                </a:gridCol>
                <a:gridCol w="549221">
                  <a:extLst>
                    <a:ext uri="{9D8B030D-6E8A-4147-A177-3AD203B41FA5}">
                      <a16:colId xmlns:a16="http://schemas.microsoft.com/office/drawing/2014/main" val="971420230"/>
                    </a:ext>
                  </a:extLst>
                </a:gridCol>
                <a:gridCol w="549221">
                  <a:extLst>
                    <a:ext uri="{9D8B030D-6E8A-4147-A177-3AD203B41FA5}">
                      <a16:colId xmlns:a16="http://schemas.microsoft.com/office/drawing/2014/main" val="2556353825"/>
                    </a:ext>
                  </a:extLst>
                </a:gridCol>
                <a:gridCol w="549221">
                  <a:extLst>
                    <a:ext uri="{9D8B030D-6E8A-4147-A177-3AD203B41FA5}">
                      <a16:colId xmlns:a16="http://schemas.microsoft.com/office/drawing/2014/main" val="41212834"/>
                    </a:ext>
                  </a:extLst>
                </a:gridCol>
                <a:gridCol w="549221">
                  <a:extLst>
                    <a:ext uri="{9D8B030D-6E8A-4147-A177-3AD203B41FA5}">
                      <a16:colId xmlns:a16="http://schemas.microsoft.com/office/drawing/2014/main" val="2094204973"/>
                    </a:ext>
                  </a:extLst>
                </a:gridCol>
                <a:gridCol w="549221">
                  <a:extLst>
                    <a:ext uri="{9D8B030D-6E8A-4147-A177-3AD203B41FA5}">
                      <a16:colId xmlns:a16="http://schemas.microsoft.com/office/drawing/2014/main" val="2887518717"/>
                    </a:ext>
                  </a:extLst>
                </a:gridCol>
                <a:gridCol w="549221">
                  <a:extLst>
                    <a:ext uri="{9D8B030D-6E8A-4147-A177-3AD203B41FA5}">
                      <a16:colId xmlns:a16="http://schemas.microsoft.com/office/drawing/2014/main" val="1936370635"/>
                    </a:ext>
                  </a:extLst>
                </a:gridCol>
              </a:tblGrid>
              <a:tr h="370840">
                <a:tc>
                  <a:txBody>
                    <a:bodyPr/>
                    <a:lstStyle/>
                    <a:p>
                      <a:r>
                        <a:rPr lang="en-US"/>
                        <a:t>Key</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extLst>
                  <a:ext uri="{0D108BD9-81ED-4DB2-BD59-A6C34878D82A}">
                    <a16:rowId xmlns:a16="http://schemas.microsoft.com/office/drawing/2014/main" val="299174830"/>
                  </a:ext>
                </a:extLst>
              </a:tr>
            </a:tbl>
          </a:graphicData>
        </a:graphic>
      </p:graphicFrame>
      <p:cxnSp>
        <p:nvCxnSpPr>
          <p:cNvPr id="13" name="Straight Arrow Connector 12">
            <a:extLst>
              <a:ext uri="{FF2B5EF4-FFF2-40B4-BE49-F238E27FC236}">
                <a16:creationId xmlns:a16="http://schemas.microsoft.com/office/drawing/2014/main" id="{39A876D3-02E4-2348-BAC8-59EE22440F03}"/>
              </a:ext>
            </a:extLst>
          </p:cNvPr>
          <p:cNvCxnSpPr/>
          <p:nvPr/>
        </p:nvCxnSpPr>
        <p:spPr>
          <a:xfrm flipH="1">
            <a:off x="4473146" y="2740003"/>
            <a:ext cx="56841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0ADDAF-A9A7-6140-96C6-F3D1BE96AD64}"/>
              </a:ext>
            </a:extLst>
          </p:cNvPr>
          <p:cNvCxnSpPr/>
          <p:nvPr/>
        </p:nvCxnSpPr>
        <p:spPr>
          <a:xfrm flipH="1">
            <a:off x="4930346" y="2740003"/>
            <a:ext cx="654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78987D6-75B0-FD46-9908-EBD3C43AD947}"/>
              </a:ext>
            </a:extLst>
          </p:cNvPr>
          <p:cNvCxnSpPr/>
          <p:nvPr/>
        </p:nvCxnSpPr>
        <p:spPr>
          <a:xfrm flipH="1">
            <a:off x="5857103" y="2740003"/>
            <a:ext cx="27184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4F6721-CA09-4A46-AAF9-3AB8D8F74742}"/>
              </a:ext>
            </a:extLst>
          </p:cNvPr>
          <p:cNvCxnSpPr/>
          <p:nvPr/>
        </p:nvCxnSpPr>
        <p:spPr>
          <a:xfrm flipH="1">
            <a:off x="6347933" y="2740003"/>
            <a:ext cx="337072"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3E1A65-4935-4240-8338-A784AE47BCF5}"/>
              </a:ext>
            </a:extLst>
          </p:cNvPr>
          <p:cNvCxnSpPr>
            <a:cxnSpLocks/>
          </p:cNvCxnSpPr>
          <p:nvPr/>
        </p:nvCxnSpPr>
        <p:spPr>
          <a:xfrm flipH="1">
            <a:off x="6347933" y="2740003"/>
            <a:ext cx="917841"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E62018-6E84-E841-9858-E5E6B820B959}"/>
              </a:ext>
            </a:extLst>
          </p:cNvPr>
          <p:cNvCxnSpPr/>
          <p:nvPr/>
        </p:nvCxnSpPr>
        <p:spPr>
          <a:xfrm>
            <a:off x="7815370" y="2740003"/>
            <a:ext cx="0"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FCD74D-2C1B-3347-869A-33EB8E14A79D}"/>
              </a:ext>
            </a:extLst>
          </p:cNvPr>
          <p:cNvCxnSpPr/>
          <p:nvPr/>
        </p:nvCxnSpPr>
        <p:spPr>
          <a:xfrm flipH="1">
            <a:off x="8180173" y="2740003"/>
            <a:ext cx="172995"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D3926-6969-AD4E-98A4-1942CDB21C16}"/>
              </a:ext>
            </a:extLst>
          </p:cNvPr>
          <p:cNvCxnSpPr/>
          <p:nvPr/>
        </p:nvCxnSpPr>
        <p:spPr>
          <a:xfrm flipH="1">
            <a:off x="8610600" y="2740003"/>
            <a:ext cx="273908" cy="119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568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F9B6-CC8B-B84A-ABA6-3EBE61F38492}"/>
              </a:ext>
            </a:extLst>
          </p:cNvPr>
          <p:cNvSpPr>
            <a:spLocks noGrp="1"/>
          </p:cNvSpPr>
          <p:nvPr>
            <p:ph type="title"/>
          </p:nvPr>
        </p:nvSpPr>
        <p:spPr/>
        <p:txBody>
          <a:bodyPr/>
          <a:lstStyle/>
          <a:p>
            <a:r>
              <a:rPr lang="en-US"/>
              <a:t>2. Model-based Inserts</a:t>
            </a:r>
          </a:p>
        </p:txBody>
      </p:sp>
      <p:sp>
        <p:nvSpPr>
          <p:cNvPr id="4" name="Slide Number Placeholder 3">
            <a:extLst>
              <a:ext uri="{FF2B5EF4-FFF2-40B4-BE49-F238E27FC236}">
                <a16:creationId xmlns:a16="http://schemas.microsoft.com/office/drawing/2014/main" id="{FBD39584-6B36-0142-BB58-412E1F61C9C7}"/>
              </a:ext>
            </a:extLst>
          </p:cNvPr>
          <p:cNvSpPr>
            <a:spLocks noGrp="1"/>
          </p:cNvSpPr>
          <p:nvPr>
            <p:ph type="sldNum" sz="quarter" idx="12"/>
          </p:nvPr>
        </p:nvSpPr>
        <p:spPr/>
        <p:txBody>
          <a:bodyPr/>
          <a:lstStyle/>
          <a:p>
            <a:fld id="{55DC1B2E-DA45-1C4C-956F-B374AAC7A1DC}" type="slidenum">
              <a:rPr lang="en-US" smtClean="0"/>
              <a:t>61</a:t>
            </a:fld>
            <a:endParaRPr lang="en-US"/>
          </a:p>
        </p:txBody>
      </p:sp>
      <p:pic>
        <p:nvPicPr>
          <p:cNvPr id="5122" name="Picture 2" descr="https://lh4.googleusercontent.com/KCguKEjDzPnIyUyydSYYzM3x1GS_2Y75oc20PlND9zfVNxJjRDHYr_SP5N1qtsF2iQouEN09e9UXp5WJLv9BVr8clCofkDTniVjXpSvcClW0erpDx-DaqxZH1pOfGsiuScEoRuyhcBc">
            <a:extLst>
              <a:ext uri="{FF2B5EF4-FFF2-40B4-BE49-F238E27FC236}">
                <a16:creationId xmlns:a16="http://schemas.microsoft.com/office/drawing/2014/main" id="{EEF2DF4A-991D-F14F-AD84-69E38DB78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920" y="1703642"/>
            <a:ext cx="3807990" cy="341286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https://lh3.googleusercontent.com/ExvaLq-okhS6qlONeWmhqD6rdY_0MsA9PiI79Xq2O9fE1M6YRGWZ8y-_NF3ATvk6is-ysCPnEOKeRNTYpq0Qc9_fWPBWNbk3xPJIBd-HAKgfc0xw67NDzvyReK6CEe4Xl1meRW4xW9g">
            <a:extLst>
              <a:ext uri="{FF2B5EF4-FFF2-40B4-BE49-F238E27FC236}">
                <a16:creationId xmlns:a16="http://schemas.microsoft.com/office/drawing/2014/main" id="{9A8C5B9B-2D03-1948-BC20-832194D0F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695" y="1703642"/>
            <a:ext cx="3807990" cy="341286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FD6989C-F5A8-274B-BC3D-48773089E0DD}"/>
              </a:ext>
            </a:extLst>
          </p:cNvPr>
          <p:cNvSpPr txBox="1"/>
          <p:nvPr/>
        </p:nvSpPr>
        <p:spPr>
          <a:xfrm>
            <a:off x="2121933" y="5767441"/>
            <a:ext cx="7473393" cy="430887"/>
          </a:xfrm>
          <a:prstGeom prst="rect">
            <a:avLst/>
          </a:prstGeom>
          <a:noFill/>
        </p:spPr>
        <p:txBody>
          <a:bodyPr wrap="none" rtlCol="0">
            <a:spAutoFit/>
          </a:bodyPr>
          <a:lstStyle/>
          <a:p>
            <a:r>
              <a:rPr lang="en-US" sz="2200"/>
              <a:t>Model-based inserts achieve lower error, leading to faster reads</a:t>
            </a:r>
          </a:p>
        </p:txBody>
      </p:sp>
    </p:spTree>
    <p:extLst>
      <p:ext uri="{BB962C8B-B14F-4D97-AF65-F5344CB8AC3E}">
        <p14:creationId xmlns:p14="http://schemas.microsoft.com/office/powerpoint/2010/main" val="328670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7BEF-F003-754C-8D0F-4C63E0D8A9FA}"/>
              </a:ext>
            </a:extLst>
          </p:cNvPr>
          <p:cNvSpPr>
            <a:spLocks noGrp="1"/>
          </p:cNvSpPr>
          <p:nvPr>
            <p:ph type="title"/>
          </p:nvPr>
        </p:nvSpPr>
        <p:spPr/>
        <p:txBody>
          <a:bodyPr/>
          <a:lstStyle/>
          <a:p>
            <a:r>
              <a:rPr lang="en-US"/>
              <a:t>3. Adaptive Structure</a:t>
            </a:r>
          </a:p>
        </p:txBody>
      </p:sp>
      <p:sp>
        <p:nvSpPr>
          <p:cNvPr id="3" name="Content Placeholder 2">
            <a:extLst>
              <a:ext uri="{FF2B5EF4-FFF2-40B4-BE49-F238E27FC236}">
                <a16:creationId xmlns:a16="http://schemas.microsoft.com/office/drawing/2014/main" id="{51658FC6-3EA1-FD44-9862-F49A341E0632}"/>
              </a:ext>
            </a:extLst>
          </p:cNvPr>
          <p:cNvSpPr>
            <a:spLocks noGrp="1"/>
          </p:cNvSpPr>
          <p:nvPr>
            <p:ph sz="half" idx="1"/>
          </p:nvPr>
        </p:nvSpPr>
        <p:spPr>
          <a:xfrm>
            <a:off x="838200" y="1825625"/>
            <a:ext cx="5348748" cy="4351338"/>
          </a:xfrm>
        </p:spPr>
        <p:txBody>
          <a:bodyPr vert="horz" lIns="91440" tIns="45720" rIns="91440" bIns="45720" rtlCol="0" anchor="t">
            <a:normAutofit/>
          </a:bodyPr>
          <a:lstStyle/>
          <a:p>
            <a:r>
              <a:rPr lang="en-US"/>
              <a:t>Flexible tree structure</a:t>
            </a:r>
          </a:p>
          <a:p>
            <a:pPr lvl="1"/>
            <a:r>
              <a:rPr lang="en-US"/>
              <a:t>Split nodes sideways</a:t>
            </a:r>
          </a:p>
          <a:p>
            <a:pPr lvl="1" fontAlgn="base"/>
            <a:r>
              <a:rPr lang="en-US"/>
              <a:t>Split nodes downwards</a:t>
            </a:r>
          </a:p>
          <a:p>
            <a:pPr lvl="1" fontAlgn="base"/>
            <a:r>
              <a:rPr lang="en-US"/>
              <a:t>Expand nodes</a:t>
            </a:r>
          </a:p>
          <a:p>
            <a:pPr lvl="1"/>
            <a:r>
              <a:rPr lang="en-US">
                <a:ea typeface="+mn-lt"/>
                <a:cs typeface="+mn-lt"/>
              </a:rPr>
              <a:t>Merge nodes, contract node</a:t>
            </a:r>
          </a:p>
          <a:p>
            <a:r>
              <a:rPr lang="en-US">
                <a:ea typeface="+mn-lt"/>
                <a:cs typeface="+mn-lt"/>
              </a:rPr>
              <a:t>All decisions are made to maximize performance</a:t>
            </a:r>
            <a:endParaRPr lang="en-US" dirty="0">
              <a:ea typeface="+mn-lt"/>
              <a:cs typeface="+mn-lt"/>
            </a:endParaRPr>
          </a:p>
          <a:p>
            <a:pPr lvl="1"/>
            <a:r>
              <a:rPr lang="en-US">
                <a:ea typeface="+mn-lt"/>
                <a:cs typeface="+mn-lt"/>
              </a:rPr>
              <a:t>Uses a cost model of query runtime</a:t>
            </a:r>
          </a:p>
        </p:txBody>
      </p:sp>
      <p:sp>
        <p:nvSpPr>
          <p:cNvPr id="5" name="Slide Number Placeholder 4">
            <a:extLst>
              <a:ext uri="{FF2B5EF4-FFF2-40B4-BE49-F238E27FC236}">
                <a16:creationId xmlns:a16="http://schemas.microsoft.com/office/drawing/2014/main" id="{A72B2099-56DF-6C4B-93A2-A88283319732}"/>
              </a:ext>
            </a:extLst>
          </p:cNvPr>
          <p:cNvSpPr>
            <a:spLocks noGrp="1"/>
          </p:cNvSpPr>
          <p:nvPr>
            <p:ph type="sldNum" sz="quarter" idx="12"/>
          </p:nvPr>
        </p:nvSpPr>
        <p:spPr/>
        <p:txBody>
          <a:bodyPr/>
          <a:lstStyle/>
          <a:p>
            <a:fld id="{55DC1B2E-DA45-1C4C-956F-B374AAC7A1DC}" type="slidenum">
              <a:rPr lang="en-US" smtClean="0"/>
              <a:t>62</a:t>
            </a:fld>
            <a:endParaRPr lang="en-US"/>
          </a:p>
        </p:txBody>
      </p:sp>
      <p:pic>
        <p:nvPicPr>
          <p:cNvPr id="6146" name="Picture 2" descr="https://lh3.googleusercontent.com/Lqrc7bMUnELq_1ejUFgK1EPvOLkfWj01ZdRlzOw9mD_4s_L8UD4GMhLoc0ijpW0d9G4-TKo_dD7E44F0GOU8lQOuZBr9illAlJ36R-psFdm_IDz8QXki2wjdixz14q8eED--5pJ2ETE">
            <a:extLst>
              <a:ext uri="{FF2B5EF4-FFF2-40B4-BE49-F238E27FC236}">
                <a16:creationId xmlns:a16="http://schemas.microsoft.com/office/drawing/2014/main" id="{EA88EB1A-0E4C-3643-AE97-FE57D996D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048" y="1558874"/>
            <a:ext cx="2728783" cy="1799159"/>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https://lh4.googleusercontent.com/lzpmryy77rEraZMUef7XmOpL80-QRqWePH_ij8zQ0SEv6Bsbq5BwQdqFCDc8_9vwUt47g7rDIjHNQy6QJE8_XuhxqGBZzvatBp5js8Uv9uAcdsLlHJzNWE3WAPnNq2n5aT-9d2xRRm0">
            <a:extLst>
              <a:ext uri="{FF2B5EF4-FFF2-40B4-BE49-F238E27FC236}">
                <a16:creationId xmlns:a16="http://schemas.microsoft.com/office/drawing/2014/main" id="{0E2ABFF8-7D06-AA40-BFD2-FD208D778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85" y="1417635"/>
            <a:ext cx="2448738" cy="22930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5.googleusercontent.com/U_Enmj7en4vzgCCQa-vCT8k2cQTgt_HHwrNb-Oyp-fnZRjWWmPl_rGw855y_IW7ADQXu5UyHYDVrZXlr61gyPuHvNP434vZakRacJVdtoOz5y66sikZ5biwT3j46JQI10A0Ij-T56HI">
            <a:extLst>
              <a:ext uri="{FF2B5EF4-FFF2-40B4-BE49-F238E27FC236}">
                <a16:creationId xmlns:a16="http://schemas.microsoft.com/office/drawing/2014/main" id="{D7D3EEEE-B62F-5846-9193-75C8D092B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225" y="3969375"/>
            <a:ext cx="2669748" cy="1870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3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B226-214C-4D48-915D-2571C699C7C8}"/>
              </a:ext>
            </a:extLst>
          </p:cNvPr>
          <p:cNvSpPr>
            <a:spLocks noGrp="1"/>
          </p:cNvSpPr>
          <p:nvPr>
            <p:ph type="title"/>
          </p:nvPr>
        </p:nvSpPr>
        <p:spPr/>
        <p:txBody>
          <a:bodyPr/>
          <a:lstStyle/>
          <a:p>
            <a:r>
              <a:rPr lang="en-US">
                <a:cs typeface="Calibri Light"/>
              </a:rPr>
              <a:t>Learned Data Structures</a:t>
            </a:r>
            <a:endParaRPr lang="en-US"/>
          </a:p>
        </p:txBody>
      </p:sp>
      <p:sp>
        <p:nvSpPr>
          <p:cNvPr id="3" name="Content Placeholder 2">
            <a:extLst>
              <a:ext uri="{FF2B5EF4-FFF2-40B4-BE49-F238E27FC236}">
                <a16:creationId xmlns:a16="http://schemas.microsoft.com/office/drawing/2014/main" id="{601C1187-5BA1-46CA-B8CE-9D59677CDB3A}"/>
              </a:ext>
            </a:extLst>
          </p:cNvPr>
          <p:cNvSpPr>
            <a:spLocks noGrp="1"/>
          </p:cNvSpPr>
          <p:nvPr>
            <p:ph idx="1"/>
          </p:nvPr>
        </p:nvSpPr>
        <p:spPr/>
        <p:txBody>
          <a:bodyPr vert="horz" lIns="91440" tIns="45720" rIns="91440" bIns="45720" rtlCol="0" anchor="t">
            <a:normAutofit/>
          </a:bodyPr>
          <a:lstStyle/>
          <a:p>
            <a:r>
              <a:rPr lang="en-US">
                <a:ea typeface="+mn-lt"/>
                <a:cs typeface="+mn-lt"/>
              </a:rPr>
              <a:t>A lot more work on different data structures</a:t>
            </a:r>
            <a:endParaRPr lang="en-US"/>
          </a:p>
          <a:p>
            <a:pPr lvl="1"/>
            <a:r>
              <a:rPr lang="en-US">
                <a:ea typeface="+mn-lt"/>
                <a:cs typeface="+mn-lt"/>
              </a:rPr>
              <a:t>Multi-dimensional indexes</a:t>
            </a:r>
          </a:p>
          <a:p>
            <a:pPr lvl="1"/>
            <a:r>
              <a:rPr lang="en-US">
                <a:ea typeface="+mn-lt"/>
                <a:cs typeface="+mn-lt"/>
              </a:rPr>
              <a:t>Hash Tables</a:t>
            </a:r>
          </a:p>
          <a:p>
            <a:pPr lvl="1"/>
            <a:r>
              <a:rPr lang="en-US">
                <a:ea typeface="+mn-lt"/>
                <a:cs typeface="+mn-lt"/>
              </a:rPr>
              <a:t>Bloom Filters</a:t>
            </a:r>
          </a:p>
          <a:p>
            <a:pPr lvl="1"/>
            <a:r>
              <a:rPr lang="en-US">
                <a:ea typeface="+mn-lt"/>
                <a:cs typeface="+mn-lt"/>
              </a:rPr>
              <a:t>Suffix Trees</a:t>
            </a:r>
          </a:p>
          <a:p>
            <a:r>
              <a:rPr lang="en-US">
                <a:cs typeface="Calibri"/>
              </a:rPr>
              <a:t>Different models to learn CDFs</a:t>
            </a:r>
            <a:endParaRPr lang="en-US" dirty="0">
              <a:cs typeface="Calibri"/>
            </a:endParaRPr>
          </a:p>
          <a:p>
            <a:pPr marL="0" indent="0">
              <a:buNone/>
            </a:pPr>
            <a:endParaRPr lang="en-US">
              <a:cs typeface="Calibri"/>
            </a:endParaRPr>
          </a:p>
        </p:txBody>
      </p:sp>
    </p:spTree>
    <p:extLst>
      <p:ext uri="{BB962C8B-B14F-4D97-AF65-F5344CB8AC3E}">
        <p14:creationId xmlns:p14="http://schemas.microsoft.com/office/powerpoint/2010/main" val="2888179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3797-A9F0-4972-B091-47A6356AEFBB}"/>
              </a:ext>
            </a:extLst>
          </p:cNvPr>
          <p:cNvSpPr>
            <a:spLocks noGrp="1"/>
          </p:cNvSpPr>
          <p:nvPr>
            <p:ph type="title"/>
          </p:nvPr>
        </p:nvSpPr>
        <p:spPr/>
        <p:txBody>
          <a:bodyPr/>
          <a:lstStyle/>
          <a:p>
            <a:r>
              <a:rPr lang="en-US">
                <a:cs typeface="Calibri Light"/>
              </a:rPr>
              <a:t>Study Break</a:t>
            </a:r>
            <a:endParaRPr lang="en-US"/>
          </a:p>
        </p:txBody>
      </p:sp>
      <p:sp>
        <p:nvSpPr>
          <p:cNvPr id="3" name="Content Placeholder 2">
            <a:extLst>
              <a:ext uri="{FF2B5EF4-FFF2-40B4-BE49-F238E27FC236}">
                <a16:creationId xmlns:a16="http://schemas.microsoft.com/office/drawing/2014/main" id="{03589A90-69A3-4C52-8B41-A7F2D25EF294}"/>
              </a:ext>
            </a:extLst>
          </p:cNvPr>
          <p:cNvSpPr>
            <a:spLocks noGrp="1"/>
          </p:cNvSpPr>
          <p:nvPr>
            <p:ph idx="1"/>
          </p:nvPr>
        </p:nvSpPr>
        <p:spPr/>
        <p:txBody>
          <a:bodyPr vert="horz" lIns="91440" tIns="45720" rIns="91440" bIns="45720" rtlCol="0" anchor="t">
            <a:normAutofit/>
          </a:bodyPr>
          <a:lstStyle/>
          <a:p>
            <a:r>
              <a:rPr lang="en-US">
                <a:cs typeface="Calibri"/>
              </a:rPr>
              <a:t>How to extend the CDF idea to algorithms like sorting?</a:t>
            </a:r>
          </a:p>
          <a:p>
            <a:r>
              <a:rPr lang="en-US">
                <a:cs typeface="Calibri"/>
              </a:rPr>
              <a:t>Can you frame sorting as a prediction task?</a:t>
            </a:r>
            <a:endParaRPr lang="en-US" dirty="0">
              <a:cs typeface="Calibri"/>
            </a:endParaRPr>
          </a:p>
          <a:p>
            <a:pPr marL="457200" lvl="1" indent="0">
              <a:buNone/>
            </a:pPr>
            <a:endParaRPr lang="en-US">
              <a:cs typeface="Calibri"/>
            </a:endParaRPr>
          </a:p>
        </p:txBody>
      </p:sp>
    </p:spTree>
    <p:extLst>
      <p:ext uri="{BB962C8B-B14F-4D97-AF65-F5344CB8AC3E}">
        <p14:creationId xmlns:p14="http://schemas.microsoft.com/office/powerpoint/2010/main" val="31895857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024644-0782-4DE9-95E0-B8B6FBEA472B}"/>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Sorting</a:t>
            </a:r>
            <a:endParaRPr lang="en-US">
              <a:solidFill>
                <a:schemeClr val="bg1"/>
              </a:solidFill>
            </a:endParaRPr>
          </a:p>
        </p:txBody>
      </p:sp>
      <p:sp>
        <p:nvSpPr>
          <p:cNvPr id="3" name="Content Placeholder 2">
            <a:extLst>
              <a:ext uri="{FF2B5EF4-FFF2-40B4-BE49-F238E27FC236}">
                <a16:creationId xmlns:a16="http://schemas.microsoft.com/office/drawing/2014/main" id="{0E28D94D-F64E-4033-8937-881E163D87FC}"/>
              </a:ext>
            </a:extLst>
          </p:cNvPr>
          <p:cNvSpPr>
            <a:spLocks noGrp="1"/>
          </p:cNvSpPr>
          <p:nvPr>
            <p:ph idx="1"/>
          </p:nvPr>
        </p:nvSpPr>
        <p:spPr>
          <a:xfrm>
            <a:off x="5358384" y="640081"/>
            <a:ext cx="6024654" cy="5257800"/>
          </a:xfrm>
        </p:spPr>
        <p:txBody>
          <a:bodyPr anchor="ctr">
            <a:normAutofit/>
          </a:bodyPr>
          <a:lstStyle/>
          <a:p>
            <a:endParaRPr lang="en-US" sz="2400"/>
          </a:p>
        </p:txBody>
      </p:sp>
    </p:spTree>
    <p:extLst>
      <p:ext uri="{BB962C8B-B14F-4D97-AF65-F5344CB8AC3E}">
        <p14:creationId xmlns:p14="http://schemas.microsoft.com/office/powerpoint/2010/main" val="1439401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825C-D8C4-4005-9BFE-580079358A74}"/>
              </a:ext>
            </a:extLst>
          </p:cNvPr>
          <p:cNvSpPr>
            <a:spLocks noGrp="1"/>
          </p:cNvSpPr>
          <p:nvPr>
            <p:ph type="title"/>
          </p:nvPr>
        </p:nvSpPr>
        <p:spPr>
          <a:xfrm>
            <a:off x="838200" y="346540"/>
            <a:ext cx="10515600" cy="1325563"/>
          </a:xfrm>
        </p:spPr>
        <p:txBody>
          <a:bodyPr/>
          <a:lstStyle/>
          <a:p>
            <a:r>
              <a:rPr lang="en-US">
                <a:cs typeface="Calibri Light"/>
              </a:rPr>
              <a:t>Sorting</a:t>
            </a:r>
            <a:endParaRPr lang="en-US"/>
          </a:p>
        </p:txBody>
      </p:sp>
      <p:sp>
        <p:nvSpPr>
          <p:cNvPr id="3" name="Content Placeholder 2">
            <a:extLst>
              <a:ext uri="{FF2B5EF4-FFF2-40B4-BE49-F238E27FC236}">
                <a16:creationId xmlns:a16="http://schemas.microsoft.com/office/drawing/2014/main" id="{315FCBEB-C1D0-4B24-81FD-7ECC0B65098B}"/>
              </a:ext>
            </a:extLst>
          </p:cNvPr>
          <p:cNvSpPr>
            <a:spLocks noGrp="1"/>
          </p:cNvSpPr>
          <p:nvPr>
            <p:ph idx="1"/>
          </p:nvPr>
        </p:nvSpPr>
        <p:spPr/>
        <p:txBody>
          <a:bodyPr vert="horz" lIns="91440" tIns="45720" rIns="91440" bIns="45720" rtlCol="0" anchor="t">
            <a:normAutofit/>
          </a:bodyPr>
          <a:lstStyle/>
          <a:p>
            <a:r>
              <a:rPr lang="en-US">
                <a:cs typeface="Calibri"/>
              </a:rPr>
              <a:t>Puts elements of a list in a certain order.</a:t>
            </a:r>
          </a:p>
          <a:p>
            <a:pPr marL="0" indent="0">
              <a:buNone/>
            </a:pPr>
            <a:endParaRPr lang="en-US">
              <a:cs typeface="Calibri"/>
            </a:endParaRPr>
          </a:p>
        </p:txBody>
      </p:sp>
    </p:spTree>
    <p:extLst>
      <p:ext uri="{BB962C8B-B14F-4D97-AF65-F5344CB8AC3E}">
        <p14:creationId xmlns:p14="http://schemas.microsoft.com/office/powerpoint/2010/main" val="3434738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825C-D8C4-4005-9BFE-580079358A74}"/>
              </a:ext>
            </a:extLst>
          </p:cNvPr>
          <p:cNvSpPr>
            <a:spLocks noGrp="1"/>
          </p:cNvSpPr>
          <p:nvPr>
            <p:ph type="title"/>
          </p:nvPr>
        </p:nvSpPr>
        <p:spPr>
          <a:xfrm>
            <a:off x="838200" y="346540"/>
            <a:ext cx="10515600" cy="1325563"/>
          </a:xfrm>
        </p:spPr>
        <p:txBody>
          <a:bodyPr/>
          <a:lstStyle/>
          <a:p>
            <a:r>
              <a:rPr lang="en-US">
                <a:cs typeface="Calibri Light"/>
              </a:rPr>
              <a:t>Sorting</a:t>
            </a:r>
            <a:endParaRPr lang="en-US"/>
          </a:p>
        </p:txBody>
      </p:sp>
      <p:sp>
        <p:nvSpPr>
          <p:cNvPr id="3" name="Content Placeholder 2">
            <a:extLst>
              <a:ext uri="{FF2B5EF4-FFF2-40B4-BE49-F238E27FC236}">
                <a16:creationId xmlns:a16="http://schemas.microsoft.com/office/drawing/2014/main" id="{315FCBEB-C1D0-4B24-81FD-7ECC0B65098B}"/>
              </a:ext>
            </a:extLst>
          </p:cNvPr>
          <p:cNvSpPr>
            <a:spLocks noGrp="1"/>
          </p:cNvSpPr>
          <p:nvPr>
            <p:ph idx="1"/>
          </p:nvPr>
        </p:nvSpPr>
        <p:spPr/>
        <p:txBody>
          <a:bodyPr vert="horz" lIns="91440" tIns="45720" rIns="91440" bIns="45720" rtlCol="0" anchor="t">
            <a:normAutofit/>
          </a:bodyPr>
          <a:lstStyle/>
          <a:p>
            <a:r>
              <a:rPr lang="en-US">
                <a:cs typeface="Calibri"/>
              </a:rPr>
              <a:t>Puts elements of a list in a certain order.</a:t>
            </a:r>
            <a:endParaRPr lang="en-US"/>
          </a:p>
          <a:p>
            <a:r>
              <a:rPr lang="en-US">
                <a:cs typeface="Calibri"/>
              </a:rPr>
              <a:t>Numerical order</a:t>
            </a:r>
          </a:p>
          <a:p>
            <a:endParaRPr lang="en-US">
              <a:cs typeface="Calibri"/>
            </a:endParaRPr>
          </a:p>
          <a:p>
            <a:endParaRPr lang="en-US"/>
          </a:p>
        </p:txBody>
      </p:sp>
      <p:graphicFrame>
        <p:nvGraphicFramePr>
          <p:cNvPr id="5" name="Table 5">
            <a:extLst>
              <a:ext uri="{FF2B5EF4-FFF2-40B4-BE49-F238E27FC236}">
                <a16:creationId xmlns:a16="http://schemas.microsoft.com/office/drawing/2014/main" id="{3521F030-A354-4582-906D-C0C8AA8E0C52}"/>
              </a:ext>
            </a:extLst>
          </p:cNvPr>
          <p:cNvGraphicFramePr>
            <a:graphicFrameLocks noGrp="1"/>
          </p:cNvGraphicFramePr>
          <p:nvPr/>
        </p:nvGraphicFramePr>
        <p:xfrm>
          <a:off x="2011680" y="281344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9</a:t>
                      </a:r>
                    </a:p>
                  </a:txBody>
                  <a:tcPr/>
                </a:tc>
                <a:tc>
                  <a:txBody>
                    <a:bodyPr/>
                    <a:lstStyle/>
                    <a:p>
                      <a:r>
                        <a:rPr lang="en-US"/>
                        <a:t>1</a:t>
                      </a:r>
                    </a:p>
                  </a:txBody>
                  <a:tcPr/>
                </a:tc>
                <a:tc>
                  <a:txBody>
                    <a:bodyPr/>
                    <a:lstStyle/>
                    <a:p>
                      <a:r>
                        <a:rPr lang="en-US"/>
                        <a:t>17</a:t>
                      </a:r>
                    </a:p>
                  </a:txBody>
                  <a:tcPr/>
                </a:tc>
                <a:tc>
                  <a:txBody>
                    <a:bodyPr/>
                    <a:lstStyle/>
                    <a:p>
                      <a:r>
                        <a:rPr lang="en-US"/>
                        <a:t>18</a:t>
                      </a:r>
                    </a:p>
                  </a:txBody>
                  <a:tcPr/>
                </a:tc>
                <a:tc>
                  <a:txBody>
                    <a:bodyPr/>
                    <a:lstStyle/>
                    <a:p>
                      <a:r>
                        <a:rPr lang="en-US"/>
                        <a:t>3</a:t>
                      </a:r>
                    </a:p>
                  </a:txBody>
                  <a:tcPr/>
                </a:tc>
                <a:tc>
                  <a:txBody>
                    <a:bodyPr/>
                    <a:lstStyle/>
                    <a:p>
                      <a:r>
                        <a:rPr lang="en-US"/>
                        <a:t>0</a:t>
                      </a:r>
                    </a:p>
                  </a:txBody>
                  <a:tcPr/>
                </a:tc>
                <a:tc>
                  <a:txBody>
                    <a:bodyPr/>
                    <a:lstStyle/>
                    <a:p>
                      <a:r>
                        <a:rPr lang="en-US"/>
                        <a:t>1</a:t>
                      </a:r>
                    </a:p>
                  </a:txBody>
                  <a:tcPr/>
                </a:tc>
                <a:tc>
                  <a:txBody>
                    <a:bodyPr/>
                    <a:lstStyle/>
                    <a:p>
                      <a:r>
                        <a:rPr lang="en-US"/>
                        <a:t>4</a:t>
                      </a:r>
                    </a:p>
                  </a:txBody>
                  <a:tcPr/>
                </a:tc>
                <a:extLst>
                  <a:ext uri="{0D108BD9-81ED-4DB2-BD59-A6C34878D82A}">
                    <a16:rowId xmlns:a16="http://schemas.microsoft.com/office/drawing/2014/main" val="4112682001"/>
                  </a:ext>
                </a:extLst>
              </a:tr>
            </a:tbl>
          </a:graphicData>
        </a:graphic>
      </p:graphicFrame>
      <p:graphicFrame>
        <p:nvGraphicFramePr>
          <p:cNvPr id="6" name="Table 5">
            <a:extLst>
              <a:ext uri="{FF2B5EF4-FFF2-40B4-BE49-F238E27FC236}">
                <a16:creationId xmlns:a16="http://schemas.microsoft.com/office/drawing/2014/main" id="{589E8672-E5AF-455B-BD31-8A68DC21B669}"/>
              </a:ext>
            </a:extLst>
          </p:cNvPr>
          <p:cNvGraphicFramePr>
            <a:graphicFrameLocks noGrp="1"/>
          </p:cNvGraphicFramePr>
          <p:nvPr/>
        </p:nvGraphicFramePr>
        <p:xfrm>
          <a:off x="2011680" y="3371655"/>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0</a:t>
                      </a:r>
                    </a:p>
                  </a:txBody>
                  <a:tcPr/>
                </a:tc>
                <a:tc>
                  <a:txBody>
                    <a:bodyPr/>
                    <a:lstStyle/>
                    <a:p>
                      <a:r>
                        <a:rPr lang="en-US"/>
                        <a:t>1</a:t>
                      </a:r>
                    </a:p>
                  </a:txBody>
                  <a:tcPr/>
                </a:tc>
                <a:tc>
                  <a:txBody>
                    <a:bodyPr/>
                    <a:lstStyle/>
                    <a:p>
                      <a:r>
                        <a:rPr lang="en-US"/>
                        <a:t>1</a:t>
                      </a:r>
                    </a:p>
                  </a:txBody>
                  <a:tcPr/>
                </a:tc>
                <a:tc>
                  <a:txBody>
                    <a:bodyPr/>
                    <a:lstStyle/>
                    <a:p>
                      <a:r>
                        <a:rPr lang="en-US"/>
                        <a:t>3</a:t>
                      </a:r>
                    </a:p>
                  </a:txBody>
                  <a:tcPr/>
                </a:tc>
                <a:tc>
                  <a:txBody>
                    <a:bodyPr/>
                    <a:lstStyle/>
                    <a:p>
                      <a:r>
                        <a:rPr lang="en-US"/>
                        <a:t>4</a:t>
                      </a:r>
                    </a:p>
                  </a:txBody>
                  <a:tcPr/>
                </a:tc>
                <a:tc>
                  <a:txBody>
                    <a:bodyPr/>
                    <a:lstStyle/>
                    <a:p>
                      <a:r>
                        <a:rPr lang="en-US"/>
                        <a:t>9</a:t>
                      </a:r>
                    </a:p>
                  </a:txBody>
                  <a:tcPr/>
                </a:tc>
                <a:tc>
                  <a:txBody>
                    <a:bodyPr/>
                    <a:lstStyle/>
                    <a:p>
                      <a:r>
                        <a:rPr lang="en-US"/>
                        <a:t>17</a:t>
                      </a:r>
                    </a:p>
                  </a:txBody>
                  <a:tcPr/>
                </a:tc>
                <a:tc>
                  <a:txBody>
                    <a:bodyPr/>
                    <a:lstStyle/>
                    <a:p>
                      <a:r>
                        <a:rPr lang="en-US"/>
                        <a:t>18</a:t>
                      </a:r>
                    </a:p>
                  </a:txBody>
                  <a:tcPr/>
                </a:tc>
                <a:extLst>
                  <a:ext uri="{0D108BD9-81ED-4DB2-BD59-A6C34878D82A}">
                    <a16:rowId xmlns:a16="http://schemas.microsoft.com/office/drawing/2014/main" val="4112682001"/>
                  </a:ext>
                </a:extLst>
              </a:tr>
            </a:tbl>
          </a:graphicData>
        </a:graphic>
      </p:graphicFrame>
      <p:sp>
        <p:nvSpPr>
          <p:cNvPr id="7" name="TextBox 6">
            <a:extLst>
              <a:ext uri="{FF2B5EF4-FFF2-40B4-BE49-F238E27FC236}">
                <a16:creationId xmlns:a16="http://schemas.microsoft.com/office/drawing/2014/main" id="{FA9C8160-6D7C-46B4-8DD0-76F2CF88CB39}"/>
              </a:ext>
            </a:extLst>
          </p:cNvPr>
          <p:cNvSpPr txBox="1"/>
          <p:nvPr/>
        </p:nvSpPr>
        <p:spPr>
          <a:xfrm>
            <a:off x="1392865" y="2792819"/>
            <a:ext cx="64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a:t>
            </a:r>
          </a:p>
        </p:txBody>
      </p:sp>
      <p:sp>
        <p:nvSpPr>
          <p:cNvPr id="8" name="TextBox 7">
            <a:extLst>
              <a:ext uri="{FF2B5EF4-FFF2-40B4-BE49-F238E27FC236}">
                <a16:creationId xmlns:a16="http://schemas.microsoft.com/office/drawing/2014/main" id="{7839FEDB-6C4D-429E-8C18-9DBD02E2ECBE}"/>
              </a:ext>
            </a:extLst>
          </p:cNvPr>
          <p:cNvSpPr txBox="1"/>
          <p:nvPr/>
        </p:nvSpPr>
        <p:spPr>
          <a:xfrm>
            <a:off x="870097" y="3320017"/>
            <a:ext cx="11350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Sort(A) =</a:t>
            </a:r>
          </a:p>
        </p:txBody>
      </p:sp>
    </p:spTree>
    <p:extLst>
      <p:ext uri="{BB962C8B-B14F-4D97-AF65-F5344CB8AC3E}">
        <p14:creationId xmlns:p14="http://schemas.microsoft.com/office/powerpoint/2010/main" val="1785968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825C-D8C4-4005-9BFE-580079358A74}"/>
              </a:ext>
            </a:extLst>
          </p:cNvPr>
          <p:cNvSpPr>
            <a:spLocks noGrp="1"/>
          </p:cNvSpPr>
          <p:nvPr>
            <p:ph type="title"/>
          </p:nvPr>
        </p:nvSpPr>
        <p:spPr>
          <a:xfrm>
            <a:off x="838200" y="346540"/>
            <a:ext cx="10515600" cy="1325563"/>
          </a:xfrm>
        </p:spPr>
        <p:txBody>
          <a:bodyPr/>
          <a:lstStyle/>
          <a:p>
            <a:r>
              <a:rPr lang="en-US">
                <a:cs typeface="Calibri Light"/>
              </a:rPr>
              <a:t>Sorting</a:t>
            </a:r>
            <a:endParaRPr lang="en-US"/>
          </a:p>
        </p:txBody>
      </p:sp>
      <p:sp>
        <p:nvSpPr>
          <p:cNvPr id="3" name="Content Placeholder 2">
            <a:extLst>
              <a:ext uri="{FF2B5EF4-FFF2-40B4-BE49-F238E27FC236}">
                <a16:creationId xmlns:a16="http://schemas.microsoft.com/office/drawing/2014/main" id="{315FCBEB-C1D0-4B24-81FD-7ECC0B65098B}"/>
              </a:ext>
            </a:extLst>
          </p:cNvPr>
          <p:cNvSpPr>
            <a:spLocks noGrp="1"/>
          </p:cNvSpPr>
          <p:nvPr>
            <p:ph idx="1"/>
          </p:nvPr>
        </p:nvSpPr>
        <p:spPr/>
        <p:txBody>
          <a:bodyPr vert="horz" lIns="91440" tIns="45720" rIns="91440" bIns="45720" rtlCol="0" anchor="t">
            <a:normAutofit/>
          </a:bodyPr>
          <a:lstStyle/>
          <a:p>
            <a:r>
              <a:rPr lang="en-US">
                <a:cs typeface="Calibri"/>
              </a:rPr>
              <a:t>Puts elements of a list in a certain order.</a:t>
            </a:r>
            <a:endParaRPr lang="en-US"/>
          </a:p>
          <a:p>
            <a:r>
              <a:rPr lang="en-US">
                <a:cs typeface="Calibri"/>
              </a:rPr>
              <a:t>Numerical order</a:t>
            </a:r>
          </a:p>
          <a:p>
            <a:endParaRPr lang="en-US">
              <a:cs typeface="Calibri"/>
            </a:endParaRPr>
          </a:p>
          <a:p>
            <a:endParaRPr lang="en-US">
              <a:cs typeface="Calibri"/>
            </a:endParaRPr>
          </a:p>
          <a:p>
            <a:r>
              <a:rPr lang="en-US">
                <a:cs typeface="Calibri"/>
              </a:rPr>
              <a:t>Lexicographic order</a:t>
            </a:r>
          </a:p>
          <a:p>
            <a:endParaRPr lang="en-US">
              <a:cs typeface="Calibri"/>
            </a:endParaRPr>
          </a:p>
          <a:p>
            <a:endParaRPr lang="en-US">
              <a:cs typeface="Calibri"/>
            </a:endParaRPr>
          </a:p>
          <a:p>
            <a:endParaRPr lang="en-US">
              <a:cs typeface="Calibri"/>
            </a:endParaRPr>
          </a:p>
        </p:txBody>
      </p:sp>
      <p:graphicFrame>
        <p:nvGraphicFramePr>
          <p:cNvPr id="5" name="Table 5">
            <a:extLst>
              <a:ext uri="{FF2B5EF4-FFF2-40B4-BE49-F238E27FC236}">
                <a16:creationId xmlns:a16="http://schemas.microsoft.com/office/drawing/2014/main" id="{3521F030-A354-4582-906D-C0C8AA8E0C52}"/>
              </a:ext>
            </a:extLst>
          </p:cNvPr>
          <p:cNvGraphicFramePr>
            <a:graphicFrameLocks noGrp="1"/>
          </p:cNvGraphicFramePr>
          <p:nvPr/>
        </p:nvGraphicFramePr>
        <p:xfrm>
          <a:off x="2011680" y="281344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9</a:t>
                      </a:r>
                    </a:p>
                  </a:txBody>
                  <a:tcPr/>
                </a:tc>
                <a:tc>
                  <a:txBody>
                    <a:bodyPr/>
                    <a:lstStyle/>
                    <a:p>
                      <a:r>
                        <a:rPr lang="en-US"/>
                        <a:t>1</a:t>
                      </a:r>
                    </a:p>
                  </a:txBody>
                  <a:tcPr/>
                </a:tc>
                <a:tc>
                  <a:txBody>
                    <a:bodyPr/>
                    <a:lstStyle/>
                    <a:p>
                      <a:r>
                        <a:rPr lang="en-US"/>
                        <a:t>17</a:t>
                      </a:r>
                    </a:p>
                  </a:txBody>
                  <a:tcPr/>
                </a:tc>
                <a:tc>
                  <a:txBody>
                    <a:bodyPr/>
                    <a:lstStyle/>
                    <a:p>
                      <a:r>
                        <a:rPr lang="en-US"/>
                        <a:t>18</a:t>
                      </a:r>
                    </a:p>
                  </a:txBody>
                  <a:tcPr/>
                </a:tc>
                <a:tc>
                  <a:txBody>
                    <a:bodyPr/>
                    <a:lstStyle/>
                    <a:p>
                      <a:r>
                        <a:rPr lang="en-US"/>
                        <a:t>3</a:t>
                      </a:r>
                    </a:p>
                  </a:txBody>
                  <a:tcPr/>
                </a:tc>
                <a:tc>
                  <a:txBody>
                    <a:bodyPr/>
                    <a:lstStyle/>
                    <a:p>
                      <a:r>
                        <a:rPr lang="en-US"/>
                        <a:t>0</a:t>
                      </a:r>
                    </a:p>
                  </a:txBody>
                  <a:tcPr/>
                </a:tc>
                <a:tc>
                  <a:txBody>
                    <a:bodyPr/>
                    <a:lstStyle/>
                    <a:p>
                      <a:r>
                        <a:rPr lang="en-US"/>
                        <a:t>1</a:t>
                      </a:r>
                    </a:p>
                  </a:txBody>
                  <a:tcPr/>
                </a:tc>
                <a:tc>
                  <a:txBody>
                    <a:bodyPr/>
                    <a:lstStyle/>
                    <a:p>
                      <a:r>
                        <a:rPr lang="en-US"/>
                        <a:t>4</a:t>
                      </a:r>
                    </a:p>
                  </a:txBody>
                  <a:tcPr/>
                </a:tc>
                <a:extLst>
                  <a:ext uri="{0D108BD9-81ED-4DB2-BD59-A6C34878D82A}">
                    <a16:rowId xmlns:a16="http://schemas.microsoft.com/office/drawing/2014/main" val="4112682001"/>
                  </a:ext>
                </a:extLst>
              </a:tr>
            </a:tbl>
          </a:graphicData>
        </a:graphic>
      </p:graphicFrame>
      <p:graphicFrame>
        <p:nvGraphicFramePr>
          <p:cNvPr id="6" name="Table 5">
            <a:extLst>
              <a:ext uri="{FF2B5EF4-FFF2-40B4-BE49-F238E27FC236}">
                <a16:creationId xmlns:a16="http://schemas.microsoft.com/office/drawing/2014/main" id="{589E8672-E5AF-455B-BD31-8A68DC21B669}"/>
              </a:ext>
            </a:extLst>
          </p:cNvPr>
          <p:cNvGraphicFramePr>
            <a:graphicFrameLocks noGrp="1"/>
          </p:cNvGraphicFramePr>
          <p:nvPr/>
        </p:nvGraphicFramePr>
        <p:xfrm>
          <a:off x="2011680" y="3371655"/>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0</a:t>
                      </a:r>
                    </a:p>
                  </a:txBody>
                  <a:tcPr/>
                </a:tc>
                <a:tc>
                  <a:txBody>
                    <a:bodyPr/>
                    <a:lstStyle/>
                    <a:p>
                      <a:r>
                        <a:rPr lang="en-US"/>
                        <a:t>1</a:t>
                      </a:r>
                    </a:p>
                  </a:txBody>
                  <a:tcPr/>
                </a:tc>
                <a:tc>
                  <a:txBody>
                    <a:bodyPr/>
                    <a:lstStyle/>
                    <a:p>
                      <a:r>
                        <a:rPr lang="en-US"/>
                        <a:t>1</a:t>
                      </a:r>
                    </a:p>
                  </a:txBody>
                  <a:tcPr/>
                </a:tc>
                <a:tc>
                  <a:txBody>
                    <a:bodyPr/>
                    <a:lstStyle/>
                    <a:p>
                      <a:r>
                        <a:rPr lang="en-US"/>
                        <a:t>3</a:t>
                      </a:r>
                    </a:p>
                  </a:txBody>
                  <a:tcPr/>
                </a:tc>
                <a:tc>
                  <a:txBody>
                    <a:bodyPr/>
                    <a:lstStyle/>
                    <a:p>
                      <a:r>
                        <a:rPr lang="en-US"/>
                        <a:t>4</a:t>
                      </a:r>
                    </a:p>
                  </a:txBody>
                  <a:tcPr/>
                </a:tc>
                <a:tc>
                  <a:txBody>
                    <a:bodyPr/>
                    <a:lstStyle/>
                    <a:p>
                      <a:r>
                        <a:rPr lang="en-US"/>
                        <a:t>9</a:t>
                      </a:r>
                    </a:p>
                  </a:txBody>
                  <a:tcPr/>
                </a:tc>
                <a:tc>
                  <a:txBody>
                    <a:bodyPr/>
                    <a:lstStyle/>
                    <a:p>
                      <a:r>
                        <a:rPr lang="en-US"/>
                        <a:t>17</a:t>
                      </a:r>
                    </a:p>
                  </a:txBody>
                  <a:tcPr/>
                </a:tc>
                <a:tc>
                  <a:txBody>
                    <a:bodyPr/>
                    <a:lstStyle/>
                    <a:p>
                      <a:r>
                        <a:rPr lang="en-US"/>
                        <a:t>18</a:t>
                      </a:r>
                    </a:p>
                  </a:txBody>
                  <a:tcPr/>
                </a:tc>
                <a:extLst>
                  <a:ext uri="{0D108BD9-81ED-4DB2-BD59-A6C34878D82A}">
                    <a16:rowId xmlns:a16="http://schemas.microsoft.com/office/drawing/2014/main" val="4112682001"/>
                  </a:ext>
                </a:extLst>
              </a:tr>
            </a:tbl>
          </a:graphicData>
        </a:graphic>
      </p:graphicFrame>
      <p:sp>
        <p:nvSpPr>
          <p:cNvPr id="7" name="TextBox 6">
            <a:extLst>
              <a:ext uri="{FF2B5EF4-FFF2-40B4-BE49-F238E27FC236}">
                <a16:creationId xmlns:a16="http://schemas.microsoft.com/office/drawing/2014/main" id="{FA9C8160-6D7C-46B4-8DD0-76F2CF88CB39}"/>
              </a:ext>
            </a:extLst>
          </p:cNvPr>
          <p:cNvSpPr txBox="1"/>
          <p:nvPr/>
        </p:nvSpPr>
        <p:spPr>
          <a:xfrm>
            <a:off x="1392865" y="2792819"/>
            <a:ext cx="64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a:t>
            </a:r>
          </a:p>
        </p:txBody>
      </p:sp>
      <p:sp>
        <p:nvSpPr>
          <p:cNvPr id="8" name="TextBox 7">
            <a:extLst>
              <a:ext uri="{FF2B5EF4-FFF2-40B4-BE49-F238E27FC236}">
                <a16:creationId xmlns:a16="http://schemas.microsoft.com/office/drawing/2014/main" id="{7839FEDB-6C4D-429E-8C18-9DBD02E2ECBE}"/>
              </a:ext>
            </a:extLst>
          </p:cNvPr>
          <p:cNvSpPr txBox="1"/>
          <p:nvPr/>
        </p:nvSpPr>
        <p:spPr>
          <a:xfrm>
            <a:off x="870097" y="3320017"/>
            <a:ext cx="11350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Sort(A) =</a:t>
            </a:r>
          </a:p>
        </p:txBody>
      </p:sp>
      <p:graphicFrame>
        <p:nvGraphicFramePr>
          <p:cNvPr id="9" name="Table 5">
            <a:extLst>
              <a:ext uri="{FF2B5EF4-FFF2-40B4-BE49-F238E27FC236}">
                <a16:creationId xmlns:a16="http://schemas.microsoft.com/office/drawing/2014/main" id="{A4D30C24-9B8B-4A9A-992E-A7CEB791E1C7}"/>
              </a:ext>
            </a:extLst>
          </p:cNvPr>
          <p:cNvGraphicFramePr>
            <a:graphicFrameLocks noGrp="1"/>
          </p:cNvGraphicFramePr>
          <p:nvPr/>
        </p:nvGraphicFramePr>
        <p:xfrm>
          <a:off x="2011680" y="4355167"/>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err="1"/>
                        <a:t>uvw</a:t>
                      </a:r>
                    </a:p>
                  </a:txBody>
                  <a:tcPr/>
                </a:tc>
                <a:tc>
                  <a:txBody>
                    <a:bodyPr/>
                    <a:lstStyle/>
                    <a:p>
                      <a:r>
                        <a:rPr lang="en-US" err="1"/>
                        <a:t>aaa</a:t>
                      </a:r>
                    </a:p>
                  </a:txBody>
                  <a:tcPr/>
                </a:tc>
                <a:tc>
                  <a:txBody>
                    <a:bodyPr/>
                    <a:lstStyle/>
                    <a:p>
                      <a:r>
                        <a:rPr lang="en-US" err="1"/>
                        <a:t>bbc</a:t>
                      </a:r>
                    </a:p>
                  </a:txBody>
                  <a:tcPr/>
                </a:tc>
                <a:tc>
                  <a:txBody>
                    <a:bodyPr/>
                    <a:lstStyle/>
                    <a:p>
                      <a:pPr lvl="0">
                        <a:buNone/>
                      </a:pPr>
                      <a:r>
                        <a:rPr lang="en-US" err="1"/>
                        <a:t>efg</a:t>
                      </a:r>
                    </a:p>
                  </a:txBody>
                  <a:tcPr/>
                </a:tc>
                <a:tc>
                  <a:txBody>
                    <a:bodyPr/>
                    <a:lstStyle/>
                    <a:p>
                      <a:r>
                        <a:rPr lang="en-US" err="1"/>
                        <a:t>gjl</a:t>
                      </a:r>
                    </a:p>
                  </a:txBody>
                  <a:tcPr/>
                </a:tc>
                <a:tc>
                  <a:txBody>
                    <a:bodyPr/>
                    <a:lstStyle/>
                    <a:p>
                      <a:r>
                        <a:rPr lang="en-US" err="1"/>
                        <a:t>abc</a:t>
                      </a:r>
                    </a:p>
                  </a:txBody>
                  <a:tcPr/>
                </a:tc>
                <a:tc>
                  <a:txBody>
                    <a:bodyPr/>
                    <a:lstStyle/>
                    <a:p>
                      <a:r>
                        <a:rPr lang="en-US"/>
                        <a:t>cba</a:t>
                      </a:r>
                    </a:p>
                  </a:txBody>
                  <a:tcPr/>
                </a:tc>
                <a:tc>
                  <a:txBody>
                    <a:bodyPr/>
                    <a:lstStyle/>
                    <a:p>
                      <a:r>
                        <a:rPr lang="en-US" err="1"/>
                        <a:t>ghe</a:t>
                      </a:r>
                    </a:p>
                  </a:txBody>
                  <a:tcPr/>
                </a:tc>
                <a:extLst>
                  <a:ext uri="{0D108BD9-81ED-4DB2-BD59-A6C34878D82A}">
                    <a16:rowId xmlns:a16="http://schemas.microsoft.com/office/drawing/2014/main" val="4112682001"/>
                  </a:ext>
                </a:extLst>
              </a:tr>
            </a:tbl>
          </a:graphicData>
        </a:graphic>
      </p:graphicFrame>
      <p:graphicFrame>
        <p:nvGraphicFramePr>
          <p:cNvPr id="10" name="Table 9">
            <a:extLst>
              <a:ext uri="{FF2B5EF4-FFF2-40B4-BE49-F238E27FC236}">
                <a16:creationId xmlns:a16="http://schemas.microsoft.com/office/drawing/2014/main" id="{D593B3D5-596B-4E1E-853B-A5B4B09DDE1D}"/>
              </a:ext>
            </a:extLst>
          </p:cNvPr>
          <p:cNvGraphicFramePr>
            <a:graphicFrameLocks noGrp="1"/>
          </p:cNvGraphicFramePr>
          <p:nvPr/>
        </p:nvGraphicFramePr>
        <p:xfrm>
          <a:off x="2011680" y="491337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err="1"/>
                        <a:t>aaa</a:t>
                      </a:r>
                    </a:p>
                  </a:txBody>
                  <a:tcPr/>
                </a:tc>
                <a:tc>
                  <a:txBody>
                    <a:bodyPr/>
                    <a:lstStyle/>
                    <a:p>
                      <a:r>
                        <a:rPr lang="en-US" err="1"/>
                        <a:t>abc</a:t>
                      </a:r>
                    </a:p>
                  </a:txBody>
                  <a:tcPr/>
                </a:tc>
                <a:tc>
                  <a:txBody>
                    <a:bodyPr/>
                    <a:lstStyle/>
                    <a:p>
                      <a:r>
                        <a:rPr lang="en-US" err="1"/>
                        <a:t>bbc</a:t>
                      </a:r>
                    </a:p>
                  </a:txBody>
                  <a:tcPr/>
                </a:tc>
                <a:tc>
                  <a:txBody>
                    <a:bodyPr/>
                    <a:lstStyle/>
                    <a:p>
                      <a:r>
                        <a:rPr lang="en-US"/>
                        <a:t>cba</a:t>
                      </a:r>
                    </a:p>
                  </a:txBody>
                  <a:tcPr/>
                </a:tc>
                <a:tc>
                  <a:txBody>
                    <a:bodyPr/>
                    <a:lstStyle/>
                    <a:p>
                      <a:r>
                        <a:rPr lang="en-US" err="1"/>
                        <a:t>efg</a:t>
                      </a:r>
                    </a:p>
                  </a:txBody>
                  <a:tcPr/>
                </a:tc>
                <a:tc>
                  <a:txBody>
                    <a:bodyPr/>
                    <a:lstStyle/>
                    <a:p>
                      <a:r>
                        <a:rPr lang="en-US" err="1"/>
                        <a:t>ghe</a:t>
                      </a:r>
                    </a:p>
                  </a:txBody>
                  <a:tcPr/>
                </a:tc>
                <a:tc>
                  <a:txBody>
                    <a:bodyPr/>
                    <a:lstStyle/>
                    <a:p>
                      <a:r>
                        <a:rPr lang="en-US" err="1"/>
                        <a:t>gjl</a:t>
                      </a:r>
                    </a:p>
                  </a:txBody>
                  <a:tcPr/>
                </a:tc>
                <a:tc>
                  <a:txBody>
                    <a:bodyPr/>
                    <a:lstStyle/>
                    <a:p>
                      <a:r>
                        <a:rPr lang="en-US" err="1"/>
                        <a:t>uvw</a:t>
                      </a:r>
                    </a:p>
                  </a:txBody>
                  <a:tcPr/>
                </a:tc>
                <a:extLst>
                  <a:ext uri="{0D108BD9-81ED-4DB2-BD59-A6C34878D82A}">
                    <a16:rowId xmlns:a16="http://schemas.microsoft.com/office/drawing/2014/main" val="4112682001"/>
                  </a:ext>
                </a:extLst>
              </a:tr>
            </a:tbl>
          </a:graphicData>
        </a:graphic>
      </p:graphicFrame>
      <p:sp>
        <p:nvSpPr>
          <p:cNvPr id="11" name="TextBox 10">
            <a:extLst>
              <a:ext uri="{FF2B5EF4-FFF2-40B4-BE49-F238E27FC236}">
                <a16:creationId xmlns:a16="http://schemas.microsoft.com/office/drawing/2014/main" id="{B96B6D20-0743-4E00-9935-D856542DE00B}"/>
              </a:ext>
            </a:extLst>
          </p:cNvPr>
          <p:cNvSpPr txBox="1"/>
          <p:nvPr/>
        </p:nvSpPr>
        <p:spPr>
          <a:xfrm>
            <a:off x="1392865" y="4334540"/>
            <a:ext cx="64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a:t>
            </a:r>
          </a:p>
        </p:txBody>
      </p:sp>
      <p:sp>
        <p:nvSpPr>
          <p:cNvPr id="12" name="TextBox 11">
            <a:extLst>
              <a:ext uri="{FF2B5EF4-FFF2-40B4-BE49-F238E27FC236}">
                <a16:creationId xmlns:a16="http://schemas.microsoft.com/office/drawing/2014/main" id="{EE4094DA-6B85-4F12-A5DF-54CC660AF107}"/>
              </a:ext>
            </a:extLst>
          </p:cNvPr>
          <p:cNvSpPr txBox="1"/>
          <p:nvPr/>
        </p:nvSpPr>
        <p:spPr>
          <a:xfrm>
            <a:off x="870097" y="4861738"/>
            <a:ext cx="11350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Sort(A) =</a:t>
            </a:r>
          </a:p>
        </p:txBody>
      </p:sp>
    </p:spTree>
    <p:extLst>
      <p:ext uri="{BB962C8B-B14F-4D97-AF65-F5344CB8AC3E}">
        <p14:creationId xmlns:p14="http://schemas.microsoft.com/office/powerpoint/2010/main" val="35683729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825C-D8C4-4005-9BFE-580079358A74}"/>
              </a:ext>
            </a:extLst>
          </p:cNvPr>
          <p:cNvSpPr>
            <a:spLocks noGrp="1"/>
          </p:cNvSpPr>
          <p:nvPr>
            <p:ph type="title"/>
          </p:nvPr>
        </p:nvSpPr>
        <p:spPr>
          <a:xfrm>
            <a:off x="838200" y="346540"/>
            <a:ext cx="10515600" cy="1325563"/>
          </a:xfrm>
        </p:spPr>
        <p:txBody>
          <a:bodyPr/>
          <a:lstStyle/>
          <a:p>
            <a:r>
              <a:rPr lang="en-US">
                <a:cs typeface="Calibri Light"/>
              </a:rPr>
              <a:t>Sorting</a:t>
            </a:r>
            <a:endParaRPr lang="en-US"/>
          </a:p>
        </p:txBody>
      </p:sp>
      <p:sp>
        <p:nvSpPr>
          <p:cNvPr id="3" name="Content Placeholder 2">
            <a:extLst>
              <a:ext uri="{FF2B5EF4-FFF2-40B4-BE49-F238E27FC236}">
                <a16:creationId xmlns:a16="http://schemas.microsoft.com/office/drawing/2014/main" id="{315FCBEB-C1D0-4B24-81FD-7ECC0B65098B}"/>
              </a:ext>
            </a:extLst>
          </p:cNvPr>
          <p:cNvSpPr>
            <a:spLocks noGrp="1"/>
          </p:cNvSpPr>
          <p:nvPr>
            <p:ph idx="1"/>
          </p:nvPr>
        </p:nvSpPr>
        <p:spPr>
          <a:xfrm>
            <a:off x="838200" y="1825625"/>
            <a:ext cx="10515600" cy="4673722"/>
          </a:xfrm>
        </p:spPr>
        <p:txBody>
          <a:bodyPr vert="horz" lIns="91440" tIns="45720" rIns="91440" bIns="45720" rtlCol="0" anchor="t">
            <a:normAutofit lnSpcReduction="10000"/>
          </a:bodyPr>
          <a:lstStyle/>
          <a:p>
            <a:r>
              <a:rPr lang="en-US">
                <a:cs typeface="Calibri"/>
              </a:rPr>
              <a:t>Puts elements of a list in a certain order.</a:t>
            </a:r>
            <a:endParaRPr lang="en-US"/>
          </a:p>
          <a:p>
            <a:r>
              <a:rPr lang="en-US">
                <a:cs typeface="Calibri"/>
              </a:rPr>
              <a:t>Numerical order</a:t>
            </a:r>
          </a:p>
          <a:p>
            <a:endParaRPr lang="en-US">
              <a:cs typeface="Calibri"/>
            </a:endParaRPr>
          </a:p>
          <a:p>
            <a:endParaRPr lang="en-US">
              <a:cs typeface="Calibri"/>
            </a:endParaRPr>
          </a:p>
          <a:p>
            <a:r>
              <a:rPr lang="en-US">
                <a:cs typeface="Calibri"/>
              </a:rPr>
              <a:t>Lexicographic order</a:t>
            </a:r>
          </a:p>
          <a:p>
            <a:endParaRPr lang="en-US">
              <a:cs typeface="Calibri"/>
            </a:endParaRPr>
          </a:p>
          <a:p>
            <a:endParaRPr lang="en-US">
              <a:cs typeface="Calibri"/>
            </a:endParaRPr>
          </a:p>
          <a:p>
            <a:endParaRPr lang="en-US">
              <a:cs typeface="Calibri"/>
            </a:endParaRPr>
          </a:p>
          <a:p>
            <a:pPr>
              <a:buFont typeface="Arial"/>
              <a:buChar char="•"/>
            </a:pPr>
            <a:r>
              <a:rPr lang="en-US">
                <a:cs typeface="Calibri"/>
              </a:rPr>
              <a:t>Complex data types such as multi-dimensional, categorical etc have their own specific sort order.</a:t>
            </a:r>
          </a:p>
          <a:p>
            <a:endParaRPr lang="en-US">
              <a:cs typeface="Calibri"/>
            </a:endParaRPr>
          </a:p>
          <a:p>
            <a:endParaRPr lang="en-US">
              <a:cs typeface="Calibri"/>
            </a:endParaRPr>
          </a:p>
          <a:p>
            <a:endParaRPr lang="en-US">
              <a:cs typeface="Calibri"/>
            </a:endParaRPr>
          </a:p>
        </p:txBody>
      </p:sp>
      <p:graphicFrame>
        <p:nvGraphicFramePr>
          <p:cNvPr id="5" name="Table 5">
            <a:extLst>
              <a:ext uri="{FF2B5EF4-FFF2-40B4-BE49-F238E27FC236}">
                <a16:creationId xmlns:a16="http://schemas.microsoft.com/office/drawing/2014/main" id="{3521F030-A354-4582-906D-C0C8AA8E0C52}"/>
              </a:ext>
            </a:extLst>
          </p:cNvPr>
          <p:cNvGraphicFramePr>
            <a:graphicFrameLocks noGrp="1"/>
          </p:cNvGraphicFramePr>
          <p:nvPr/>
        </p:nvGraphicFramePr>
        <p:xfrm>
          <a:off x="2011680" y="281344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9</a:t>
                      </a:r>
                    </a:p>
                  </a:txBody>
                  <a:tcPr/>
                </a:tc>
                <a:tc>
                  <a:txBody>
                    <a:bodyPr/>
                    <a:lstStyle/>
                    <a:p>
                      <a:r>
                        <a:rPr lang="en-US"/>
                        <a:t>1</a:t>
                      </a:r>
                    </a:p>
                  </a:txBody>
                  <a:tcPr/>
                </a:tc>
                <a:tc>
                  <a:txBody>
                    <a:bodyPr/>
                    <a:lstStyle/>
                    <a:p>
                      <a:r>
                        <a:rPr lang="en-US"/>
                        <a:t>17</a:t>
                      </a:r>
                    </a:p>
                  </a:txBody>
                  <a:tcPr/>
                </a:tc>
                <a:tc>
                  <a:txBody>
                    <a:bodyPr/>
                    <a:lstStyle/>
                    <a:p>
                      <a:r>
                        <a:rPr lang="en-US"/>
                        <a:t>18</a:t>
                      </a:r>
                    </a:p>
                  </a:txBody>
                  <a:tcPr/>
                </a:tc>
                <a:tc>
                  <a:txBody>
                    <a:bodyPr/>
                    <a:lstStyle/>
                    <a:p>
                      <a:r>
                        <a:rPr lang="en-US"/>
                        <a:t>3</a:t>
                      </a:r>
                    </a:p>
                  </a:txBody>
                  <a:tcPr/>
                </a:tc>
                <a:tc>
                  <a:txBody>
                    <a:bodyPr/>
                    <a:lstStyle/>
                    <a:p>
                      <a:r>
                        <a:rPr lang="en-US"/>
                        <a:t>0</a:t>
                      </a:r>
                    </a:p>
                  </a:txBody>
                  <a:tcPr/>
                </a:tc>
                <a:tc>
                  <a:txBody>
                    <a:bodyPr/>
                    <a:lstStyle/>
                    <a:p>
                      <a:r>
                        <a:rPr lang="en-US"/>
                        <a:t>1</a:t>
                      </a:r>
                    </a:p>
                  </a:txBody>
                  <a:tcPr/>
                </a:tc>
                <a:tc>
                  <a:txBody>
                    <a:bodyPr/>
                    <a:lstStyle/>
                    <a:p>
                      <a:r>
                        <a:rPr lang="en-US"/>
                        <a:t>4</a:t>
                      </a:r>
                    </a:p>
                  </a:txBody>
                  <a:tcPr/>
                </a:tc>
                <a:extLst>
                  <a:ext uri="{0D108BD9-81ED-4DB2-BD59-A6C34878D82A}">
                    <a16:rowId xmlns:a16="http://schemas.microsoft.com/office/drawing/2014/main" val="4112682001"/>
                  </a:ext>
                </a:extLst>
              </a:tr>
            </a:tbl>
          </a:graphicData>
        </a:graphic>
      </p:graphicFrame>
      <p:graphicFrame>
        <p:nvGraphicFramePr>
          <p:cNvPr id="6" name="Table 5">
            <a:extLst>
              <a:ext uri="{FF2B5EF4-FFF2-40B4-BE49-F238E27FC236}">
                <a16:creationId xmlns:a16="http://schemas.microsoft.com/office/drawing/2014/main" id="{589E8672-E5AF-455B-BD31-8A68DC21B669}"/>
              </a:ext>
            </a:extLst>
          </p:cNvPr>
          <p:cNvGraphicFramePr>
            <a:graphicFrameLocks noGrp="1"/>
          </p:cNvGraphicFramePr>
          <p:nvPr/>
        </p:nvGraphicFramePr>
        <p:xfrm>
          <a:off x="2011680" y="3371655"/>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a:t>0</a:t>
                      </a:r>
                    </a:p>
                  </a:txBody>
                  <a:tcPr/>
                </a:tc>
                <a:tc>
                  <a:txBody>
                    <a:bodyPr/>
                    <a:lstStyle/>
                    <a:p>
                      <a:r>
                        <a:rPr lang="en-US"/>
                        <a:t>1</a:t>
                      </a:r>
                    </a:p>
                  </a:txBody>
                  <a:tcPr/>
                </a:tc>
                <a:tc>
                  <a:txBody>
                    <a:bodyPr/>
                    <a:lstStyle/>
                    <a:p>
                      <a:r>
                        <a:rPr lang="en-US"/>
                        <a:t>1</a:t>
                      </a:r>
                    </a:p>
                  </a:txBody>
                  <a:tcPr/>
                </a:tc>
                <a:tc>
                  <a:txBody>
                    <a:bodyPr/>
                    <a:lstStyle/>
                    <a:p>
                      <a:r>
                        <a:rPr lang="en-US"/>
                        <a:t>3</a:t>
                      </a:r>
                    </a:p>
                  </a:txBody>
                  <a:tcPr/>
                </a:tc>
                <a:tc>
                  <a:txBody>
                    <a:bodyPr/>
                    <a:lstStyle/>
                    <a:p>
                      <a:r>
                        <a:rPr lang="en-US"/>
                        <a:t>4</a:t>
                      </a:r>
                    </a:p>
                  </a:txBody>
                  <a:tcPr/>
                </a:tc>
                <a:tc>
                  <a:txBody>
                    <a:bodyPr/>
                    <a:lstStyle/>
                    <a:p>
                      <a:r>
                        <a:rPr lang="en-US"/>
                        <a:t>9</a:t>
                      </a:r>
                    </a:p>
                  </a:txBody>
                  <a:tcPr/>
                </a:tc>
                <a:tc>
                  <a:txBody>
                    <a:bodyPr/>
                    <a:lstStyle/>
                    <a:p>
                      <a:r>
                        <a:rPr lang="en-US"/>
                        <a:t>17</a:t>
                      </a:r>
                    </a:p>
                  </a:txBody>
                  <a:tcPr/>
                </a:tc>
                <a:tc>
                  <a:txBody>
                    <a:bodyPr/>
                    <a:lstStyle/>
                    <a:p>
                      <a:r>
                        <a:rPr lang="en-US"/>
                        <a:t>18</a:t>
                      </a:r>
                    </a:p>
                  </a:txBody>
                  <a:tcPr/>
                </a:tc>
                <a:extLst>
                  <a:ext uri="{0D108BD9-81ED-4DB2-BD59-A6C34878D82A}">
                    <a16:rowId xmlns:a16="http://schemas.microsoft.com/office/drawing/2014/main" val="4112682001"/>
                  </a:ext>
                </a:extLst>
              </a:tr>
            </a:tbl>
          </a:graphicData>
        </a:graphic>
      </p:graphicFrame>
      <p:sp>
        <p:nvSpPr>
          <p:cNvPr id="7" name="TextBox 6">
            <a:extLst>
              <a:ext uri="{FF2B5EF4-FFF2-40B4-BE49-F238E27FC236}">
                <a16:creationId xmlns:a16="http://schemas.microsoft.com/office/drawing/2014/main" id="{FA9C8160-6D7C-46B4-8DD0-76F2CF88CB39}"/>
              </a:ext>
            </a:extLst>
          </p:cNvPr>
          <p:cNvSpPr txBox="1"/>
          <p:nvPr/>
        </p:nvSpPr>
        <p:spPr>
          <a:xfrm>
            <a:off x="1392865" y="2792819"/>
            <a:ext cx="64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a:t>
            </a:r>
          </a:p>
        </p:txBody>
      </p:sp>
      <p:sp>
        <p:nvSpPr>
          <p:cNvPr id="8" name="TextBox 7">
            <a:extLst>
              <a:ext uri="{FF2B5EF4-FFF2-40B4-BE49-F238E27FC236}">
                <a16:creationId xmlns:a16="http://schemas.microsoft.com/office/drawing/2014/main" id="{7839FEDB-6C4D-429E-8C18-9DBD02E2ECBE}"/>
              </a:ext>
            </a:extLst>
          </p:cNvPr>
          <p:cNvSpPr txBox="1"/>
          <p:nvPr/>
        </p:nvSpPr>
        <p:spPr>
          <a:xfrm>
            <a:off x="870097" y="3320017"/>
            <a:ext cx="11350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Sort(A) =</a:t>
            </a:r>
          </a:p>
        </p:txBody>
      </p:sp>
      <p:graphicFrame>
        <p:nvGraphicFramePr>
          <p:cNvPr id="9" name="Table 5">
            <a:extLst>
              <a:ext uri="{FF2B5EF4-FFF2-40B4-BE49-F238E27FC236}">
                <a16:creationId xmlns:a16="http://schemas.microsoft.com/office/drawing/2014/main" id="{A4D30C24-9B8B-4A9A-992E-A7CEB791E1C7}"/>
              </a:ext>
            </a:extLst>
          </p:cNvPr>
          <p:cNvGraphicFramePr>
            <a:graphicFrameLocks noGrp="1"/>
          </p:cNvGraphicFramePr>
          <p:nvPr/>
        </p:nvGraphicFramePr>
        <p:xfrm>
          <a:off x="2011680" y="4355167"/>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err="1"/>
                        <a:t>uvw</a:t>
                      </a:r>
                    </a:p>
                  </a:txBody>
                  <a:tcPr/>
                </a:tc>
                <a:tc>
                  <a:txBody>
                    <a:bodyPr/>
                    <a:lstStyle/>
                    <a:p>
                      <a:r>
                        <a:rPr lang="en-US" err="1"/>
                        <a:t>aaa</a:t>
                      </a:r>
                    </a:p>
                  </a:txBody>
                  <a:tcPr/>
                </a:tc>
                <a:tc>
                  <a:txBody>
                    <a:bodyPr/>
                    <a:lstStyle/>
                    <a:p>
                      <a:r>
                        <a:rPr lang="en-US" err="1"/>
                        <a:t>bbc</a:t>
                      </a:r>
                    </a:p>
                  </a:txBody>
                  <a:tcPr/>
                </a:tc>
                <a:tc>
                  <a:txBody>
                    <a:bodyPr/>
                    <a:lstStyle/>
                    <a:p>
                      <a:pPr lvl="0">
                        <a:buNone/>
                      </a:pPr>
                      <a:r>
                        <a:rPr lang="en-US" err="1"/>
                        <a:t>efg</a:t>
                      </a:r>
                    </a:p>
                  </a:txBody>
                  <a:tcPr/>
                </a:tc>
                <a:tc>
                  <a:txBody>
                    <a:bodyPr/>
                    <a:lstStyle/>
                    <a:p>
                      <a:r>
                        <a:rPr lang="en-US" err="1"/>
                        <a:t>gjl</a:t>
                      </a:r>
                    </a:p>
                  </a:txBody>
                  <a:tcPr/>
                </a:tc>
                <a:tc>
                  <a:txBody>
                    <a:bodyPr/>
                    <a:lstStyle/>
                    <a:p>
                      <a:r>
                        <a:rPr lang="en-US" err="1"/>
                        <a:t>abc</a:t>
                      </a:r>
                    </a:p>
                  </a:txBody>
                  <a:tcPr/>
                </a:tc>
                <a:tc>
                  <a:txBody>
                    <a:bodyPr/>
                    <a:lstStyle/>
                    <a:p>
                      <a:r>
                        <a:rPr lang="en-US"/>
                        <a:t>cba</a:t>
                      </a:r>
                    </a:p>
                  </a:txBody>
                  <a:tcPr/>
                </a:tc>
                <a:tc>
                  <a:txBody>
                    <a:bodyPr/>
                    <a:lstStyle/>
                    <a:p>
                      <a:r>
                        <a:rPr lang="en-US" err="1"/>
                        <a:t>ghe</a:t>
                      </a:r>
                    </a:p>
                  </a:txBody>
                  <a:tcPr/>
                </a:tc>
                <a:extLst>
                  <a:ext uri="{0D108BD9-81ED-4DB2-BD59-A6C34878D82A}">
                    <a16:rowId xmlns:a16="http://schemas.microsoft.com/office/drawing/2014/main" val="4112682001"/>
                  </a:ext>
                </a:extLst>
              </a:tr>
            </a:tbl>
          </a:graphicData>
        </a:graphic>
      </p:graphicFrame>
      <p:graphicFrame>
        <p:nvGraphicFramePr>
          <p:cNvPr id="10" name="Table 9">
            <a:extLst>
              <a:ext uri="{FF2B5EF4-FFF2-40B4-BE49-F238E27FC236}">
                <a16:creationId xmlns:a16="http://schemas.microsoft.com/office/drawing/2014/main" id="{D593B3D5-596B-4E1E-853B-A5B4B09DDE1D}"/>
              </a:ext>
            </a:extLst>
          </p:cNvPr>
          <p:cNvGraphicFramePr>
            <a:graphicFrameLocks noGrp="1"/>
          </p:cNvGraphicFramePr>
          <p:nvPr/>
        </p:nvGraphicFramePr>
        <p:xfrm>
          <a:off x="2011680" y="4913376"/>
          <a:ext cx="6771968" cy="370840"/>
        </p:xfrm>
        <a:graphic>
          <a:graphicData uri="http://schemas.openxmlformats.org/drawingml/2006/table">
            <a:tbl>
              <a:tblPr firstRow="1" bandRow="1">
                <a:tableStyleId>{5C22544A-7EE6-4342-B048-85BDC9FD1C3A}</a:tableStyleId>
              </a:tblPr>
              <a:tblGrid>
                <a:gridCol w="846496">
                  <a:extLst>
                    <a:ext uri="{9D8B030D-6E8A-4147-A177-3AD203B41FA5}">
                      <a16:colId xmlns:a16="http://schemas.microsoft.com/office/drawing/2014/main" val="2820038553"/>
                    </a:ext>
                  </a:extLst>
                </a:gridCol>
                <a:gridCol w="846496">
                  <a:extLst>
                    <a:ext uri="{9D8B030D-6E8A-4147-A177-3AD203B41FA5}">
                      <a16:colId xmlns:a16="http://schemas.microsoft.com/office/drawing/2014/main" val="3350479450"/>
                    </a:ext>
                  </a:extLst>
                </a:gridCol>
                <a:gridCol w="846496">
                  <a:extLst>
                    <a:ext uri="{9D8B030D-6E8A-4147-A177-3AD203B41FA5}">
                      <a16:colId xmlns:a16="http://schemas.microsoft.com/office/drawing/2014/main" val="3637869983"/>
                    </a:ext>
                  </a:extLst>
                </a:gridCol>
                <a:gridCol w="846496">
                  <a:extLst>
                    <a:ext uri="{9D8B030D-6E8A-4147-A177-3AD203B41FA5}">
                      <a16:colId xmlns:a16="http://schemas.microsoft.com/office/drawing/2014/main" val="3104861193"/>
                    </a:ext>
                  </a:extLst>
                </a:gridCol>
                <a:gridCol w="846496">
                  <a:extLst>
                    <a:ext uri="{9D8B030D-6E8A-4147-A177-3AD203B41FA5}">
                      <a16:colId xmlns:a16="http://schemas.microsoft.com/office/drawing/2014/main" val="2912276478"/>
                    </a:ext>
                  </a:extLst>
                </a:gridCol>
                <a:gridCol w="846496">
                  <a:extLst>
                    <a:ext uri="{9D8B030D-6E8A-4147-A177-3AD203B41FA5}">
                      <a16:colId xmlns:a16="http://schemas.microsoft.com/office/drawing/2014/main" val="3801675840"/>
                    </a:ext>
                  </a:extLst>
                </a:gridCol>
                <a:gridCol w="846496">
                  <a:extLst>
                    <a:ext uri="{9D8B030D-6E8A-4147-A177-3AD203B41FA5}">
                      <a16:colId xmlns:a16="http://schemas.microsoft.com/office/drawing/2014/main" val="3640306774"/>
                    </a:ext>
                  </a:extLst>
                </a:gridCol>
                <a:gridCol w="846496">
                  <a:extLst>
                    <a:ext uri="{9D8B030D-6E8A-4147-A177-3AD203B41FA5}">
                      <a16:colId xmlns:a16="http://schemas.microsoft.com/office/drawing/2014/main" val="3018991089"/>
                    </a:ext>
                  </a:extLst>
                </a:gridCol>
              </a:tblGrid>
              <a:tr h="370840">
                <a:tc>
                  <a:txBody>
                    <a:bodyPr/>
                    <a:lstStyle/>
                    <a:p>
                      <a:r>
                        <a:rPr lang="en-US" err="1"/>
                        <a:t>aaa</a:t>
                      </a:r>
                    </a:p>
                  </a:txBody>
                  <a:tcPr/>
                </a:tc>
                <a:tc>
                  <a:txBody>
                    <a:bodyPr/>
                    <a:lstStyle/>
                    <a:p>
                      <a:r>
                        <a:rPr lang="en-US" err="1"/>
                        <a:t>abc</a:t>
                      </a:r>
                    </a:p>
                  </a:txBody>
                  <a:tcPr/>
                </a:tc>
                <a:tc>
                  <a:txBody>
                    <a:bodyPr/>
                    <a:lstStyle/>
                    <a:p>
                      <a:r>
                        <a:rPr lang="en-US" err="1"/>
                        <a:t>bbc</a:t>
                      </a:r>
                    </a:p>
                  </a:txBody>
                  <a:tcPr/>
                </a:tc>
                <a:tc>
                  <a:txBody>
                    <a:bodyPr/>
                    <a:lstStyle/>
                    <a:p>
                      <a:r>
                        <a:rPr lang="en-US"/>
                        <a:t>cba</a:t>
                      </a:r>
                    </a:p>
                  </a:txBody>
                  <a:tcPr/>
                </a:tc>
                <a:tc>
                  <a:txBody>
                    <a:bodyPr/>
                    <a:lstStyle/>
                    <a:p>
                      <a:r>
                        <a:rPr lang="en-US" err="1"/>
                        <a:t>efg</a:t>
                      </a:r>
                    </a:p>
                  </a:txBody>
                  <a:tcPr/>
                </a:tc>
                <a:tc>
                  <a:txBody>
                    <a:bodyPr/>
                    <a:lstStyle/>
                    <a:p>
                      <a:r>
                        <a:rPr lang="en-US" err="1"/>
                        <a:t>ghe</a:t>
                      </a:r>
                    </a:p>
                  </a:txBody>
                  <a:tcPr/>
                </a:tc>
                <a:tc>
                  <a:txBody>
                    <a:bodyPr/>
                    <a:lstStyle/>
                    <a:p>
                      <a:r>
                        <a:rPr lang="en-US" err="1"/>
                        <a:t>gjl</a:t>
                      </a:r>
                    </a:p>
                  </a:txBody>
                  <a:tcPr/>
                </a:tc>
                <a:tc>
                  <a:txBody>
                    <a:bodyPr/>
                    <a:lstStyle/>
                    <a:p>
                      <a:r>
                        <a:rPr lang="en-US" err="1"/>
                        <a:t>uvw</a:t>
                      </a:r>
                    </a:p>
                  </a:txBody>
                  <a:tcPr/>
                </a:tc>
                <a:extLst>
                  <a:ext uri="{0D108BD9-81ED-4DB2-BD59-A6C34878D82A}">
                    <a16:rowId xmlns:a16="http://schemas.microsoft.com/office/drawing/2014/main" val="4112682001"/>
                  </a:ext>
                </a:extLst>
              </a:tr>
            </a:tbl>
          </a:graphicData>
        </a:graphic>
      </p:graphicFrame>
      <p:sp>
        <p:nvSpPr>
          <p:cNvPr id="11" name="TextBox 10">
            <a:extLst>
              <a:ext uri="{FF2B5EF4-FFF2-40B4-BE49-F238E27FC236}">
                <a16:creationId xmlns:a16="http://schemas.microsoft.com/office/drawing/2014/main" id="{B96B6D20-0743-4E00-9935-D856542DE00B}"/>
              </a:ext>
            </a:extLst>
          </p:cNvPr>
          <p:cNvSpPr txBox="1"/>
          <p:nvPr/>
        </p:nvSpPr>
        <p:spPr>
          <a:xfrm>
            <a:off x="1392865" y="4334540"/>
            <a:ext cx="64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a:t>
            </a:r>
          </a:p>
        </p:txBody>
      </p:sp>
      <p:sp>
        <p:nvSpPr>
          <p:cNvPr id="12" name="TextBox 11">
            <a:extLst>
              <a:ext uri="{FF2B5EF4-FFF2-40B4-BE49-F238E27FC236}">
                <a16:creationId xmlns:a16="http://schemas.microsoft.com/office/drawing/2014/main" id="{EE4094DA-6B85-4F12-A5DF-54CC660AF107}"/>
              </a:ext>
            </a:extLst>
          </p:cNvPr>
          <p:cNvSpPr txBox="1"/>
          <p:nvPr/>
        </p:nvSpPr>
        <p:spPr>
          <a:xfrm>
            <a:off x="870097" y="4861738"/>
            <a:ext cx="11350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Sort(A) =</a:t>
            </a:r>
          </a:p>
        </p:txBody>
      </p:sp>
    </p:spTree>
    <p:extLst>
      <p:ext uri="{BB962C8B-B14F-4D97-AF65-F5344CB8AC3E}">
        <p14:creationId xmlns:p14="http://schemas.microsoft.com/office/powerpoint/2010/main" val="406336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34-A028-43A4-8DC7-20FE86CB8617}"/>
              </a:ext>
            </a:extLst>
          </p:cNvPr>
          <p:cNvSpPr>
            <a:spLocks noGrp="1"/>
          </p:cNvSpPr>
          <p:nvPr>
            <p:ph type="title"/>
          </p:nvPr>
        </p:nvSpPr>
        <p:spPr/>
        <p:txBody>
          <a:bodyPr/>
          <a:lstStyle/>
          <a:p>
            <a:r>
              <a:rPr lang="en-US">
                <a:cs typeface="Calibri Light"/>
              </a:rPr>
              <a:t>Key Insight</a:t>
            </a:r>
            <a:endParaRPr lang="en-US"/>
          </a:p>
        </p:txBody>
      </p:sp>
      <p:sp>
        <p:nvSpPr>
          <p:cNvPr id="3" name="Content Placeholder 2">
            <a:extLst>
              <a:ext uri="{FF2B5EF4-FFF2-40B4-BE49-F238E27FC236}">
                <a16:creationId xmlns:a16="http://schemas.microsoft.com/office/drawing/2014/main" id="{DCC39361-72CC-45CC-B821-13E74A68F60F}"/>
              </a:ext>
            </a:extLst>
          </p:cNvPr>
          <p:cNvSpPr>
            <a:spLocks noGrp="1"/>
          </p:cNvSpPr>
          <p:nvPr>
            <p:ph idx="1"/>
          </p:nvPr>
        </p:nvSpPr>
        <p:spPr/>
        <p:txBody>
          <a:bodyPr vert="horz" lIns="91440" tIns="45720" rIns="91440" bIns="45720" rtlCol="0" anchor="t">
            <a:normAutofit/>
          </a:bodyPr>
          <a:lstStyle/>
          <a:p>
            <a:r>
              <a:rPr lang="en-US">
                <a:ea typeface="+mn-lt"/>
                <a:cs typeface="+mn-lt"/>
              </a:rPr>
              <a:t>Traditional data structures make no assumption about data</a:t>
            </a:r>
          </a:p>
          <a:p>
            <a:r>
              <a:rPr lang="en-US">
                <a:ea typeface="+mn-lt"/>
                <a:cs typeface="+mn-lt"/>
              </a:rPr>
              <a:t>Optimized for worst case</a:t>
            </a: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0260037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C3FEB-8FF5-424C-B393-B69F30E355BC}"/>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Comparison based sorting algorithms</a:t>
            </a:r>
            <a:endParaRPr lang="en-US">
              <a:solidFill>
                <a:schemeClr val="bg1"/>
              </a:solidFill>
            </a:endParaRPr>
          </a:p>
        </p:txBody>
      </p:sp>
      <p:sp>
        <p:nvSpPr>
          <p:cNvPr id="3" name="Content Placeholder 2">
            <a:extLst>
              <a:ext uri="{FF2B5EF4-FFF2-40B4-BE49-F238E27FC236}">
                <a16:creationId xmlns:a16="http://schemas.microsoft.com/office/drawing/2014/main" id="{A918C272-BA80-427C-8AAE-C92596635395}"/>
              </a:ext>
            </a:extLst>
          </p:cNvPr>
          <p:cNvSpPr>
            <a:spLocks noGrp="1"/>
          </p:cNvSpPr>
          <p:nvPr>
            <p:ph idx="1"/>
          </p:nvPr>
        </p:nvSpPr>
        <p:spPr>
          <a:xfrm>
            <a:off x="5358384" y="640081"/>
            <a:ext cx="6024654" cy="5257800"/>
          </a:xfrm>
        </p:spPr>
        <p:txBody>
          <a:bodyPr anchor="ctr">
            <a:normAutofit/>
          </a:bodyPr>
          <a:lstStyle/>
          <a:p>
            <a:endParaRPr lang="en-US" sz="2400"/>
          </a:p>
        </p:txBody>
      </p:sp>
    </p:spTree>
    <p:extLst>
      <p:ext uri="{BB962C8B-B14F-4D97-AF65-F5344CB8AC3E}">
        <p14:creationId xmlns:p14="http://schemas.microsoft.com/office/powerpoint/2010/main" val="12680778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DA6E-3D69-4D43-B94C-8FE7211A569B}"/>
              </a:ext>
            </a:extLst>
          </p:cNvPr>
          <p:cNvSpPr>
            <a:spLocks noGrp="1"/>
          </p:cNvSpPr>
          <p:nvPr>
            <p:ph type="title"/>
          </p:nvPr>
        </p:nvSpPr>
        <p:spPr/>
        <p:txBody>
          <a:bodyPr/>
          <a:lstStyle/>
          <a:p>
            <a:r>
              <a:rPr lang="en-US">
                <a:cs typeface="Calibri Light"/>
              </a:rPr>
              <a:t>Comparison based Sorting </a:t>
            </a:r>
            <a:endParaRPr lang="en-US"/>
          </a:p>
        </p:txBody>
      </p:sp>
      <p:sp>
        <p:nvSpPr>
          <p:cNvPr id="3" name="Content Placeholder 2">
            <a:extLst>
              <a:ext uri="{FF2B5EF4-FFF2-40B4-BE49-F238E27FC236}">
                <a16:creationId xmlns:a16="http://schemas.microsoft.com/office/drawing/2014/main" id="{BA364B70-2747-471A-8244-CD35FD7057B0}"/>
              </a:ext>
            </a:extLst>
          </p:cNvPr>
          <p:cNvSpPr>
            <a:spLocks noGrp="1"/>
          </p:cNvSpPr>
          <p:nvPr>
            <p:ph idx="1"/>
          </p:nvPr>
        </p:nvSpPr>
        <p:spPr/>
        <p:txBody>
          <a:bodyPr vert="horz" lIns="91440" tIns="45720" rIns="91440" bIns="45720" rtlCol="0" anchor="t">
            <a:normAutofit/>
          </a:bodyPr>
          <a:lstStyle/>
          <a:p>
            <a:r>
              <a:rPr lang="en-US">
                <a:ea typeface="+mn-lt"/>
                <a:cs typeface="+mn-lt"/>
              </a:rPr>
              <a:t>Use a comparison function that determines which of two elements should occur first in the final sorted list. </a:t>
            </a:r>
            <a:endParaRPr lang="en-US"/>
          </a:p>
          <a:p>
            <a:r>
              <a:rPr lang="en-US">
                <a:cs typeface="Calibri"/>
              </a:rPr>
              <a:t>Compare two elements and then swap if needed.</a:t>
            </a:r>
          </a:p>
          <a:p>
            <a:r>
              <a:rPr lang="en-US">
                <a:cs typeface="Calibri"/>
              </a:rPr>
              <a:t>Some popular sorting functions: </a:t>
            </a:r>
            <a:r>
              <a:rPr lang="en-US" b="1">
                <a:cs typeface="Calibri"/>
              </a:rPr>
              <a:t>Quick Sort, Heap Sort, Insertion Sort, Tim Sort, Bubble Sort, Selection Sort</a:t>
            </a:r>
          </a:p>
          <a:p>
            <a:endParaRPr lang="en-US" b="1">
              <a:cs typeface="Calibri"/>
            </a:endParaRPr>
          </a:p>
          <a:p>
            <a:pPr marL="0" indent="0">
              <a:buNone/>
            </a:pPr>
            <a:endParaRPr lang="en-US" b="1">
              <a:cs typeface="Calibri"/>
            </a:endParaRPr>
          </a:p>
        </p:txBody>
      </p:sp>
    </p:spTree>
    <p:extLst>
      <p:ext uri="{BB962C8B-B14F-4D97-AF65-F5344CB8AC3E}">
        <p14:creationId xmlns:p14="http://schemas.microsoft.com/office/powerpoint/2010/main" val="39172368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4296-E508-462D-B45C-7636FE783BA9}"/>
              </a:ext>
            </a:extLst>
          </p:cNvPr>
          <p:cNvSpPr>
            <a:spLocks noGrp="1"/>
          </p:cNvSpPr>
          <p:nvPr>
            <p:ph type="title"/>
          </p:nvPr>
        </p:nvSpPr>
        <p:spPr/>
        <p:txBody>
          <a:bodyPr/>
          <a:lstStyle/>
          <a:p>
            <a:r>
              <a:rPr lang="en-US">
                <a:cs typeface="Calibri Light"/>
              </a:rPr>
              <a:t>Bubble Sort</a:t>
            </a:r>
            <a:endParaRPr lang="en-US"/>
          </a:p>
        </p:txBody>
      </p:sp>
      <p:sp>
        <p:nvSpPr>
          <p:cNvPr id="3" name="Content Placeholder 2">
            <a:extLst>
              <a:ext uri="{FF2B5EF4-FFF2-40B4-BE49-F238E27FC236}">
                <a16:creationId xmlns:a16="http://schemas.microsoft.com/office/drawing/2014/main" id="{C5649D4F-D710-4A88-B650-69D322EBE173}"/>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cs typeface="Calibri"/>
              </a:rPr>
              <a:t> Compare each pair of adjacent elements</a:t>
            </a:r>
            <a:endParaRPr lang="en-US"/>
          </a:p>
          <a:p>
            <a:pPr marL="514350" indent="-514350">
              <a:buAutoNum type="arabicPeriod"/>
            </a:pPr>
            <a:r>
              <a:rPr lang="en-US">
                <a:cs typeface="Calibri"/>
              </a:rPr>
              <a:t> Swap the two of necessary</a:t>
            </a:r>
          </a:p>
          <a:p>
            <a:pPr marL="514350" indent="-514350">
              <a:buAutoNum type="arabicPeriod"/>
            </a:pPr>
            <a:r>
              <a:rPr lang="en-US">
                <a:cs typeface="Calibri"/>
              </a:rPr>
              <a:t>Repeat Until array is sorted</a:t>
            </a:r>
          </a:p>
        </p:txBody>
      </p:sp>
    </p:spTree>
    <p:extLst>
      <p:ext uri="{BB962C8B-B14F-4D97-AF65-F5344CB8AC3E}">
        <p14:creationId xmlns:p14="http://schemas.microsoft.com/office/powerpoint/2010/main" val="26303653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2E65-0736-4C31-8C3A-EC8F1B341C88}"/>
              </a:ext>
            </a:extLst>
          </p:cNvPr>
          <p:cNvSpPr>
            <a:spLocks noGrp="1"/>
          </p:cNvSpPr>
          <p:nvPr>
            <p:ph type="title"/>
          </p:nvPr>
        </p:nvSpPr>
        <p:spPr/>
        <p:txBody>
          <a:bodyPr/>
          <a:lstStyle/>
          <a:p>
            <a:r>
              <a:rPr lang="en-US">
                <a:cs typeface="Calibri Light"/>
              </a:rPr>
              <a:t>Bubble Sort Example</a:t>
            </a:r>
            <a:endParaRPr lang="en-US"/>
          </a:p>
        </p:txBody>
      </p:sp>
      <p:pic>
        <p:nvPicPr>
          <p:cNvPr id="4" name="Picture 4" descr="A picture containing chart&#10;&#10;Description automatically generated">
            <a:extLst>
              <a:ext uri="{FF2B5EF4-FFF2-40B4-BE49-F238E27FC236}">
                <a16:creationId xmlns:a16="http://schemas.microsoft.com/office/drawing/2014/main" id="{33BF1A15-9030-431E-9354-48386524FFA2}"/>
              </a:ext>
            </a:extLst>
          </p:cNvPr>
          <p:cNvPicPr>
            <a:picLocks noGrp="1" noChangeAspect="1"/>
          </p:cNvPicPr>
          <p:nvPr>
            <p:ph idx="1"/>
          </p:nvPr>
        </p:nvPicPr>
        <p:blipFill>
          <a:blip r:embed="rId2"/>
          <a:stretch>
            <a:fillRect/>
          </a:stretch>
        </p:blipFill>
        <p:spPr>
          <a:xfrm>
            <a:off x="1687574" y="1825625"/>
            <a:ext cx="8816851" cy="4351338"/>
          </a:xfrm>
        </p:spPr>
      </p:pic>
    </p:spTree>
    <p:extLst>
      <p:ext uri="{BB962C8B-B14F-4D97-AF65-F5344CB8AC3E}">
        <p14:creationId xmlns:p14="http://schemas.microsoft.com/office/powerpoint/2010/main" val="3681784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4296-E508-462D-B45C-7636FE783BA9}"/>
              </a:ext>
            </a:extLst>
          </p:cNvPr>
          <p:cNvSpPr>
            <a:spLocks noGrp="1"/>
          </p:cNvSpPr>
          <p:nvPr>
            <p:ph type="title"/>
          </p:nvPr>
        </p:nvSpPr>
        <p:spPr/>
        <p:txBody>
          <a:bodyPr/>
          <a:lstStyle/>
          <a:p>
            <a:r>
              <a:rPr lang="en-US">
                <a:cs typeface="Calibri Light"/>
              </a:rPr>
              <a:t>Insertion Sort</a:t>
            </a:r>
            <a:endParaRPr lang="en-US"/>
          </a:p>
        </p:txBody>
      </p:sp>
      <p:sp>
        <p:nvSpPr>
          <p:cNvPr id="3" name="Content Placeholder 2">
            <a:extLst>
              <a:ext uri="{FF2B5EF4-FFF2-40B4-BE49-F238E27FC236}">
                <a16:creationId xmlns:a16="http://schemas.microsoft.com/office/drawing/2014/main" id="{C5649D4F-D710-4A88-B650-69D322EBE173}"/>
              </a:ext>
            </a:extLst>
          </p:cNvPr>
          <p:cNvSpPr>
            <a:spLocks noGrp="1"/>
          </p:cNvSpPr>
          <p:nvPr>
            <p:ph idx="1"/>
          </p:nvPr>
        </p:nvSpPr>
        <p:spPr/>
        <p:txBody>
          <a:bodyPr vert="horz" lIns="91440" tIns="45720" rIns="91440" bIns="45720" rtlCol="0" anchor="t">
            <a:normAutofit/>
          </a:bodyPr>
          <a:lstStyle/>
          <a:p>
            <a:r>
              <a:rPr lang="en-US">
                <a:cs typeface="Calibri"/>
              </a:rPr>
              <a:t>Just like sorting a deck of cards.</a:t>
            </a:r>
          </a:p>
          <a:p>
            <a:endParaRPr lang="en-US">
              <a:cs typeface="Calibri"/>
            </a:endParaRPr>
          </a:p>
          <a:p>
            <a:pPr marL="514350" indent="-514350">
              <a:buAutoNum type="arabicPeriod"/>
            </a:pPr>
            <a:r>
              <a:rPr lang="en-US">
                <a:cs typeface="Calibri"/>
              </a:rPr>
              <a:t>Maintain a sorted deck of cards seen until now.</a:t>
            </a:r>
          </a:p>
          <a:p>
            <a:pPr marL="514350" indent="-514350">
              <a:buAutoNum type="arabicPeriod"/>
            </a:pPr>
            <a:r>
              <a:rPr lang="en-US">
                <a:cs typeface="Calibri"/>
              </a:rPr>
              <a:t>For a new card, find the position in the sorted deck</a:t>
            </a:r>
          </a:p>
          <a:p>
            <a:pPr marL="514350" indent="-514350">
              <a:buAutoNum type="arabicPeriod"/>
            </a:pPr>
            <a:r>
              <a:rPr lang="en-US">
                <a:cs typeface="Calibri"/>
              </a:rPr>
              <a:t>Place the card in the position by shifting the following cards</a:t>
            </a:r>
            <a:endParaRPr lang="en-US"/>
          </a:p>
          <a:p>
            <a:pPr marL="514350" indent="-514350">
              <a:buAutoNum type="arabicPeriod"/>
            </a:pPr>
            <a:r>
              <a:rPr lang="en-US">
                <a:cs typeface="Calibri"/>
              </a:rPr>
              <a:t>Repeat Until no new incoming card</a:t>
            </a:r>
          </a:p>
          <a:p>
            <a:pPr marL="514350" indent="-514350">
              <a:buAutoNum type="arabicPeriod"/>
            </a:pPr>
            <a:endParaRPr lang="en-US">
              <a:cs typeface="Calibri"/>
            </a:endParaRPr>
          </a:p>
        </p:txBody>
      </p:sp>
    </p:spTree>
    <p:extLst>
      <p:ext uri="{BB962C8B-B14F-4D97-AF65-F5344CB8AC3E}">
        <p14:creationId xmlns:p14="http://schemas.microsoft.com/office/powerpoint/2010/main" val="8902731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2E65-0736-4C31-8C3A-EC8F1B341C88}"/>
              </a:ext>
            </a:extLst>
          </p:cNvPr>
          <p:cNvSpPr>
            <a:spLocks noGrp="1"/>
          </p:cNvSpPr>
          <p:nvPr>
            <p:ph type="title"/>
          </p:nvPr>
        </p:nvSpPr>
        <p:spPr/>
        <p:txBody>
          <a:bodyPr/>
          <a:lstStyle/>
          <a:p>
            <a:r>
              <a:rPr lang="en-US">
                <a:cs typeface="Calibri Light"/>
              </a:rPr>
              <a:t>Insertion Sort Example</a:t>
            </a:r>
            <a:endParaRPr lang="en-US"/>
          </a:p>
        </p:txBody>
      </p:sp>
      <p:pic>
        <p:nvPicPr>
          <p:cNvPr id="3" name="Picture 3" descr="Diagram&#10;&#10;Description automatically generated">
            <a:extLst>
              <a:ext uri="{FF2B5EF4-FFF2-40B4-BE49-F238E27FC236}">
                <a16:creationId xmlns:a16="http://schemas.microsoft.com/office/drawing/2014/main" id="{BD6673CD-F203-453E-9107-C061F52985BC}"/>
              </a:ext>
            </a:extLst>
          </p:cNvPr>
          <p:cNvPicPr>
            <a:picLocks noGrp="1" noChangeAspect="1"/>
          </p:cNvPicPr>
          <p:nvPr>
            <p:ph idx="1"/>
          </p:nvPr>
        </p:nvPicPr>
        <p:blipFill>
          <a:blip r:embed="rId3"/>
          <a:stretch>
            <a:fillRect/>
          </a:stretch>
        </p:blipFill>
        <p:spPr>
          <a:xfrm>
            <a:off x="2151209" y="1430514"/>
            <a:ext cx="7528339" cy="4351338"/>
          </a:xfrm>
        </p:spPr>
      </p:pic>
      <p:sp>
        <p:nvSpPr>
          <p:cNvPr id="4" name="TextBox 3">
            <a:extLst>
              <a:ext uri="{FF2B5EF4-FFF2-40B4-BE49-F238E27FC236}">
                <a16:creationId xmlns:a16="http://schemas.microsoft.com/office/drawing/2014/main" id="{C4156A7D-5D8A-4F53-B348-5579D7A08CE8}"/>
              </a:ext>
            </a:extLst>
          </p:cNvPr>
          <p:cNvSpPr txBox="1"/>
          <p:nvPr/>
        </p:nvSpPr>
        <p:spPr>
          <a:xfrm>
            <a:off x="1305603" y="6069298"/>
            <a:ext cx="104518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Quite fast if numbers are close to actual positions (nearly sorted array )!!</a:t>
            </a:r>
            <a:endParaRPr lang="en-US" sz="2400" b="1">
              <a:cs typeface="Calibri"/>
            </a:endParaRPr>
          </a:p>
        </p:txBody>
      </p:sp>
    </p:spTree>
    <p:extLst>
      <p:ext uri="{BB962C8B-B14F-4D97-AF65-F5344CB8AC3E}">
        <p14:creationId xmlns:p14="http://schemas.microsoft.com/office/powerpoint/2010/main" val="4127613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D8F7-9B26-44BD-89B7-7545ED03FDD9}"/>
              </a:ext>
            </a:extLst>
          </p:cNvPr>
          <p:cNvSpPr>
            <a:spLocks noGrp="1"/>
          </p:cNvSpPr>
          <p:nvPr>
            <p:ph type="title"/>
          </p:nvPr>
        </p:nvSpPr>
        <p:spPr/>
        <p:txBody>
          <a:bodyPr/>
          <a:lstStyle/>
          <a:p>
            <a:r>
              <a:rPr lang="en-US">
                <a:cs typeface="Calibri Light"/>
              </a:rPr>
              <a:t>Complexity of comparison-based algorithms</a:t>
            </a:r>
            <a:endParaRPr lang="en-US"/>
          </a:p>
        </p:txBody>
      </p:sp>
      <p:sp>
        <p:nvSpPr>
          <p:cNvPr id="3" name="Content Placeholder 2">
            <a:extLst>
              <a:ext uri="{FF2B5EF4-FFF2-40B4-BE49-F238E27FC236}">
                <a16:creationId xmlns:a16="http://schemas.microsoft.com/office/drawing/2014/main" id="{479E39F6-C902-4B43-8005-F67B0492B9AA}"/>
              </a:ext>
            </a:extLst>
          </p:cNvPr>
          <p:cNvSpPr>
            <a:spLocks noGrp="1"/>
          </p:cNvSpPr>
          <p:nvPr>
            <p:ph idx="1"/>
          </p:nvPr>
        </p:nvSpPr>
        <p:spPr>
          <a:xfrm>
            <a:off x="838200" y="1825625"/>
            <a:ext cx="10777537" cy="4351338"/>
          </a:xfrm>
        </p:spPr>
        <p:txBody>
          <a:bodyPr vert="horz" lIns="91440" tIns="45720" rIns="91440" bIns="45720" rtlCol="0" anchor="t">
            <a:normAutofit/>
          </a:bodyPr>
          <a:lstStyle/>
          <a:p>
            <a:r>
              <a:rPr lang="en-US">
                <a:ea typeface="+mn-lt"/>
                <a:cs typeface="+mn-lt"/>
              </a:rPr>
              <a:t>Number of comparisons required is atleast O(N log(N)).</a:t>
            </a:r>
          </a:p>
          <a:p>
            <a:r>
              <a:rPr lang="en-US">
                <a:cs typeface="Calibri"/>
              </a:rPr>
              <a:t>Proof: </a:t>
            </a:r>
          </a:p>
          <a:p>
            <a:pPr lvl="1"/>
            <a:r>
              <a:rPr lang="en-US">
                <a:ea typeface="+mn-lt"/>
                <a:cs typeface="+mn-lt"/>
              </a:rPr>
              <a:t>Let's say sorting algorithm makes </a:t>
            </a:r>
            <a:r>
              <a:rPr lang="en-US" err="1">
                <a:ea typeface="+mn-lt"/>
                <a:cs typeface="+mn-lt"/>
              </a:rPr>
              <a:t>atmost</a:t>
            </a:r>
            <a:r>
              <a:rPr lang="en-US">
                <a:ea typeface="+mn-lt"/>
                <a:cs typeface="+mn-lt"/>
              </a:rPr>
              <a:t> </a:t>
            </a:r>
            <a:r>
              <a:rPr lang="en-US" b="1">
                <a:ea typeface="+mn-lt"/>
                <a:cs typeface="+mn-lt"/>
              </a:rPr>
              <a:t>D</a:t>
            </a:r>
            <a:r>
              <a:rPr lang="en-US">
                <a:ea typeface="+mn-lt"/>
                <a:cs typeface="+mn-lt"/>
              </a:rPr>
              <a:t> comparison function calls every run.</a:t>
            </a:r>
          </a:p>
          <a:p>
            <a:pPr lvl="1"/>
            <a:endParaRPr lang="en-US">
              <a:ea typeface="+mn-lt"/>
              <a:cs typeface="+mn-lt"/>
            </a:endParaRPr>
          </a:p>
          <a:p>
            <a:pPr lvl="1"/>
            <a:r>
              <a:rPr lang="en-US">
                <a:ea typeface="+mn-lt"/>
                <a:cs typeface="+mn-lt"/>
              </a:rPr>
              <a:t>There are </a:t>
            </a:r>
            <a:r>
              <a:rPr lang="en-US" b="1">
                <a:ea typeface="+mn-lt"/>
                <a:cs typeface="+mn-lt"/>
              </a:rPr>
              <a:t>N! </a:t>
            </a:r>
            <a:r>
              <a:rPr lang="en-US">
                <a:ea typeface="+mn-lt"/>
                <a:cs typeface="+mn-lt"/>
              </a:rPr>
              <a:t>different arrays that we can feed to this algorithm.</a:t>
            </a:r>
          </a:p>
          <a:p>
            <a:pPr lvl="1"/>
            <a:endParaRPr lang="en-US">
              <a:cs typeface="Calibri"/>
            </a:endParaRPr>
          </a:p>
          <a:p>
            <a:pPr lvl="1"/>
            <a:r>
              <a:rPr lang="en-US">
                <a:cs typeface="Calibri"/>
              </a:rPr>
              <a:t>Every different order feed should result in new set of D decisions.</a:t>
            </a:r>
          </a:p>
          <a:p>
            <a:pPr marL="3657600" lvl="8" indent="0">
              <a:buNone/>
            </a:pPr>
            <a:r>
              <a:rPr lang="en-US" sz="2400">
                <a:cs typeface="Calibri"/>
              </a:rPr>
              <a:t> </a:t>
            </a:r>
            <a:r>
              <a:rPr lang="en-US" sz="2400" b="1">
                <a:cs typeface="Calibri"/>
              </a:rPr>
              <a:t>N!  &lt;=</a:t>
            </a:r>
            <a:r>
              <a:rPr lang="en-US" sz="2400" b="1">
                <a:ea typeface="+mn-lt"/>
                <a:cs typeface="+mn-lt"/>
              </a:rPr>
              <a:t>  2</a:t>
            </a:r>
            <a:r>
              <a:rPr lang="en-US" sz="2400" b="1" i="1" baseline="30000">
                <a:cs typeface="Calibri"/>
              </a:rPr>
              <a:t>D</a:t>
            </a:r>
            <a:endParaRPr lang="en-US" sz="2400" b="1">
              <a:cs typeface="Calibri"/>
            </a:endParaRPr>
          </a:p>
          <a:p>
            <a:pPr marL="0" indent="0">
              <a:buNone/>
            </a:pPr>
            <a:endParaRPr lang="en-US">
              <a:cs typeface="Calibri"/>
            </a:endParaRPr>
          </a:p>
        </p:txBody>
      </p:sp>
    </p:spTree>
    <p:extLst>
      <p:ext uri="{BB962C8B-B14F-4D97-AF65-F5344CB8AC3E}">
        <p14:creationId xmlns:p14="http://schemas.microsoft.com/office/powerpoint/2010/main" val="10928441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D8F7-9B26-44BD-89B7-7545ED03FDD9}"/>
              </a:ext>
            </a:extLst>
          </p:cNvPr>
          <p:cNvSpPr>
            <a:spLocks noGrp="1"/>
          </p:cNvSpPr>
          <p:nvPr>
            <p:ph type="title"/>
          </p:nvPr>
        </p:nvSpPr>
        <p:spPr/>
        <p:txBody>
          <a:bodyPr/>
          <a:lstStyle/>
          <a:p>
            <a:r>
              <a:rPr lang="en-US">
                <a:cs typeface="Calibri Light"/>
              </a:rPr>
              <a:t>Complexity of comparison-based algorithms</a:t>
            </a:r>
            <a:endParaRPr lang="en-US"/>
          </a:p>
        </p:txBody>
      </p:sp>
      <p:sp>
        <p:nvSpPr>
          <p:cNvPr id="3" name="Content Placeholder 2">
            <a:extLst>
              <a:ext uri="{FF2B5EF4-FFF2-40B4-BE49-F238E27FC236}">
                <a16:creationId xmlns:a16="http://schemas.microsoft.com/office/drawing/2014/main" id="{479E39F6-C902-4B43-8005-F67B0492B9AA}"/>
              </a:ext>
            </a:extLst>
          </p:cNvPr>
          <p:cNvSpPr>
            <a:spLocks noGrp="1"/>
          </p:cNvSpPr>
          <p:nvPr>
            <p:ph idx="1"/>
          </p:nvPr>
        </p:nvSpPr>
        <p:spPr>
          <a:xfrm>
            <a:off x="838200" y="1825625"/>
            <a:ext cx="10777537" cy="4351338"/>
          </a:xfrm>
        </p:spPr>
        <p:txBody>
          <a:bodyPr vert="horz" lIns="91440" tIns="45720" rIns="91440" bIns="45720" rtlCol="0" anchor="t">
            <a:normAutofit/>
          </a:bodyPr>
          <a:lstStyle/>
          <a:p>
            <a:r>
              <a:rPr lang="en-US">
                <a:ea typeface="+mn-lt"/>
                <a:cs typeface="+mn-lt"/>
              </a:rPr>
              <a:t>The number of comparisons required is proportional to O(N log(N)).</a:t>
            </a:r>
          </a:p>
          <a:p>
            <a:r>
              <a:rPr lang="en-US">
                <a:cs typeface="Calibri"/>
              </a:rPr>
              <a:t>Proof: </a:t>
            </a:r>
          </a:p>
          <a:p>
            <a:pPr lvl="1"/>
            <a:r>
              <a:rPr lang="en-US">
                <a:ea typeface="+mn-lt"/>
                <a:cs typeface="+mn-lt"/>
              </a:rPr>
              <a:t>Lets say sorting algorithm makes </a:t>
            </a:r>
            <a:r>
              <a:rPr lang="en-US" err="1">
                <a:ea typeface="+mn-lt"/>
                <a:cs typeface="+mn-lt"/>
              </a:rPr>
              <a:t>atmost</a:t>
            </a:r>
            <a:r>
              <a:rPr lang="en-US">
                <a:ea typeface="+mn-lt"/>
                <a:cs typeface="+mn-lt"/>
              </a:rPr>
              <a:t> </a:t>
            </a:r>
            <a:r>
              <a:rPr lang="en-US" b="1">
                <a:ea typeface="+mn-lt"/>
                <a:cs typeface="+mn-lt"/>
              </a:rPr>
              <a:t>D</a:t>
            </a:r>
            <a:r>
              <a:rPr lang="en-US">
                <a:ea typeface="+mn-lt"/>
                <a:cs typeface="+mn-lt"/>
              </a:rPr>
              <a:t> comparison function calls every run.</a:t>
            </a:r>
          </a:p>
          <a:p>
            <a:pPr lvl="1"/>
            <a:endParaRPr lang="en-US">
              <a:ea typeface="+mn-lt"/>
              <a:cs typeface="+mn-lt"/>
            </a:endParaRPr>
          </a:p>
          <a:p>
            <a:pPr lvl="1"/>
            <a:r>
              <a:rPr lang="en-US">
                <a:ea typeface="+mn-lt"/>
                <a:cs typeface="+mn-lt"/>
              </a:rPr>
              <a:t>There are </a:t>
            </a:r>
            <a:r>
              <a:rPr lang="en-US" b="1">
                <a:ea typeface="+mn-lt"/>
                <a:cs typeface="+mn-lt"/>
              </a:rPr>
              <a:t>N! </a:t>
            </a:r>
            <a:r>
              <a:rPr lang="en-US">
                <a:ea typeface="+mn-lt"/>
                <a:cs typeface="+mn-lt"/>
              </a:rPr>
              <a:t>different arrays that we can feed to this algorithm.</a:t>
            </a:r>
          </a:p>
          <a:p>
            <a:pPr lvl="1"/>
            <a:endParaRPr lang="en-US">
              <a:cs typeface="Calibri"/>
            </a:endParaRPr>
          </a:p>
          <a:p>
            <a:pPr lvl="1"/>
            <a:r>
              <a:rPr lang="en-US">
                <a:cs typeface="Calibri"/>
              </a:rPr>
              <a:t>Every different order feed should result in new set of D decisions.</a:t>
            </a:r>
          </a:p>
          <a:p>
            <a:pPr marL="3657600" lvl="8" indent="0">
              <a:buNone/>
            </a:pPr>
            <a:r>
              <a:rPr lang="en-US" sz="2400">
                <a:cs typeface="Calibri"/>
              </a:rPr>
              <a:t> </a:t>
            </a:r>
            <a:r>
              <a:rPr lang="en-US" sz="2400" b="1">
                <a:cs typeface="Calibri"/>
              </a:rPr>
              <a:t>N!  &lt;=</a:t>
            </a:r>
            <a:r>
              <a:rPr lang="en-US" sz="2400" b="1">
                <a:ea typeface="+mn-lt"/>
                <a:cs typeface="+mn-lt"/>
              </a:rPr>
              <a:t>  2</a:t>
            </a:r>
            <a:r>
              <a:rPr lang="en-US" sz="2400" b="1" i="1" baseline="30000">
                <a:cs typeface="Calibri"/>
              </a:rPr>
              <a:t>D</a:t>
            </a:r>
            <a:endParaRPr lang="en-US" sz="2400" b="1">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316B398B-1E94-466A-91C5-2CC6C0580423}"/>
              </a:ext>
            </a:extLst>
          </p:cNvPr>
          <p:cNvSpPr txBox="1"/>
          <p:nvPr/>
        </p:nvSpPr>
        <p:spPr>
          <a:xfrm>
            <a:off x="2918178" y="5334000"/>
            <a:ext cx="63669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Is </a:t>
            </a:r>
            <a:r>
              <a:rPr lang="en-US" sz="3200" b="1" err="1"/>
              <a:t>Nlog</a:t>
            </a:r>
            <a:r>
              <a:rPr lang="en-US" sz="3200" b="1"/>
              <a:t>(N) the best we can do?</a:t>
            </a:r>
            <a:endParaRPr lang="en-US" sz="3200" b="1">
              <a:cs typeface="Calibri"/>
            </a:endParaRPr>
          </a:p>
        </p:txBody>
      </p:sp>
    </p:spTree>
    <p:extLst>
      <p:ext uri="{BB962C8B-B14F-4D97-AF65-F5344CB8AC3E}">
        <p14:creationId xmlns:p14="http://schemas.microsoft.com/office/powerpoint/2010/main" val="31940623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C03C-4681-42C2-A00F-981DC2CFAE49}"/>
              </a:ext>
            </a:extLst>
          </p:cNvPr>
          <p:cNvSpPr>
            <a:spLocks noGrp="1"/>
          </p:cNvSpPr>
          <p:nvPr>
            <p:ph type="title"/>
          </p:nvPr>
        </p:nvSpPr>
        <p:spPr/>
        <p:txBody>
          <a:bodyPr/>
          <a:lstStyle/>
          <a:p>
            <a:r>
              <a:rPr lang="en-US">
                <a:cs typeface="Calibri Light"/>
              </a:rPr>
              <a:t>Question</a:t>
            </a:r>
            <a:endParaRPr lang="en-US"/>
          </a:p>
        </p:txBody>
      </p:sp>
      <p:sp>
        <p:nvSpPr>
          <p:cNvPr id="3" name="Content Placeholder 2">
            <a:extLst>
              <a:ext uri="{FF2B5EF4-FFF2-40B4-BE49-F238E27FC236}">
                <a16:creationId xmlns:a16="http://schemas.microsoft.com/office/drawing/2014/main" id="{7E67D0FC-996B-46CD-AE38-5840DD865F73}"/>
              </a:ext>
            </a:extLst>
          </p:cNvPr>
          <p:cNvSpPr>
            <a:spLocks noGrp="1"/>
          </p:cNvSpPr>
          <p:nvPr>
            <p:ph idx="1"/>
          </p:nvPr>
        </p:nvSpPr>
        <p:spPr/>
        <p:txBody>
          <a:bodyPr vert="horz" lIns="91440" tIns="45720" rIns="91440" bIns="45720" rtlCol="0" anchor="t">
            <a:normAutofit/>
          </a:bodyPr>
          <a:lstStyle/>
          <a:p>
            <a:r>
              <a:rPr lang="en-US">
                <a:cs typeface="Calibri"/>
              </a:rPr>
              <a:t>Given a 1 million sized integer array, if you knew the integers are between 1-100, how would you sort the array?</a:t>
            </a:r>
          </a:p>
        </p:txBody>
      </p:sp>
      <p:sp>
        <p:nvSpPr>
          <p:cNvPr id="4" name="Slide Number Placeholder 3">
            <a:extLst>
              <a:ext uri="{FF2B5EF4-FFF2-40B4-BE49-F238E27FC236}">
                <a16:creationId xmlns:a16="http://schemas.microsoft.com/office/drawing/2014/main" id="{77BE8410-5F5B-4E48-9E8A-D89E0C330669}"/>
              </a:ext>
            </a:extLst>
          </p:cNvPr>
          <p:cNvSpPr>
            <a:spLocks noGrp="1"/>
          </p:cNvSpPr>
          <p:nvPr>
            <p:ph type="sldNum" sz="quarter" idx="12"/>
          </p:nvPr>
        </p:nvSpPr>
        <p:spPr/>
        <p:txBody>
          <a:bodyPr/>
          <a:lstStyle/>
          <a:p>
            <a:fld id="{55DC1B2E-DA45-1C4C-956F-B374AAC7A1DC}" type="slidenum">
              <a:rPr lang="en-US" smtClean="0"/>
              <a:t>78</a:t>
            </a:fld>
            <a:endParaRPr lang="en-US"/>
          </a:p>
        </p:txBody>
      </p:sp>
    </p:spTree>
    <p:extLst>
      <p:ext uri="{BB962C8B-B14F-4D97-AF65-F5344CB8AC3E}">
        <p14:creationId xmlns:p14="http://schemas.microsoft.com/office/powerpoint/2010/main" val="2922658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C03C-4681-42C2-A00F-981DC2CFAE49}"/>
              </a:ext>
            </a:extLst>
          </p:cNvPr>
          <p:cNvSpPr>
            <a:spLocks noGrp="1"/>
          </p:cNvSpPr>
          <p:nvPr>
            <p:ph type="title"/>
          </p:nvPr>
        </p:nvSpPr>
        <p:spPr/>
        <p:txBody>
          <a:bodyPr/>
          <a:lstStyle/>
          <a:p>
            <a:r>
              <a:rPr lang="en-US">
                <a:cs typeface="Calibri Light"/>
              </a:rPr>
              <a:t>Question</a:t>
            </a:r>
            <a:endParaRPr lang="en-US"/>
          </a:p>
        </p:txBody>
      </p:sp>
      <p:sp>
        <p:nvSpPr>
          <p:cNvPr id="3" name="Content Placeholder 2">
            <a:extLst>
              <a:ext uri="{FF2B5EF4-FFF2-40B4-BE49-F238E27FC236}">
                <a16:creationId xmlns:a16="http://schemas.microsoft.com/office/drawing/2014/main" id="{7E67D0FC-996B-46CD-AE38-5840DD865F73}"/>
              </a:ext>
            </a:extLst>
          </p:cNvPr>
          <p:cNvSpPr>
            <a:spLocks noGrp="1"/>
          </p:cNvSpPr>
          <p:nvPr>
            <p:ph idx="1"/>
          </p:nvPr>
        </p:nvSpPr>
        <p:spPr/>
        <p:txBody>
          <a:bodyPr vert="horz" lIns="91440" tIns="45720" rIns="91440" bIns="45720" rtlCol="0" anchor="t">
            <a:normAutofit/>
          </a:bodyPr>
          <a:lstStyle/>
          <a:p>
            <a:r>
              <a:rPr lang="en-US">
                <a:cs typeface="Calibri"/>
              </a:rPr>
              <a:t>Given a 1 million sized integer array, if you knew the integers are between 1-100, how would you sort the array?</a:t>
            </a:r>
          </a:p>
          <a:p>
            <a:r>
              <a:rPr lang="en-US">
                <a:cs typeface="Calibri"/>
              </a:rPr>
              <a:t>Use a 100 sized array to count occurences of each value</a:t>
            </a:r>
          </a:p>
          <a:p>
            <a:endParaRPr lang="en-US">
              <a:cs typeface="Calibri"/>
            </a:endParaRPr>
          </a:p>
        </p:txBody>
      </p:sp>
      <p:sp>
        <p:nvSpPr>
          <p:cNvPr id="4" name="Slide Number Placeholder 3">
            <a:extLst>
              <a:ext uri="{FF2B5EF4-FFF2-40B4-BE49-F238E27FC236}">
                <a16:creationId xmlns:a16="http://schemas.microsoft.com/office/drawing/2014/main" id="{77BE8410-5F5B-4E48-9E8A-D89E0C330669}"/>
              </a:ext>
            </a:extLst>
          </p:cNvPr>
          <p:cNvSpPr>
            <a:spLocks noGrp="1"/>
          </p:cNvSpPr>
          <p:nvPr>
            <p:ph type="sldNum" sz="quarter" idx="12"/>
          </p:nvPr>
        </p:nvSpPr>
        <p:spPr/>
        <p:txBody>
          <a:bodyPr/>
          <a:lstStyle/>
          <a:p>
            <a:fld id="{55DC1B2E-DA45-1C4C-956F-B374AAC7A1DC}" type="slidenum">
              <a:rPr lang="en-US" smtClean="0"/>
              <a:t>79</a:t>
            </a:fld>
            <a:endParaRPr lang="en-US"/>
          </a:p>
        </p:txBody>
      </p:sp>
    </p:spTree>
    <p:extLst>
      <p:ext uri="{BB962C8B-B14F-4D97-AF65-F5344CB8AC3E}">
        <p14:creationId xmlns:p14="http://schemas.microsoft.com/office/powerpoint/2010/main" val="100952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9B96-0733-42B7-8974-E4F26F4C3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733833-8A90-424C-AF42-6F555DCEEF70}"/>
              </a:ext>
            </a:extLst>
          </p:cNvPr>
          <p:cNvSpPr>
            <a:spLocks noGrp="1"/>
          </p:cNvSpPr>
          <p:nvPr>
            <p:ph idx="1"/>
          </p:nvPr>
        </p:nvSpPr>
        <p:spPr/>
        <p:txBody>
          <a:bodyPr vert="horz" lIns="91440" tIns="45720" rIns="91440" bIns="45720" rtlCol="0" anchor="t">
            <a:normAutofit/>
          </a:bodyPr>
          <a:lstStyle/>
          <a:p>
            <a:r>
              <a:rPr lang="en-US">
                <a:ea typeface="+mn-lt"/>
                <a:cs typeface="+mn-lt"/>
              </a:rPr>
              <a:t>Building a system from scratch for every use case is not scalable</a:t>
            </a:r>
          </a:p>
          <a:p>
            <a:r>
              <a:rPr lang="en-US">
                <a:ea typeface="+mn-lt"/>
                <a:cs typeface="+mn-lt"/>
              </a:rPr>
              <a:t>What if we could learn the data distribution?</a:t>
            </a:r>
            <a:endParaRPr lang="en-US">
              <a:cs typeface="Calibri"/>
            </a:endParaRPr>
          </a:p>
        </p:txBody>
      </p:sp>
      <p:sp>
        <p:nvSpPr>
          <p:cNvPr id="4" name="Slide Number Placeholder 3">
            <a:extLst>
              <a:ext uri="{FF2B5EF4-FFF2-40B4-BE49-F238E27FC236}">
                <a16:creationId xmlns:a16="http://schemas.microsoft.com/office/drawing/2014/main" id="{D9B3FBFB-619C-4C42-85BB-96354AE42589}"/>
              </a:ext>
            </a:extLst>
          </p:cNvPr>
          <p:cNvSpPr>
            <a:spLocks noGrp="1"/>
          </p:cNvSpPr>
          <p:nvPr>
            <p:ph type="sldNum" sz="quarter" idx="12"/>
          </p:nvPr>
        </p:nvSpPr>
        <p:spPr/>
        <p:txBody>
          <a:bodyPr/>
          <a:lstStyle/>
          <a:p>
            <a:fld id="{55DC1B2E-DA45-1C4C-956F-B374AAC7A1DC}" type="slidenum">
              <a:rPr lang="en-US" smtClean="0"/>
              <a:t>8</a:t>
            </a:fld>
            <a:endParaRPr lang="en-US"/>
          </a:p>
        </p:txBody>
      </p:sp>
    </p:spTree>
    <p:extLst>
      <p:ext uri="{BB962C8B-B14F-4D97-AF65-F5344CB8AC3E}">
        <p14:creationId xmlns:p14="http://schemas.microsoft.com/office/powerpoint/2010/main" val="923725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41C7CB-8E1A-41DD-97C4-4491B3E2E099}"/>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Distribution based sorting algorithms</a:t>
            </a:r>
            <a:endParaRPr lang="en-US"/>
          </a:p>
        </p:txBody>
      </p:sp>
      <p:sp>
        <p:nvSpPr>
          <p:cNvPr id="3" name="Content Placeholder 2">
            <a:extLst>
              <a:ext uri="{FF2B5EF4-FFF2-40B4-BE49-F238E27FC236}">
                <a16:creationId xmlns:a16="http://schemas.microsoft.com/office/drawing/2014/main" id="{E8EE5404-B9B0-4062-A39A-97D059F260BD}"/>
              </a:ext>
            </a:extLst>
          </p:cNvPr>
          <p:cNvSpPr>
            <a:spLocks noGrp="1"/>
          </p:cNvSpPr>
          <p:nvPr>
            <p:ph idx="1"/>
          </p:nvPr>
        </p:nvSpPr>
        <p:spPr>
          <a:xfrm>
            <a:off x="5358384" y="640081"/>
            <a:ext cx="6024654" cy="5257800"/>
          </a:xfrm>
        </p:spPr>
        <p:txBody>
          <a:bodyPr anchor="ctr">
            <a:normAutofit/>
          </a:bodyPr>
          <a:lstStyle/>
          <a:p>
            <a:endParaRPr lang="en-US" sz="2400"/>
          </a:p>
        </p:txBody>
      </p:sp>
    </p:spTree>
    <p:extLst>
      <p:ext uri="{BB962C8B-B14F-4D97-AF65-F5344CB8AC3E}">
        <p14:creationId xmlns:p14="http://schemas.microsoft.com/office/powerpoint/2010/main" val="32368573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B19-C832-4C65-96AD-A07DDE4C09BB}"/>
              </a:ext>
            </a:extLst>
          </p:cNvPr>
          <p:cNvSpPr>
            <a:spLocks noGrp="1"/>
          </p:cNvSpPr>
          <p:nvPr>
            <p:ph type="title"/>
          </p:nvPr>
        </p:nvSpPr>
        <p:spPr/>
        <p:txBody>
          <a:bodyPr/>
          <a:lstStyle/>
          <a:p>
            <a:r>
              <a:rPr lang="en-US">
                <a:cs typeface="Calibri Light"/>
              </a:rPr>
              <a:t>Distribution based algorithms</a:t>
            </a:r>
            <a:endParaRPr lang="en-US"/>
          </a:p>
        </p:txBody>
      </p:sp>
      <p:sp>
        <p:nvSpPr>
          <p:cNvPr id="3" name="Content Placeholder 2">
            <a:extLst>
              <a:ext uri="{FF2B5EF4-FFF2-40B4-BE49-F238E27FC236}">
                <a16:creationId xmlns:a16="http://schemas.microsoft.com/office/drawing/2014/main" id="{966FDEE3-0DAE-48F8-AE00-37ACE52B5253}"/>
              </a:ext>
            </a:extLst>
          </p:cNvPr>
          <p:cNvSpPr>
            <a:spLocks noGrp="1"/>
          </p:cNvSpPr>
          <p:nvPr>
            <p:ph idx="1"/>
          </p:nvPr>
        </p:nvSpPr>
        <p:spPr>
          <a:xfrm>
            <a:off x="838200" y="1825625"/>
            <a:ext cx="11356622" cy="4351338"/>
          </a:xfrm>
        </p:spPr>
        <p:txBody>
          <a:bodyPr vert="horz" lIns="91440" tIns="45720" rIns="91440" bIns="45720" rtlCol="0" anchor="t">
            <a:normAutofit/>
          </a:bodyPr>
          <a:lstStyle/>
          <a:p>
            <a:r>
              <a:rPr lang="en-US">
                <a:cs typeface="Calibri"/>
              </a:rPr>
              <a:t>General idea of distribution-based sorting algorithms:</a:t>
            </a:r>
          </a:p>
          <a:p>
            <a:pPr marL="457200" lvl="1" indent="0">
              <a:buNone/>
            </a:pPr>
            <a:r>
              <a:rPr lang="en-US" sz="2800" b="1">
                <a:ea typeface="+mn-lt"/>
                <a:cs typeface="+mn-lt"/>
              </a:rPr>
              <a:t>"Build a histogram of the data and place the data using it"</a:t>
            </a:r>
          </a:p>
          <a:p>
            <a:pPr marL="457200" lvl="1" indent="0">
              <a:buNone/>
            </a:pPr>
            <a:endParaRPr lang="en-US" b="1">
              <a:cs typeface="Calibri"/>
            </a:endParaRPr>
          </a:p>
          <a:p>
            <a:r>
              <a:rPr lang="en-US">
                <a:cs typeface="Calibri"/>
              </a:rPr>
              <a:t>Easy to build a histogram if range of the data is limited</a:t>
            </a:r>
          </a:p>
          <a:p>
            <a:pPr marL="0" indent="0">
              <a:buNone/>
            </a:pPr>
            <a:r>
              <a:rPr lang="en-US">
                <a:cs typeface="Calibri"/>
              </a:rPr>
              <a:t>        </a:t>
            </a:r>
          </a:p>
        </p:txBody>
      </p:sp>
    </p:spTree>
    <p:extLst>
      <p:ext uri="{BB962C8B-B14F-4D97-AF65-F5344CB8AC3E}">
        <p14:creationId xmlns:p14="http://schemas.microsoft.com/office/powerpoint/2010/main" val="41755156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E2B-977F-4166-8CF2-BE31FBDDC478}"/>
              </a:ext>
            </a:extLst>
          </p:cNvPr>
          <p:cNvSpPr>
            <a:spLocks noGrp="1"/>
          </p:cNvSpPr>
          <p:nvPr>
            <p:ph type="title"/>
          </p:nvPr>
        </p:nvSpPr>
        <p:spPr/>
        <p:txBody>
          <a:bodyPr/>
          <a:lstStyle/>
          <a:p>
            <a:r>
              <a:rPr lang="en-US">
                <a:cs typeface="Calibri Light"/>
              </a:rPr>
              <a:t>Counting Sort</a:t>
            </a:r>
            <a:endParaRPr lang="en-US"/>
          </a:p>
        </p:txBody>
      </p:sp>
      <p:sp>
        <p:nvSpPr>
          <p:cNvPr id="3" name="Content Placeholder 2">
            <a:extLst>
              <a:ext uri="{FF2B5EF4-FFF2-40B4-BE49-F238E27FC236}">
                <a16:creationId xmlns:a16="http://schemas.microsoft.com/office/drawing/2014/main" id="{A089859D-830D-4E97-A536-E7400887B79E}"/>
              </a:ext>
            </a:extLst>
          </p:cNvPr>
          <p:cNvSpPr>
            <a:spLocks noGrp="1"/>
          </p:cNvSpPr>
          <p:nvPr>
            <p:ph idx="1"/>
          </p:nvPr>
        </p:nvSpPr>
        <p:spPr/>
        <p:txBody>
          <a:bodyPr vert="horz" lIns="91440" tIns="45720" rIns="91440" bIns="45720" rtlCol="0" anchor="t">
            <a:normAutofit/>
          </a:bodyPr>
          <a:lstStyle/>
          <a:p>
            <a:r>
              <a:rPr lang="en-US">
                <a:cs typeface="Calibri"/>
              </a:rPr>
              <a:t>Useful when the data range is small.</a:t>
            </a:r>
          </a:p>
          <a:p>
            <a:endParaRPr lang="en-US">
              <a:cs typeface="Calibri"/>
            </a:endParaRPr>
          </a:p>
          <a:p>
            <a:pPr marL="514350" indent="-514350">
              <a:buAutoNum type="arabicPeriod"/>
            </a:pPr>
            <a:r>
              <a:rPr lang="en-US">
                <a:cs typeface="Calibri"/>
              </a:rPr>
              <a:t>Initialize an empty count array for the data range</a:t>
            </a:r>
          </a:p>
          <a:p>
            <a:pPr marL="514350" indent="-514350">
              <a:buAutoNum type="arabicPeriod"/>
            </a:pPr>
            <a:r>
              <a:rPr lang="en-US">
                <a:cs typeface="Calibri"/>
              </a:rPr>
              <a:t>Parse the array and increment count of value seen</a:t>
            </a:r>
          </a:p>
          <a:p>
            <a:pPr marL="514350" indent="-514350">
              <a:buAutoNum type="arabicPeriod"/>
            </a:pPr>
            <a:r>
              <a:rPr lang="en-US">
                <a:cs typeface="Calibri"/>
              </a:rPr>
              <a:t>This generates a histogram of the data</a:t>
            </a:r>
          </a:p>
          <a:p>
            <a:pPr marL="514350" indent="-514350">
              <a:buAutoNum type="arabicPeriod"/>
            </a:pPr>
            <a:r>
              <a:rPr lang="en-US">
                <a:cs typeface="Calibri"/>
              </a:rPr>
              <a:t>Calculate the CDF of each value using the histogram</a:t>
            </a:r>
          </a:p>
          <a:p>
            <a:pPr marL="514350" indent="-514350">
              <a:buAutoNum type="arabicPeriod"/>
            </a:pPr>
            <a:r>
              <a:rPr lang="en-US">
                <a:cs typeface="Calibri"/>
              </a:rPr>
              <a:t>Parse the array and place elements based on their CDF </a:t>
            </a:r>
          </a:p>
          <a:p>
            <a:pPr marL="514350" indent="-514350">
              <a:buAutoNum type="arabicPeriod"/>
            </a:pPr>
            <a:r>
              <a:rPr lang="en-US">
                <a:cs typeface="Calibri"/>
              </a:rPr>
              <a:t>Decrement the CDF count</a:t>
            </a:r>
          </a:p>
          <a:p>
            <a:endParaRPr lang="en-US">
              <a:cs typeface="Calibri"/>
            </a:endParaRPr>
          </a:p>
        </p:txBody>
      </p:sp>
    </p:spTree>
    <p:extLst>
      <p:ext uri="{BB962C8B-B14F-4D97-AF65-F5344CB8AC3E}">
        <p14:creationId xmlns:p14="http://schemas.microsoft.com/office/powerpoint/2010/main" val="7588463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6750-A4CA-41F7-835B-A207AA623EF4}"/>
              </a:ext>
            </a:extLst>
          </p:cNvPr>
          <p:cNvSpPr>
            <a:spLocks noGrp="1"/>
          </p:cNvSpPr>
          <p:nvPr>
            <p:ph type="title"/>
          </p:nvPr>
        </p:nvSpPr>
        <p:spPr/>
        <p:txBody>
          <a:bodyPr/>
          <a:lstStyle/>
          <a:p>
            <a:r>
              <a:rPr lang="en-US">
                <a:cs typeface="Calibri Light"/>
              </a:rPr>
              <a:t>Counting Sort: </a:t>
            </a:r>
            <a:endParaRPr lang="en-US"/>
          </a:p>
        </p:txBody>
      </p:sp>
      <p:sp>
        <p:nvSpPr>
          <p:cNvPr id="5" name="TextBox 4">
            <a:extLst>
              <a:ext uri="{FF2B5EF4-FFF2-40B4-BE49-F238E27FC236}">
                <a16:creationId xmlns:a16="http://schemas.microsoft.com/office/drawing/2014/main" id="{94EFA340-2C9D-4423-850F-F464D140D55D}"/>
              </a:ext>
            </a:extLst>
          </p:cNvPr>
          <p:cNvSpPr txBox="1"/>
          <p:nvPr/>
        </p:nvSpPr>
        <p:spPr>
          <a:xfrm>
            <a:off x="942622" y="1924756"/>
            <a:ext cx="38495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Data Range is from [0,7]</a:t>
            </a:r>
            <a:endParaRPr lang="en-US" sz="2400">
              <a:cs typeface="Calibri"/>
            </a:endParaRPr>
          </a:p>
        </p:txBody>
      </p:sp>
      <p:graphicFrame>
        <p:nvGraphicFramePr>
          <p:cNvPr id="3" name="Table 5">
            <a:extLst>
              <a:ext uri="{FF2B5EF4-FFF2-40B4-BE49-F238E27FC236}">
                <a16:creationId xmlns:a16="http://schemas.microsoft.com/office/drawing/2014/main" id="{B8C4F71C-53DB-44C7-80DC-B8D03312820C}"/>
              </a:ext>
            </a:extLst>
          </p:cNvPr>
          <p:cNvGraphicFramePr>
            <a:graphicFrameLocks noGrp="1"/>
          </p:cNvGraphicFramePr>
          <p:nvPr>
            <p:extLst>
              <p:ext uri="{D42A27DB-BD31-4B8C-83A1-F6EECF244321}">
                <p14:modId xmlns:p14="http://schemas.microsoft.com/office/powerpoint/2010/main" val="3064921877"/>
              </p:ext>
            </p:extLst>
          </p:nvPr>
        </p:nvGraphicFramePr>
        <p:xfrm>
          <a:off x="1796757" y="2920453"/>
          <a:ext cx="4367352" cy="370840"/>
        </p:xfrm>
        <a:graphic>
          <a:graphicData uri="http://schemas.openxmlformats.org/drawingml/2006/table">
            <a:tbl>
              <a:tblPr firstRow="1" bandRow="1">
                <a:tableStyleId>{5C22544A-7EE6-4342-B048-85BDC9FD1C3A}</a:tableStyleId>
              </a:tblPr>
              <a:tblGrid>
                <a:gridCol w="727892">
                  <a:extLst>
                    <a:ext uri="{9D8B030D-6E8A-4147-A177-3AD203B41FA5}">
                      <a16:colId xmlns:a16="http://schemas.microsoft.com/office/drawing/2014/main" val="3725658219"/>
                    </a:ext>
                  </a:extLst>
                </a:gridCol>
                <a:gridCol w="727892">
                  <a:extLst>
                    <a:ext uri="{9D8B030D-6E8A-4147-A177-3AD203B41FA5}">
                      <a16:colId xmlns:a16="http://schemas.microsoft.com/office/drawing/2014/main" val="2454093757"/>
                    </a:ext>
                  </a:extLst>
                </a:gridCol>
                <a:gridCol w="727892">
                  <a:extLst>
                    <a:ext uri="{9D8B030D-6E8A-4147-A177-3AD203B41FA5}">
                      <a16:colId xmlns:a16="http://schemas.microsoft.com/office/drawing/2014/main" val="3988569344"/>
                    </a:ext>
                  </a:extLst>
                </a:gridCol>
                <a:gridCol w="727892">
                  <a:extLst>
                    <a:ext uri="{9D8B030D-6E8A-4147-A177-3AD203B41FA5}">
                      <a16:colId xmlns:a16="http://schemas.microsoft.com/office/drawing/2014/main" val="4948075"/>
                    </a:ext>
                  </a:extLst>
                </a:gridCol>
                <a:gridCol w="727892">
                  <a:extLst>
                    <a:ext uri="{9D8B030D-6E8A-4147-A177-3AD203B41FA5}">
                      <a16:colId xmlns:a16="http://schemas.microsoft.com/office/drawing/2014/main" val="579116947"/>
                    </a:ext>
                  </a:extLst>
                </a:gridCol>
                <a:gridCol w="727892">
                  <a:extLst>
                    <a:ext uri="{9D8B030D-6E8A-4147-A177-3AD203B41FA5}">
                      <a16:colId xmlns:a16="http://schemas.microsoft.com/office/drawing/2014/main" val="2425699242"/>
                    </a:ext>
                  </a:extLst>
                </a:gridCol>
              </a:tblGrid>
              <a:tr h="370840">
                <a:tc>
                  <a:txBody>
                    <a:bodyPr/>
                    <a:lstStyle/>
                    <a:p>
                      <a:r>
                        <a:rPr lang="en-US"/>
                        <a:t>5</a:t>
                      </a:r>
                    </a:p>
                  </a:txBody>
                  <a:tcPr/>
                </a:tc>
                <a:tc>
                  <a:txBody>
                    <a:bodyPr/>
                    <a:lstStyle/>
                    <a:p>
                      <a:r>
                        <a:rPr lang="en-US"/>
                        <a:t>7</a:t>
                      </a:r>
                    </a:p>
                  </a:txBody>
                  <a:tcPr/>
                </a:tc>
                <a:tc>
                  <a:txBody>
                    <a:bodyPr/>
                    <a:lstStyle/>
                    <a:p>
                      <a:r>
                        <a:rPr lang="en-US"/>
                        <a:t>5</a:t>
                      </a:r>
                    </a:p>
                  </a:txBody>
                  <a:tcPr/>
                </a:tc>
                <a:tc>
                  <a:txBody>
                    <a:bodyPr/>
                    <a:lstStyle/>
                    <a:p>
                      <a:r>
                        <a:rPr lang="en-US"/>
                        <a:t>2</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811617689"/>
                  </a:ext>
                </a:extLst>
              </a:tr>
            </a:tbl>
          </a:graphicData>
        </a:graphic>
      </p:graphicFrame>
      <p:graphicFrame>
        <p:nvGraphicFramePr>
          <p:cNvPr id="6" name="Table 6">
            <a:extLst>
              <a:ext uri="{FF2B5EF4-FFF2-40B4-BE49-F238E27FC236}">
                <a16:creationId xmlns:a16="http://schemas.microsoft.com/office/drawing/2014/main" id="{62FEEF69-506F-4FD1-AF95-67B680C353DF}"/>
              </a:ext>
            </a:extLst>
          </p:cNvPr>
          <p:cNvGraphicFramePr>
            <a:graphicFrameLocks noGrp="1"/>
          </p:cNvGraphicFramePr>
          <p:nvPr>
            <p:extLst>
              <p:ext uri="{D42A27DB-BD31-4B8C-83A1-F6EECF244321}">
                <p14:modId xmlns:p14="http://schemas.microsoft.com/office/powerpoint/2010/main" val="1399190318"/>
              </p:ext>
            </p:extLst>
          </p:nvPr>
        </p:nvGraphicFramePr>
        <p:xfrm>
          <a:off x="1767449" y="3838760"/>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r>
                        <a:rPr lang="en-US">
                          <a:solidFill>
                            <a:schemeClr val="tx1"/>
                          </a:solidFill>
                        </a:rPr>
                        <a:t>6</a:t>
                      </a:r>
                    </a:p>
                  </a:txBody>
                  <a:tcPr>
                    <a:solidFill>
                      <a:schemeClr val="bg1"/>
                    </a:solidFill>
                  </a:tcPr>
                </a:tc>
                <a:tc>
                  <a:txBody>
                    <a:bodyPr/>
                    <a:lstStyle/>
                    <a:p>
                      <a:r>
                        <a:rPr lang="en-US">
                          <a:solidFill>
                            <a:schemeClr val="tx1"/>
                          </a:solidFill>
                        </a:rPr>
                        <a:t>7</a:t>
                      </a:r>
                    </a:p>
                  </a:txBody>
                  <a:tcPr>
                    <a:solidFill>
                      <a:schemeClr val="bg1"/>
                    </a:solidFill>
                  </a:tcPr>
                </a:tc>
                <a:extLst>
                  <a:ext uri="{0D108BD9-81ED-4DB2-BD59-A6C34878D82A}">
                    <a16:rowId xmlns:a16="http://schemas.microsoft.com/office/drawing/2014/main" val="2113497626"/>
                  </a:ext>
                </a:extLst>
              </a:tr>
            </a:tbl>
          </a:graphicData>
        </a:graphic>
      </p:graphicFrame>
      <p:sp>
        <p:nvSpPr>
          <p:cNvPr id="9" name="TextBox 8">
            <a:extLst>
              <a:ext uri="{FF2B5EF4-FFF2-40B4-BE49-F238E27FC236}">
                <a16:creationId xmlns:a16="http://schemas.microsoft.com/office/drawing/2014/main" id="{42E23C41-FF89-43BE-9720-FE9E5E6066C5}"/>
              </a:ext>
            </a:extLst>
          </p:cNvPr>
          <p:cNvSpPr txBox="1"/>
          <p:nvPr/>
        </p:nvSpPr>
        <p:spPr>
          <a:xfrm>
            <a:off x="303823" y="29170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Array</a:t>
            </a:r>
          </a:p>
        </p:txBody>
      </p:sp>
      <p:sp>
        <p:nvSpPr>
          <p:cNvPr id="10" name="TextBox 9">
            <a:extLst>
              <a:ext uri="{FF2B5EF4-FFF2-40B4-BE49-F238E27FC236}">
                <a16:creationId xmlns:a16="http://schemas.microsoft.com/office/drawing/2014/main" id="{951C8976-0D10-4D56-BF3D-F71510008F63}"/>
              </a:ext>
            </a:extLst>
          </p:cNvPr>
          <p:cNvSpPr txBox="1"/>
          <p:nvPr/>
        </p:nvSpPr>
        <p:spPr>
          <a:xfrm>
            <a:off x="269630" y="3830514"/>
            <a:ext cx="1365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 array</a:t>
            </a:r>
          </a:p>
        </p:txBody>
      </p:sp>
      <p:graphicFrame>
        <p:nvGraphicFramePr>
          <p:cNvPr id="11" name="Table 6">
            <a:extLst>
              <a:ext uri="{FF2B5EF4-FFF2-40B4-BE49-F238E27FC236}">
                <a16:creationId xmlns:a16="http://schemas.microsoft.com/office/drawing/2014/main" id="{9A720701-854E-46D3-9E51-1121E072E22B}"/>
              </a:ext>
            </a:extLst>
          </p:cNvPr>
          <p:cNvGraphicFramePr>
            <a:graphicFrameLocks noGrp="1"/>
          </p:cNvGraphicFramePr>
          <p:nvPr>
            <p:extLst>
              <p:ext uri="{D42A27DB-BD31-4B8C-83A1-F6EECF244321}">
                <p14:modId xmlns:p14="http://schemas.microsoft.com/office/powerpoint/2010/main" val="3610113424"/>
              </p:ext>
            </p:extLst>
          </p:nvPr>
        </p:nvGraphicFramePr>
        <p:xfrm>
          <a:off x="1772333" y="4205105"/>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2113497626"/>
                  </a:ext>
                </a:extLst>
              </a:tr>
            </a:tbl>
          </a:graphicData>
        </a:graphic>
      </p:graphicFrame>
    </p:spTree>
    <p:extLst>
      <p:ext uri="{BB962C8B-B14F-4D97-AF65-F5344CB8AC3E}">
        <p14:creationId xmlns:p14="http://schemas.microsoft.com/office/powerpoint/2010/main" val="18221535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6750-A4CA-41F7-835B-A207AA623EF4}"/>
              </a:ext>
            </a:extLst>
          </p:cNvPr>
          <p:cNvSpPr>
            <a:spLocks noGrp="1"/>
          </p:cNvSpPr>
          <p:nvPr>
            <p:ph type="title"/>
          </p:nvPr>
        </p:nvSpPr>
        <p:spPr/>
        <p:txBody>
          <a:bodyPr/>
          <a:lstStyle/>
          <a:p>
            <a:r>
              <a:rPr lang="en-US">
                <a:cs typeface="Calibri Light"/>
              </a:rPr>
              <a:t>Counting Sort: </a:t>
            </a:r>
            <a:endParaRPr lang="en-US"/>
          </a:p>
        </p:txBody>
      </p:sp>
      <p:sp>
        <p:nvSpPr>
          <p:cNvPr id="5" name="TextBox 4">
            <a:extLst>
              <a:ext uri="{FF2B5EF4-FFF2-40B4-BE49-F238E27FC236}">
                <a16:creationId xmlns:a16="http://schemas.microsoft.com/office/drawing/2014/main" id="{94EFA340-2C9D-4423-850F-F464D140D55D}"/>
              </a:ext>
            </a:extLst>
          </p:cNvPr>
          <p:cNvSpPr txBox="1"/>
          <p:nvPr/>
        </p:nvSpPr>
        <p:spPr>
          <a:xfrm>
            <a:off x="942622" y="1924756"/>
            <a:ext cx="38495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Data Range is from [0,7]</a:t>
            </a:r>
            <a:endParaRPr lang="en-US" sz="2400">
              <a:cs typeface="Calibri"/>
            </a:endParaRPr>
          </a:p>
        </p:txBody>
      </p:sp>
      <p:graphicFrame>
        <p:nvGraphicFramePr>
          <p:cNvPr id="3" name="Table 5">
            <a:extLst>
              <a:ext uri="{FF2B5EF4-FFF2-40B4-BE49-F238E27FC236}">
                <a16:creationId xmlns:a16="http://schemas.microsoft.com/office/drawing/2014/main" id="{B8C4F71C-53DB-44C7-80DC-B8D03312820C}"/>
              </a:ext>
            </a:extLst>
          </p:cNvPr>
          <p:cNvGraphicFramePr>
            <a:graphicFrameLocks noGrp="1"/>
          </p:cNvGraphicFramePr>
          <p:nvPr/>
        </p:nvGraphicFramePr>
        <p:xfrm>
          <a:off x="1796757" y="2920453"/>
          <a:ext cx="4367352" cy="370840"/>
        </p:xfrm>
        <a:graphic>
          <a:graphicData uri="http://schemas.openxmlformats.org/drawingml/2006/table">
            <a:tbl>
              <a:tblPr firstRow="1" bandRow="1">
                <a:tableStyleId>{5C22544A-7EE6-4342-B048-85BDC9FD1C3A}</a:tableStyleId>
              </a:tblPr>
              <a:tblGrid>
                <a:gridCol w="727892">
                  <a:extLst>
                    <a:ext uri="{9D8B030D-6E8A-4147-A177-3AD203B41FA5}">
                      <a16:colId xmlns:a16="http://schemas.microsoft.com/office/drawing/2014/main" val="3725658219"/>
                    </a:ext>
                  </a:extLst>
                </a:gridCol>
                <a:gridCol w="727892">
                  <a:extLst>
                    <a:ext uri="{9D8B030D-6E8A-4147-A177-3AD203B41FA5}">
                      <a16:colId xmlns:a16="http://schemas.microsoft.com/office/drawing/2014/main" val="2454093757"/>
                    </a:ext>
                  </a:extLst>
                </a:gridCol>
                <a:gridCol w="727892">
                  <a:extLst>
                    <a:ext uri="{9D8B030D-6E8A-4147-A177-3AD203B41FA5}">
                      <a16:colId xmlns:a16="http://schemas.microsoft.com/office/drawing/2014/main" val="3988569344"/>
                    </a:ext>
                  </a:extLst>
                </a:gridCol>
                <a:gridCol w="727892">
                  <a:extLst>
                    <a:ext uri="{9D8B030D-6E8A-4147-A177-3AD203B41FA5}">
                      <a16:colId xmlns:a16="http://schemas.microsoft.com/office/drawing/2014/main" val="4948075"/>
                    </a:ext>
                  </a:extLst>
                </a:gridCol>
                <a:gridCol w="727892">
                  <a:extLst>
                    <a:ext uri="{9D8B030D-6E8A-4147-A177-3AD203B41FA5}">
                      <a16:colId xmlns:a16="http://schemas.microsoft.com/office/drawing/2014/main" val="579116947"/>
                    </a:ext>
                  </a:extLst>
                </a:gridCol>
                <a:gridCol w="727892">
                  <a:extLst>
                    <a:ext uri="{9D8B030D-6E8A-4147-A177-3AD203B41FA5}">
                      <a16:colId xmlns:a16="http://schemas.microsoft.com/office/drawing/2014/main" val="2425699242"/>
                    </a:ext>
                  </a:extLst>
                </a:gridCol>
              </a:tblGrid>
              <a:tr h="370840">
                <a:tc>
                  <a:txBody>
                    <a:bodyPr/>
                    <a:lstStyle/>
                    <a:p>
                      <a:r>
                        <a:rPr lang="en-US"/>
                        <a:t>5</a:t>
                      </a:r>
                    </a:p>
                  </a:txBody>
                  <a:tcPr/>
                </a:tc>
                <a:tc>
                  <a:txBody>
                    <a:bodyPr/>
                    <a:lstStyle/>
                    <a:p>
                      <a:r>
                        <a:rPr lang="en-US"/>
                        <a:t>7</a:t>
                      </a:r>
                    </a:p>
                  </a:txBody>
                  <a:tcPr/>
                </a:tc>
                <a:tc>
                  <a:txBody>
                    <a:bodyPr/>
                    <a:lstStyle/>
                    <a:p>
                      <a:r>
                        <a:rPr lang="en-US"/>
                        <a:t>5</a:t>
                      </a:r>
                    </a:p>
                  </a:txBody>
                  <a:tcPr/>
                </a:tc>
                <a:tc>
                  <a:txBody>
                    <a:bodyPr/>
                    <a:lstStyle/>
                    <a:p>
                      <a:r>
                        <a:rPr lang="en-US"/>
                        <a:t>2</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811617689"/>
                  </a:ext>
                </a:extLst>
              </a:tr>
            </a:tbl>
          </a:graphicData>
        </a:graphic>
      </p:graphicFrame>
      <p:graphicFrame>
        <p:nvGraphicFramePr>
          <p:cNvPr id="6" name="Table 6">
            <a:extLst>
              <a:ext uri="{FF2B5EF4-FFF2-40B4-BE49-F238E27FC236}">
                <a16:creationId xmlns:a16="http://schemas.microsoft.com/office/drawing/2014/main" id="{62FEEF69-506F-4FD1-AF95-67B680C353DF}"/>
              </a:ext>
            </a:extLst>
          </p:cNvPr>
          <p:cNvGraphicFramePr>
            <a:graphicFrameLocks noGrp="1"/>
          </p:cNvGraphicFramePr>
          <p:nvPr/>
        </p:nvGraphicFramePr>
        <p:xfrm>
          <a:off x="1767449" y="3838760"/>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r>
                        <a:rPr lang="en-US">
                          <a:solidFill>
                            <a:schemeClr val="tx1"/>
                          </a:solidFill>
                        </a:rPr>
                        <a:t>6</a:t>
                      </a:r>
                    </a:p>
                  </a:txBody>
                  <a:tcPr>
                    <a:solidFill>
                      <a:schemeClr val="bg1"/>
                    </a:solidFill>
                  </a:tcPr>
                </a:tc>
                <a:tc>
                  <a:txBody>
                    <a:bodyPr/>
                    <a:lstStyle/>
                    <a:p>
                      <a:r>
                        <a:rPr lang="en-US">
                          <a:solidFill>
                            <a:schemeClr val="tx1"/>
                          </a:solidFill>
                        </a:rPr>
                        <a:t>7</a:t>
                      </a:r>
                    </a:p>
                  </a:txBody>
                  <a:tcPr>
                    <a:solidFill>
                      <a:schemeClr val="bg1"/>
                    </a:solidFill>
                  </a:tcPr>
                </a:tc>
                <a:extLst>
                  <a:ext uri="{0D108BD9-81ED-4DB2-BD59-A6C34878D82A}">
                    <a16:rowId xmlns:a16="http://schemas.microsoft.com/office/drawing/2014/main" val="2113497626"/>
                  </a:ext>
                </a:extLst>
              </a:tr>
            </a:tbl>
          </a:graphicData>
        </a:graphic>
      </p:graphicFrame>
      <p:sp>
        <p:nvSpPr>
          <p:cNvPr id="9" name="TextBox 8">
            <a:extLst>
              <a:ext uri="{FF2B5EF4-FFF2-40B4-BE49-F238E27FC236}">
                <a16:creationId xmlns:a16="http://schemas.microsoft.com/office/drawing/2014/main" id="{42E23C41-FF89-43BE-9720-FE9E5E6066C5}"/>
              </a:ext>
            </a:extLst>
          </p:cNvPr>
          <p:cNvSpPr txBox="1"/>
          <p:nvPr/>
        </p:nvSpPr>
        <p:spPr>
          <a:xfrm>
            <a:off x="303823" y="29170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Array</a:t>
            </a:r>
          </a:p>
        </p:txBody>
      </p:sp>
      <p:sp>
        <p:nvSpPr>
          <p:cNvPr id="10" name="TextBox 9">
            <a:extLst>
              <a:ext uri="{FF2B5EF4-FFF2-40B4-BE49-F238E27FC236}">
                <a16:creationId xmlns:a16="http://schemas.microsoft.com/office/drawing/2014/main" id="{951C8976-0D10-4D56-BF3D-F71510008F63}"/>
              </a:ext>
            </a:extLst>
          </p:cNvPr>
          <p:cNvSpPr txBox="1"/>
          <p:nvPr/>
        </p:nvSpPr>
        <p:spPr>
          <a:xfrm>
            <a:off x="269630" y="3830514"/>
            <a:ext cx="1365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 array</a:t>
            </a:r>
          </a:p>
        </p:txBody>
      </p:sp>
      <p:graphicFrame>
        <p:nvGraphicFramePr>
          <p:cNvPr id="11" name="Table 6">
            <a:extLst>
              <a:ext uri="{FF2B5EF4-FFF2-40B4-BE49-F238E27FC236}">
                <a16:creationId xmlns:a16="http://schemas.microsoft.com/office/drawing/2014/main" id="{9A720701-854E-46D3-9E51-1121E072E22B}"/>
              </a:ext>
            </a:extLst>
          </p:cNvPr>
          <p:cNvGraphicFramePr>
            <a:graphicFrameLocks noGrp="1"/>
          </p:cNvGraphicFramePr>
          <p:nvPr>
            <p:extLst>
              <p:ext uri="{D42A27DB-BD31-4B8C-83A1-F6EECF244321}">
                <p14:modId xmlns:p14="http://schemas.microsoft.com/office/powerpoint/2010/main" val="2615059228"/>
              </p:ext>
            </p:extLst>
          </p:nvPr>
        </p:nvGraphicFramePr>
        <p:xfrm>
          <a:off x="1772333" y="4205105"/>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t>0</a:t>
                      </a:r>
                    </a:p>
                  </a:txBody>
                  <a:tcPr/>
                </a:tc>
                <a:tc>
                  <a:txBody>
                    <a:bodyPr/>
                    <a:lstStyle/>
                    <a:p>
                      <a:r>
                        <a:rPr lang="en-US"/>
                        <a:t>2</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2113497626"/>
                  </a:ext>
                </a:extLst>
              </a:tr>
            </a:tbl>
          </a:graphicData>
        </a:graphic>
      </p:graphicFrame>
    </p:spTree>
    <p:extLst>
      <p:ext uri="{BB962C8B-B14F-4D97-AF65-F5344CB8AC3E}">
        <p14:creationId xmlns:p14="http://schemas.microsoft.com/office/powerpoint/2010/main" val="11552966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6750-A4CA-41F7-835B-A207AA623EF4}"/>
              </a:ext>
            </a:extLst>
          </p:cNvPr>
          <p:cNvSpPr>
            <a:spLocks noGrp="1"/>
          </p:cNvSpPr>
          <p:nvPr>
            <p:ph type="title"/>
          </p:nvPr>
        </p:nvSpPr>
        <p:spPr/>
        <p:txBody>
          <a:bodyPr/>
          <a:lstStyle/>
          <a:p>
            <a:r>
              <a:rPr lang="en-US">
                <a:cs typeface="Calibri Light"/>
              </a:rPr>
              <a:t>Counting Sort: </a:t>
            </a:r>
            <a:endParaRPr lang="en-US"/>
          </a:p>
        </p:txBody>
      </p:sp>
      <p:sp>
        <p:nvSpPr>
          <p:cNvPr id="5" name="TextBox 4">
            <a:extLst>
              <a:ext uri="{FF2B5EF4-FFF2-40B4-BE49-F238E27FC236}">
                <a16:creationId xmlns:a16="http://schemas.microsoft.com/office/drawing/2014/main" id="{94EFA340-2C9D-4423-850F-F464D140D55D}"/>
              </a:ext>
            </a:extLst>
          </p:cNvPr>
          <p:cNvSpPr txBox="1"/>
          <p:nvPr/>
        </p:nvSpPr>
        <p:spPr>
          <a:xfrm>
            <a:off x="942622" y="1924756"/>
            <a:ext cx="38495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Data Range is from [0,7]</a:t>
            </a:r>
            <a:endParaRPr lang="en-US" sz="2400">
              <a:cs typeface="Calibri"/>
            </a:endParaRPr>
          </a:p>
        </p:txBody>
      </p:sp>
      <p:graphicFrame>
        <p:nvGraphicFramePr>
          <p:cNvPr id="3" name="Table 5">
            <a:extLst>
              <a:ext uri="{FF2B5EF4-FFF2-40B4-BE49-F238E27FC236}">
                <a16:creationId xmlns:a16="http://schemas.microsoft.com/office/drawing/2014/main" id="{B8C4F71C-53DB-44C7-80DC-B8D03312820C}"/>
              </a:ext>
            </a:extLst>
          </p:cNvPr>
          <p:cNvGraphicFramePr>
            <a:graphicFrameLocks noGrp="1"/>
          </p:cNvGraphicFramePr>
          <p:nvPr/>
        </p:nvGraphicFramePr>
        <p:xfrm>
          <a:off x="1796757" y="2920453"/>
          <a:ext cx="4367352" cy="370840"/>
        </p:xfrm>
        <a:graphic>
          <a:graphicData uri="http://schemas.openxmlformats.org/drawingml/2006/table">
            <a:tbl>
              <a:tblPr firstRow="1" bandRow="1">
                <a:tableStyleId>{5C22544A-7EE6-4342-B048-85BDC9FD1C3A}</a:tableStyleId>
              </a:tblPr>
              <a:tblGrid>
                <a:gridCol w="727892">
                  <a:extLst>
                    <a:ext uri="{9D8B030D-6E8A-4147-A177-3AD203B41FA5}">
                      <a16:colId xmlns:a16="http://schemas.microsoft.com/office/drawing/2014/main" val="3725658219"/>
                    </a:ext>
                  </a:extLst>
                </a:gridCol>
                <a:gridCol w="727892">
                  <a:extLst>
                    <a:ext uri="{9D8B030D-6E8A-4147-A177-3AD203B41FA5}">
                      <a16:colId xmlns:a16="http://schemas.microsoft.com/office/drawing/2014/main" val="2454093757"/>
                    </a:ext>
                  </a:extLst>
                </a:gridCol>
                <a:gridCol w="727892">
                  <a:extLst>
                    <a:ext uri="{9D8B030D-6E8A-4147-A177-3AD203B41FA5}">
                      <a16:colId xmlns:a16="http://schemas.microsoft.com/office/drawing/2014/main" val="3988569344"/>
                    </a:ext>
                  </a:extLst>
                </a:gridCol>
                <a:gridCol w="727892">
                  <a:extLst>
                    <a:ext uri="{9D8B030D-6E8A-4147-A177-3AD203B41FA5}">
                      <a16:colId xmlns:a16="http://schemas.microsoft.com/office/drawing/2014/main" val="4948075"/>
                    </a:ext>
                  </a:extLst>
                </a:gridCol>
                <a:gridCol w="727892">
                  <a:extLst>
                    <a:ext uri="{9D8B030D-6E8A-4147-A177-3AD203B41FA5}">
                      <a16:colId xmlns:a16="http://schemas.microsoft.com/office/drawing/2014/main" val="579116947"/>
                    </a:ext>
                  </a:extLst>
                </a:gridCol>
                <a:gridCol w="727892">
                  <a:extLst>
                    <a:ext uri="{9D8B030D-6E8A-4147-A177-3AD203B41FA5}">
                      <a16:colId xmlns:a16="http://schemas.microsoft.com/office/drawing/2014/main" val="2425699242"/>
                    </a:ext>
                  </a:extLst>
                </a:gridCol>
              </a:tblGrid>
              <a:tr h="370840">
                <a:tc>
                  <a:txBody>
                    <a:bodyPr/>
                    <a:lstStyle/>
                    <a:p>
                      <a:r>
                        <a:rPr lang="en-US"/>
                        <a:t>5</a:t>
                      </a:r>
                    </a:p>
                  </a:txBody>
                  <a:tcPr/>
                </a:tc>
                <a:tc>
                  <a:txBody>
                    <a:bodyPr/>
                    <a:lstStyle/>
                    <a:p>
                      <a:r>
                        <a:rPr lang="en-US"/>
                        <a:t>7</a:t>
                      </a:r>
                    </a:p>
                  </a:txBody>
                  <a:tcPr/>
                </a:tc>
                <a:tc>
                  <a:txBody>
                    <a:bodyPr/>
                    <a:lstStyle/>
                    <a:p>
                      <a:r>
                        <a:rPr lang="en-US"/>
                        <a:t>5</a:t>
                      </a:r>
                    </a:p>
                  </a:txBody>
                  <a:tcPr/>
                </a:tc>
                <a:tc>
                  <a:txBody>
                    <a:bodyPr/>
                    <a:lstStyle/>
                    <a:p>
                      <a:r>
                        <a:rPr lang="en-US"/>
                        <a:t>2</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811617689"/>
                  </a:ext>
                </a:extLst>
              </a:tr>
            </a:tbl>
          </a:graphicData>
        </a:graphic>
      </p:graphicFrame>
      <p:graphicFrame>
        <p:nvGraphicFramePr>
          <p:cNvPr id="6" name="Table 6">
            <a:extLst>
              <a:ext uri="{FF2B5EF4-FFF2-40B4-BE49-F238E27FC236}">
                <a16:creationId xmlns:a16="http://schemas.microsoft.com/office/drawing/2014/main" id="{62FEEF69-506F-4FD1-AF95-67B680C353DF}"/>
              </a:ext>
            </a:extLst>
          </p:cNvPr>
          <p:cNvGraphicFramePr>
            <a:graphicFrameLocks noGrp="1"/>
          </p:cNvGraphicFramePr>
          <p:nvPr/>
        </p:nvGraphicFramePr>
        <p:xfrm>
          <a:off x="1767449" y="3838760"/>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r>
                        <a:rPr lang="en-US">
                          <a:solidFill>
                            <a:schemeClr val="tx1"/>
                          </a:solidFill>
                        </a:rPr>
                        <a:t>6</a:t>
                      </a:r>
                    </a:p>
                  </a:txBody>
                  <a:tcPr>
                    <a:solidFill>
                      <a:schemeClr val="bg1"/>
                    </a:solidFill>
                  </a:tcPr>
                </a:tc>
                <a:tc>
                  <a:txBody>
                    <a:bodyPr/>
                    <a:lstStyle/>
                    <a:p>
                      <a:r>
                        <a:rPr lang="en-US">
                          <a:solidFill>
                            <a:schemeClr val="tx1"/>
                          </a:solidFill>
                        </a:rPr>
                        <a:t>7</a:t>
                      </a:r>
                    </a:p>
                  </a:txBody>
                  <a:tcPr>
                    <a:solidFill>
                      <a:schemeClr val="bg1"/>
                    </a:solidFill>
                  </a:tcPr>
                </a:tc>
                <a:extLst>
                  <a:ext uri="{0D108BD9-81ED-4DB2-BD59-A6C34878D82A}">
                    <a16:rowId xmlns:a16="http://schemas.microsoft.com/office/drawing/2014/main" val="2113497626"/>
                  </a:ext>
                </a:extLst>
              </a:tr>
            </a:tbl>
          </a:graphicData>
        </a:graphic>
      </p:graphicFrame>
      <p:sp>
        <p:nvSpPr>
          <p:cNvPr id="9" name="TextBox 8">
            <a:extLst>
              <a:ext uri="{FF2B5EF4-FFF2-40B4-BE49-F238E27FC236}">
                <a16:creationId xmlns:a16="http://schemas.microsoft.com/office/drawing/2014/main" id="{42E23C41-FF89-43BE-9720-FE9E5E6066C5}"/>
              </a:ext>
            </a:extLst>
          </p:cNvPr>
          <p:cNvSpPr txBox="1"/>
          <p:nvPr/>
        </p:nvSpPr>
        <p:spPr>
          <a:xfrm>
            <a:off x="303823" y="29170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Array</a:t>
            </a:r>
          </a:p>
        </p:txBody>
      </p:sp>
      <p:sp>
        <p:nvSpPr>
          <p:cNvPr id="10" name="TextBox 9">
            <a:extLst>
              <a:ext uri="{FF2B5EF4-FFF2-40B4-BE49-F238E27FC236}">
                <a16:creationId xmlns:a16="http://schemas.microsoft.com/office/drawing/2014/main" id="{951C8976-0D10-4D56-BF3D-F71510008F63}"/>
              </a:ext>
            </a:extLst>
          </p:cNvPr>
          <p:cNvSpPr txBox="1"/>
          <p:nvPr/>
        </p:nvSpPr>
        <p:spPr>
          <a:xfrm>
            <a:off x="269630" y="3830514"/>
            <a:ext cx="13657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 array</a:t>
            </a:r>
          </a:p>
          <a:p>
            <a:r>
              <a:rPr lang="en-US">
                <a:cs typeface="Calibri"/>
              </a:rPr>
              <a:t>(Histogram)</a:t>
            </a:r>
          </a:p>
        </p:txBody>
      </p:sp>
      <p:graphicFrame>
        <p:nvGraphicFramePr>
          <p:cNvPr id="11" name="Table 6">
            <a:extLst>
              <a:ext uri="{FF2B5EF4-FFF2-40B4-BE49-F238E27FC236}">
                <a16:creationId xmlns:a16="http://schemas.microsoft.com/office/drawing/2014/main" id="{9A720701-854E-46D3-9E51-1121E072E22B}"/>
              </a:ext>
            </a:extLst>
          </p:cNvPr>
          <p:cNvGraphicFramePr>
            <a:graphicFrameLocks noGrp="1"/>
          </p:cNvGraphicFramePr>
          <p:nvPr/>
        </p:nvGraphicFramePr>
        <p:xfrm>
          <a:off x="1772333" y="4205105"/>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t>0</a:t>
                      </a:r>
                    </a:p>
                  </a:txBody>
                  <a:tcPr/>
                </a:tc>
                <a:tc>
                  <a:txBody>
                    <a:bodyPr/>
                    <a:lstStyle/>
                    <a:p>
                      <a:r>
                        <a:rPr lang="en-US"/>
                        <a:t>2</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2113497626"/>
                  </a:ext>
                </a:extLst>
              </a:tr>
            </a:tbl>
          </a:graphicData>
        </a:graphic>
      </p:graphicFrame>
      <p:graphicFrame>
        <p:nvGraphicFramePr>
          <p:cNvPr id="12" name="Table 6">
            <a:extLst>
              <a:ext uri="{FF2B5EF4-FFF2-40B4-BE49-F238E27FC236}">
                <a16:creationId xmlns:a16="http://schemas.microsoft.com/office/drawing/2014/main" id="{FF168BBE-61AF-4C1D-AE23-6B59AB2E738E}"/>
              </a:ext>
            </a:extLst>
          </p:cNvPr>
          <p:cNvGraphicFramePr>
            <a:graphicFrameLocks noGrp="1"/>
          </p:cNvGraphicFramePr>
          <p:nvPr/>
        </p:nvGraphicFramePr>
        <p:xfrm>
          <a:off x="1782102" y="4947567"/>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r>
                        <a:rPr lang="en-US">
                          <a:solidFill>
                            <a:schemeClr val="tx1"/>
                          </a:solidFill>
                        </a:rPr>
                        <a:t>6</a:t>
                      </a:r>
                    </a:p>
                  </a:txBody>
                  <a:tcPr>
                    <a:solidFill>
                      <a:schemeClr val="bg1"/>
                    </a:solidFill>
                  </a:tcPr>
                </a:tc>
                <a:tc>
                  <a:txBody>
                    <a:bodyPr/>
                    <a:lstStyle/>
                    <a:p>
                      <a:r>
                        <a:rPr lang="en-US">
                          <a:solidFill>
                            <a:schemeClr val="tx1"/>
                          </a:solidFill>
                        </a:rPr>
                        <a:t>7</a:t>
                      </a:r>
                    </a:p>
                  </a:txBody>
                  <a:tcPr>
                    <a:solidFill>
                      <a:schemeClr val="bg1"/>
                    </a:solidFill>
                  </a:tcPr>
                </a:tc>
                <a:extLst>
                  <a:ext uri="{0D108BD9-81ED-4DB2-BD59-A6C34878D82A}">
                    <a16:rowId xmlns:a16="http://schemas.microsoft.com/office/drawing/2014/main" val="2113497626"/>
                  </a:ext>
                </a:extLst>
              </a:tr>
            </a:tbl>
          </a:graphicData>
        </a:graphic>
      </p:graphicFrame>
      <p:graphicFrame>
        <p:nvGraphicFramePr>
          <p:cNvPr id="13" name="Table 6">
            <a:extLst>
              <a:ext uri="{FF2B5EF4-FFF2-40B4-BE49-F238E27FC236}">
                <a16:creationId xmlns:a16="http://schemas.microsoft.com/office/drawing/2014/main" id="{AB892D76-83D1-4820-8180-9D4B836FFA6C}"/>
              </a:ext>
            </a:extLst>
          </p:cNvPr>
          <p:cNvGraphicFramePr>
            <a:graphicFrameLocks noGrp="1"/>
          </p:cNvGraphicFramePr>
          <p:nvPr/>
        </p:nvGraphicFramePr>
        <p:xfrm>
          <a:off x="1786986" y="5313912"/>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t>-1</a:t>
                      </a:r>
                    </a:p>
                  </a:txBody>
                  <a:tcPr/>
                </a:tc>
                <a:tc>
                  <a:txBody>
                    <a:bodyPr/>
                    <a:lstStyle/>
                    <a:p>
                      <a:r>
                        <a:rPr lang="en-US"/>
                        <a:t>1</a:t>
                      </a:r>
                    </a:p>
                  </a:txBody>
                  <a:tcPr/>
                </a:tc>
                <a:tc>
                  <a:txBody>
                    <a:bodyPr/>
                    <a:lstStyle/>
                    <a:p>
                      <a:r>
                        <a:rPr lang="en-US"/>
                        <a:t>2</a:t>
                      </a:r>
                    </a:p>
                  </a:txBody>
                  <a:tcPr/>
                </a:tc>
                <a:tc>
                  <a:txBody>
                    <a:bodyPr/>
                    <a:lstStyle/>
                    <a:p>
                      <a:r>
                        <a:rPr lang="en-US"/>
                        <a:t>2</a:t>
                      </a:r>
                    </a:p>
                  </a:txBody>
                  <a:tcPr/>
                </a:tc>
                <a:tc>
                  <a:txBody>
                    <a:bodyPr/>
                    <a:lstStyle/>
                    <a:p>
                      <a:r>
                        <a:rPr lang="en-US"/>
                        <a:t>2</a:t>
                      </a:r>
                    </a:p>
                  </a:txBody>
                  <a:tcPr/>
                </a:tc>
                <a:tc>
                  <a:txBody>
                    <a:bodyPr/>
                    <a:lstStyle/>
                    <a:p>
                      <a:r>
                        <a:rPr lang="en-US"/>
                        <a:t>4</a:t>
                      </a:r>
                    </a:p>
                  </a:txBody>
                  <a:tcPr/>
                </a:tc>
                <a:tc>
                  <a:txBody>
                    <a:bodyPr/>
                    <a:lstStyle/>
                    <a:p>
                      <a:r>
                        <a:rPr lang="en-US"/>
                        <a:t>4</a:t>
                      </a:r>
                    </a:p>
                  </a:txBody>
                  <a:tcPr/>
                </a:tc>
                <a:tc>
                  <a:txBody>
                    <a:bodyPr/>
                    <a:lstStyle/>
                    <a:p>
                      <a:r>
                        <a:rPr lang="en-US"/>
                        <a:t>5</a:t>
                      </a:r>
                    </a:p>
                  </a:txBody>
                  <a:tcPr/>
                </a:tc>
                <a:extLst>
                  <a:ext uri="{0D108BD9-81ED-4DB2-BD59-A6C34878D82A}">
                    <a16:rowId xmlns:a16="http://schemas.microsoft.com/office/drawing/2014/main" val="2113497626"/>
                  </a:ext>
                </a:extLst>
              </a:tr>
            </a:tbl>
          </a:graphicData>
        </a:graphic>
      </p:graphicFrame>
      <p:sp>
        <p:nvSpPr>
          <p:cNvPr id="14" name="TextBox 13">
            <a:extLst>
              <a:ext uri="{FF2B5EF4-FFF2-40B4-BE49-F238E27FC236}">
                <a16:creationId xmlns:a16="http://schemas.microsoft.com/office/drawing/2014/main" id="{308DB504-DE77-41FA-8798-C3FCD5FC73CE}"/>
              </a:ext>
            </a:extLst>
          </p:cNvPr>
          <p:cNvSpPr txBox="1"/>
          <p:nvPr/>
        </p:nvSpPr>
        <p:spPr>
          <a:xfrm>
            <a:off x="557822" y="5193321"/>
            <a:ext cx="1365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CDF</a:t>
            </a:r>
          </a:p>
        </p:txBody>
      </p:sp>
      <p:graphicFrame>
        <p:nvGraphicFramePr>
          <p:cNvPr id="16" name="Table 6">
            <a:extLst>
              <a:ext uri="{FF2B5EF4-FFF2-40B4-BE49-F238E27FC236}">
                <a16:creationId xmlns:a16="http://schemas.microsoft.com/office/drawing/2014/main" id="{58AEF616-14F0-4383-9E97-FE76ED01494A}"/>
              </a:ext>
            </a:extLst>
          </p:cNvPr>
          <p:cNvGraphicFramePr>
            <a:graphicFrameLocks noGrp="1"/>
          </p:cNvGraphicFramePr>
          <p:nvPr/>
        </p:nvGraphicFramePr>
        <p:xfrm>
          <a:off x="1791871" y="2544336"/>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endParaRPr lang="en-US">
                        <a:solidFill>
                          <a:schemeClr val="tx1"/>
                        </a:solidFill>
                      </a:endParaRPr>
                    </a:p>
                  </a:txBody>
                  <a:tcPr>
                    <a:solidFill>
                      <a:schemeClr val="bg1"/>
                    </a:solidFill>
                  </a:tcPr>
                </a:tc>
                <a:tc>
                  <a:txBody>
                    <a:bodyPr/>
                    <a:lstStyle/>
                    <a:p>
                      <a:endParaRPr lang="en-US">
                        <a:solidFill>
                          <a:schemeClr val="tx1"/>
                        </a:solidFill>
                      </a:endParaRPr>
                    </a:p>
                  </a:txBody>
                  <a:tcPr>
                    <a:solidFill>
                      <a:schemeClr val="bg1"/>
                    </a:solidFill>
                  </a:tcPr>
                </a:tc>
                <a:extLst>
                  <a:ext uri="{0D108BD9-81ED-4DB2-BD59-A6C34878D82A}">
                    <a16:rowId xmlns:a16="http://schemas.microsoft.com/office/drawing/2014/main" val="2113497626"/>
                  </a:ext>
                </a:extLst>
              </a:tr>
            </a:tbl>
          </a:graphicData>
        </a:graphic>
      </p:graphicFrame>
    </p:spTree>
    <p:extLst>
      <p:ext uri="{BB962C8B-B14F-4D97-AF65-F5344CB8AC3E}">
        <p14:creationId xmlns:p14="http://schemas.microsoft.com/office/powerpoint/2010/main" val="21582049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6750-A4CA-41F7-835B-A207AA623EF4}"/>
              </a:ext>
            </a:extLst>
          </p:cNvPr>
          <p:cNvSpPr>
            <a:spLocks noGrp="1"/>
          </p:cNvSpPr>
          <p:nvPr>
            <p:ph type="title"/>
          </p:nvPr>
        </p:nvSpPr>
        <p:spPr/>
        <p:txBody>
          <a:bodyPr/>
          <a:lstStyle/>
          <a:p>
            <a:r>
              <a:rPr lang="en-US">
                <a:cs typeface="Calibri Light"/>
              </a:rPr>
              <a:t>Counting Sort: </a:t>
            </a:r>
            <a:endParaRPr lang="en-US"/>
          </a:p>
        </p:txBody>
      </p:sp>
      <p:sp>
        <p:nvSpPr>
          <p:cNvPr id="5" name="TextBox 4">
            <a:extLst>
              <a:ext uri="{FF2B5EF4-FFF2-40B4-BE49-F238E27FC236}">
                <a16:creationId xmlns:a16="http://schemas.microsoft.com/office/drawing/2014/main" id="{94EFA340-2C9D-4423-850F-F464D140D55D}"/>
              </a:ext>
            </a:extLst>
          </p:cNvPr>
          <p:cNvSpPr txBox="1"/>
          <p:nvPr/>
        </p:nvSpPr>
        <p:spPr>
          <a:xfrm>
            <a:off x="942622" y="1924756"/>
            <a:ext cx="38495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Data Range is from [0,7]</a:t>
            </a:r>
            <a:endParaRPr lang="en-US" sz="2400">
              <a:cs typeface="Calibri"/>
            </a:endParaRPr>
          </a:p>
        </p:txBody>
      </p:sp>
      <p:graphicFrame>
        <p:nvGraphicFramePr>
          <p:cNvPr id="3" name="Table 5">
            <a:extLst>
              <a:ext uri="{FF2B5EF4-FFF2-40B4-BE49-F238E27FC236}">
                <a16:creationId xmlns:a16="http://schemas.microsoft.com/office/drawing/2014/main" id="{B8C4F71C-53DB-44C7-80DC-B8D03312820C}"/>
              </a:ext>
            </a:extLst>
          </p:cNvPr>
          <p:cNvGraphicFramePr>
            <a:graphicFrameLocks noGrp="1"/>
          </p:cNvGraphicFramePr>
          <p:nvPr/>
        </p:nvGraphicFramePr>
        <p:xfrm>
          <a:off x="1796757" y="2920453"/>
          <a:ext cx="4367352" cy="370840"/>
        </p:xfrm>
        <a:graphic>
          <a:graphicData uri="http://schemas.openxmlformats.org/drawingml/2006/table">
            <a:tbl>
              <a:tblPr firstRow="1" bandRow="1">
                <a:tableStyleId>{5C22544A-7EE6-4342-B048-85BDC9FD1C3A}</a:tableStyleId>
              </a:tblPr>
              <a:tblGrid>
                <a:gridCol w="727892">
                  <a:extLst>
                    <a:ext uri="{9D8B030D-6E8A-4147-A177-3AD203B41FA5}">
                      <a16:colId xmlns:a16="http://schemas.microsoft.com/office/drawing/2014/main" val="3725658219"/>
                    </a:ext>
                  </a:extLst>
                </a:gridCol>
                <a:gridCol w="727892">
                  <a:extLst>
                    <a:ext uri="{9D8B030D-6E8A-4147-A177-3AD203B41FA5}">
                      <a16:colId xmlns:a16="http://schemas.microsoft.com/office/drawing/2014/main" val="2454093757"/>
                    </a:ext>
                  </a:extLst>
                </a:gridCol>
                <a:gridCol w="727892">
                  <a:extLst>
                    <a:ext uri="{9D8B030D-6E8A-4147-A177-3AD203B41FA5}">
                      <a16:colId xmlns:a16="http://schemas.microsoft.com/office/drawing/2014/main" val="3988569344"/>
                    </a:ext>
                  </a:extLst>
                </a:gridCol>
                <a:gridCol w="727892">
                  <a:extLst>
                    <a:ext uri="{9D8B030D-6E8A-4147-A177-3AD203B41FA5}">
                      <a16:colId xmlns:a16="http://schemas.microsoft.com/office/drawing/2014/main" val="4948075"/>
                    </a:ext>
                  </a:extLst>
                </a:gridCol>
                <a:gridCol w="727892">
                  <a:extLst>
                    <a:ext uri="{9D8B030D-6E8A-4147-A177-3AD203B41FA5}">
                      <a16:colId xmlns:a16="http://schemas.microsoft.com/office/drawing/2014/main" val="579116947"/>
                    </a:ext>
                  </a:extLst>
                </a:gridCol>
                <a:gridCol w="727892">
                  <a:extLst>
                    <a:ext uri="{9D8B030D-6E8A-4147-A177-3AD203B41FA5}">
                      <a16:colId xmlns:a16="http://schemas.microsoft.com/office/drawing/2014/main" val="2425699242"/>
                    </a:ext>
                  </a:extLst>
                </a:gridCol>
              </a:tblGrid>
              <a:tr h="370840">
                <a:tc>
                  <a:txBody>
                    <a:bodyPr/>
                    <a:lstStyle/>
                    <a:p>
                      <a:r>
                        <a:rPr lang="en-US"/>
                        <a:t>5</a:t>
                      </a:r>
                    </a:p>
                  </a:txBody>
                  <a:tcPr/>
                </a:tc>
                <a:tc>
                  <a:txBody>
                    <a:bodyPr/>
                    <a:lstStyle/>
                    <a:p>
                      <a:r>
                        <a:rPr lang="en-US"/>
                        <a:t>7</a:t>
                      </a:r>
                    </a:p>
                  </a:txBody>
                  <a:tcPr/>
                </a:tc>
                <a:tc>
                  <a:txBody>
                    <a:bodyPr/>
                    <a:lstStyle/>
                    <a:p>
                      <a:r>
                        <a:rPr lang="en-US"/>
                        <a:t>5</a:t>
                      </a:r>
                    </a:p>
                  </a:txBody>
                  <a:tcPr/>
                </a:tc>
                <a:tc>
                  <a:txBody>
                    <a:bodyPr/>
                    <a:lstStyle/>
                    <a:p>
                      <a:r>
                        <a:rPr lang="en-US"/>
                        <a:t>2</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811617689"/>
                  </a:ext>
                </a:extLst>
              </a:tr>
            </a:tbl>
          </a:graphicData>
        </a:graphic>
      </p:graphicFrame>
      <p:graphicFrame>
        <p:nvGraphicFramePr>
          <p:cNvPr id="6" name="Table 6">
            <a:extLst>
              <a:ext uri="{FF2B5EF4-FFF2-40B4-BE49-F238E27FC236}">
                <a16:creationId xmlns:a16="http://schemas.microsoft.com/office/drawing/2014/main" id="{62FEEF69-506F-4FD1-AF95-67B680C353DF}"/>
              </a:ext>
            </a:extLst>
          </p:cNvPr>
          <p:cNvGraphicFramePr>
            <a:graphicFrameLocks noGrp="1"/>
          </p:cNvGraphicFramePr>
          <p:nvPr/>
        </p:nvGraphicFramePr>
        <p:xfrm>
          <a:off x="1767449" y="3838760"/>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r>
                        <a:rPr lang="en-US">
                          <a:solidFill>
                            <a:schemeClr val="tx1"/>
                          </a:solidFill>
                        </a:rPr>
                        <a:t>6</a:t>
                      </a:r>
                    </a:p>
                  </a:txBody>
                  <a:tcPr>
                    <a:solidFill>
                      <a:schemeClr val="bg1"/>
                    </a:solidFill>
                  </a:tcPr>
                </a:tc>
                <a:tc>
                  <a:txBody>
                    <a:bodyPr/>
                    <a:lstStyle/>
                    <a:p>
                      <a:r>
                        <a:rPr lang="en-US">
                          <a:solidFill>
                            <a:schemeClr val="tx1"/>
                          </a:solidFill>
                        </a:rPr>
                        <a:t>7</a:t>
                      </a:r>
                    </a:p>
                  </a:txBody>
                  <a:tcPr>
                    <a:solidFill>
                      <a:schemeClr val="bg1"/>
                    </a:solidFill>
                  </a:tcPr>
                </a:tc>
                <a:extLst>
                  <a:ext uri="{0D108BD9-81ED-4DB2-BD59-A6C34878D82A}">
                    <a16:rowId xmlns:a16="http://schemas.microsoft.com/office/drawing/2014/main" val="2113497626"/>
                  </a:ext>
                </a:extLst>
              </a:tr>
            </a:tbl>
          </a:graphicData>
        </a:graphic>
      </p:graphicFrame>
      <p:sp>
        <p:nvSpPr>
          <p:cNvPr id="9" name="TextBox 8">
            <a:extLst>
              <a:ext uri="{FF2B5EF4-FFF2-40B4-BE49-F238E27FC236}">
                <a16:creationId xmlns:a16="http://schemas.microsoft.com/office/drawing/2014/main" id="{42E23C41-FF89-43BE-9720-FE9E5E6066C5}"/>
              </a:ext>
            </a:extLst>
          </p:cNvPr>
          <p:cNvSpPr txBox="1"/>
          <p:nvPr/>
        </p:nvSpPr>
        <p:spPr>
          <a:xfrm>
            <a:off x="303823" y="29170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Input Array</a:t>
            </a:r>
          </a:p>
        </p:txBody>
      </p:sp>
      <p:sp>
        <p:nvSpPr>
          <p:cNvPr id="10" name="TextBox 9">
            <a:extLst>
              <a:ext uri="{FF2B5EF4-FFF2-40B4-BE49-F238E27FC236}">
                <a16:creationId xmlns:a16="http://schemas.microsoft.com/office/drawing/2014/main" id="{951C8976-0D10-4D56-BF3D-F71510008F63}"/>
              </a:ext>
            </a:extLst>
          </p:cNvPr>
          <p:cNvSpPr txBox="1"/>
          <p:nvPr/>
        </p:nvSpPr>
        <p:spPr>
          <a:xfrm>
            <a:off x="269630" y="3830514"/>
            <a:ext cx="13657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 array</a:t>
            </a:r>
          </a:p>
          <a:p>
            <a:r>
              <a:rPr lang="en-US">
                <a:cs typeface="Calibri"/>
              </a:rPr>
              <a:t>(Histogram)</a:t>
            </a:r>
          </a:p>
        </p:txBody>
      </p:sp>
      <p:graphicFrame>
        <p:nvGraphicFramePr>
          <p:cNvPr id="11" name="Table 6">
            <a:extLst>
              <a:ext uri="{FF2B5EF4-FFF2-40B4-BE49-F238E27FC236}">
                <a16:creationId xmlns:a16="http://schemas.microsoft.com/office/drawing/2014/main" id="{9A720701-854E-46D3-9E51-1121E072E22B}"/>
              </a:ext>
            </a:extLst>
          </p:cNvPr>
          <p:cNvGraphicFramePr>
            <a:graphicFrameLocks noGrp="1"/>
          </p:cNvGraphicFramePr>
          <p:nvPr/>
        </p:nvGraphicFramePr>
        <p:xfrm>
          <a:off x="1772333" y="4205105"/>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t>0</a:t>
                      </a:r>
                    </a:p>
                  </a:txBody>
                  <a:tcPr/>
                </a:tc>
                <a:tc>
                  <a:txBody>
                    <a:bodyPr/>
                    <a:lstStyle/>
                    <a:p>
                      <a:r>
                        <a:rPr lang="en-US"/>
                        <a:t>2</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2</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2113497626"/>
                  </a:ext>
                </a:extLst>
              </a:tr>
            </a:tbl>
          </a:graphicData>
        </a:graphic>
      </p:graphicFrame>
      <p:graphicFrame>
        <p:nvGraphicFramePr>
          <p:cNvPr id="12" name="Table 6">
            <a:extLst>
              <a:ext uri="{FF2B5EF4-FFF2-40B4-BE49-F238E27FC236}">
                <a16:creationId xmlns:a16="http://schemas.microsoft.com/office/drawing/2014/main" id="{FF168BBE-61AF-4C1D-AE23-6B59AB2E738E}"/>
              </a:ext>
            </a:extLst>
          </p:cNvPr>
          <p:cNvGraphicFramePr>
            <a:graphicFrameLocks noGrp="1"/>
          </p:cNvGraphicFramePr>
          <p:nvPr>
            <p:extLst>
              <p:ext uri="{D42A27DB-BD31-4B8C-83A1-F6EECF244321}">
                <p14:modId xmlns:p14="http://schemas.microsoft.com/office/powerpoint/2010/main" val="869104053"/>
              </p:ext>
            </p:extLst>
          </p:nvPr>
        </p:nvGraphicFramePr>
        <p:xfrm>
          <a:off x="1782102" y="4947567"/>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r>
                        <a:rPr lang="en-US">
                          <a:solidFill>
                            <a:schemeClr val="tx1"/>
                          </a:solidFill>
                        </a:rPr>
                        <a:t>6</a:t>
                      </a:r>
                    </a:p>
                  </a:txBody>
                  <a:tcPr>
                    <a:solidFill>
                      <a:schemeClr val="bg1"/>
                    </a:solidFill>
                  </a:tcPr>
                </a:tc>
                <a:tc>
                  <a:txBody>
                    <a:bodyPr/>
                    <a:lstStyle/>
                    <a:p>
                      <a:r>
                        <a:rPr lang="en-US">
                          <a:solidFill>
                            <a:schemeClr val="tx1"/>
                          </a:solidFill>
                        </a:rPr>
                        <a:t>7</a:t>
                      </a:r>
                    </a:p>
                  </a:txBody>
                  <a:tcPr>
                    <a:solidFill>
                      <a:schemeClr val="bg1"/>
                    </a:solidFill>
                  </a:tcPr>
                </a:tc>
                <a:extLst>
                  <a:ext uri="{0D108BD9-81ED-4DB2-BD59-A6C34878D82A}">
                    <a16:rowId xmlns:a16="http://schemas.microsoft.com/office/drawing/2014/main" val="2113497626"/>
                  </a:ext>
                </a:extLst>
              </a:tr>
            </a:tbl>
          </a:graphicData>
        </a:graphic>
      </p:graphicFrame>
      <p:graphicFrame>
        <p:nvGraphicFramePr>
          <p:cNvPr id="13" name="Table 6">
            <a:extLst>
              <a:ext uri="{FF2B5EF4-FFF2-40B4-BE49-F238E27FC236}">
                <a16:creationId xmlns:a16="http://schemas.microsoft.com/office/drawing/2014/main" id="{AB892D76-83D1-4820-8180-9D4B836FFA6C}"/>
              </a:ext>
            </a:extLst>
          </p:cNvPr>
          <p:cNvGraphicFramePr>
            <a:graphicFrameLocks noGrp="1"/>
          </p:cNvGraphicFramePr>
          <p:nvPr>
            <p:extLst>
              <p:ext uri="{D42A27DB-BD31-4B8C-83A1-F6EECF244321}">
                <p14:modId xmlns:p14="http://schemas.microsoft.com/office/powerpoint/2010/main" val="1776996774"/>
              </p:ext>
            </p:extLst>
          </p:nvPr>
        </p:nvGraphicFramePr>
        <p:xfrm>
          <a:off x="1786986" y="5313912"/>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t>-1</a:t>
                      </a:r>
                    </a:p>
                  </a:txBody>
                  <a:tcPr/>
                </a:tc>
                <a:tc>
                  <a:txBody>
                    <a:bodyPr/>
                    <a:lstStyle/>
                    <a:p>
                      <a:r>
                        <a:rPr lang="en-US"/>
                        <a:t>1</a:t>
                      </a:r>
                    </a:p>
                  </a:txBody>
                  <a:tcPr/>
                </a:tc>
                <a:tc>
                  <a:txBody>
                    <a:bodyPr/>
                    <a:lstStyle/>
                    <a:p>
                      <a:r>
                        <a:rPr lang="en-US"/>
                        <a:t>2</a:t>
                      </a:r>
                    </a:p>
                  </a:txBody>
                  <a:tcPr/>
                </a:tc>
                <a:tc>
                  <a:txBody>
                    <a:bodyPr/>
                    <a:lstStyle/>
                    <a:p>
                      <a:r>
                        <a:rPr lang="en-US"/>
                        <a:t>2</a:t>
                      </a:r>
                    </a:p>
                  </a:txBody>
                  <a:tcPr/>
                </a:tc>
                <a:tc>
                  <a:txBody>
                    <a:bodyPr/>
                    <a:lstStyle/>
                    <a:p>
                      <a:r>
                        <a:rPr lang="en-US"/>
                        <a:t>2</a:t>
                      </a:r>
                    </a:p>
                  </a:txBody>
                  <a:tcPr/>
                </a:tc>
                <a:tc>
                  <a:txBody>
                    <a:bodyPr/>
                    <a:lstStyle/>
                    <a:p>
                      <a:r>
                        <a:rPr lang="en-US"/>
                        <a:t>4</a:t>
                      </a:r>
                    </a:p>
                  </a:txBody>
                  <a:tcPr/>
                </a:tc>
                <a:tc>
                  <a:txBody>
                    <a:bodyPr/>
                    <a:lstStyle/>
                    <a:p>
                      <a:r>
                        <a:rPr lang="en-US"/>
                        <a:t>4</a:t>
                      </a:r>
                    </a:p>
                  </a:txBody>
                  <a:tcPr/>
                </a:tc>
                <a:tc>
                  <a:txBody>
                    <a:bodyPr/>
                    <a:lstStyle/>
                    <a:p>
                      <a:r>
                        <a:rPr lang="en-US"/>
                        <a:t>5</a:t>
                      </a:r>
                    </a:p>
                  </a:txBody>
                  <a:tcPr/>
                </a:tc>
                <a:extLst>
                  <a:ext uri="{0D108BD9-81ED-4DB2-BD59-A6C34878D82A}">
                    <a16:rowId xmlns:a16="http://schemas.microsoft.com/office/drawing/2014/main" val="2113497626"/>
                  </a:ext>
                </a:extLst>
              </a:tr>
            </a:tbl>
          </a:graphicData>
        </a:graphic>
      </p:graphicFrame>
      <p:sp>
        <p:nvSpPr>
          <p:cNvPr id="14" name="TextBox 13">
            <a:extLst>
              <a:ext uri="{FF2B5EF4-FFF2-40B4-BE49-F238E27FC236}">
                <a16:creationId xmlns:a16="http://schemas.microsoft.com/office/drawing/2014/main" id="{308DB504-DE77-41FA-8798-C3FCD5FC73CE}"/>
              </a:ext>
            </a:extLst>
          </p:cNvPr>
          <p:cNvSpPr txBox="1"/>
          <p:nvPr/>
        </p:nvSpPr>
        <p:spPr>
          <a:xfrm>
            <a:off x="557822" y="5193321"/>
            <a:ext cx="1365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CDF</a:t>
            </a:r>
          </a:p>
        </p:txBody>
      </p:sp>
      <p:graphicFrame>
        <p:nvGraphicFramePr>
          <p:cNvPr id="16" name="Table 6">
            <a:extLst>
              <a:ext uri="{FF2B5EF4-FFF2-40B4-BE49-F238E27FC236}">
                <a16:creationId xmlns:a16="http://schemas.microsoft.com/office/drawing/2014/main" id="{58AEF616-14F0-4383-9E97-FE76ED01494A}"/>
              </a:ext>
            </a:extLst>
          </p:cNvPr>
          <p:cNvGraphicFramePr>
            <a:graphicFrameLocks noGrp="1"/>
          </p:cNvGraphicFramePr>
          <p:nvPr>
            <p:extLst>
              <p:ext uri="{D42A27DB-BD31-4B8C-83A1-F6EECF244321}">
                <p14:modId xmlns:p14="http://schemas.microsoft.com/office/powerpoint/2010/main" val="2215304434"/>
              </p:ext>
            </p:extLst>
          </p:nvPr>
        </p:nvGraphicFramePr>
        <p:xfrm>
          <a:off x="1791871" y="2544336"/>
          <a:ext cx="5871208" cy="370840"/>
        </p:xfrm>
        <a:graphic>
          <a:graphicData uri="http://schemas.openxmlformats.org/drawingml/2006/table">
            <a:tbl>
              <a:tblPr firstRow="1" bandRow="1">
                <a:tableStyleId>{5C22544A-7EE6-4342-B048-85BDC9FD1C3A}</a:tableStyleId>
              </a:tblPr>
              <a:tblGrid>
                <a:gridCol w="733901">
                  <a:extLst>
                    <a:ext uri="{9D8B030D-6E8A-4147-A177-3AD203B41FA5}">
                      <a16:colId xmlns:a16="http://schemas.microsoft.com/office/drawing/2014/main" val="2008945472"/>
                    </a:ext>
                  </a:extLst>
                </a:gridCol>
                <a:gridCol w="733901">
                  <a:extLst>
                    <a:ext uri="{9D8B030D-6E8A-4147-A177-3AD203B41FA5}">
                      <a16:colId xmlns:a16="http://schemas.microsoft.com/office/drawing/2014/main" val="3920711957"/>
                    </a:ext>
                  </a:extLst>
                </a:gridCol>
                <a:gridCol w="733901">
                  <a:extLst>
                    <a:ext uri="{9D8B030D-6E8A-4147-A177-3AD203B41FA5}">
                      <a16:colId xmlns:a16="http://schemas.microsoft.com/office/drawing/2014/main" val="2291146108"/>
                    </a:ext>
                  </a:extLst>
                </a:gridCol>
                <a:gridCol w="733901">
                  <a:extLst>
                    <a:ext uri="{9D8B030D-6E8A-4147-A177-3AD203B41FA5}">
                      <a16:colId xmlns:a16="http://schemas.microsoft.com/office/drawing/2014/main" val="3282164095"/>
                    </a:ext>
                  </a:extLst>
                </a:gridCol>
                <a:gridCol w="733901">
                  <a:extLst>
                    <a:ext uri="{9D8B030D-6E8A-4147-A177-3AD203B41FA5}">
                      <a16:colId xmlns:a16="http://schemas.microsoft.com/office/drawing/2014/main" val="4042816565"/>
                    </a:ext>
                  </a:extLst>
                </a:gridCol>
                <a:gridCol w="733901">
                  <a:extLst>
                    <a:ext uri="{9D8B030D-6E8A-4147-A177-3AD203B41FA5}">
                      <a16:colId xmlns:a16="http://schemas.microsoft.com/office/drawing/2014/main" val="3207827868"/>
                    </a:ext>
                  </a:extLst>
                </a:gridCol>
                <a:gridCol w="733901">
                  <a:extLst>
                    <a:ext uri="{9D8B030D-6E8A-4147-A177-3AD203B41FA5}">
                      <a16:colId xmlns:a16="http://schemas.microsoft.com/office/drawing/2014/main" val="1102185311"/>
                    </a:ext>
                  </a:extLst>
                </a:gridCol>
                <a:gridCol w="733901">
                  <a:extLst>
                    <a:ext uri="{9D8B030D-6E8A-4147-A177-3AD203B41FA5}">
                      <a16:colId xmlns:a16="http://schemas.microsoft.com/office/drawing/2014/main" val="3683985897"/>
                    </a:ext>
                  </a:extLst>
                </a:gridCol>
              </a:tblGrid>
              <a:tr h="370840">
                <a:tc>
                  <a:txBody>
                    <a:bodyPr/>
                    <a:lstStyle/>
                    <a:p>
                      <a:r>
                        <a:rPr lang="en-US">
                          <a:solidFill>
                            <a:schemeClr val="tx1"/>
                          </a:solidFill>
                        </a:rPr>
                        <a:t>0</a:t>
                      </a:r>
                    </a:p>
                  </a:txBody>
                  <a:tcPr>
                    <a:solidFill>
                      <a:schemeClr val="bg1"/>
                    </a:solidFill>
                  </a:tcPr>
                </a:tc>
                <a:tc>
                  <a:txBody>
                    <a:bodyPr/>
                    <a:lstStyle/>
                    <a:p>
                      <a:r>
                        <a:rPr lang="en-US">
                          <a:solidFill>
                            <a:schemeClr val="tx1"/>
                          </a:solidFill>
                        </a:rPr>
                        <a:t>1</a:t>
                      </a:r>
                    </a:p>
                  </a:txBody>
                  <a:tcPr>
                    <a:solidFill>
                      <a:schemeClr val="bg1"/>
                    </a:solidFill>
                  </a:tcPr>
                </a:tc>
                <a:tc>
                  <a:txBody>
                    <a:bodyPr/>
                    <a:lstStyle/>
                    <a:p>
                      <a:r>
                        <a:rPr lang="en-US">
                          <a:solidFill>
                            <a:schemeClr val="tx1"/>
                          </a:solidFill>
                        </a:rPr>
                        <a:t>2</a:t>
                      </a:r>
                    </a:p>
                  </a:txBody>
                  <a:tcPr>
                    <a:solidFill>
                      <a:schemeClr val="bg1"/>
                    </a:solidFill>
                  </a:tcPr>
                </a:tc>
                <a:tc>
                  <a:txBody>
                    <a:bodyPr/>
                    <a:lstStyle/>
                    <a:p>
                      <a:r>
                        <a:rPr lang="en-US">
                          <a:solidFill>
                            <a:schemeClr val="tx1"/>
                          </a:solidFill>
                        </a:rPr>
                        <a:t>3</a:t>
                      </a:r>
                    </a:p>
                  </a:txBody>
                  <a:tcPr>
                    <a:solidFill>
                      <a:schemeClr val="bg1"/>
                    </a:solidFill>
                  </a:tcPr>
                </a:tc>
                <a:tc>
                  <a:txBody>
                    <a:bodyPr/>
                    <a:lstStyle/>
                    <a:p>
                      <a:r>
                        <a:rPr lang="en-US">
                          <a:solidFill>
                            <a:schemeClr val="tx1"/>
                          </a:solidFill>
                        </a:rPr>
                        <a:t>4</a:t>
                      </a:r>
                    </a:p>
                  </a:txBody>
                  <a:tcPr>
                    <a:solidFill>
                      <a:schemeClr val="bg1"/>
                    </a:solidFill>
                  </a:tcPr>
                </a:tc>
                <a:tc>
                  <a:txBody>
                    <a:bodyPr/>
                    <a:lstStyle/>
                    <a:p>
                      <a:r>
                        <a:rPr lang="en-US">
                          <a:solidFill>
                            <a:schemeClr val="tx1"/>
                          </a:solidFill>
                        </a:rPr>
                        <a:t>5</a:t>
                      </a:r>
                    </a:p>
                  </a:txBody>
                  <a:tcPr>
                    <a:solidFill>
                      <a:schemeClr val="bg1"/>
                    </a:solidFill>
                  </a:tcPr>
                </a:tc>
                <a:tc>
                  <a:txBody>
                    <a:bodyPr/>
                    <a:lstStyle/>
                    <a:p>
                      <a:endParaRPr lang="en-US">
                        <a:solidFill>
                          <a:schemeClr val="tx1"/>
                        </a:solidFill>
                      </a:endParaRPr>
                    </a:p>
                  </a:txBody>
                  <a:tcPr>
                    <a:solidFill>
                      <a:schemeClr val="bg1"/>
                    </a:solidFill>
                  </a:tcPr>
                </a:tc>
                <a:tc>
                  <a:txBody>
                    <a:bodyPr/>
                    <a:lstStyle/>
                    <a:p>
                      <a:endParaRPr lang="en-US">
                        <a:solidFill>
                          <a:schemeClr val="tx1"/>
                        </a:solidFill>
                      </a:endParaRPr>
                    </a:p>
                  </a:txBody>
                  <a:tcPr>
                    <a:solidFill>
                      <a:schemeClr val="bg1"/>
                    </a:solidFill>
                  </a:tcPr>
                </a:tc>
                <a:extLst>
                  <a:ext uri="{0D108BD9-81ED-4DB2-BD59-A6C34878D82A}">
                    <a16:rowId xmlns:a16="http://schemas.microsoft.com/office/drawing/2014/main" val="2113497626"/>
                  </a:ext>
                </a:extLst>
              </a:tr>
            </a:tbl>
          </a:graphicData>
        </a:graphic>
      </p:graphicFrame>
      <p:graphicFrame>
        <p:nvGraphicFramePr>
          <p:cNvPr id="17" name="Table 5">
            <a:extLst>
              <a:ext uri="{FF2B5EF4-FFF2-40B4-BE49-F238E27FC236}">
                <a16:creationId xmlns:a16="http://schemas.microsoft.com/office/drawing/2014/main" id="{A965263E-4F04-46D0-80D1-610DD6441D89}"/>
              </a:ext>
            </a:extLst>
          </p:cNvPr>
          <p:cNvGraphicFramePr>
            <a:graphicFrameLocks noGrp="1"/>
          </p:cNvGraphicFramePr>
          <p:nvPr>
            <p:extLst>
              <p:ext uri="{D42A27DB-BD31-4B8C-83A1-F6EECF244321}">
                <p14:modId xmlns:p14="http://schemas.microsoft.com/office/powerpoint/2010/main" val="212462636"/>
              </p:ext>
            </p:extLst>
          </p:nvPr>
        </p:nvGraphicFramePr>
        <p:xfrm>
          <a:off x="1801641" y="6080798"/>
          <a:ext cx="4367352" cy="370840"/>
        </p:xfrm>
        <a:graphic>
          <a:graphicData uri="http://schemas.openxmlformats.org/drawingml/2006/table">
            <a:tbl>
              <a:tblPr firstRow="1" bandRow="1">
                <a:tableStyleId>{5C22544A-7EE6-4342-B048-85BDC9FD1C3A}</a:tableStyleId>
              </a:tblPr>
              <a:tblGrid>
                <a:gridCol w="727892">
                  <a:extLst>
                    <a:ext uri="{9D8B030D-6E8A-4147-A177-3AD203B41FA5}">
                      <a16:colId xmlns:a16="http://schemas.microsoft.com/office/drawing/2014/main" val="3725658219"/>
                    </a:ext>
                  </a:extLst>
                </a:gridCol>
                <a:gridCol w="727892">
                  <a:extLst>
                    <a:ext uri="{9D8B030D-6E8A-4147-A177-3AD203B41FA5}">
                      <a16:colId xmlns:a16="http://schemas.microsoft.com/office/drawing/2014/main" val="2454093757"/>
                    </a:ext>
                  </a:extLst>
                </a:gridCol>
                <a:gridCol w="727892">
                  <a:extLst>
                    <a:ext uri="{9D8B030D-6E8A-4147-A177-3AD203B41FA5}">
                      <a16:colId xmlns:a16="http://schemas.microsoft.com/office/drawing/2014/main" val="3988569344"/>
                    </a:ext>
                  </a:extLst>
                </a:gridCol>
                <a:gridCol w="727892">
                  <a:extLst>
                    <a:ext uri="{9D8B030D-6E8A-4147-A177-3AD203B41FA5}">
                      <a16:colId xmlns:a16="http://schemas.microsoft.com/office/drawing/2014/main" val="4948075"/>
                    </a:ext>
                  </a:extLst>
                </a:gridCol>
                <a:gridCol w="727892">
                  <a:extLst>
                    <a:ext uri="{9D8B030D-6E8A-4147-A177-3AD203B41FA5}">
                      <a16:colId xmlns:a16="http://schemas.microsoft.com/office/drawing/2014/main" val="579116947"/>
                    </a:ext>
                  </a:extLst>
                </a:gridCol>
                <a:gridCol w="727892">
                  <a:extLst>
                    <a:ext uri="{9D8B030D-6E8A-4147-A177-3AD203B41FA5}">
                      <a16:colId xmlns:a16="http://schemas.microsoft.com/office/drawing/2014/main" val="2425699242"/>
                    </a:ext>
                  </a:extLst>
                </a:gridCol>
              </a:tblGrid>
              <a:tr h="370840">
                <a:tc>
                  <a:txBody>
                    <a:bodyPr/>
                    <a:lstStyle/>
                    <a:p>
                      <a:r>
                        <a:rPr lang="en-US"/>
                        <a:t>1</a:t>
                      </a:r>
                    </a:p>
                  </a:txBody>
                  <a:tcPr/>
                </a:tc>
                <a:tc>
                  <a:txBody>
                    <a:bodyPr/>
                    <a:lstStyle/>
                    <a:p>
                      <a:r>
                        <a:rPr lang="en-US"/>
                        <a:t>1</a:t>
                      </a:r>
                    </a:p>
                  </a:txBody>
                  <a:tcPr/>
                </a:tc>
                <a:tc>
                  <a:txBody>
                    <a:bodyPr/>
                    <a:lstStyle/>
                    <a:p>
                      <a:r>
                        <a:rPr lang="en-US"/>
                        <a:t>2</a:t>
                      </a:r>
                    </a:p>
                  </a:txBody>
                  <a:tcPr/>
                </a:tc>
                <a:tc>
                  <a:txBody>
                    <a:bodyPr/>
                    <a:lstStyle/>
                    <a:p>
                      <a:r>
                        <a:rPr lang="en-US"/>
                        <a:t>5</a:t>
                      </a:r>
                    </a:p>
                  </a:txBody>
                  <a:tcPr/>
                </a:tc>
                <a:tc>
                  <a:txBody>
                    <a:bodyPr/>
                    <a:lstStyle/>
                    <a:p>
                      <a:r>
                        <a:rPr lang="en-US"/>
                        <a:t>5</a:t>
                      </a:r>
                    </a:p>
                  </a:txBody>
                  <a:tcPr/>
                </a:tc>
                <a:tc>
                  <a:txBody>
                    <a:bodyPr/>
                    <a:lstStyle/>
                    <a:p>
                      <a:r>
                        <a:rPr lang="en-US"/>
                        <a:t>7</a:t>
                      </a:r>
                    </a:p>
                  </a:txBody>
                  <a:tcPr/>
                </a:tc>
                <a:extLst>
                  <a:ext uri="{0D108BD9-81ED-4DB2-BD59-A6C34878D82A}">
                    <a16:rowId xmlns:a16="http://schemas.microsoft.com/office/drawing/2014/main" val="2811617689"/>
                  </a:ext>
                </a:extLst>
              </a:tr>
            </a:tbl>
          </a:graphicData>
        </a:graphic>
      </p:graphicFrame>
      <p:sp>
        <p:nvSpPr>
          <p:cNvPr id="18" name="TextBox 17">
            <a:extLst>
              <a:ext uri="{FF2B5EF4-FFF2-40B4-BE49-F238E27FC236}">
                <a16:creationId xmlns:a16="http://schemas.microsoft.com/office/drawing/2014/main" id="{C3B2C4C7-C600-4BEA-95F4-278F49DFA756}"/>
              </a:ext>
            </a:extLst>
          </p:cNvPr>
          <p:cNvSpPr txBox="1"/>
          <p:nvPr/>
        </p:nvSpPr>
        <p:spPr>
          <a:xfrm>
            <a:off x="308707" y="6077437"/>
            <a:ext cx="1600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Output Array</a:t>
            </a:r>
          </a:p>
        </p:txBody>
      </p:sp>
    </p:spTree>
    <p:extLst>
      <p:ext uri="{BB962C8B-B14F-4D97-AF65-F5344CB8AC3E}">
        <p14:creationId xmlns:p14="http://schemas.microsoft.com/office/powerpoint/2010/main" val="38269322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D2DE-A03F-40D8-82B0-D419F40CDADB}"/>
              </a:ext>
            </a:extLst>
          </p:cNvPr>
          <p:cNvSpPr>
            <a:spLocks noGrp="1"/>
          </p:cNvSpPr>
          <p:nvPr>
            <p:ph type="title"/>
          </p:nvPr>
        </p:nvSpPr>
        <p:spPr/>
        <p:txBody>
          <a:bodyPr/>
          <a:lstStyle/>
          <a:p>
            <a:r>
              <a:rPr lang="en-US">
                <a:cs typeface="Calibri Light"/>
              </a:rPr>
              <a:t>Counting Sort</a:t>
            </a:r>
          </a:p>
        </p:txBody>
      </p:sp>
      <p:sp>
        <p:nvSpPr>
          <p:cNvPr id="3" name="Content Placeholder 2">
            <a:extLst>
              <a:ext uri="{FF2B5EF4-FFF2-40B4-BE49-F238E27FC236}">
                <a16:creationId xmlns:a16="http://schemas.microsoft.com/office/drawing/2014/main" id="{CD8CF169-90D0-4869-9AFB-CF233DC1D493}"/>
              </a:ext>
            </a:extLst>
          </p:cNvPr>
          <p:cNvSpPr>
            <a:spLocks noGrp="1"/>
          </p:cNvSpPr>
          <p:nvPr>
            <p:ph idx="1"/>
          </p:nvPr>
        </p:nvSpPr>
        <p:spPr/>
        <p:txBody>
          <a:bodyPr vert="horz" lIns="91440" tIns="45720" rIns="91440" bIns="45720" rtlCol="0" anchor="t">
            <a:normAutofit/>
          </a:bodyPr>
          <a:lstStyle/>
          <a:p>
            <a:r>
              <a:rPr lang="en-US">
                <a:cs typeface="Calibri"/>
              </a:rPr>
              <a:t>Only works if data range small</a:t>
            </a:r>
            <a:endParaRPr lang="en-US"/>
          </a:p>
        </p:txBody>
      </p:sp>
      <p:sp>
        <p:nvSpPr>
          <p:cNvPr id="4" name="Slide Number Placeholder 3">
            <a:extLst>
              <a:ext uri="{FF2B5EF4-FFF2-40B4-BE49-F238E27FC236}">
                <a16:creationId xmlns:a16="http://schemas.microsoft.com/office/drawing/2014/main" id="{3ADFBB21-AE73-4075-8392-3847003AE3A4}"/>
              </a:ext>
            </a:extLst>
          </p:cNvPr>
          <p:cNvSpPr>
            <a:spLocks noGrp="1"/>
          </p:cNvSpPr>
          <p:nvPr>
            <p:ph type="sldNum" sz="quarter" idx="12"/>
          </p:nvPr>
        </p:nvSpPr>
        <p:spPr/>
        <p:txBody>
          <a:bodyPr/>
          <a:lstStyle/>
          <a:p>
            <a:fld id="{55DC1B2E-DA45-1C4C-956F-B374AAC7A1DC}" type="slidenum">
              <a:rPr lang="en-US" smtClean="0"/>
              <a:t>87</a:t>
            </a:fld>
            <a:endParaRPr lang="en-US"/>
          </a:p>
        </p:txBody>
      </p:sp>
    </p:spTree>
    <p:extLst>
      <p:ext uri="{BB962C8B-B14F-4D97-AF65-F5344CB8AC3E}">
        <p14:creationId xmlns:p14="http://schemas.microsoft.com/office/powerpoint/2010/main" val="5167904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D2DE-A03F-40D8-82B0-D419F40CDADB}"/>
              </a:ext>
            </a:extLst>
          </p:cNvPr>
          <p:cNvSpPr>
            <a:spLocks noGrp="1"/>
          </p:cNvSpPr>
          <p:nvPr>
            <p:ph type="title"/>
          </p:nvPr>
        </p:nvSpPr>
        <p:spPr/>
        <p:txBody>
          <a:bodyPr/>
          <a:lstStyle/>
          <a:p>
            <a:r>
              <a:rPr lang="en-US">
                <a:cs typeface="Calibri Light"/>
              </a:rPr>
              <a:t>Counting Sort</a:t>
            </a:r>
          </a:p>
        </p:txBody>
      </p:sp>
      <p:sp>
        <p:nvSpPr>
          <p:cNvPr id="3" name="Content Placeholder 2">
            <a:extLst>
              <a:ext uri="{FF2B5EF4-FFF2-40B4-BE49-F238E27FC236}">
                <a16:creationId xmlns:a16="http://schemas.microsoft.com/office/drawing/2014/main" id="{CD8CF169-90D0-4869-9AFB-CF233DC1D493}"/>
              </a:ext>
            </a:extLst>
          </p:cNvPr>
          <p:cNvSpPr>
            <a:spLocks noGrp="1"/>
          </p:cNvSpPr>
          <p:nvPr>
            <p:ph idx="1"/>
          </p:nvPr>
        </p:nvSpPr>
        <p:spPr/>
        <p:txBody>
          <a:bodyPr vert="horz" lIns="91440" tIns="45720" rIns="91440" bIns="45720" rtlCol="0" anchor="t">
            <a:normAutofit/>
          </a:bodyPr>
          <a:lstStyle/>
          <a:p>
            <a:r>
              <a:rPr lang="en-US">
                <a:cs typeface="Calibri"/>
              </a:rPr>
              <a:t>Only works if data range small</a:t>
            </a:r>
          </a:p>
          <a:p>
            <a:endParaRPr lang="en-US">
              <a:cs typeface="Calibri"/>
            </a:endParaRPr>
          </a:p>
          <a:p>
            <a:r>
              <a:rPr lang="en-US">
                <a:cs typeface="Calibri"/>
              </a:rPr>
              <a:t>How to generalize counting sort?</a:t>
            </a:r>
          </a:p>
        </p:txBody>
      </p:sp>
      <p:sp>
        <p:nvSpPr>
          <p:cNvPr id="4" name="Slide Number Placeholder 3">
            <a:extLst>
              <a:ext uri="{FF2B5EF4-FFF2-40B4-BE49-F238E27FC236}">
                <a16:creationId xmlns:a16="http://schemas.microsoft.com/office/drawing/2014/main" id="{3ADFBB21-AE73-4075-8392-3847003AE3A4}"/>
              </a:ext>
            </a:extLst>
          </p:cNvPr>
          <p:cNvSpPr>
            <a:spLocks noGrp="1"/>
          </p:cNvSpPr>
          <p:nvPr>
            <p:ph type="sldNum" sz="quarter" idx="12"/>
          </p:nvPr>
        </p:nvSpPr>
        <p:spPr/>
        <p:txBody>
          <a:bodyPr/>
          <a:lstStyle/>
          <a:p>
            <a:fld id="{55DC1B2E-DA45-1C4C-956F-B374AAC7A1DC}" type="slidenum">
              <a:rPr lang="en-US" smtClean="0"/>
              <a:t>88</a:t>
            </a:fld>
            <a:endParaRPr lang="en-US"/>
          </a:p>
        </p:txBody>
      </p:sp>
    </p:spTree>
    <p:extLst>
      <p:ext uri="{BB962C8B-B14F-4D97-AF65-F5344CB8AC3E}">
        <p14:creationId xmlns:p14="http://schemas.microsoft.com/office/powerpoint/2010/main" val="19080969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D2DE-A03F-40D8-82B0-D419F40CDADB}"/>
              </a:ext>
            </a:extLst>
          </p:cNvPr>
          <p:cNvSpPr>
            <a:spLocks noGrp="1"/>
          </p:cNvSpPr>
          <p:nvPr>
            <p:ph type="title"/>
          </p:nvPr>
        </p:nvSpPr>
        <p:spPr/>
        <p:txBody>
          <a:bodyPr/>
          <a:lstStyle/>
          <a:p>
            <a:r>
              <a:rPr lang="en-US">
                <a:cs typeface="Calibri Light"/>
              </a:rPr>
              <a:t>Counting Sort</a:t>
            </a:r>
          </a:p>
        </p:txBody>
      </p:sp>
      <p:sp>
        <p:nvSpPr>
          <p:cNvPr id="3" name="Content Placeholder 2">
            <a:extLst>
              <a:ext uri="{FF2B5EF4-FFF2-40B4-BE49-F238E27FC236}">
                <a16:creationId xmlns:a16="http://schemas.microsoft.com/office/drawing/2014/main" id="{CD8CF169-90D0-4869-9AFB-CF233DC1D493}"/>
              </a:ext>
            </a:extLst>
          </p:cNvPr>
          <p:cNvSpPr>
            <a:spLocks noGrp="1"/>
          </p:cNvSpPr>
          <p:nvPr>
            <p:ph idx="1"/>
          </p:nvPr>
        </p:nvSpPr>
        <p:spPr/>
        <p:txBody>
          <a:bodyPr vert="horz" lIns="91440" tIns="45720" rIns="91440" bIns="45720" rtlCol="0" anchor="t">
            <a:normAutofit/>
          </a:bodyPr>
          <a:lstStyle/>
          <a:p>
            <a:r>
              <a:rPr lang="en-US">
                <a:cs typeface="Calibri"/>
              </a:rPr>
              <a:t>Only works if data range small</a:t>
            </a:r>
          </a:p>
          <a:p>
            <a:endParaRPr lang="en-US">
              <a:cs typeface="Calibri"/>
            </a:endParaRPr>
          </a:p>
          <a:p>
            <a:r>
              <a:rPr lang="en-US">
                <a:cs typeface="Calibri"/>
              </a:rPr>
              <a:t>How to generalize counting sort?</a:t>
            </a:r>
          </a:p>
        </p:txBody>
      </p:sp>
      <p:sp>
        <p:nvSpPr>
          <p:cNvPr id="4" name="Slide Number Placeholder 3">
            <a:extLst>
              <a:ext uri="{FF2B5EF4-FFF2-40B4-BE49-F238E27FC236}">
                <a16:creationId xmlns:a16="http://schemas.microsoft.com/office/drawing/2014/main" id="{3ADFBB21-AE73-4075-8392-3847003AE3A4}"/>
              </a:ext>
            </a:extLst>
          </p:cNvPr>
          <p:cNvSpPr>
            <a:spLocks noGrp="1"/>
          </p:cNvSpPr>
          <p:nvPr>
            <p:ph type="sldNum" sz="quarter" idx="12"/>
          </p:nvPr>
        </p:nvSpPr>
        <p:spPr/>
        <p:txBody>
          <a:bodyPr/>
          <a:lstStyle/>
          <a:p>
            <a:fld id="{55DC1B2E-DA45-1C4C-956F-B374AAC7A1DC}" type="slidenum">
              <a:rPr lang="en-US" smtClean="0"/>
              <a:t>89</a:t>
            </a:fld>
            <a:endParaRPr lang="en-US"/>
          </a:p>
        </p:txBody>
      </p:sp>
      <p:sp>
        <p:nvSpPr>
          <p:cNvPr id="5" name="TextBox 4">
            <a:extLst>
              <a:ext uri="{FF2B5EF4-FFF2-40B4-BE49-F238E27FC236}">
                <a16:creationId xmlns:a16="http://schemas.microsoft.com/office/drawing/2014/main" id="{DC6A0D45-7C79-40D1-A0DD-ACA6A4E9052C}"/>
              </a:ext>
            </a:extLst>
          </p:cNvPr>
          <p:cNvSpPr txBox="1"/>
          <p:nvPr/>
        </p:nvSpPr>
        <p:spPr>
          <a:xfrm>
            <a:off x="3005015" y="3933092"/>
            <a:ext cx="61331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Operate on small segments of data</a:t>
            </a:r>
          </a:p>
        </p:txBody>
      </p:sp>
    </p:spTree>
    <p:extLst>
      <p:ext uri="{BB962C8B-B14F-4D97-AF65-F5344CB8AC3E}">
        <p14:creationId xmlns:p14="http://schemas.microsoft.com/office/powerpoint/2010/main" val="36891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B76-AF4D-40C9-A5BE-9291B6D4AD93}"/>
              </a:ext>
            </a:extLst>
          </p:cNvPr>
          <p:cNvSpPr>
            <a:spLocks noGrp="1"/>
          </p:cNvSpPr>
          <p:nvPr>
            <p:ph type="title"/>
          </p:nvPr>
        </p:nvSpPr>
        <p:spPr/>
        <p:txBody>
          <a:bodyPr/>
          <a:lstStyle/>
          <a:p>
            <a:r>
              <a:rPr lang="en-US">
                <a:cs typeface="Calibri Light"/>
              </a:rPr>
              <a:t>Setup</a:t>
            </a:r>
            <a:endParaRPr lang="en-US"/>
          </a:p>
        </p:txBody>
      </p:sp>
      <p:sp>
        <p:nvSpPr>
          <p:cNvPr id="3" name="Content Placeholder 2">
            <a:extLst>
              <a:ext uri="{FF2B5EF4-FFF2-40B4-BE49-F238E27FC236}">
                <a16:creationId xmlns:a16="http://schemas.microsoft.com/office/drawing/2014/main" id="{C9D30800-58AD-45F3-B083-3BD1631061EF}"/>
              </a:ext>
            </a:extLst>
          </p:cNvPr>
          <p:cNvSpPr>
            <a:spLocks noGrp="1"/>
          </p:cNvSpPr>
          <p:nvPr>
            <p:ph idx="1"/>
          </p:nvPr>
        </p:nvSpPr>
        <p:spPr/>
        <p:txBody>
          <a:bodyPr vert="horz" lIns="91440" tIns="45720" rIns="91440" bIns="45720" rtlCol="0" anchor="t">
            <a:normAutofit/>
          </a:bodyPr>
          <a:lstStyle/>
          <a:p>
            <a:r>
              <a:rPr lang="en-US">
                <a:cs typeface="Calibri"/>
              </a:rPr>
              <a:t>In-memory</a:t>
            </a:r>
          </a:p>
          <a:p>
            <a:r>
              <a:rPr lang="en-US">
                <a:cs typeface="Calibri"/>
              </a:rPr>
              <a:t>Read only</a:t>
            </a:r>
          </a:p>
        </p:txBody>
      </p:sp>
      <p:sp>
        <p:nvSpPr>
          <p:cNvPr id="4" name="Slide Number Placeholder 3">
            <a:extLst>
              <a:ext uri="{FF2B5EF4-FFF2-40B4-BE49-F238E27FC236}">
                <a16:creationId xmlns:a16="http://schemas.microsoft.com/office/drawing/2014/main" id="{37A0A13D-72A1-4DF9-A1EB-4BAD42F5EEB5}"/>
              </a:ext>
            </a:extLst>
          </p:cNvPr>
          <p:cNvSpPr>
            <a:spLocks noGrp="1"/>
          </p:cNvSpPr>
          <p:nvPr>
            <p:ph type="sldNum" sz="quarter" idx="12"/>
          </p:nvPr>
        </p:nvSpPr>
        <p:spPr/>
        <p:txBody>
          <a:bodyPr/>
          <a:lstStyle/>
          <a:p>
            <a:fld id="{55DC1B2E-DA45-1C4C-956F-B374AAC7A1DC}" type="slidenum">
              <a:rPr lang="en-US" smtClean="0"/>
              <a:t>9</a:t>
            </a:fld>
            <a:endParaRPr lang="en-US"/>
          </a:p>
        </p:txBody>
      </p:sp>
    </p:spTree>
    <p:extLst>
      <p:ext uri="{BB962C8B-B14F-4D97-AF65-F5344CB8AC3E}">
        <p14:creationId xmlns:p14="http://schemas.microsoft.com/office/powerpoint/2010/main" val="14375718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42C1-00E2-42A9-A4FC-FC6C9DA9BB8D}"/>
              </a:ext>
            </a:extLst>
          </p:cNvPr>
          <p:cNvSpPr>
            <a:spLocks noGrp="1"/>
          </p:cNvSpPr>
          <p:nvPr>
            <p:ph type="title"/>
          </p:nvPr>
        </p:nvSpPr>
        <p:spPr/>
        <p:txBody>
          <a:bodyPr/>
          <a:lstStyle/>
          <a:p>
            <a:r>
              <a:rPr lang="en-US">
                <a:cs typeface="Calibri Light"/>
              </a:rPr>
              <a:t>Radix Sort: Generalized Count Sort </a:t>
            </a:r>
            <a:endParaRPr lang="en-US"/>
          </a:p>
        </p:txBody>
      </p:sp>
      <p:sp>
        <p:nvSpPr>
          <p:cNvPr id="3" name="Content Placeholder 2">
            <a:extLst>
              <a:ext uri="{FF2B5EF4-FFF2-40B4-BE49-F238E27FC236}">
                <a16:creationId xmlns:a16="http://schemas.microsoft.com/office/drawing/2014/main" id="{B324A11B-C6F7-44D6-97D6-320EBED7D876}"/>
              </a:ext>
            </a:extLst>
          </p:cNvPr>
          <p:cNvSpPr>
            <a:spLocks noGrp="1"/>
          </p:cNvSpPr>
          <p:nvPr>
            <p:ph idx="1"/>
          </p:nvPr>
        </p:nvSpPr>
        <p:spPr>
          <a:xfrm>
            <a:off x="838200" y="1620472"/>
            <a:ext cx="10515600" cy="4556491"/>
          </a:xfrm>
        </p:spPr>
        <p:txBody>
          <a:bodyPr vert="horz" lIns="91440" tIns="45720" rIns="91440" bIns="45720" rtlCol="0" anchor="t">
            <a:normAutofit fontScale="85000" lnSpcReduction="20000"/>
          </a:bodyPr>
          <a:lstStyle/>
          <a:p>
            <a:r>
              <a:rPr lang="en-US">
                <a:cs typeface="Calibri"/>
              </a:rPr>
              <a:t>Divide element into segments </a:t>
            </a:r>
          </a:p>
          <a:p>
            <a:r>
              <a:rPr lang="en-US">
                <a:cs typeface="Calibri"/>
              </a:rPr>
              <a:t>Does count sort one segment at a time.</a:t>
            </a:r>
          </a:p>
          <a:p>
            <a:r>
              <a:rPr lang="en-US">
                <a:cs typeface="Calibri"/>
              </a:rPr>
              <a:t>Repeats this procedure on following segments until finished</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Segments can be anything 10 bits, 2 digits, one character, </a:t>
            </a:r>
            <a:r>
              <a:rPr lang="en-US" err="1">
                <a:cs typeface="Calibri"/>
              </a:rPr>
              <a:t>etc</a:t>
            </a:r>
            <a:endParaRPr lang="en-US">
              <a:cs typeface="Calibri"/>
            </a:endParaRPr>
          </a:p>
        </p:txBody>
      </p:sp>
      <p:pic>
        <p:nvPicPr>
          <p:cNvPr id="4" name="Picture 4" descr="A picture containing text, device, receipt&#10;&#10;Description automatically generated">
            <a:extLst>
              <a:ext uri="{FF2B5EF4-FFF2-40B4-BE49-F238E27FC236}">
                <a16:creationId xmlns:a16="http://schemas.microsoft.com/office/drawing/2014/main" id="{E7925BC2-1AD1-4560-A329-59CF4C514130}"/>
              </a:ext>
            </a:extLst>
          </p:cNvPr>
          <p:cNvPicPr>
            <a:picLocks noChangeAspect="1"/>
          </p:cNvPicPr>
          <p:nvPr/>
        </p:nvPicPr>
        <p:blipFill>
          <a:blip r:embed="rId2"/>
          <a:stretch>
            <a:fillRect/>
          </a:stretch>
        </p:blipFill>
        <p:spPr>
          <a:xfrm>
            <a:off x="2655953" y="2841426"/>
            <a:ext cx="3815645" cy="2587251"/>
          </a:xfrm>
          <a:prstGeom prst="rect">
            <a:avLst/>
          </a:prstGeom>
        </p:spPr>
      </p:pic>
      <p:sp>
        <p:nvSpPr>
          <p:cNvPr id="5" name="Rectangle 4">
            <a:extLst>
              <a:ext uri="{FF2B5EF4-FFF2-40B4-BE49-F238E27FC236}">
                <a16:creationId xmlns:a16="http://schemas.microsoft.com/office/drawing/2014/main" id="{5FAAD527-399C-45FF-BBCB-E0A55346FF80}"/>
              </a:ext>
            </a:extLst>
          </p:cNvPr>
          <p:cNvSpPr/>
          <p:nvPr/>
        </p:nvSpPr>
        <p:spPr>
          <a:xfrm>
            <a:off x="3675184" y="2756876"/>
            <a:ext cx="2877038" cy="2608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7590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42C1-00E2-42A9-A4FC-FC6C9DA9BB8D}"/>
              </a:ext>
            </a:extLst>
          </p:cNvPr>
          <p:cNvSpPr>
            <a:spLocks noGrp="1"/>
          </p:cNvSpPr>
          <p:nvPr>
            <p:ph type="title"/>
          </p:nvPr>
        </p:nvSpPr>
        <p:spPr/>
        <p:txBody>
          <a:bodyPr/>
          <a:lstStyle/>
          <a:p>
            <a:r>
              <a:rPr lang="en-US">
                <a:cs typeface="Calibri Light"/>
              </a:rPr>
              <a:t>Radix Sort: Generalized Count Sort </a:t>
            </a:r>
            <a:endParaRPr lang="en-US"/>
          </a:p>
        </p:txBody>
      </p:sp>
      <p:sp>
        <p:nvSpPr>
          <p:cNvPr id="3" name="Content Placeholder 2">
            <a:extLst>
              <a:ext uri="{FF2B5EF4-FFF2-40B4-BE49-F238E27FC236}">
                <a16:creationId xmlns:a16="http://schemas.microsoft.com/office/drawing/2014/main" id="{B324A11B-C6F7-44D6-97D6-320EBED7D876}"/>
              </a:ext>
            </a:extLst>
          </p:cNvPr>
          <p:cNvSpPr>
            <a:spLocks noGrp="1"/>
          </p:cNvSpPr>
          <p:nvPr>
            <p:ph idx="1"/>
          </p:nvPr>
        </p:nvSpPr>
        <p:spPr>
          <a:xfrm>
            <a:off x="838200" y="1620472"/>
            <a:ext cx="10515600" cy="4556491"/>
          </a:xfrm>
        </p:spPr>
        <p:txBody>
          <a:bodyPr vert="horz" lIns="91440" tIns="45720" rIns="91440" bIns="45720" rtlCol="0" anchor="t">
            <a:normAutofit fontScale="85000" lnSpcReduction="20000"/>
          </a:bodyPr>
          <a:lstStyle/>
          <a:p>
            <a:r>
              <a:rPr lang="en-US">
                <a:cs typeface="Calibri"/>
              </a:rPr>
              <a:t>Divide element into segments </a:t>
            </a:r>
          </a:p>
          <a:p>
            <a:r>
              <a:rPr lang="en-US">
                <a:cs typeface="Calibri"/>
              </a:rPr>
              <a:t>Does count sort one segment at a time.</a:t>
            </a:r>
          </a:p>
          <a:p>
            <a:r>
              <a:rPr lang="en-US">
                <a:cs typeface="Calibri"/>
              </a:rPr>
              <a:t>Repeats this procedure on following segments until finished</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Segments can be anything 10 bits, 2 digits, one character, </a:t>
            </a:r>
            <a:r>
              <a:rPr lang="en-US" err="1">
                <a:cs typeface="Calibri"/>
              </a:rPr>
              <a:t>etc</a:t>
            </a:r>
            <a:endParaRPr lang="en-US">
              <a:cs typeface="Calibri"/>
            </a:endParaRPr>
          </a:p>
        </p:txBody>
      </p:sp>
      <p:pic>
        <p:nvPicPr>
          <p:cNvPr id="4" name="Picture 4" descr="A picture containing text, device, receipt&#10;&#10;Description automatically generated">
            <a:extLst>
              <a:ext uri="{FF2B5EF4-FFF2-40B4-BE49-F238E27FC236}">
                <a16:creationId xmlns:a16="http://schemas.microsoft.com/office/drawing/2014/main" id="{E7925BC2-1AD1-4560-A329-59CF4C514130}"/>
              </a:ext>
            </a:extLst>
          </p:cNvPr>
          <p:cNvPicPr>
            <a:picLocks noChangeAspect="1"/>
          </p:cNvPicPr>
          <p:nvPr/>
        </p:nvPicPr>
        <p:blipFill>
          <a:blip r:embed="rId2"/>
          <a:stretch>
            <a:fillRect/>
          </a:stretch>
        </p:blipFill>
        <p:spPr>
          <a:xfrm>
            <a:off x="2655953" y="2841426"/>
            <a:ext cx="3815645" cy="2587251"/>
          </a:xfrm>
          <a:prstGeom prst="rect">
            <a:avLst/>
          </a:prstGeom>
        </p:spPr>
      </p:pic>
      <p:sp>
        <p:nvSpPr>
          <p:cNvPr id="5" name="Rectangle 4">
            <a:extLst>
              <a:ext uri="{FF2B5EF4-FFF2-40B4-BE49-F238E27FC236}">
                <a16:creationId xmlns:a16="http://schemas.microsoft.com/office/drawing/2014/main" id="{5FAAD527-399C-45FF-BBCB-E0A55346FF80}"/>
              </a:ext>
            </a:extLst>
          </p:cNvPr>
          <p:cNvSpPr/>
          <p:nvPr/>
        </p:nvSpPr>
        <p:spPr>
          <a:xfrm>
            <a:off x="4652107" y="2756876"/>
            <a:ext cx="1900115" cy="2608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4697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42C1-00E2-42A9-A4FC-FC6C9DA9BB8D}"/>
              </a:ext>
            </a:extLst>
          </p:cNvPr>
          <p:cNvSpPr>
            <a:spLocks noGrp="1"/>
          </p:cNvSpPr>
          <p:nvPr>
            <p:ph type="title"/>
          </p:nvPr>
        </p:nvSpPr>
        <p:spPr/>
        <p:txBody>
          <a:bodyPr/>
          <a:lstStyle/>
          <a:p>
            <a:r>
              <a:rPr lang="en-US">
                <a:cs typeface="Calibri Light"/>
              </a:rPr>
              <a:t>Radix Sort: Generalized Count Sort </a:t>
            </a:r>
            <a:endParaRPr lang="en-US"/>
          </a:p>
        </p:txBody>
      </p:sp>
      <p:sp>
        <p:nvSpPr>
          <p:cNvPr id="3" name="Content Placeholder 2">
            <a:extLst>
              <a:ext uri="{FF2B5EF4-FFF2-40B4-BE49-F238E27FC236}">
                <a16:creationId xmlns:a16="http://schemas.microsoft.com/office/drawing/2014/main" id="{B324A11B-C6F7-44D6-97D6-320EBED7D876}"/>
              </a:ext>
            </a:extLst>
          </p:cNvPr>
          <p:cNvSpPr>
            <a:spLocks noGrp="1"/>
          </p:cNvSpPr>
          <p:nvPr>
            <p:ph idx="1"/>
          </p:nvPr>
        </p:nvSpPr>
        <p:spPr>
          <a:xfrm>
            <a:off x="838200" y="1620472"/>
            <a:ext cx="10515600" cy="4556491"/>
          </a:xfrm>
        </p:spPr>
        <p:txBody>
          <a:bodyPr vert="horz" lIns="91440" tIns="45720" rIns="91440" bIns="45720" rtlCol="0" anchor="t">
            <a:normAutofit fontScale="85000" lnSpcReduction="20000"/>
          </a:bodyPr>
          <a:lstStyle/>
          <a:p>
            <a:r>
              <a:rPr lang="en-US">
                <a:cs typeface="Calibri"/>
              </a:rPr>
              <a:t>Divide element into segments </a:t>
            </a:r>
          </a:p>
          <a:p>
            <a:r>
              <a:rPr lang="en-US">
                <a:cs typeface="Calibri"/>
              </a:rPr>
              <a:t>Does count sort one segment at a time.</a:t>
            </a:r>
          </a:p>
          <a:p>
            <a:r>
              <a:rPr lang="en-US">
                <a:cs typeface="Calibri"/>
              </a:rPr>
              <a:t>Repeats this procedure on following segments until finished</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Segments can be anything 10 bits, 2 digits, one character, </a:t>
            </a:r>
            <a:r>
              <a:rPr lang="en-US" err="1">
                <a:cs typeface="Calibri"/>
              </a:rPr>
              <a:t>etc</a:t>
            </a:r>
            <a:endParaRPr lang="en-US">
              <a:cs typeface="Calibri"/>
            </a:endParaRPr>
          </a:p>
        </p:txBody>
      </p:sp>
      <p:pic>
        <p:nvPicPr>
          <p:cNvPr id="4" name="Picture 4" descr="A picture containing text, device, receipt&#10;&#10;Description automatically generated">
            <a:extLst>
              <a:ext uri="{FF2B5EF4-FFF2-40B4-BE49-F238E27FC236}">
                <a16:creationId xmlns:a16="http://schemas.microsoft.com/office/drawing/2014/main" id="{E7925BC2-1AD1-4560-A329-59CF4C514130}"/>
              </a:ext>
            </a:extLst>
          </p:cNvPr>
          <p:cNvPicPr>
            <a:picLocks noChangeAspect="1"/>
          </p:cNvPicPr>
          <p:nvPr/>
        </p:nvPicPr>
        <p:blipFill>
          <a:blip r:embed="rId2"/>
          <a:stretch>
            <a:fillRect/>
          </a:stretch>
        </p:blipFill>
        <p:spPr>
          <a:xfrm>
            <a:off x="2655953" y="2841426"/>
            <a:ext cx="3815645" cy="2587251"/>
          </a:xfrm>
          <a:prstGeom prst="rect">
            <a:avLst/>
          </a:prstGeom>
        </p:spPr>
      </p:pic>
      <p:sp>
        <p:nvSpPr>
          <p:cNvPr id="5" name="Rectangle 4">
            <a:extLst>
              <a:ext uri="{FF2B5EF4-FFF2-40B4-BE49-F238E27FC236}">
                <a16:creationId xmlns:a16="http://schemas.microsoft.com/office/drawing/2014/main" id="{5FAAD527-399C-45FF-BBCB-E0A55346FF80}"/>
              </a:ext>
            </a:extLst>
          </p:cNvPr>
          <p:cNvSpPr/>
          <p:nvPr/>
        </p:nvSpPr>
        <p:spPr>
          <a:xfrm>
            <a:off x="5765799" y="2756876"/>
            <a:ext cx="786423" cy="2608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7394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42C1-00E2-42A9-A4FC-FC6C9DA9BB8D}"/>
              </a:ext>
            </a:extLst>
          </p:cNvPr>
          <p:cNvSpPr>
            <a:spLocks noGrp="1"/>
          </p:cNvSpPr>
          <p:nvPr>
            <p:ph type="title"/>
          </p:nvPr>
        </p:nvSpPr>
        <p:spPr/>
        <p:txBody>
          <a:bodyPr/>
          <a:lstStyle/>
          <a:p>
            <a:r>
              <a:rPr lang="en-US">
                <a:cs typeface="Calibri Light"/>
              </a:rPr>
              <a:t>Radix Sort: Generalized Count Sort </a:t>
            </a:r>
            <a:endParaRPr lang="en-US"/>
          </a:p>
        </p:txBody>
      </p:sp>
      <p:sp>
        <p:nvSpPr>
          <p:cNvPr id="3" name="Content Placeholder 2">
            <a:extLst>
              <a:ext uri="{FF2B5EF4-FFF2-40B4-BE49-F238E27FC236}">
                <a16:creationId xmlns:a16="http://schemas.microsoft.com/office/drawing/2014/main" id="{B324A11B-C6F7-44D6-97D6-320EBED7D876}"/>
              </a:ext>
            </a:extLst>
          </p:cNvPr>
          <p:cNvSpPr>
            <a:spLocks noGrp="1"/>
          </p:cNvSpPr>
          <p:nvPr>
            <p:ph idx="1"/>
          </p:nvPr>
        </p:nvSpPr>
        <p:spPr>
          <a:xfrm>
            <a:off x="838200" y="1620472"/>
            <a:ext cx="10515600" cy="5474798"/>
          </a:xfrm>
        </p:spPr>
        <p:txBody>
          <a:bodyPr vert="horz" lIns="91440" tIns="45720" rIns="91440" bIns="45720" rtlCol="0" anchor="t">
            <a:normAutofit lnSpcReduction="10000"/>
          </a:bodyPr>
          <a:lstStyle/>
          <a:p>
            <a:r>
              <a:rPr lang="en-US">
                <a:cs typeface="Calibri"/>
              </a:rPr>
              <a:t>Divide element into segments </a:t>
            </a:r>
          </a:p>
          <a:p>
            <a:r>
              <a:rPr lang="en-US">
                <a:cs typeface="Calibri"/>
              </a:rPr>
              <a:t>Does count sort one segment at a time.</a:t>
            </a:r>
          </a:p>
          <a:p>
            <a:r>
              <a:rPr lang="en-US">
                <a:cs typeface="Calibri"/>
              </a:rPr>
              <a:t>Repeats this procedure on following segments until finished</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Segments can be anything 10 bits, 2 digits, one character, </a:t>
            </a:r>
            <a:r>
              <a:rPr lang="en-US" err="1">
                <a:cs typeface="Calibri"/>
              </a:rPr>
              <a:t>etc</a:t>
            </a:r>
            <a:endParaRPr lang="en-US">
              <a:cs typeface="Calibri"/>
            </a:endParaRPr>
          </a:p>
        </p:txBody>
      </p:sp>
      <p:pic>
        <p:nvPicPr>
          <p:cNvPr id="4" name="Picture 4" descr="A picture containing text, device, receipt&#10;&#10;Description automatically generated">
            <a:extLst>
              <a:ext uri="{FF2B5EF4-FFF2-40B4-BE49-F238E27FC236}">
                <a16:creationId xmlns:a16="http://schemas.microsoft.com/office/drawing/2014/main" id="{E7925BC2-1AD1-4560-A329-59CF4C514130}"/>
              </a:ext>
            </a:extLst>
          </p:cNvPr>
          <p:cNvPicPr>
            <a:picLocks noChangeAspect="1"/>
          </p:cNvPicPr>
          <p:nvPr/>
        </p:nvPicPr>
        <p:blipFill>
          <a:blip r:embed="rId2"/>
          <a:stretch>
            <a:fillRect/>
          </a:stretch>
        </p:blipFill>
        <p:spPr>
          <a:xfrm>
            <a:off x="2655953" y="3066118"/>
            <a:ext cx="5476414" cy="3051289"/>
          </a:xfrm>
          <a:prstGeom prst="rect">
            <a:avLst/>
          </a:prstGeom>
        </p:spPr>
      </p:pic>
    </p:spTree>
    <p:extLst>
      <p:ext uri="{BB962C8B-B14F-4D97-AF65-F5344CB8AC3E}">
        <p14:creationId xmlns:p14="http://schemas.microsoft.com/office/powerpoint/2010/main" val="316681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3A9F-6A7C-4D83-B090-A7D04BE4D34F}"/>
              </a:ext>
            </a:extLst>
          </p:cNvPr>
          <p:cNvSpPr>
            <a:spLocks noGrp="1"/>
          </p:cNvSpPr>
          <p:nvPr>
            <p:ph type="title"/>
          </p:nvPr>
        </p:nvSpPr>
        <p:spPr/>
        <p:txBody>
          <a:bodyPr/>
          <a:lstStyle/>
          <a:p>
            <a:r>
              <a:rPr lang="en-US">
                <a:cs typeface="Calibri Light"/>
              </a:rPr>
              <a:t>Distribution based algorithms complexity</a:t>
            </a:r>
            <a:endParaRPr lang="en-US"/>
          </a:p>
        </p:txBody>
      </p:sp>
      <p:sp>
        <p:nvSpPr>
          <p:cNvPr id="3" name="Content Placeholder 2">
            <a:extLst>
              <a:ext uri="{FF2B5EF4-FFF2-40B4-BE49-F238E27FC236}">
                <a16:creationId xmlns:a16="http://schemas.microsoft.com/office/drawing/2014/main" id="{B0ED0E7A-D49D-4E39-9134-CA666CD3A0B8}"/>
              </a:ext>
            </a:extLst>
          </p:cNvPr>
          <p:cNvSpPr>
            <a:spLocks noGrp="1"/>
          </p:cNvSpPr>
          <p:nvPr>
            <p:ph idx="1"/>
          </p:nvPr>
        </p:nvSpPr>
        <p:spPr/>
        <p:txBody>
          <a:bodyPr vert="horz" lIns="91440" tIns="45720" rIns="91440" bIns="45720" rtlCol="0" anchor="t">
            <a:normAutofit/>
          </a:bodyPr>
          <a:lstStyle/>
          <a:p>
            <a:r>
              <a:rPr lang="en-US">
                <a:cs typeface="Calibri"/>
              </a:rPr>
              <a:t>Assuming the data elements have atmost </a:t>
            </a:r>
            <a:r>
              <a:rPr lang="en-US" b="1">
                <a:cs typeface="Calibri"/>
              </a:rPr>
              <a:t>W</a:t>
            </a:r>
            <a:r>
              <a:rPr lang="en-US">
                <a:cs typeface="Calibri"/>
              </a:rPr>
              <a:t> digits, the complexity of radix sort is atmost </a:t>
            </a:r>
            <a:r>
              <a:rPr lang="en-US" b="1">
                <a:ea typeface="+mn-lt"/>
                <a:cs typeface="+mn-lt"/>
              </a:rPr>
              <a:t>O(NW).</a:t>
            </a:r>
          </a:p>
          <a:p>
            <a:r>
              <a:rPr lang="en-US">
                <a:ea typeface="+mn-lt"/>
                <a:cs typeface="+mn-lt"/>
              </a:rPr>
              <a:t>This might be better than NLogN based on W</a:t>
            </a:r>
          </a:p>
          <a:p>
            <a:r>
              <a:rPr lang="en-US">
                <a:ea typeface="+mn-lt"/>
                <a:cs typeface="+mn-lt"/>
              </a:rPr>
              <a:t>Generally, for numerical data 32, 64, 128 bit integers radix sort is much faster than comparison-based sorts.</a:t>
            </a:r>
          </a:p>
        </p:txBody>
      </p:sp>
    </p:spTree>
    <p:extLst>
      <p:ext uri="{BB962C8B-B14F-4D97-AF65-F5344CB8AC3E}">
        <p14:creationId xmlns:p14="http://schemas.microsoft.com/office/powerpoint/2010/main" val="30351615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F3D5-FD88-4B54-A4A3-1A26AFF40AD2}"/>
              </a:ext>
            </a:extLst>
          </p:cNvPr>
          <p:cNvSpPr>
            <a:spLocks noGrp="1"/>
          </p:cNvSpPr>
          <p:nvPr>
            <p:ph type="title"/>
          </p:nvPr>
        </p:nvSpPr>
        <p:spPr/>
        <p:txBody>
          <a:bodyPr/>
          <a:lstStyle/>
          <a:p>
            <a:r>
              <a:rPr lang="en-US">
                <a:cs typeface="Calibri Light"/>
              </a:rPr>
              <a:t>Distribution based algorithms</a:t>
            </a:r>
          </a:p>
        </p:txBody>
      </p:sp>
      <p:sp>
        <p:nvSpPr>
          <p:cNvPr id="3" name="Content Placeholder 2">
            <a:extLst>
              <a:ext uri="{FF2B5EF4-FFF2-40B4-BE49-F238E27FC236}">
                <a16:creationId xmlns:a16="http://schemas.microsoft.com/office/drawing/2014/main" id="{6A387923-D38E-4B04-9714-A35707F70478}"/>
              </a:ext>
            </a:extLst>
          </p:cNvPr>
          <p:cNvSpPr>
            <a:spLocks noGrp="1"/>
          </p:cNvSpPr>
          <p:nvPr>
            <p:ph idx="1"/>
          </p:nvPr>
        </p:nvSpPr>
        <p:spPr/>
        <p:txBody>
          <a:bodyPr vert="horz" lIns="91440" tIns="45720" rIns="91440" bIns="45720" rtlCol="0" anchor="t">
            <a:normAutofit/>
          </a:bodyPr>
          <a:lstStyle/>
          <a:p>
            <a:r>
              <a:rPr lang="en-US">
                <a:cs typeface="Calibri"/>
              </a:rPr>
              <a:t>Essentially generate CDF of the data by counting</a:t>
            </a:r>
          </a:p>
          <a:p>
            <a:pPr marL="0" indent="0">
              <a:buNone/>
            </a:pPr>
            <a:endParaRPr lang="en-US">
              <a:cs typeface="Calibri"/>
            </a:endParaRPr>
          </a:p>
          <a:p>
            <a:pPr marL="0" indent="0">
              <a:buNone/>
            </a:pPr>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0ADDA468-2A0D-4D59-A483-124B5DC4B31D}"/>
              </a:ext>
            </a:extLst>
          </p:cNvPr>
          <p:cNvSpPr txBox="1"/>
          <p:nvPr/>
        </p:nvSpPr>
        <p:spPr>
          <a:xfrm>
            <a:off x="1849859" y="2985259"/>
            <a:ext cx="80038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Can we use ML models to model CDF?</a:t>
            </a:r>
            <a:endParaRPr lang="en-US" sz="3600">
              <a:cs typeface="Calibri"/>
            </a:endParaRPr>
          </a:p>
        </p:txBody>
      </p:sp>
    </p:spTree>
    <p:extLst>
      <p:ext uri="{BB962C8B-B14F-4D97-AF65-F5344CB8AC3E}">
        <p14:creationId xmlns:p14="http://schemas.microsoft.com/office/powerpoint/2010/main" val="30272887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B5541-F54A-47DA-82F0-EF57F35E7D90}"/>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A Learned Sorting Algorithm</a:t>
            </a:r>
            <a:endParaRPr lang="en-US">
              <a:solidFill>
                <a:schemeClr val="bg1"/>
              </a:solidFill>
            </a:endParaRPr>
          </a:p>
        </p:txBody>
      </p:sp>
      <p:sp>
        <p:nvSpPr>
          <p:cNvPr id="3" name="Content Placeholder 2">
            <a:extLst>
              <a:ext uri="{FF2B5EF4-FFF2-40B4-BE49-F238E27FC236}">
                <a16:creationId xmlns:a16="http://schemas.microsoft.com/office/drawing/2014/main" id="{CD6C530F-CB2C-4E06-AA5B-EDC5283A8A3D}"/>
              </a:ext>
            </a:extLst>
          </p:cNvPr>
          <p:cNvSpPr>
            <a:spLocks noGrp="1"/>
          </p:cNvSpPr>
          <p:nvPr>
            <p:ph idx="1"/>
          </p:nvPr>
        </p:nvSpPr>
        <p:spPr>
          <a:xfrm>
            <a:off x="5358384" y="640081"/>
            <a:ext cx="6024654" cy="5257800"/>
          </a:xfrm>
        </p:spPr>
        <p:txBody>
          <a:bodyPr anchor="ctr">
            <a:normAutofit/>
          </a:bodyPr>
          <a:lstStyle/>
          <a:p>
            <a:endParaRPr lang="en-US" sz="2400"/>
          </a:p>
        </p:txBody>
      </p:sp>
    </p:spTree>
    <p:extLst>
      <p:ext uri="{BB962C8B-B14F-4D97-AF65-F5344CB8AC3E}">
        <p14:creationId xmlns:p14="http://schemas.microsoft.com/office/powerpoint/2010/main" val="1459287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1091-A730-4684-9EAE-998CA2E01657}"/>
              </a:ext>
            </a:extLst>
          </p:cNvPr>
          <p:cNvSpPr>
            <a:spLocks noGrp="1"/>
          </p:cNvSpPr>
          <p:nvPr>
            <p:ph type="title"/>
          </p:nvPr>
        </p:nvSpPr>
        <p:spPr/>
        <p:txBody>
          <a:bodyPr/>
          <a:lstStyle/>
          <a:p>
            <a:r>
              <a:rPr lang="en-US">
                <a:cs typeface="Calibri Light"/>
              </a:rPr>
              <a:t>Sorting as a prediction task</a:t>
            </a:r>
            <a:endParaRPr lang="en-US"/>
          </a:p>
        </p:txBody>
      </p:sp>
      <p:sp>
        <p:nvSpPr>
          <p:cNvPr id="5" name="Content Placeholder 4">
            <a:extLst>
              <a:ext uri="{FF2B5EF4-FFF2-40B4-BE49-F238E27FC236}">
                <a16:creationId xmlns:a16="http://schemas.microsoft.com/office/drawing/2014/main" id="{F9755DB3-445F-4E1B-9736-9827991575C6}"/>
              </a:ext>
            </a:extLst>
          </p:cNvPr>
          <p:cNvSpPr>
            <a:spLocks noGrp="1"/>
          </p:cNvSpPr>
          <p:nvPr>
            <p:ph idx="1"/>
          </p:nvPr>
        </p:nvSpPr>
        <p:spPr/>
        <p:txBody>
          <a:bodyPr vert="horz" lIns="91440" tIns="45720" rIns="91440" bIns="45720" rtlCol="0" anchor="t">
            <a:normAutofit/>
          </a:bodyPr>
          <a:lstStyle/>
          <a:p>
            <a:r>
              <a:rPr lang="en-US">
                <a:cs typeface="Calibri"/>
              </a:rPr>
              <a:t>Sorting is essentially a prediction task</a:t>
            </a:r>
          </a:p>
          <a:p>
            <a:r>
              <a:rPr lang="en-US">
                <a:cs typeface="Calibri"/>
              </a:rPr>
              <a:t>Sorting involves predicting the correct final position of the element based on its value</a:t>
            </a:r>
          </a:p>
          <a:p>
            <a:pPr marL="0" indent="0">
              <a:buNone/>
            </a:pPr>
            <a:endParaRPr lang="en-US">
              <a:cs typeface="Calibri"/>
            </a:endParaRPr>
          </a:p>
          <a:p>
            <a:r>
              <a:rPr lang="en-US">
                <a:cs typeface="Calibri"/>
              </a:rPr>
              <a:t>The algorithms indirectly calculate the position of the element using some operations and place it there</a:t>
            </a:r>
          </a:p>
          <a:p>
            <a:r>
              <a:rPr lang="en-US">
                <a:cs typeface="Calibri"/>
              </a:rPr>
              <a:t>We can potentially use models for doing this instead of algorithms.</a:t>
            </a:r>
          </a:p>
          <a:p>
            <a:endParaRPr lang="en-US">
              <a:cs typeface="Calibri"/>
            </a:endParaRPr>
          </a:p>
        </p:txBody>
      </p:sp>
      <p:pic>
        <p:nvPicPr>
          <p:cNvPr id="7" name="Picture 7" descr="Icon&#10;&#10;Description automatically generated">
            <a:extLst>
              <a:ext uri="{FF2B5EF4-FFF2-40B4-BE49-F238E27FC236}">
                <a16:creationId xmlns:a16="http://schemas.microsoft.com/office/drawing/2014/main" id="{38E1BC54-B6FF-4B9C-AAFD-CD48FB875964}"/>
              </a:ext>
            </a:extLst>
          </p:cNvPr>
          <p:cNvPicPr>
            <a:picLocks noChangeAspect="1"/>
          </p:cNvPicPr>
          <p:nvPr/>
        </p:nvPicPr>
        <p:blipFill>
          <a:blip r:embed="rId2"/>
          <a:stretch>
            <a:fillRect/>
          </a:stretch>
        </p:blipFill>
        <p:spPr>
          <a:xfrm>
            <a:off x="4374445" y="3070877"/>
            <a:ext cx="3612444" cy="467890"/>
          </a:xfrm>
          <a:prstGeom prst="rect">
            <a:avLst/>
          </a:prstGeom>
        </p:spPr>
      </p:pic>
    </p:spTree>
    <p:extLst>
      <p:ext uri="{BB962C8B-B14F-4D97-AF65-F5344CB8AC3E}">
        <p14:creationId xmlns:p14="http://schemas.microsoft.com/office/powerpoint/2010/main" val="470541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1091-A730-4684-9EAE-998CA2E01657}"/>
              </a:ext>
            </a:extLst>
          </p:cNvPr>
          <p:cNvSpPr>
            <a:spLocks noGrp="1"/>
          </p:cNvSpPr>
          <p:nvPr>
            <p:ph type="title"/>
          </p:nvPr>
        </p:nvSpPr>
        <p:spPr/>
        <p:txBody>
          <a:bodyPr/>
          <a:lstStyle/>
          <a:p>
            <a:r>
              <a:rPr lang="en-US">
                <a:cs typeface="Calibri Light"/>
              </a:rPr>
              <a:t>Sorting as a prediction task</a:t>
            </a:r>
            <a:endParaRPr lang="en-US"/>
          </a:p>
        </p:txBody>
      </p:sp>
      <p:pic>
        <p:nvPicPr>
          <p:cNvPr id="7" name="Picture 7">
            <a:extLst>
              <a:ext uri="{FF2B5EF4-FFF2-40B4-BE49-F238E27FC236}">
                <a16:creationId xmlns:a16="http://schemas.microsoft.com/office/drawing/2014/main" id="{E74FF519-DFEC-4DCF-B841-A9C7A3D1B5CE}"/>
              </a:ext>
            </a:extLst>
          </p:cNvPr>
          <p:cNvPicPr>
            <a:picLocks noGrp="1" noChangeAspect="1"/>
          </p:cNvPicPr>
          <p:nvPr>
            <p:ph idx="1"/>
          </p:nvPr>
        </p:nvPicPr>
        <p:blipFill>
          <a:blip r:embed="rId2"/>
          <a:stretch>
            <a:fillRect/>
          </a:stretch>
        </p:blipFill>
        <p:spPr>
          <a:xfrm>
            <a:off x="1233856" y="1825625"/>
            <a:ext cx="9385621" cy="4351338"/>
          </a:xfrm>
        </p:spPr>
      </p:pic>
    </p:spTree>
    <p:extLst>
      <p:ext uri="{BB962C8B-B14F-4D97-AF65-F5344CB8AC3E}">
        <p14:creationId xmlns:p14="http://schemas.microsoft.com/office/powerpoint/2010/main" val="24574412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1AAF-49C9-4ABF-B9A3-BE806A6F2147}"/>
              </a:ext>
            </a:extLst>
          </p:cNvPr>
          <p:cNvSpPr>
            <a:spLocks noGrp="1"/>
          </p:cNvSpPr>
          <p:nvPr>
            <p:ph type="title"/>
          </p:nvPr>
        </p:nvSpPr>
        <p:spPr/>
        <p:txBody>
          <a:bodyPr/>
          <a:lstStyle/>
          <a:p>
            <a:r>
              <a:rPr lang="en-US">
                <a:cs typeface="Calibri Light"/>
              </a:rPr>
              <a:t>Model</a:t>
            </a:r>
            <a:endParaRPr lang="en-US"/>
          </a:p>
        </p:txBody>
      </p:sp>
      <p:sp>
        <p:nvSpPr>
          <p:cNvPr id="3" name="Content Placeholder 2">
            <a:extLst>
              <a:ext uri="{FF2B5EF4-FFF2-40B4-BE49-F238E27FC236}">
                <a16:creationId xmlns:a16="http://schemas.microsoft.com/office/drawing/2014/main" id="{0E86E14A-B5B3-4E4B-BC92-AAB7324CCA8E}"/>
              </a:ext>
            </a:extLst>
          </p:cNvPr>
          <p:cNvSpPr>
            <a:spLocks noGrp="1"/>
          </p:cNvSpPr>
          <p:nvPr>
            <p:ph idx="1"/>
          </p:nvPr>
        </p:nvSpPr>
        <p:spPr/>
        <p:txBody>
          <a:bodyPr vert="horz" lIns="91440" tIns="45720" rIns="91440" bIns="45720" rtlCol="0" anchor="t">
            <a:normAutofit/>
          </a:bodyPr>
          <a:lstStyle/>
          <a:p>
            <a:r>
              <a:rPr lang="en-US">
                <a:cs typeface="Calibri"/>
              </a:rPr>
              <a:t>Fast in training and inference</a:t>
            </a:r>
          </a:p>
          <a:p>
            <a:pPr lvl="1"/>
            <a:r>
              <a:rPr lang="en-US">
                <a:cs typeface="Calibri"/>
              </a:rPr>
              <a:t>Can't use Neural networks and other expensive models</a:t>
            </a:r>
          </a:p>
          <a:p>
            <a:pPr lvl="1"/>
            <a:r>
              <a:rPr lang="en-US">
                <a:cs typeface="Calibri"/>
              </a:rPr>
              <a:t>Use RMI from indexing</a:t>
            </a:r>
          </a:p>
          <a:p>
            <a:pPr lvl="1"/>
            <a:r>
              <a:rPr lang="en-US">
                <a:cs typeface="Calibri"/>
              </a:rPr>
              <a:t>They are fast to train and infer</a:t>
            </a:r>
          </a:p>
          <a:p>
            <a:pPr lvl="1"/>
            <a:endParaRPr lang="en-US">
              <a:cs typeface="Calibri"/>
            </a:endParaRPr>
          </a:p>
        </p:txBody>
      </p:sp>
      <p:pic>
        <p:nvPicPr>
          <p:cNvPr id="4" name="Picture 4" descr="Diagram&#10;&#10;Description automatically generated">
            <a:extLst>
              <a:ext uri="{FF2B5EF4-FFF2-40B4-BE49-F238E27FC236}">
                <a16:creationId xmlns:a16="http://schemas.microsoft.com/office/drawing/2014/main" id="{C00711DD-8691-4776-B578-8C3E10B22BDA}"/>
              </a:ext>
            </a:extLst>
          </p:cNvPr>
          <p:cNvPicPr>
            <a:picLocks noChangeAspect="1"/>
          </p:cNvPicPr>
          <p:nvPr/>
        </p:nvPicPr>
        <p:blipFill>
          <a:blip r:embed="rId2"/>
          <a:stretch>
            <a:fillRect/>
          </a:stretch>
        </p:blipFill>
        <p:spPr>
          <a:xfrm>
            <a:off x="5576711" y="3461539"/>
            <a:ext cx="5554133" cy="2892608"/>
          </a:xfrm>
          <a:prstGeom prst="rect">
            <a:avLst/>
          </a:prstGeom>
        </p:spPr>
      </p:pic>
    </p:spTree>
    <p:extLst>
      <p:ext uri="{BB962C8B-B14F-4D97-AF65-F5344CB8AC3E}">
        <p14:creationId xmlns:p14="http://schemas.microsoft.com/office/powerpoint/2010/main" val="1174976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129</Slides>
  <Notes>20</Notes>
  <HiddenSlides>0</HiddenSlide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Learning Data System Components</vt:lpstr>
      <vt:lpstr>Building Blocks of Data Systems</vt:lpstr>
      <vt:lpstr>An example</vt:lpstr>
      <vt:lpstr>An example</vt:lpstr>
      <vt:lpstr>An example</vt:lpstr>
      <vt:lpstr>Other distributions?</vt:lpstr>
      <vt:lpstr>Key Insight</vt:lpstr>
      <vt:lpstr>PowerPoint Presentation</vt:lpstr>
      <vt:lpstr>Setup</vt:lpstr>
      <vt:lpstr>B-Tree as a model</vt:lpstr>
      <vt:lpstr>B-Tree as a model</vt:lpstr>
      <vt:lpstr>B-Tree as a model</vt:lpstr>
      <vt:lpstr>Index as a model</vt:lpstr>
      <vt:lpstr>What is the model estimating?</vt:lpstr>
      <vt:lpstr>What is the model estimating?</vt:lpstr>
      <vt:lpstr>LookUp(key)</vt:lpstr>
      <vt:lpstr>Key Idea</vt:lpstr>
      <vt:lpstr>Potential Advantages of Learned Models</vt:lpstr>
      <vt:lpstr>What Models?</vt:lpstr>
      <vt:lpstr>Naïve Approach</vt:lpstr>
      <vt:lpstr>Naïve Approach</vt:lpstr>
      <vt:lpstr>Problems</vt:lpstr>
      <vt:lpstr>Precision gain per node</vt:lpstr>
      <vt:lpstr>Last Mile Problem</vt:lpstr>
      <vt:lpstr>Recursive Model Index (RMI)</vt:lpstr>
      <vt:lpstr>Recursive Model Index (RMI)</vt:lpstr>
      <vt:lpstr>Min-/Max-Error vs Average  Error</vt:lpstr>
      <vt:lpstr>Binary Search</vt:lpstr>
      <vt:lpstr>Binary Search</vt:lpstr>
      <vt:lpstr>Binary Search</vt:lpstr>
      <vt:lpstr>Exponential Search</vt:lpstr>
      <vt:lpstr>Results</vt:lpstr>
      <vt:lpstr>Updates?</vt:lpstr>
      <vt:lpstr>PowerPoint Presentation</vt:lpstr>
      <vt:lpstr>ALEX</vt:lpstr>
      <vt:lpstr>ALEX Core Ideas</vt:lpstr>
      <vt:lpstr>1. Gapped Array</vt:lpstr>
      <vt:lpstr>1. Gapped Array</vt:lpstr>
      <vt:lpstr>1. Gapped Array</vt:lpstr>
      <vt:lpstr>1. Gapped Array</vt:lpstr>
      <vt:lpstr>1. Gapped Array</vt:lpstr>
      <vt:lpstr>1. Gapped Array</vt:lpstr>
      <vt:lpstr>1. Gapped Array</vt:lpstr>
      <vt:lpstr>1. Gapped Array</vt:lpstr>
      <vt:lpstr>1. Gapped Array</vt:lpstr>
      <vt:lpstr>1. Gapped Array</vt:lpstr>
      <vt:lpstr>1. Gapped Array</vt:lpstr>
      <vt:lpstr>1. Gapped Array</vt:lpstr>
      <vt:lpstr>1. Gapped Array</vt:lpstr>
      <vt:lpstr>1. Gapped Array</vt:lpstr>
      <vt:lpstr>1. Gapped Array</vt:lpstr>
      <vt:lpstr>2. Model-based Inserts</vt:lpstr>
      <vt:lpstr>2. Model-based Inserts</vt:lpstr>
      <vt:lpstr>2. Model-based Inserts</vt:lpstr>
      <vt:lpstr>2. Model-based Inserts</vt:lpstr>
      <vt:lpstr>2. Model-based Inserts</vt:lpstr>
      <vt:lpstr>2. Model-based Inserts</vt:lpstr>
      <vt:lpstr>2. Model-based Inserts</vt:lpstr>
      <vt:lpstr>2. Model-based Inserts</vt:lpstr>
      <vt:lpstr>2. Model-based Inserts</vt:lpstr>
      <vt:lpstr>2. Model-based Inserts</vt:lpstr>
      <vt:lpstr>3. Adaptive Structure</vt:lpstr>
      <vt:lpstr>Learned Data Structures</vt:lpstr>
      <vt:lpstr>Study Break</vt:lpstr>
      <vt:lpstr>Sorting</vt:lpstr>
      <vt:lpstr>Sorting</vt:lpstr>
      <vt:lpstr>Sorting</vt:lpstr>
      <vt:lpstr>Sorting</vt:lpstr>
      <vt:lpstr>Sorting</vt:lpstr>
      <vt:lpstr>Comparison based sorting algorithms</vt:lpstr>
      <vt:lpstr>Comparison based Sorting </vt:lpstr>
      <vt:lpstr>Bubble Sort</vt:lpstr>
      <vt:lpstr>Bubble Sort Example</vt:lpstr>
      <vt:lpstr>Insertion Sort</vt:lpstr>
      <vt:lpstr>Insertion Sort Example</vt:lpstr>
      <vt:lpstr>Complexity of comparison-based algorithms</vt:lpstr>
      <vt:lpstr>Complexity of comparison-based algorithms</vt:lpstr>
      <vt:lpstr>Question</vt:lpstr>
      <vt:lpstr>Question</vt:lpstr>
      <vt:lpstr>Distribution based sorting algorithms</vt:lpstr>
      <vt:lpstr>Distribution based algorithms</vt:lpstr>
      <vt:lpstr>Counting Sort</vt:lpstr>
      <vt:lpstr>Counting Sort: </vt:lpstr>
      <vt:lpstr>Counting Sort: </vt:lpstr>
      <vt:lpstr>Counting Sort: </vt:lpstr>
      <vt:lpstr>Counting Sort: </vt:lpstr>
      <vt:lpstr>Counting Sort</vt:lpstr>
      <vt:lpstr>Counting Sort</vt:lpstr>
      <vt:lpstr>Counting Sort</vt:lpstr>
      <vt:lpstr>Radix Sort: Generalized Count Sort </vt:lpstr>
      <vt:lpstr>Radix Sort: Generalized Count Sort </vt:lpstr>
      <vt:lpstr>Radix Sort: Generalized Count Sort </vt:lpstr>
      <vt:lpstr>Radix Sort: Generalized Count Sort </vt:lpstr>
      <vt:lpstr>Distribution based algorithms complexity</vt:lpstr>
      <vt:lpstr>Distribution based algorithms</vt:lpstr>
      <vt:lpstr>A Learned Sorting Algorithm</vt:lpstr>
      <vt:lpstr>Sorting as a prediction task</vt:lpstr>
      <vt:lpstr>Sorting as a prediction task</vt:lpstr>
      <vt:lpstr>Model</vt:lpstr>
      <vt:lpstr>What are the potential issues with suing RMI's?</vt:lpstr>
      <vt:lpstr>Sorting with RMIs</vt:lpstr>
      <vt:lpstr>Issues with directly using model</vt:lpstr>
      <vt:lpstr>Fixing the collisions</vt:lpstr>
      <vt:lpstr>Fixing the collisions</vt:lpstr>
      <vt:lpstr>Fixing the collisions</vt:lpstr>
      <vt:lpstr>Fixing the collisions</vt:lpstr>
      <vt:lpstr>Fixing the collisions</vt:lpstr>
      <vt:lpstr>Fixing the collisions</vt:lpstr>
      <vt:lpstr>Fixing the collisions</vt:lpstr>
      <vt:lpstr>Fixing the collisions</vt:lpstr>
      <vt:lpstr>Fixing the collisions</vt:lpstr>
      <vt:lpstr>Fixing the collisions</vt:lpstr>
      <vt:lpstr>Fixing the collisions: monotonicity not garantued</vt:lpstr>
      <vt:lpstr>Imperfect Array</vt:lpstr>
      <vt:lpstr>Learned Sort: After Fixing All Issues</vt:lpstr>
      <vt:lpstr>Learned Sort: After Fixing All Issues</vt:lpstr>
      <vt:lpstr>Learned Sort: After Fixing All Issues</vt:lpstr>
      <vt:lpstr>Learned Sort: After Fixing All Issues</vt:lpstr>
      <vt:lpstr>Performance of Learned Sort</vt:lpstr>
      <vt:lpstr>Performance of Learned Sort</vt:lpstr>
      <vt:lpstr>Random access by the model </vt:lpstr>
      <vt:lpstr>Performance of Learned Sort</vt:lpstr>
      <vt:lpstr>Recursive Partition: fanout=2</vt:lpstr>
      <vt:lpstr>Recursive Partition: fanout=2</vt:lpstr>
      <vt:lpstr>Recursive Partition: fanout=2</vt:lpstr>
      <vt:lpstr>Multi layered Learned Sort algorithm</vt:lpstr>
      <vt:lpstr>Cache Efficeint Learned Sort</vt:lpstr>
      <vt:lpstr>Radix Sort vs Learned Sort: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 An Updatable Adaptive Learned Index</dc:title>
  <dc:creator>Microsoft Office User</dc:creator>
  <cp:revision>349</cp:revision>
  <dcterms:created xsi:type="dcterms:W3CDTF">2020-06-03T23:43:53Z</dcterms:created>
  <dcterms:modified xsi:type="dcterms:W3CDTF">2021-03-29T06:24:14Z</dcterms:modified>
</cp:coreProperties>
</file>