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4" r:id="rId3"/>
    <p:sldId id="263" r:id="rId4"/>
    <p:sldId id="265" r:id="rId5"/>
    <p:sldId id="266" r:id="rId6"/>
    <p:sldId id="289" r:id="rId7"/>
    <p:sldId id="267" r:id="rId8"/>
    <p:sldId id="268" r:id="rId9"/>
    <p:sldId id="269" r:id="rId10"/>
    <p:sldId id="270" r:id="rId11"/>
    <p:sldId id="271" r:id="rId12"/>
    <p:sldId id="258" r:id="rId13"/>
    <p:sldId id="293" r:id="rId14"/>
    <p:sldId id="294" r:id="rId15"/>
    <p:sldId id="273" r:id="rId16"/>
    <p:sldId id="257" r:id="rId17"/>
    <p:sldId id="278" r:id="rId18"/>
    <p:sldId id="260" r:id="rId19"/>
    <p:sldId id="274" r:id="rId20"/>
    <p:sldId id="276" r:id="rId21"/>
    <p:sldId id="295" r:id="rId22"/>
    <p:sldId id="272" r:id="rId23"/>
    <p:sldId id="261" r:id="rId24"/>
    <p:sldId id="262" r:id="rId25"/>
    <p:sldId id="275" r:id="rId26"/>
    <p:sldId id="277" r:id="rId27"/>
    <p:sldId id="279" r:id="rId28"/>
    <p:sldId id="280" r:id="rId29"/>
    <p:sldId id="281" r:id="rId30"/>
    <p:sldId id="296" r:id="rId31"/>
    <p:sldId id="283" r:id="rId32"/>
    <p:sldId id="282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59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66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10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ED2D-9CCE-0743-A571-03512EF51C4F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A2D3A-ED0B-B049-A54F-A6E32F12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2D3A-ED0B-B049-A54F-A6E32F12D8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2D3A-ED0B-B049-A54F-A6E32F12D8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2D3A-ED0B-B049-A54F-A6E32F12D8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EF03-48DD-EA4C-9D08-B8441DDAC00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6.830 Lecture 12</a:t>
            </a:r>
            <a:br>
              <a:rPr lang="en-US" dirty="0"/>
            </a:br>
            <a:r>
              <a:rPr lang="en-US" dirty="0"/>
              <a:t>Transactions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4/5/2021</a:t>
            </a:r>
          </a:p>
          <a:p>
            <a:r>
              <a:rPr lang="en-US" dirty="0"/>
              <a:t>Lab 4 Out Today</a:t>
            </a:r>
          </a:p>
          <a:p>
            <a:r>
              <a:rPr lang="en-US" dirty="0"/>
              <a:t>Lab 3 Due Tomorrow</a:t>
            </a:r>
          </a:p>
          <a:p>
            <a:r>
              <a:rPr lang="en-US" dirty="0"/>
              <a:t>Quiz 1 Back Tonight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7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9DAB-0451-6047-AB07-2E2B27CB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C2B6-44C0-8445-8860-7884F47C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ordering of actions in concurrent transactions that is serially equivalent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76D5E-4FC2-6543-9360-5261D8517007}"/>
              </a:ext>
            </a:extLst>
          </p:cNvPr>
          <p:cNvSpPr/>
          <p:nvPr/>
        </p:nvSpPr>
        <p:spPr>
          <a:xfrm>
            <a:off x="457200" y="2890955"/>
            <a:ext cx="251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			RA</a:t>
            </a:r>
          </a:p>
          <a:p>
            <a:pPr lvl="1"/>
            <a:r>
              <a:rPr lang="en-US" dirty="0">
                <a:latin typeface="Courier" pitchFamily="2" charset="0"/>
              </a:rPr>
              <a:t>RB			RB</a:t>
            </a:r>
          </a:p>
          <a:p>
            <a:pPr lvl="1"/>
            <a:r>
              <a:rPr lang="en-US" dirty="0">
                <a:latin typeface="Courier" pitchFamily="2" charset="0"/>
              </a:rPr>
              <a:t>WA			WA</a:t>
            </a:r>
          </a:p>
          <a:p>
            <a:pPr lvl="1"/>
            <a:r>
              <a:rPr lang="en-US" dirty="0">
                <a:latin typeface="Courier" pitchFamily="2" charset="0"/>
              </a:rPr>
              <a:t>WB			WB</a:t>
            </a:r>
          </a:p>
          <a:p>
            <a:pPr lvl="1"/>
            <a:r>
              <a:rPr lang="en-US" dirty="0">
                <a:latin typeface="Courier" pitchFamily="2" charset="0"/>
              </a:rPr>
              <a:t>			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E6D5F-AFA4-C04B-A92E-0A9170AEB922}"/>
              </a:ext>
            </a:extLst>
          </p:cNvPr>
          <p:cNvSpPr/>
          <p:nvPr/>
        </p:nvSpPr>
        <p:spPr>
          <a:xfrm>
            <a:off x="457200" y="2890955"/>
            <a:ext cx="2514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				</a:t>
            </a:r>
          </a:p>
          <a:p>
            <a:pPr lvl="1"/>
            <a:r>
              <a:rPr lang="en-US" dirty="0">
                <a:latin typeface="Courier" pitchFamily="2" charset="0"/>
              </a:rPr>
              <a:t>			RA</a:t>
            </a:r>
          </a:p>
          <a:p>
            <a:pPr lvl="1"/>
            <a:r>
              <a:rPr lang="en-US" dirty="0">
                <a:latin typeface="Courier" pitchFamily="2" charset="0"/>
              </a:rPr>
              <a:t>			WA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latin typeface="Courier" pitchFamily="2" charset="0"/>
              </a:rPr>
              <a:t>RB </a:t>
            </a:r>
          </a:p>
          <a:p>
            <a:pPr lvl="1"/>
            <a:r>
              <a:rPr lang="en-US" dirty="0">
                <a:latin typeface="Courier" pitchFamily="2" charset="0"/>
              </a:rPr>
              <a:t>WB</a:t>
            </a:r>
          </a:p>
          <a:p>
            <a:pPr lvl="1"/>
            <a:r>
              <a:rPr lang="en-US" dirty="0">
                <a:latin typeface="Courier" pitchFamily="2" charset="0"/>
              </a:rPr>
              <a:t>			RB</a:t>
            </a:r>
          </a:p>
          <a:p>
            <a:pPr lvl="1"/>
            <a:r>
              <a:rPr lang="en-US" dirty="0">
                <a:latin typeface="Courier" pitchFamily="2" charset="0"/>
              </a:rPr>
              <a:t>			WB</a:t>
            </a:r>
          </a:p>
          <a:p>
            <a:pPr lvl="1"/>
            <a:r>
              <a:rPr lang="en-US" dirty="0">
                <a:latin typeface="Courier" pitchFamily="2" charset="0"/>
              </a:rPr>
              <a:t>		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2D05-5DB8-F349-A1C5-86543ED07830}"/>
              </a:ext>
            </a:extLst>
          </p:cNvPr>
          <p:cNvSpPr txBox="1"/>
          <p:nvPr/>
        </p:nvSpPr>
        <p:spPr>
          <a:xfrm>
            <a:off x="3265713" y="2890955"/>
            <a:ext cx="5671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</a:t>
            </a:r>
            <a:r>
              <a:rPr lang="en-US" dirty="0"/>
              <a:t>: Read A</a:t>
            </a:r>
          </a:p>
          <a:p>
            <a:r>
              <a:rPr lang="en-US" b="1" dirty="0"/>
              <a:t>WA</a:t>
            </a:r>
            <a:r>
              <a:rPr lang="en-US" dirty="0"/>
              <a:t>: Write A, may depend on anything read previously</a:t>
            </a:r>
          </a:p>
          <a:p>
            <a:endParaRPr lang="en-US" dirty="0"/>
          </a:p>
          <a:p>
            <a:r>
              <a:rPr lang="en-US" dirty="0"/>
              <a:t>A/B are “objects” – e.g., records, disk pages,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 arbitrary application logic between reads and writes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C77DB-9CBA-304F-806A-AD76F48EEC3F}"/>
              </a:ext>
            </a:extLst>
          </p:cNvPr>
          <p:cNvSpPr txBox="1"/>
          <p:nvPr/>
        </p:nvSpPr>
        <p:spPr>
          <a:xfrm>
            <a:off x="707571" y="5525998"/>
            <a:ext cx="574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Not serially equivalent </a:t>
            </a:r>
            <a:r>
              <a:rPr lang="en-US" i="1" dirty="0"/>
              <a:t>– </a:t>
            </a:r>
            <a:r>
              <a:rPr lang="en-US" dirty="0"/>
              <a:t>T2’s write to A is lost, couldn’t occur in a serial schedule</a:t>
            </a:r>
          </a:p>
          <a:p>
            <a:r>
              <a:rPr lang="en-US" dirty="0"/>
              <a:t>	In T1-T2, T2 should see T1’s write to A</a:t>
            </a:r>
          </a:p>
          <a:p>
            <a:r>
              <a:rPr lang="en-US" dirty="0"/>
              <a:t>	In T2-T1, T1 should see T2’s write to A</a:t>
            </a:r>
          </a:p>
        </p:txBody>
      </p:sp>
    </p:spTree>
    <p:extLst>
      <p:ext uri="{BB962C8B-B14F-4D97-AF65-F5344CB8AC3E}">
        <p14:creationId xmlns:p14="http://schemas.microsoft.com/office/powerpoint/2010/main" val="3803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40BB-EA62-E044-9875-155A0B62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2C7684-4136-DF42-AA5D-2527B6BBFD5A}"/>
              </a:ext>
            </a:extLst>
          </p:cNvPr>
          <p:cNvSpPr/>
          <p:nvPr/>
        </p:nvSpPr>
        <p:spPr>
          <a:xfrm>
            <a:off x="2634342" y="1417638"/>
            <a:ext cx="4332515" cy="43325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266C7-C62E-2846-B637-D9F496B1784F}"/>
              </a:ext>
            </a:extLst>
          </p:cNvPr>
          <p:cNvSpPr/>
          <p:nvPr/>
        </p:nvSpPr>
        <p:spPr>
          <a:xfrm>
            <a:off x="2830285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View </a:t>
            </a:r>
          </a:p>
          <a:p>
            <a:pPr algn="ctr"/>
            <a:r>
              <a:rPr lang="en-US" dirty="0"/>
              <a:t>Serializability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B6FC4-3960-A843-88B8-D3E76C257961}"/>
              </a:ext>
            </a:extLst>
          </p:cNvPr>
          <p:cNvSpPr txBox="1"/>
          <p:nvPr/>
        </p:nvSpPr>
        <p:spPr>
          <a:xfrm>
            <a:off x="1349827" y="5924325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Any schedule that is conflict serializable is view serializable, but not vice-versa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441644-89CE-094D-8179-04B8E3EBE53B}"/>
              </a:ext>
            </a:extLst>
          </p:cNvPr>
          <p:cNvSpPr/>
          <p:nvPr/>
        </p:nvSpPr>
        <p:spPr>
          <a:xfrm>
            <a:off x="2830285" y="1591810"/>
            <a:ext cx="3023733" cy="3023733"/>
          </a:xfrm>
          <a:prstGeom prst="ellipse">
            <a:avLst/>
          </a:prstGeom>
          <a:solidFill>
            <a:srgbClr val="F79646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Conflict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264648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A particular ordering of instructions in a schedule S is </a:t>
            </a:r>
            <a:r>
              <a:rPr lang="en-US" sz="2800" i="1" dirty="0"/>
              <a:t>view equivalent </a:t>
            </a:r>
            <a:r>
              <a:rPr lang="en-US" sz="2800" dirty="0"/>
              <a:t>to a serial ordering S' </a:t>
            </a:r>
            <a:r>
              <a:rPr lang="en-US" sz="2800" dirty="0" err="1"/>
              <a:t>iff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Every value read in S is the same value that was read by the same read in S'.</a:t>
            </a:r>
          </a:p>
          <a:p>
            <a:endParaRPr lang="en-US" sz="2800" dirty="0"/>
          </a:p>
          <a:p>
            <a:r>
              <a:rPr lang="en-US" sz="2800" dirty="0"/>
              <a:t>The final write of every object is done by the same transaction T in S and S’</a:t>
            </a:r>
          </a:p>
          <a:p>
            <a:endParaRPr lang="en-US" sz="2800" dirty="0"/>
          </a:p>
          <a:p>
            <a:r>
              <a:rPr lang="en-US" dirty="0"/>
              <a:t>Less formally, all transactions in S “view” the same values they view in S', and the final state after the transactions run is  the same.</a:t>
            </a:r>
          </a:p>
        </p:txBody>
      </p:sp>
    </p:spTree>
    <p:extLst>
      <p:ext uri="{BB962C8B-B14F-4D97-AF65-F5344CB8AC3E}">
        <p14:creationId xmlns:p14="http://schemas.microsoft.com/office/powerpoint/2010/main" val="158576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E006-B11D-784A-878E-3A3E0140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Serializability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2501BD-4D66-C94C-99AE-2BCFC5759AF6}"/>
              </a:ext>
            </a:extLst>
          </p:cNvPr>
          <p:cNvSpPr/>
          <p:nvPr/>
        </p:nvSpPr>
        <p:spPr>
          <a:xfrm>
            <a:off x="457200" y="4964829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Every value read in S is the same value that was read by the same read in S'.</a:t>
            </a:r>
          </a:p>
          <a:p>
            <a:endParaRPr lang="en-US" dirty="0"/>
          </a:p>
          <a:p>
            <a:r>
              <a:rPr lang="en-US" dirty="0"/>
              <a:t>The final write of every object is done by the same transaction T in S and S'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D1F7E-CAE4-424E-BD18-2F33A068764B}"/>
              </a:ext>
            </a:extLst>
          </p:cNvPr>
          <p:cNvSpPr/>
          <p:nvPr/>
        </p:nvSpPr>
        <p:spPr>
          <a:xfrm>
            <a:off x="968828" y="1573296"/>
            <a:ext cx="77179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 dirty="0">
                <a:latin typeface="Helvetica" pitchFamily="2" charset="0"/>
              </a:rPr>
              <a:t>S</a:t>
            </a:r>
            <a:r>
              <a:rPr lang="en-US" i="1" dirty="0">
                <a:latin typeface="Helvetica" pitchFamily="2" charset="0"/>
              </a:rPr>
              <a:t> 									</a:t>
            </a:r>
            <a:r>
              <a:rPr lang="en-US" i="1" u="sng" dirty="0">
                <a:latin typeface="Helvetica" pitchFamily="2" charset="0"/>
              </a:rPr>
              <a:t>S’</a:t>
            </a:r>
            <a:endParaRPr lang="en-US" dirty="0">
              <a:latin typeface="Helvetica" pitchFamily="2" charset="0"/>
            </a:endParaRPr>
          </a:p>
          <a:p>
            <a:r>
              <a:rPr lang="en-US" u="sng" dirty="0">
                <a:latin typeface="Helvetica" pitchFamily="2" charset="0"/>
              </a:rPr>
              <a:t>T1</a:t>
            </a:r>
            <a:r>
              <a:rPr lang="en-US" dirty="0">
                <a:latin typeface="Helvetica" pitchFamily="2" charset="0"/>
              </a:rPr>
              <a:t>		 		</a:t>
            </a:r>
            <a:r>
              <a:rPr lang="en-US" u="sng" dirty="0">
                <a:latin typeface="Helvetica" pitchFamily="2" charset="0"/>
              </a:rPr>
              <a:t>T2</a:t>
            </a:r>
            <a:r>
              <a:rPr lang="en-US" dirty="0">
                <a:latin typeface="Helvetica" pitchFamily="2" charset="0"/>
              </a:rPr>
              <a:t> 					</a:t>
            </a:r>
            <a:r>
              <a:rPr lang="en-US" u="sng" dirty="0">
                <a:latin typeface="Helvetica" pitchFamily="2" charset="0"/>
              </a:rPr>
              <a:t>T1 </a:t>
            </a:r>
            <a:r>
              <a:rPr lang="en-US" dirty="0">
                <a:latin typeface="Helvetica" pitchFamily="2" charset="0"/>
              </a:rPr>
              <a:t>				</a:t>
            </a:r>
            <a:r>
              <a:rPr lang="en-US" u="sng" dirty="0">
                <a:latin typeface="Helvetica" pitchFamily="2" charset="0"/>
              </a:rPr>
              <a:t>T2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RA=A1 								RA= A1</a:t>
            </a:r>
          </a:p>
          <a:p>
            <a:r>
              <a:rPr lang="en-US" dirty="0">
                <a:latin typeface="Helvetica" pitchFamily="2" charset="0"/>
              </a:rPr>
              <a:t>WA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dirty="0">
                <a:latin typeface="Helvetica" pitchFamily="2" charset="0"/>
              </a:rPr>
              <a:t>A2 							WA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dirty="0">
                <a:latin typeface="Helvetica" pitchFamily="2" charset="0"/>
              </a:rPr>
              <a:t>A2</a:t>
            </a:r>
          </a:p>
          <a:p>
            <a:r>
              <a:rPr lang="en-US" dirty="0">
                <a:latin typeface="Helvetica" pitchFamily="2" charset="0"/>
              </a:rPr>
              <a:t>				RA = A2 				RB = B1 </a:t>
            </a:r>
          </a:p>
          <a:p>
            <a:r>
              <a:rPr lang="en-US" dirty="0">
                <a:latin typeface="Helvetica" pitchFamily="2" charset="0"/>
              </a:rPr>
              <a:t>				WA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A3</a:t>
            </a:r>
            <a:r>
              <a:rPr lang="en-US" dirty="0">
                <a:latin typeface="Helvetica" pitchFamily="2" charset="0"/>
              </a:rPr>
              <a:t> 			WB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dirty="0">
                <a:latin typeface="Helvetica" pitchFamily="2" charset="0"/>
              </a:rPr>
              <a:t>B2</a:t>
            </a:r>
          </a:p>
          <a:p>
            <a:r>
              <a:rPr lang="en-US" dirty="0">
                <a:latin typeface="Helvetica" pitchFamily="2" charset="0"/>
              </a:rPr>
              <a:t>RB=B1 												RA = A2</a:t>
            </a:r>
          </a:p>
          <a:p>
            <a:r>
              <a:rPr lang="en-US" dirty="0">
                <a:latin typeface="Helvetica" pitchFamily="2" charset="0"/>
              </a:rPr>
              <a:t>WB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dirty="0">
                <a:latin typeface="Helvetica" pitchFamily="2" charset="0"/>
              </a:rPr>
              <a:t>B2 											WA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A3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				RB=B2 								RB = B2</a:t>
            </a:r>
          </a:p>
          <a:p>
            <a:r>
              <a:rPr lang="en-US" dirty="0">
                <a:latin typeface="Helvetica" pitchFamily="2" charset="0"/>
              </a:rPr>
              <a:t>				WB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B3</a:t>
            </a:r>
            <a:r>
              <a:rPr lang="en-US" dirty="0">
                <a:latin typeface="Helvetica" pitchFamily="2" charset="0"/>
              </a:rPr>
              <a:t> 							WB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B3</a:t>
            </a:r>
            <a:endParaRPr lang="en-US" dirty="0">
              <a:effectLst/>
              <a:latin typeface="Helvetica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EC0449-DE7D-FB4C-9856-CA913F59F942}"/>
              </a:ext>
            </a:extLst>
          </p:cNvPr>
          <p:cNvGrpSpPr/>
          <p:nvPr/>
        </p:nvGrpSpPr>
        <p:grpSpPr>
          <a:xfrm>
            <a:off x="1698172" y="2841171"/>
            <a:ext cx="5257799" cy="1699795"/>
            <a:chOff x="1698172" y="2841171"/>
            <a:chExt cx="5257799" cy="169979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3BFC59-5F1C-C244-845E-C790D6AB16DB}"/>
                </a:ext>
              </a:extLst>
            </p:cNvPr>
            <p:cNvGrpSpPr/>
            <p:nvPr/>
          </p:nvGrpSpPr>
          <p:grpSpPr>
            <a:xfrm>
              <a:off x="1698172" y="2841171"/>
              <a:ext cx="5257799" cy="1116096"/>
              <a:chOff x="1698172" y="2841171"/>
              <a:chExt cx="5257799" cy="111609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852BCFD-390C-7245-BEEB-34CC07462145}"/>
                  </a:ext>
                </a:extLst>
              </p:cNvPr>
              <p:cNvCxnSpPr/>
              <p:nvPr/>
            </p:nvCxnSpPr>
            <p:spPr>
              <a:xfrm>
                <a:off x="3722914" y="2841171"/>
                <a:ext cx="3233057" cy="58782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6D88043-FE41-BF48-BEAA-1990B7A0A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4943" y="3957267"/>
                <a:ext cx="3331028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BD8AAE3-EC58-8B41-9703-77856ED00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172" y="2841171"/>
                <a:ext cx="3450771" cy="560925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2906FD-2ACC-094D-BA02-AEA2B6E164BA}"/>
                </a:ext>
              </a:extLst>
            </p:cNvPr>
            <p:cNvSpPr txBox="1"/>
            <p:nvPr/>
          </p:nvSpPr>
          <p:spPr>
            <a:xfrm>
              <a:off x="4133848" y="3617636"/>
              <a:ext cx="13879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Same values read in both schedules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E4E75A-5110-0B47-8583-ED17BC0092DB}"/>
              </a:ext>
            </a:extLst>
          </p:cNvPr>
          <p:cNvGrpSpPr/>
          <p:nvPr/>
        </p:nvGrpSpPr>
        <p:grpSpPr>
          <a:xfrm>
            <a:off x="6751863" y="3465535"/>
            <a:ext cx="1387930" cy="1944021"/>
            <a:chOff x="6751863" y="3465535"/>
            <a:chExt cx="1387930" cy="19440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88897A-3A9D-3A40-BD5B-DD1E71898E91}"/>
                </a:ext>
              </a:extLst>
            </p:cNvPr>
            <p:cNvSpPr/>
            <p:nvPr/>
          </p:nvSpPr>
          <p:spPr>
            <a:xfrm>
              <a:off x="6955971" y="3465535"/>
              <a:ext cx="979714" cy="37455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418BDF-B519-644F-A285-3BE77836241D}"/>
                </a:ext>
              </a:extLst>
            </p:cNvPr>
            <p:cNvSpPr/>
            <p:nvPr/>
          </p:nvSpPr>
          <p:spPr>
            <a:xfrm>
              <a:off x="6961413" y="4034388"/>
              <a:ext cx="979714" cy="37455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FA76B3-DC7D-1A48-B843-2405D4665500}"/>
                </a:ext>
              </a:extLst>
            </p:cNvPr>
            <p:cNvSpPr txBox="1"/>
            <p:nvPr/>
          </p:nvSpPr>
          <p:spPr>
            <a:xfrm>
              <a:off x="6751863" y="4486226"/>
              <a:ext cx="13879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T2 does final write in both schedules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F096E57-A70A-C54A-853A-149F5B641B43}"/>
              </a:ext>
            </a:extLst>
          </p:cNvPr>
          <p:cNvSpPr/>
          <p:nvPr/>
        </p:nvSpPr>
        <p:spPr>
          <a:xfrm>
            <a:off x="5148943" y="1417638"/>
            <a:ext cx="3537856" cy="39919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8A76-6EF2-9745-BB8F-7A162AB6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Serializability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3F65-438A-4B46-8223-75888EBA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test against each possible serial schedule to determine serial equivalence</a:t>
            </a:r>
          </a:p>
          <a:p>
            <a:pPr lvl="1"/>
            <a:r>
              <a:rPr lang="en-US" dirty="0"/>
              <a:t>NP-Hard!</a:t>
            </a:r>
          </a:p>
          <a:p>
            <a:endParaRPr lang="en-US" dirty="0"/>
          </a:p>
          <a:p>
            <a:r>
              <a:rPr lang="en-US" dirty="0"/>
              <a:t>No protocol to ensure view serializability as transactions run</a:t>
            </a:r>
          </a:p>
          <a:p>
            <a:endParaRPr lang="en-US" dirty="0"/>
          </a:p>
          <a:p>
            <a:r>
              <a:rPr lang="en-US" i="1" dirty="0"/>
              <a:t>Conflict serializability </a:t>
            </a:r>
            <a:r>
              <a:rPr lang="en-US" dirty="0"/>
              <a:t>addresses both points</a:t>
            </a:r>
          </a:p>
        </p:txBody>
      </p:sp>
    </p:spTree>
    <p:extLst>
      <p:ext uri="{BB962C8B-B14F-4D97-AF65-F5344CB8AC3E}">
        <p14:creationId xmlns:p14="http://schemas.microsoft.com/office/powerpoint/2010/main" val="359633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4FF2-E93B-0642-AFA9-691D1C5C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6C10-1956-2D4C-8213-D4379008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operations are said to conflict if:</a:t>
            </a:r>
          </a:p>
          <a:p>
            <a:pPr lvl="1"/>
            <a:r>
              <a:rPr lang="en-US" dirty="0"/>
              <a:t>Both operations are on the same object</a:t>
            </a:r>
          </a:p>
          <a:p>
            <a:pPr lvl="1"/>
            <a:r>
              <a:rPr lang="en-US" dirty="0"/>
              <a:t>At least one operation is a write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</a:t>
            </a:r>
          </a:p>
          <a:p>
            <a:pPr lvl="2"/>
            <a:r>
              <a:rPr lang="en-US" dirty="0"/>
              <a:t>T1</a:t>
            </a:r>
            <a:r>
              <a:rPr lang="en-US" baseline="-25000" dirty="0"/>
              <a:t>WA</a:t>
            </a:r>
            <a:r>
              <a:rPr lang="en-US" dirty="0"/>
              <a:t> conflicts with T2</a:t>
            </a:r>
            <a:r>
              <a:rPr lang="en-US" baseline="-25000" dirty="0"/>
              <a:t>RA</a:t>
            </a:r>
            <a:r>
              <a:rPr lang="en-US" dirty="0"/>
              <a:t>, but </a:t>
            </a:r>
          </a:p>
          <a:p>
            <a:pPr lvl="2"/>
            <a:r>
              <a:rPr lang="en-US" dirty="0"/>
              <a:t>T1</a:t>
            </a:r>
            <a:r>
              <a:rPr lang="en-US" baseline="-25000" dirty="0"/>
              <a:t>RA</a:t>
            </a:r>
            <a:r>
              <a:rPr lang="en-US" dirty="0"/>
              <a:t> does not conflict with T2</a:t>
            </a:r>
            <a:r>
              <a:rPr lang="en-US" baseline="-25000" dirty="0"/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296255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schedule is </a:t>
            </a:r>
            <a:r>
              <a:rPr lang="en-US" i="1" dirty="0"/>
              <a:t>conflict </a:t>
            </a:r>
            <a:r>
              <a:rPr lang="en-US" i="1" dirty="0" err="1"/>
              <a:t>serializable</a:t>
            </a:r>
            <a:r>
              <a:rPr lang="en-US" dirty="0"/>
              <a:t> if it is possible to swap non-conflicting operations to derive a serial schedule. 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i="1" dirty="0"/>
              <a:t>Equivalently</a:t>
            </a:r>
          </a:p>
          <a:p>
            <a:pPr marL="0" indent="0">
              <a:buNone/>
            </a:pPr>
            <a:r>
              <a:rPr lang="en-US" dirty="0"/>
              <a:t>For all pairs of conflicting operations {O1 in T1, O2 in T2} either</a:t>
            </a:r>
          </a:p>
          <a:p>
            <a:r>
              <a:rPr lang="en-US" dirty="0"/>
              <a:t>O1 always precedes O2, or </a:t>
            </a:r>
          </a:p>
          <a:p>
            <a:r>
              <a:rPr lang="en-US" dirty="0"/>
              <a:t>O2 always precedes O1.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1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155A-4DE1-B34D-88BE-5BE25BB5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9B999-AC5A-F846-9F64-688051D28865}"/>
              </a:ext>
            </a:extLst>
          </p:cNvPr>
          <p:cNvSpPr/>
          <p:nvPr/>
        </p:nvSpPr>
        <p:spPr>
          <a:xfrm>
            <a:off x="838200" y="1845927"/>
            <a:ext cx="2514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				</a:t>
            </a:r>
          </a:p>
          <a:p>
            <a:pPr lvl="1"/>
            <a:r>
              <a:rPr lang="en-US" dirty="0">
                <a:latin typeface="Courier" pitchFamily="2" charset="0"/>
              </a:rPr>
              <a:t>			RA</a:t>
            </a:r>
          </a:p>
          <a:p>
            <a:pPr lvl="1"/>
            <a:r>
              <a:rPr lang="en-US" dirty="0">
                <a:latin typeface="Courier" pitchFamily="2" charset="0"/>
              </a:rPr>
              <a:t>			WA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latin typeface="Courier" pitchFamily="2" charset="0"/>
              </a:rPr>
              <a:t>RB </a:t>
            </a:r>
          </a:p>
          <a:p>
            <a:pPr lvl="1"/>
            <a:r>
              <a:rPr lang="en-US" dirty="0">
                <a:latin typeface="Courier" pitchFamily="2" charset="0"/>
              </a:rPr>
              <a:t>WB</a:t>
            </a:r>
          </a:p>
          <a:p>
            <a:pPr lvl="1"/>
            <a:r>
              <a:rPr lang="en-US" dirty="0">
                <a:latin typeface="Courier" pitchFamily="2" charset="0"/>
              </a:rPr>
              <a:t>			RB</a:t>
            </a:r>
          </a:p>
          <a:p>
            <a:pPr lvl="1"/>
            <a:r>
              <a:rPr lang="en-US" dirty="0">
                <a:latin typeface="Courier" pitchFamily="2" charset="0"/>
              </a:rPr>
              <a:t>			WB</a:t>
            </a:r>
          </a:p>
          <a:p>
            <a:pPr lvl="1"/>
            <a:r>
              <a:rPr lang="en-US" dirty="0">
                <a:latin typeface="Courier" pitchFamily="2" charset="0"/>
              </a:rPr>
              <a:t>		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DDC78-1277-4D47-9C77-1BD486B4CD09}"/>
              </a:ext>
            </a:extLst>
          </p:cNvPr>
          <p:cNvSpPr/>
          <p:nvPr/>
        </p:nvSpPr>
        <p:spPr>
          <a:xfrm>
            <a:off x="5187042" y="1852168"/>
            <a:ext cx="2514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</a:t>
            </a:r>
          </a:p>
          <a:p>
            <a:pPr lvl="1"/>
            <a:r>
              <a:rPr lang="en-US" dirty="0">
                <a:latin typeface="Courier" pitchFamily="2" charset="0"/>
              </a:rPr>
              <a:t>WA				</a:t>
            </a:r>
          </a:p>
          <a:p>
            <a:pPr lvl="1"/>
            <a:r>
              <a:rPr lang="en-US" dirty="0">
                <a:latin typeface="Courier" pitchFamily="2" charset="0"/>
              </a:rPr>
              <a:t>			RA</a:t>
            </a:r>
          </a:p>
          <a:p>
            <a:pPr lvl="1"/>
            <a:r>
              <a:rPr lang="en-US" dirty="0">
                <a:latin typeface="Courier" pitchFamily="2" charset="0"/>
              </a:rPr>
              <a:t>			WA</a:t>
            </a:r>
          </a:p>
          <a:p>
            <a:pPr lvl="1"/>
            <a:r>
              <a:rPr lang="en-US" dirty="0">
                <a:latin typeface="Courier" pitchFamily="2" charset="0"/>
              </a:rPr>
              <a:t>RB </a:t>
            </a:r>
          </a:p>
          <a:p>
            <a:pPr lvl="1"/>
            <a:r>
              <a:rPr lang="en-US" dirty="0">
                <a:latin typeface="Courier" pitchFamily="2" charset="0"/>
              </a:rPr>
              <a:t>WB</a:t>
            </a:r>
          </a:p>
          <a:p>
            <a:pPr lvl="1"/>
            <a:r>
              <a:rPr lang="en-US" dirty="0">
                <a:latin typeface="Courier" pitchFamily="2" charset="0"/>
              </a:rPr>
              <a:t>			RB</a:t>
            </a:r>
          </a:p>
          <a:p>
            <a:pPr lvl="1"/>
            <a:r>
              <a:rPr lang="en-US" dirty="0">
                <a:latin typeface="Courier" pitchFamily="2" charset="0"/>
              </a:rPr>
              <a:t>			WB</a:t>
            </a:r>
          </a:p>
          <a:p>
            <a:pPr lvl="1"/>
            <a:r>
              <a:rPr lang="en-US" dirty="0">
                <a:latin typeface="Courier" pitchFamily="2" charset="0"/>
              </a:rPr>
              <a:t>		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38533E-A846-CD46-AE61-18985BE61C5C}"/>
              </a:ext>
            </a:extLst>
          </p:cNvPr>
          <p:cNvCxnSpPr/>
          <p:nvPr/>
        </p:nvCxnSpPr>
        <p:spPr>
          <a:xfrm>
            <a:off x="1632857" y="2307771"/>
            <a:ext cx="1153886" cy="566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44C97-1B3C-FC4A-A50C-86CB6AE53930}"/>
              </a:ext>
            </a:extLst>
          </p:cNvPr>
          <p:cNvCxnSpPr>
            <a:cxnSpLocks/>
          </p:cNvCxnSpPr>
          <p:nvPr/>
        </p:nvCxnSpPr>
        <p:spPr>
          <a:xfrm flipH="1">
            <a:off x="1632857" y="2590800"/>
            <a:ext cx="1077686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C15EC3-FD70-F241-BBDA-818B13D33285}"/>
              </a:ext>
            </a:extLst>
          </p:cNvPr>
          <p:cNvCxnSpPr>
            <a:cxnSpLocks/>
          </p:cNvCxnSpPr>
          <p:nvPr/>
        </p:nvCxnSpPr>
        <p:spPr>
          <a:xfrm flipH="1">
            <a:off x="1632857" y="2873829"/>
            <a:ext cx="1115786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36419-9F52-BE42-BB8E-4FC41A1B855B}"/>
              </a:ext>
            </a:extLst>
          </p:cNvPr>
          <p:cNvSpPr/>
          <p:nvPr/>
        </p:nvSpPr>
        <p:spPr>
          <a:xfrm>
            <a:off x="740229" y="5599705"/>
            <a:ext cx="612865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all pairs of conflicting operations {O1 in T1, O2 in T2} either</a:t>
            </a:r>
          </a:p>
          <a:p>
            <a:r>
              <a:rPr lang="en-US" dirty="0"/>
              <a:t>O1 always precedes O2, or </a:t>
            </a:r>
          </a:p>
          <a:p>
            <a:r>
              <a:rPr lang="en-US" dirty="0"/>
              <a:t>O2 always precedes O1. 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C5D4C-0430-CA47-BE0A-AD6435ACA642}"/>
              </a:ext>
            </a:extLst>
          </p:cNvPr>
          <p:cNvCxnSpPr>
            <a:cxnSpLocks/>
          </p:cNvCxnSpPr>
          <p:nvPr/>
        </p:nvCxnSpPr>
        <p:spPr>
          <a:xfrm>
            <a:off x="1641021" y="3439887"/>
            <a:ext cx="1107622" cy="761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44255A-D06C-9D43-91B4-5BA250DE1F2B}"/>
              </a:ext>
            </a:extLst>
          </p:cNvPr>
          <p:cNvCxnSpPr>
            <a:cxnSpLocks/>
          </p:cNvCxnSpPr>
          <p:nvPr/>
        </p:nvCxnSpPr>
        <p:spPr>
          <a:xfrm flipH="1" flipV="1">
            <a:off x="1670957" y="3679374"/>
            <a:ext cx="1077686" cy="274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87F238-5053-2741-BFBB-A7293B62BB7F}"/>
              </a:ext>
            </a:extLst>
          </p:cNvPr>
          <p:cNvCxnSpPr>
            <a:cxnSpLocks/>
          </p:cNvCxnSpPr>
          <p:nvPr/>
        </p:nvCxnSpPr>
        <p:spPr>
          <a:xfrm flipH="1" flipV="1">
            <a:off x="1670957" y="3755572"/>
            <a:ext cx="1077686" cy="535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B6F742-F87F-F14D-B057-5867DF06CFB5}"/>
              </a:ext>
            </a:extLst>
          </p:cNvPr>
          <p:cNvSpPr/>
          <p:nvPr/>
        </p:nvSpPr>
        <p:spPr>
          <a:xfrm>
            <a:off x="1829802" y="215110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T1 ≺ T2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B969C0-F364-684A-968E-2282B0AA2910}"/>
              </a:ext>
            </a:extLst>
          </p:cNvPr>
          <p:cNvSpPr/>
          <p:nvPr/>
        </p:nvSpPr>
        <p:spPr>
          <a:xfrm>
            <a:off x="1841189" y="299002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T2 ≺ 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1A52B4-EC50-C941-8C1C-68C19551D542}"/>
              </a:ext>
            </a:extLst>
          </p:cNvPr>
          <p:cNvSpPr txBox="1"/>
          <p:nvPr/>
        </p:nvSpPr>
        <p:spPr>
          <a:xfrm>
            <a:off x="1160814" y="4547400"/>
            <a:ext cx="244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conflict serializable!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2B5257-C105-224B-A030-E83099798399}"/>
              </a:ext>
            </a:extLst>
          </p:cNvPr>
          <p:cNvCxnSpPr>
            <a:cxnSpLocks/>
          </p:cNvCxnSpPr>
          <p:nvPr/>
        </p:nvCxnSpPr>
        <p:spPr>
          <a:xfrm>
            <a:off x="5998028" y="2253342"/>
            <a:ext cx="1153886" cy="849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7AAC52-390E-094E-B9EC-92A59EF5E45E}"/>
              </a:ext>
            </a:extLst>
          </p:cNvPr>
          <p:cNvCxnSpPr>
            <a:cxnSpLocks/>
          </p:cNvCxnSpPr>
          <p:nvPr/>
        </p:nvCxnSpPr>
        <p:spPr>
          <a:xfrm>
            <a:off x="5998028" y="2520434"/>
            <a:ext cx="1153886" cy="353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CB271B-5CC1-F442-A3CD-4564DC7FC42F}"/>
              </a:ext>
            </a:extLst>
          </p:cNvPr>
          <p:cNvCxnSpPr>
            <a:cxnSpLocks/>
          </p:cNvCxnSpPr>
          <p:nvPr/>
        </p:nvCxnSpPr>
        <p:spPr>
          <a:xfrm>
            <a:off x="5998028" y="2642702"/>
            <a:ext cx="1153886" cy="459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4B6E92-25EB-6444-9C6A-7306B905D1B7}"/>
              </a:ext>
            </a:extLst>
          </p:cNvPr>
          <p:cNvCxnSpPr>
            <a:cxnSpLocks/>
          </p:cNvCxnSpPr>
          <p:nvPr/>
        </p:nvCxnSpPr>
        <p:spPr>
          <a:xfrm>
            <a:off x="5998028" y="3361159"/>
            <a:ext cx="1153886" cy="827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E3450-1C30-4646-BB94-8E1C698BCC9B}"/>
              </a:ext>
            </a:extLst>
          </p:cNvPr>
          <p:cNvCxnSpPr>
            <a:cxnSpLocks/>
          </p:cNvCxnSpPr>
          <p:nvPr/>
        </p:nvCxnSpPr>
        <p:spPr>
          <a:xfrm>
            <a:off x="5998028" y="3628251"/>
            <a:ext cx="1153886" cy="353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1E7AD6-C307-AF41-A07D-C76076A247F4}"/>
              </a:ext>
            </a:extLst>
          </p:cNvPr>
          <p:cNvCxnSpPr>
            <a:cxnSpLocks/>
          </p:cNvCxnSpPr>
          <p:nvPr/>
        </p:nvCxnSpPr>
        <p:spPr>
          <a:xfrm>
            <a:off x="5998028" y="3750519"/>
            <a:ext cx="1153886" cy="459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E489427-8A62-D041-864A-6847D77EF7E9}"/>
              </a:ext>
            </a:extLst>
          </p:cNvPr>
          <p:cNvSpPr/>
          <p:nvPr/>
        </p:nvSpPr>
        <p:spPr>
          <a:xfrm>
            <a:off x="6233073" y="2089968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T1 ≺ T2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1113A2-6897-5E46-9182-31414029CF77}"/>
              </a:ext>
            </a:extLst>
          </p:cNvPr>
          <p:cNvSpPr/>
          <p:nvPr/>
        </p:nvSpPr>
        <p:spPr>
          <a:xfrm>
            <a:off x="6233073" y="32840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T1 ≺ 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63A774-C90D-CD41-88FD-FD2CD5ACD638}"/>
              </a:ext>
            </a:extLst>
          </p:cNvPr>
          <p:cNvSpPr txBox="1"/>
          <p:nvPr/>
        </p:nvSpPr>
        <p:spPr>
          <a:xfrm>
            <a:off x="5540854" y="4571557"/>
            <a:ext cx="206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Conflict serializable!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ACC7F3-5205-1F4E-B1AD-4D1F652FB1A1}"/>
              </a:ext>
            </a:extLst>
          </p:cNvPr>
          <p:cNvSpPr/>
          <p:nvPr/>
        </p:nvSpPr>
        <p:spPr>
          <a:xfrm>
            <a:off x="5187042" y="1852168"/>
            <a:ext cx="2514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latin typeface="Courier" pitchFamily="2" charset="0"/>
              </a:rPr>
              <a:t>RB </a:t>
            </a:r>
          </a:p>
          <a:p>
            <a:pPr lvl="1"/>
            <a:r>
              <a:rPr lang="en-US" dirty="0">
                <a:latin typeface="Courier" pitchFamily="2" charset="0"/>
              </a:rPr>
              <a:t>WB				</a:t>
            </a:r>
          </a:p>
          <a:p>
            <a:pPr lvl="1"/>
            <a:r>
              <a:rPr lang="en-US" dirty="0">
                <a:latin typeface="Courier" pitchFamily="2" charset="0"/>
              </a:rPr>
              <a:t>			RA</a:t>
            </a:r>
          </a:p>
          <a:p>
            <a:pPr lvl="1"/>
            <a:r>
              <a:rPr lang="en-US" dirty="0">
                <a:latin typeface="Courier" pitchFamily="2" charset="0"/>
              </a:rPr>
              <a:t>			WA</a:t>
            </a:r>
          </a:p>
          <a:p>
            <a:pPr lvl="1"/>
            <a:r>
              <a:rPr lang="en-US" dirty="0">
                <a:latin typeface="Courier" pitchFamily="2" charset="0"/>
              </a:rPr>
              <a:t>			RB</a:t>
            </a:r>
          </a:p>
          <a:p>
            <a:pPr lvl="1"/>
            <a:r>
              <a:rPr lang="en-US" dirty="0">
                <a:latin typeface="Courier" pitchFamily="2" charset="0"/>
              </a:rPr>
              <a:t>			WB</a:t>
            </a:r>
          </a:p>
          <a:p>
            <a:pPr lvl="1"/>
            <a:r>
              <a:rPr lang="en-US" dirty="0">
                <a:latin typeface="Courier" pitchFamily="2" charset="0"/>
              </a:rPr>
              <a:t>		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46" name="Curved Down Arrow 45">
            <a:extLst>
              <a:ext uri="{FF2B5EF4-FFF2-40B4-BE49-F238E27FC236}">
                <a16:creationId xmlns:a16="http://schemas.microsoft.com/office/drawing/2014/main" id="{AFA4B906-E1F3-5F45-868E-2B773549D914}"/>
              </a:ext>
            </a:extLst>
          </p:cNvPr>
          <p:cNvSpPr/>
          <p:nvPr/>
        </p:nvSpPr>
        <p:spPr>
          <a:xfrm rot="16200000">
            <a:off x="5053310" y="2809852"/>
            <a:ext cx="849087" cy="41098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1E7FFF-C635-8C49-95CB-9DD671257E41}"/>
              </a:ext>
            </a:extLst>
          </p:cNvPr>
          <p:cNvSpPr txBox="1"/>
          <p:nvPr/>
        </p:nvSpPr>
        <p:spPr>
          <a:xfrm>
            <a:off x="4977993" y="4372373"/>
            <a:ext cx="3429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conflict serializable schedule, can reorder non-conflicting ops to get serial schedule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567463-4E56-DE4E-97F7-1B8A4DA66727}"/>
              </a:ext>
            </a:extLst>
          </p:cNvPr>
          <p:cNvSpPr txBox="1"/>
          <p:nvPr/>
        </p:nvSpPr>
        <p:spPr>
          <a:xfrm>
            <a:off x="778587" y="2087035"/>
            <a:ext cx="57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D5B548-28AD-A742-ABE7-EC6BF8433286}"/>
              </a:ext>
            </a:extLst>
          </p:cNvPr>
          <p:cNvSpPr txBox="1"/>
          <p:nvPr/>
        </p:nvSpPr>
        <p:spPr>
          <a:xfrm>
            <a:off x="3124200" y="2351705"/>
            <a:ext cx="57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7406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3.33333E-6 0.1210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4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0.00017 0.0539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6" grpId="0"/>
      <p:bldP spid="37" grpId="0"/>
      <p:bldP spid="38" grpId="0"/>
      <p:bldP spid="39" grpId="0" animBg="1"/>
      <p:bldP spid="46" grpId="0" animBg="1"/>
      <p:bldP spid="46" grpId="1" animBg="1"/>
      <p:bldP spid="47" grpId="0" animBg="1"/>
      <p:bldP spid="48" grpId="0"/>
      <p:bldP spid="48" grpId="1"/>
      <p:bldP spid="49" grpId="0"/>
      <p:bldP spid="4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Given transactions Ti and </a:t>
            </a:r>
            <a:r>
              <a:rPr lang="en-US" dirty="0" err="1"/>
              <a:t>Tj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Create an edge from </a:t>
            </a:r>
            <a:r>
              <a:rPr lang="en-US" dirty="0" err="1"/>
              <a:t>Ti</a:t>
            </a:r>
            <a:r>
              <a:rPr lang="en-US" dirty="0" err="1">
                <a:sym typeface="Wingdings"/>
              </a:rPr>
              <a:t></a:t>
            </a:r>
            <a:r>
              <a:rPr lang="en-US" dirty="0" err="1"/>
              <a:t>Tj</a:t>
            </a:r>
            <a:r>
              <a:rPr lang="en-US" dirty="0"/>
              <a:t> if: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 reads/writes some A before </a:t>
            </a:r>
            <a:r>
              <a:rPr lang="en-US" dirty="0" err="1"/>
              <a:t>Tj</a:t>
            </a:r>
            <a:r>
              <a:rPr lang="en-US" dirty="0"/>
              <a:t> writes A</a:t>
            </a:r>
          </a:p>
          <a:p>
            <a:pPr marL="457200" lvl="1" indent="0">
              <a:buNone/>
            </a:pPr>
            <a:r>
              <a:rPr lang="en-US" dirty="0" err="1"/>
              <a:t>RA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WA</a:t>
            </a:r>
            <a:r>
              <a:rPr lang="en-US" baseline="-25000" dirty="0" err="1"/>
              <a:t>Tj</a:t>
            </a:r>
            <a:r>
              <a:rPr lang="en-US" baseline="-25000" dirty="0"/>
              <a:t>  </a:t>
            </a:r>
            <a:r>
              <a:rPr lang="en-US" dirty="0"/>
              <a:t>or</a:t>
            </a:r>
            <a:r>
              <a:rPr lang="en-US" baseline="-25000" dirty="0"/>
              <a:t> </a:t>
            </a:r>
            <a:r>
              <a:rPr lang="en-US" dirty="0" err="1"/>
              <a:t>WA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WA</a:t>
            </a:r>
            <a:r>
              <a:rPr lang="en-US" baseline="-25000" dirty="0" err="1"/>
              <a:t>Tj</a:t>
            </a:r>
            <a:r>
              <a:rPr lang="en-US" baseline="-25000" dirty="0"/>
              <a:t> </a:t>
            </a:r>
          </a:p>
          <a:p>
            <a:pPr marL="457200" lvl="1" indent="0">
              <a:buNone/>
            </a:pPr>
            <a:r>
              <a:rPr lang="en-US" dirty="0"/>
              <a:t>						</a:t>
            </a:r>
            <a:r>
              <a:rPr lang="en-US" i="1" dirty="0"/>
              <a:t>or</a:t>
            </a:r>
          </a:p>
          <a:p>
            <a:r>
              <a:rPr lang="en-US" dirty="0" err="1"/>
              <a:t>Ti</a:t>
            </a:r>
            <a:r>
              <a:rPr lang="en-US" dirty="0"/>
              <a:t> writes some A before </a:t>
            </a:r>
            <a:r>
              <a:rPr lang="en-US" dirty="0" err="1"/>
              <a:t>Tj</a:t>
            </a:r>
            <a:r>
              <a:rPr lang="en-US" dirty="0"/>
              <a:t> reads A</a:t>
            </a:r>
          </a:p>
          <a:p>
            <a:pPr marL="457200" lvl="1" indent="0">
              <a:buNone/>
            </a:pPr>
            <a:r>
              <a:rPr lang="en-US" dirty="0" err="1"/>
              <a:t>WA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RA</a:t>
            </a:r>
            <a:r>
              <a:rPr lang="en-US" baseline="-25000" dirty="0" err="1"/>
              <a:t>Tj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there are cycles in this graph, schedule is not conflict </a:t>
            </a:r>
            <a:r>
              <a:rPr lang="en-US" dirty="0" err="1"/>
              <a:t>serializable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28C6-DB01-1D4D-9935-6D500449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Non-Serializable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EA62E0-1E8C-1C47-A30E-8F953587DAF7}"/>
              </a:ext>
            </a:extLst>
          </p:cNvPr>
          <p:cNvSpPr/>
          <p:nvPr/>
        </p:nvSpPr>
        <p:spPr>
          <a:xfrm>
            <a:off x="370115" y="1813270"/>
            <a:ext cx="2514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				</a:t>
            </a:r>
          </a:p>
          <a:p>
            <a:pPr lvl="1"/>
            <a:r>
              <a:rPr lang="en-US" dirty="0">
                <a:latin typeface="Courier" pitchFamily="2" charset="0"/>
              </a:rPr>
              <a:t>			RA</a:t>
            </a:r>
          </a:p>
          <a:p>
            <a:pPr lvl="1"/>
            <a:r>
              <a:rPr lang="en-US" dirty="0">
                <a:latin typeface="Courier" pitchFamily="2" charset="0"/>
              </a:rPr>
              <a:t>			WA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latin typeface="Courier" pitchFamily="2" charset="0"/>
              </a:rPr>
              <a:t>RB </a:t>
            </a:r>
          </a:p>
          <a:p>
            <a:pPr lvl="1"/>
            <a:r>
              <a:rPr lang="en-US" dirty="0">
                <a:latin typeface="Courier" pitchFamily="2" charset="0"/>
              </a:rPr>
              <a:t>WB</a:t>
            </a:r>
          </a:p>
          <a:p>
            <a:pPr lvl="1"/>
            <a:r>
              <a:rPr lang="en-US" dirty="0">
                <a:latin typeface="Courier" pitchFamily="2" charset="0"/>
              </a:rPr>
              <a:t>			RB</a:t>
            </a:r>
          </a:p>
          <a:p>
            <a:pPr lvl="1"/>
            <a:r>
              <a:rPr lang="en-US" dirty="0">
                <a:latin typeface="Courier" pitchFamily="2" charset="0"/>
              </a:rPr>
              <a:t>			WB</a:t>
            </a:r>
          </a:p>
          <a:p>
            <a:pPr lvl="1"/>
            <a:r>
              <a:rPr lang="en-US" dirty="0">
                <a:latin typeface="Courier" pitchFamily="2" charset="0"/>
              </a:rPr>
              <a:t>		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7C50FB-902E-1348-9076-BE7547FB44FB}"/>
              </a:ext>
            </a:extLst>
          </p:cNvPr>
          <p:cNvSpPr/>
          <p:nvPr/>
        </p:nvSpPr>
        <p:spPr>
          <a:xfrm>
            <a:off x="3918857" y="2558763"/>
            <a:ext cx="653143" cy="6531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83A03-D4BB-1E45-8EBB-6D51C05A78B9}"/>
              </a:ext>
            </a:extLst>
          </p:cNvPr>
          <p:cNvSpPr/>
          <p:nvPr/>
        </p:nvSpPr>
        <p:spPr>
          <a:xfrm>
            <a:off x="6234347" y="2324410"/>
            <a:ext cx="653143" cy="6531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32D8C4-338D-344C-A3AF-699C177D7823}"/>
              </a:ext>
            </a:extLst>
          </p:cNvPr>
          <p:cNvGrpSpPr/>
          <p:nvPr/>
        </p:nvGrpSpPr>
        <p:grpSpPr>
          <a:xfrm>
            <a:off x="4564281" y="2279659"/>
            <a:ext cx="1629375" cy="443637"/>
            <a:chOff x="4564281" y="2279659"/>
            <a:chExt cx="1629375" cy="4436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B931E-CF71-1E4A-B613-A46CFE864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558763"/>
              <a:ext cx="1495894" cy="1645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1C8610-5BC3-4846-8CF7-040566A01A03}"/>
                </a:ext>
              </a:extLst>
            </p:cNvPr>
            <p:cNvSpPr txBox="1"/>
            <p:nvPr/>
          </p:nvSpPr>
          <p:spPr>
            <a:xfrm rot="21282692">
              <a:off x="4564281" y="2279659"/>
              <a:ext cx="1629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RA</a:t>
              </a:r>
              <a:r>
                <a:rPr lang="en-US" baseline="-25000" dirty="0">
                  <a:latin typeface="Avenir Next" panose="020B0503020202020204" pitchFamily="34" charset="0"/>
                </a:rPr>
                <a:t>T1</a:t>
              </a:r>
              <a:r>
                <a:rPr lang="en-US" dirty="0">
                  <a:latin typeface="Avenir Next" panose="020B0503020202020204" pitchFamily="34" charset="0"/>
                </a:rPr>
                <a:t>≺ WA</a:t>
              </a:r>
              <a:r>
                <a:rPr lang="en-US" baseline="-25000" dirty="0">
                  <a:latin typeface="Avenir Next" panose="020B0503020202020204" pitchFamily="34" charset="0"/>
                </a:rPr>
                <a:t>T2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9D92A1-04FD-0047-BA59-04A5AC1D105B}"/>
              </a:ext>
            </a:extLst>
          </p:cNvPr>
          <p:cNvGrpSpPr/>
          <p:nvPr/>
        </p:nvGrpSpPr>
        <p:grpSpPr>
          <a:xfrm>
            <a:off x="4607615" y="2825695"/>
            <a:ext cx="1609272" cy="473958"/>
            <a:chOff x="4607615" y="2825695"/>
            <a:chExt cx="1609272" cy="47395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82AF4A-0C78-5E44-92BA-4B8940A64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7615" y="2825695"/>
              <a:ext cx="1495894" cy="164533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EA86D3-CB0B-4E40-999A-1B380B35A429}"/>
                </a:ext>
              </a:extLst>
            </p:cNvPr>
            <p:cNvSpPr txBox="1"/>
            <p:nvPr/>
          </p:nvSpPr>
          <p:spPr>
            <a:xfrm rot="21161175">
              <a:off x="4730304" y="2930321"/>
              <a:ext cx="1486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RA</a:t>
              </a:r>
              <a:r>
                <a:rPr lang="en-US" baseline="-25000" dirty="0">
                  <a:latin typeface="Avenir Next" panose="020B0503020202020204" pitchFamily="34" charset="0"/>
                </a:rPr>
                <a:t>T2</a:t>
              </a:r>
              <a:r>
                <a:rPr lang="en-US" dirty="0">
                  <a:latin typeface="Avenir Next" panose="020B0503020202020204" pitchFamily="34" charset="0"/>
                </a:rPr>
                <a:t>≺ WA</a:t>
              </a:r>
              <a:r>
                <a:rPr lang="en-US" baseline="-25000" dirty="0">
                  <a:latin typeface="Avenir Next" panose="020B0503020202020204" pitchFamily="34" charset="0"/>
                </a:rPr>
                <a:t>T1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798232-5D70-9E49-9640-262CF450EEF9}"/>
              </a:ext>
            </a:extLst>
          </p:cNvPr>
          <p:cNvSpPr txBox="1"/>
          <p:nvPr/>
        </p:nvSpPr>
        <p:spPr>
          <a:xfrm>
            <a:off x="4862538" y="381466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Cycle!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8CEFC9-8D23-E74E-A24D-72010A82575C}"/>
              </a:ext>
            </a:extLst>
          </p:cNvPr>
          <p:cNvCxnSpPr/>
          <p:nvPr/>
        </p:nvCxnSpPr>
        <p:spPr>
          <a:xfrm>
            <a:off x="1219200" y="2324410"/>
            <a:ext cx="1045029" cy="5127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BB491A-34D9-0E46-A927-EB3FF95289AE}"/>
              </a:ext>
            </a:extLst>
          </p:cNvPr>
          <p:cNvCxnSpPr>
            <a:cxnSpLocks/>
          </p:cNvCxnSpPr>
          <p:nvPr/>
        </p:nvCxnSpPr>
        <p:spPr>
          <a:xfrm flipH="1">
            <a:off x="1219199" y="2580805"/>
            <a:ext cx="1037311" cy="5341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96A6667-BC0C-F041-A458-BFBF41CA1E8F}"/>
              </a:ext>
            </a:extLst>
          </p:cNvPr>
          <p:cNvSpPr/>
          <p:nvPr/>
        </p:nvSpPr>
        <p:spPr>
          <a:xfrm>
            <a:off x="783562" y="4851658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Create an edge from </a:t>
            </a:r>
            <a:r>
              <a:rPr lang="en-US" dirty="0" err="1"/>
              <a:t>Ti</a:t>
            </a:r>
            <a:r>
              <a:rPr lang="en-US" dirty="0" err="1">
                <a:sym typeface="Wingdings"/>
              </a:rPr>
              <a:t></a:t>
            </a:r>
            <a:r>
              <a:rPr lang="en-US" dirty="0" err="1"/>
              <a:t>Tj</a:t>
            </a:r>
            <a:r>
              <a:rPr lang="en-US" dirty="0"/>
              <a:t> if:</a:t>
            </a:r>
          </a:p>
          <a:p>
            <a:endParaRPr lang="en-US" dirty="0"/>
          </a:p>
          <a:p>
            <a:r>
              <a:rPr lang="en-US" dirty="0" err="1"/>
              <a:t>Ti</a:t>
            </a:r>
            <a:r>
              <a:rPr lang="en-US" dirty="0"/>
              <a:t> reads/writes some A before </a:t>
            </a:r>
            <a:r>
              <a:rPr lang="en-US" dirty="0" err="1"/>
              <a:t>Tj</a:t>
            </a:r>
            <a:r>
              <a:rPr lang="en-US" dirty="0"/>
              <a:t> writes A, or</a:t>
            </a:r>
          </a:p>
          <a:p>
            <a:pPr lvl="1"/>
            <a:r>
              <a:rPr lang="en-US" dirty="0" err="1"/>
              <a:t>RA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WA</a:t>
            </a:r>
            <a:r>
              <a:rPr lang="en-US" baseline="-25000" dirty="0" err="1"/>
              <a:t>Tj</a:t>
            </a:r>
            <a:r>
              <a:rPr lang="en-US" baseline="-25000" dirty="0"/>
              <a:t>  </a:t>
            </a:r>
            <a:r>
              <a:rPr lang="en-US" dirty="0"/>
              <a:t>or</a:t>
            </a:r>
            <a:r>
              <a:rPr lang="en-US" baseline="-25000" dirty="0"/>
              <a:t> </a:t>
            </a:r>
            <a:r>
              <a:rPr lang="en-US" dirty="0" err="1"/>
              <a:t>WA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WA</a:t>
            </a:r>
            <a:r>
              <a:rPr lang="en-US" baseline="-25000" dirty="0" err="1"/>
              <a:t>Tj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 err="1"/>
              <a:t>Ti</a:t>
            </a:r>
            <a:r>
              <a:rPr lang="en-US" dirty="0"/>
              <a:t> writes some A before </a:t>
            </a:r>
            <a:r>
              <a:rPr lang="en-US" dirty="0" err="1"/>
              <a:t>Tj</a:t>
            </a:r>
            <a:r>
              <a:rPr lang="en-US" dirty="0"/>
              <a:t> reads A</a:t>
            </a:r>
          </a:p>
          <a:p>
            <a:pPr lvl="1"/>
            <a:r>
              <a:rPr lang="en-US" dirty="0" err="1"/>
              <a:t>WA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RA</a:t>
            </a:r>
            <a:r>
              <a:rPr lang="en-US" baseline="-25000" dirty="0" err="1"/>
              <a:t>Tj</a:t>
            </a:r>
            <a:endParaRPr lang="en-US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3B70B-5501-424A-9B56-48FBBAE3CB04}"/>
              </a:ext>
            </a:extLst>
          </p:cNvPr>
          <p:cNvSpPr txBox="1"/>
          <p:nvPr/>
        </p:nvSpPr>
        <p:spPr>
          <a:xfrm>
            <a:off x="4158343" y="1665514"/>
            <a:ext cx="19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Precedence Graph</a:t>
            </a:r>
          </a:p>
        </p:txBody>
      </p:sp>
    </p:spTree>
    <p:extLst>
      <p:ext uri="{BB962C8B-B14F-4D97-AF65-F5344CB8AC3E}">
        <p14:creationId xmlns:p14="http://schemas.microsoft.com/office/powerpoint/2010/main" val="17717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B2DE-B905-7643-9535-3049A1E4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BDFE-5942-2945-AF19-07CD2C41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related sequence of actions so they are “all or nothing”</a:t>
            </a:r>
          </a:p>
          <a:p>
            <a:pPr lvl="1"/>
            <a:r>
              <a:rPr lang="en-US" dirty="0"/>
              <a:t>If the system crashes, partial effects are not seen</a:t>
            </a:r>
          </a:p>
          <a:p>
            <a:pPr lvl="1"/>
            <a:r>
              <a:rPr lang="en-US" dirty="0"/>
              <a:t>Other transactions do not see partial effects</a:t>
            </a:r>
          </a:p>
          <a:p>
            <a:endParaRPr lang="en-US" dirty="0"/>
          </a:p>
          <a:p>
            <a:r>
              <a:rPr lang="en-US" dirty="0"/>
              <a:t>A set of implementation techniques that provides this abstraction with good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28C6-DB01-1D4D-9935-6D500449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EA62E0-1E8C-1C47-A30E-8F953587DAF7}"/>
              </a:ext>
            </a:extLst>
          </p:cNvPr>
          <p:cNvSpPr/>
          <p:nvPr/>
        </p:nvSpPr>
        <p:spPr>
          <a:xfrm>
            <a:off x="370115" y="1813270"/>
            <a:ext cx="2514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</a:t>
            </a:r>
          </a:p>
          <a:p>
            <a:pPr lvl="1"/>
            <a:r>
              <a:rPr lang="en-US" dirty="0">
                <a:latin typeface="Courier" pitchFamily="2" charset="0"/>
              </a:rPr>
              <a:t>WA				</a:t>
            </a:r>
          </a:p>
          <a:p>
            <a:pPr lvl="1"/>
            <a:r>
              <a:rPr lang="en-US" dirty="0">
                <a:latin typeface="Courier" pitchFamily="2" charset="0"/>
              </a:rPr>
              <a:t>			RA</a:t>
            </a:r>
          </a:p>
          <a:p>
            <a:pPr lvl="1"/>
            <a:r>
              <a:rPr lang="en-US" dirty="0">
                <a:latin typeface="Courier" pitchFamily="2" charset="0"/>
              </a:rPr>
              <a:t>			WA</a:t>
            </a:r>
          </a:p>
          <a:p>
            <a:pPr lvl="1"/>
            <a:r>
              <a:rPr lang="en-US" dirty="0">
                <a:latin typeface="Courier" pitchFamily="2" charset="0"/>
              </a:rPr>
              <a:t>RB </a:t>
            </a:r>
          </a:p>
          <a:p>
            <a:pPr lvl="1"/>
            <a:r>
              <a:rPr lang="en-US" dirty="0">
                <a:latin typeface="Courier" pitchFamily="2" charset="0"/>
              </a:rPr>
              <a:t>WB</a:t>
            </a:r>
          </a:p>
          <a:p>
            <a:pPr lvl="1"/>
            <a:r>
              <a:rPr lang="en-US" dirty="0">
                <a:latin typeface="Courier" pitchFamily="2" charset="0"/>
              </a:rPr>
              <a:t>			RB</a:t>
            </a:r>
          </a:p>
          <a:p>
            <a:pPr lvl="1"/>
            <a:r>
              <a:rPr lang="en-US" dirty="0">
                <a:latin typeface="Courier" pitchFamily="2" charset="0"/>
              </a:rPr>
              <a:t>			WB</a:t>
            </a:r>
          </a:p>
          <a:p>
            <a:pPr lvl="1"/>
            <a:r>
              <a:rPr lang="en-US" dirty="0">
                <a:latin typeface="Courier" pitchFamily="2" charset="0"/>
              </a:rPr>
              <a:t>		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7C50FB-902E-1348-9076-BE7547FB44FB}"/>
              </a:ext>
            </a:extLst>
          </p:cNvPr>
          <p:cNvSpPr/>
          <p:nvPr/>
        </p:nvSpPr>
        <p:spPr>
          <a:xfrm>
            <a:off x="3918857" y="2558763"/>
            <a:ext cx="653143" cy="6531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83A03-D4BB-1E45-8EBB-6D51C05A78B9}"/>
              </a:ext>
            </a:extLst>
          </p:cNvPr>
          <p:cNvSpPr/>
          <p:nvPr/>
        </p:nvSpPr>
        <p:spPr>
          <a:xfrm>
            <a:off x="6234347" y="2324410"/>
            <a:ext cx="653143" cy="6531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32D8C4-338D-344C-A3AF-699C177D7823}"/>
              </a:ext>
            </a:extLst>
          </p:cNvPr>
          <p:cNvGrpSpPr/>
          <p:nvPr/>
        </p:nvGrpSpPr>
        <p:grpSpPr>
          <a:xfrm>
            <a:off x="4629912" y="2421774"/>
            <a:ext cx="1629375" cy="443637"/>
            <a:chOff x="4564281" y="2279659"/>
            <a:chExt cx="1629375" cy="4436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B931E-CF71-1E4A-B613-A46CFE864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558763"/>
              <a:ext cx="1495894" cy="1645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1C8610-5BC3-4846-8CF7-040566A01A03}"/>
                </a:ext>
              </a:extLst>
            </p:cNvPr>
            <p:cNvSpPr txBox="1"/>
            <p:nvPr/>
          </p:nvSpPr>
          <p:spPr>
            <a:xfrm rot="21282692">
              <a:off x="4564281" y="2279659"/>
              <a:ext cx="1629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RA</a:t>
              </a:r>
              <a:r>
                <a:rPr lang="en-US" baseline="-25000" dirty="0">
                  <a:latin typeface="Avenir Next" panose="020B0503020202020204" pitchFamily="34" charset="0"/>
                </a:rPr>
                <a:t>T1</a:t>
              </a:r>
              <a:r>
                <a:rPr lang="en-US" dirty="0">
                  <a:latin typeface="Avenir Next" panose="020B0503020202020204" pitchFamily="34" charset="0"/>
                </a:rPr>
                <a:t>≺ WA</a:t>
              </a:r>
              <a:r>
                <a:rPr lang="en-US" baseline="-25000" dirty="0">
                  <a:latin typeface="Avenir Next" panose="020B0503020202020204" pitchFamily="34" charset="0"/>
                </a:rPr>
                <a:t>T2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798232-5D70-9E49-9640-262CF450EEF9}"/>
              </a:ext>
            </a:extLst>
          </p:cNvPr>
          <p:cNvSpPr txBox="1"/>
          <p:nvPr/>
        </p:nvSpPr>
        <p:spPr>
          <a:xfrm>
            <a:off x="4862538" y="381466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Cycles!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BB491A-34D9-0E46-A927-EB3FF95289AE}"/>
              </a:ext>
            </a:extLst>
          </p:cNvPr>
          <p:cNvCxnSpPr>
            <a:cxnSpLocks/>
          </p:cNvCxnSpPr>
          <p:nvPr/>
        </p:nvCxnSpPr>
        <p:spPr>
          <a:xfrm>
            <a:off x="1214057" y="2596242"/>
            <a:ext cx="1039588" cy="22945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96A6667-BC0C-F041-A458-BFBF41CA1E8F}"/>
              </a:ext>
            </a:extLst>
          </p:cNvPr>
          <p:cNvSpPr/>
          <p:nvPr/>
        </p:nvSpPr>
        <p:spPr>
          <a:xfrm>
            <a:off x="783562" y="4851658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Create an edge from </a:t>
            </a:r>
            <a:r>
              <a:rPr lang="en-US" dirty="0" err="1"/>
              <a:t>Ti</a:t>
            </a:r>
            <a:r>
              <a:rPr lang="en-US" dirty="0" err="1">
                <a:sym typeface="Wingdings"/>
              </a:rPr>
              <a:t></a:t>
            </a:r>
            <a:r>
              <a:rPr lang="en-US" dirty="0" err="1"/>
              <a:t>Tj</a:t>
            </a:r>
            <a:r>
              <a:rPr lang="en-US" dirty="0"/>
              <a:t> if:</a:t>
            </a:r>
          </a:p>
          <a:p>
            <a:endParaRPr lang="en-US" dirty="0"/>
          </a:p>
          <a:p>
            <a:r>
              <a:rPr lang="en-US" dirty="0" err="1"/>
              <a:t>Ti</a:t>
            </a:r>
            <a:r>
              <a:rPr lang="en-US" dirty="0"/>
              <a:t> reads/writes some A before </a:t>
            </a:r>
            <a:r>
              <a:rPr lang="en-US" dirty="0" err="1"/>
              <a:t>Tj</a:t>
            </a:r>
            <a:r>
              <a:rPr lang="en-US" dirty="0"/>
              <a:t> writes A, or</a:t>
            </a:r>
          </a:p>
          <a:p>
            <a:pPr lvl="1"/>
            <a:r>
              <a:rPr lang="en-US" dirty="0" err="1"/>
              <a:t>RA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WA</a:t>
            </a:r>
            <a:r>
              <a:rPr lang="en-US" baseline="-25000" dirty="0" err="1"/>
              <a:t>Tj</a:t>
            </a:r>
            <a:r>
              <a:rPr lang="en-US" baseline="-25000" dirty="0"/>
              <a:t>  </a:t>
            </a:r>
            <a:r>
              <a:rPr lang="en-US" dirty="0"/>
              <a:t>or</a:t>
            </a:r>
            <a:r>
              <a:rPr lang="en-US" baseline="-25000" dirty="0"/>
              <a:t> </a:t>
            </a:r>
            <a:r>
              <a:rPr lang="en-US" dirty="0" err="1"/>
              <a:t>WA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WA</a:t>
            </a:r>
            <a:r>
              <a:rPr lang="en-US" baseline="-25000" dirty="0" err="1"/>
              <a:t>Tj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 err="1"/>
              <a:t>Ti</a:t>
            </a:r>
            <a:r>
              <a:rPr lang="en-US" dirty="0"/>
              <a:t> writes some A before </a:t>
            </a:r>
            <a:r>
              <a:rPr lang="en-US" dirty="0" err="1"/>
              <a:t>Tj</a:t>
            </a:r>
            <a:r>
              <a:rPr lang="en-US" dirty="0"/>
              <a:t> reads A</a:t>
            </a:r>
          </a:p>
          <a:p>
            <a:pPr lvl="1"/>
            <a:r>
              <a:rPr lang="en-US" dirty="0" err="1"/>
              <a:t>WA</a:t>
            </a:r>
            <a:r>
              <a:rPr lang="en-US" baseline="-25000" dirty="0" err="1"/>
              <a:t>Ti</a:t>
            </a:r>
            <a:r>
              <a:rPr lang="en-US" dirty="0"/>
              <a:t>≺ </a:t>
            </a:r>
            <a:r>
              <a:rPr lang="en-US" dirty="0" err="1"/>
              <a:t>RA</a:t>
            </a:r>
            <a:r>
              <a:rPr lang="en-US" baseline="-25000" dirty="0" err="1"/>
              <a:t>Tj</a:t>
            </a:r>
            <a:endParaRPr lang="en-US" baseline="-25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22F8BE-D884-B843-9CCD-DF81D6BD49EF}"/>
              </a:ext>
            </a:extLst>
          </p:cNvPr>
          <p:cNvCxnSpPr>
            <a:cxnSpLocks/>
          </p:cNvCxnSpPr>
          <p:nvPr/>
        </p:nvCxnSpPr>
        <p:spPr>
          <a:xfrm>
            <a:off x="1214058" y="2324410"/>
            <a:ext cx="1039587" cy="7856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D56113-375F-1B4D-B1CB-839BBA3C65D3}"/>
              </a:ext>
            </a:extLst>
          </p:cNvPr>
          <p:cNvCxnSpPr>
            <a:cxnSpLocks/>
          </p:cNvCxnSpPr>
          <p:nvPr/>
        </p:nvCxnSpPr>
        <p:spPr>
          <a:xfrm>
            <a:off x="1214057" y="2631619"/>
            <a:ext cx="1036865" cy="4784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2B1FE-61CB-F741-9347-4D4EC08CE442}"/>
              </a:ext>
            </a:extLst>
          </p:cNvPr>
          <p:cNvCxnSpPr>
            <a:cxnSpLocks/>
          </p:cNvCxnSpPr>
          <p:nvPr/>
        </p:nvCxnSpPr>
        <p:spPr>
          <a:xfrm>
            <a:off x="1214056" y="3626972"/>
            <a:ext cx="1039588" cy="22945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1E510F-DB8B-844C-A9F3-CB5626C30310}"/>
              </a:ext>
            </a:extLst>
          </p:cNvPr>
          <p:cNvCxnSpPr>
            <a:cxnSpLocks/>
          </p:cNvCxnSpPr>
          <p:nvPr/>
        </p:nvCxnSpPr>
        <p:spPr>
          <a:xfrm>
            <a:off x="1214057" y="3355140"/>
            <a:ext cx="1039587" cy="7856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CEBCCA-7082-354E-85D3-05E990101236}"/>
              </a:ext>
            </a:extLst>
          </p:cNvPr>
          <p:cNvCxnSpPr>
            <a:cxnSpLocks/>
          </p:cNvCxnSpPr>
          <p:nvPr/>
        </p:nvCxnSpPr>
        <p:spPr>
          <a:xfrm>
            <a:off x="1214056" y="3662349"/>
            <a:ext cx="1036865" cy="4784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4C94DB-A990-594A-8E58-3ED876941319}"/>
              </a:ext>
            </a:extLst>
          </p:cNvPr>
          <p:cNvSpPr txBox="1"/>
          <p:nvPr/>
        </p:nvSpPr>
        <p:spPr>
          <a:xfrm>
            <a:off x="4158343" y="1665514"/>
            <a:ext cx="19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Precedence Graph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F0F54E-4D8A-0F4A-B477-8E96A1866CC7}"/>
              </a:ext>
            </a:extLst>
          </p:cNvPr>
          <p:cNvSpPr txBox="1"/>
          <p:nvPr/>
        </p:nvSpPr>
        <p:spPr>
          <a:xfrm rot="21282692">
            <a:off x="4695543" y="2799429"/>
            <a:ext cx="16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WA</a:t>
            </a:r>
            <a:r>
              <a:rPr lang="en-US" baseline="-25000" dirty="0">
                <a:latin typeface="Avenir Next" panose="020B0503020202020204" pitchFamily="34" charset="0"/>
              </a:rPr>
              <a:t>T1</a:t>
            </a:r>
            <a:r>
              <a:rPr lang="en-US" dirty="0">
                <a:latin typeface="Avenir Next" panose="020B0503020202020204" pitchFamily="34" charset="0"/>
              </a:rPr>
              <a:t>≺ RA</a:t>
            </a:r>
            <a:r>
              <a:rPr lang="en-US" baseline="-25000" dirty="0">
                <a:latin typeface="Avenir Next" panose="020B0503020202020204" pitchFamily="34" charset="0"/>
              </a:rPr>
              <a:t>T2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8DA60E-9A8F-5D45-BF97-4EFEA2392F4D}"/>
              </a:ext>
            </a:extLst>
          </p:cNvPr>
          <p:cNvSpPr txBox="1"/>
          <p:nvPr/>
        </p:nvSpPr>
        <p:spPr>
          <a:xfrm rot="21282692">
            <a:off x="4797023" y="3131301"/>
            <a:ext cx="1629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WA</a:t>
            </a:r>
            <a:r>
              <a:rPr lang="en-US" baseline="-25000" dirty="0">
                <a:latin typeface="Avenir Next" panose="020B0503020202020204" pitchFamily="34" charset="0"/>
              </a:rPr>
              <a:t>T1</a:t>
            </a:r>
            <a:r>
              <a:rPr lang="en-US" dirty="0">
                <a:latin typeface="Avenir Next" panose="020B0503020202020204" pitchFamily="34" charset="0"/>
              </a:rPr>
              <a:t>≺ WA</a:t>
            </a:r>
            <a:r>
              <a:rPr lang="en-US" baseline="-25000" dirty="0">
                <a:latin typeface="Avenir Next" panose="020B0503020202020204" pitchFamily="34" charset="0"/>
              </a:rPr>
              <a:t>T2</a:t>
            </a:r>
          </a:p>
          <a:p>
            <a:r>
              <a:rPr lang="en-US" baseline="-25000" dirty="0">
                <a:latin typeface="Avenir Next" panose="020B0503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65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1F7F-0B0F-884B-90F9-32E69C02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3 Ways to Test for Conflict </a:t>
            </a:r>
            <a:r>
              <a:rPr lang="en-US" dirty="0" err="1"/>
              <a:t>Serializabiliy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8140B-9122-8948-BDEA-CF743DDD8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8565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Check: For all pairs of conflicting operations {O1 in T1, O2 in T2} either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O1 always precedes O2, or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O2 always precedes O1.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non-conflicting operations to get serial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precedence graph, check for cycles</a:t>
            </a:r>
          </a:p>
        </p:txBody>
      </p:sp>
    </p:spTree>
    <p:extLst>
      <p:ext uri="{BB962C8B-B14F-4D97-AF65-F5344CB8AC3E}">
        <p14:creationId xmlns:p14="http://schemas.microsoft.com/office/powerpoint/2010/main" val="28067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5F0F-7468-164B-9FFD-3E801D46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vs Conflict Serializable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2D1A-E4C4-B246-A0FD-E23C9658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103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Testing for view serializability is NP-Hard</a:t>
            </a:r>
          </a:p>
          <a:p>
            <a:pPr lvl="1"/>
            <a:r>
              <a:rPr lang="en-US" dirty="0"/>
              <a:t>Have to consider all possible orderings</a:t>
            </a:r>
          </a:p>
          <a:p>
            <a:r>
              <a:rPr lang="en-US" dirty="0"/>
              <a:t>Conflict serializability used in practice</a:t>
            </a:r>
          </a:p>
          <a:p>
            <a:pPr lvl="1"/>
            <a:r>
              <a:rPr lang="en-US" dirty="0"/>
              <a:t>Not because of NP-Hardness</a:t>
            </a:r>
          </a:p>
          <a:p>
            <a:pPr lvl="1"/>
            <a:r>
              <a:rPr lang="en-US" dirty="0"/>
              <a:t>Because we have a way to enforce it as transactions run</a:t>
            </a:r>
          </a:p>
          <a:p>
            <a:r>
              <a:rPr lang="en-US" dirty="0"/>
              <a:t>Example of schedule that is view serializable but not conflict serializable: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T1</a:t>
            </a:r>
            <a:r>
              <a:rPr lang="en-US" dirty="0"/>
              <a:t> 		</a:t>
            </a:r>
            <a:r>
              <a:rPr lang="en-US" u="sng" dirty="0"/>
              <a:t>T2</a:t>
            </a:r>
            <a:r>
              <a:rPr lang="en-US" dirty="0"/>
              <a:t> 		</a:t>
            </a:r>
            <a:r>
              <a:rPr lang="en-US" u="sng" dirty="0"/>
              <a:t>T3</a:t>
            </a:r>
          </a:p>
          <a:p>
            <a:pPr marL="0" indent="0">
              <a:buNone/>
            </a:pPr>
            <a:r>
              <a:rPr lang="en-US" dirty="0"/>
              <a:t>RA</a:t>
            </a:r>
          </a:p>
          <a:p>
            <a:pPr marL="0" indent="0">
              <a:buNone/>
            </a:pPr>
            <a:r>
              <a:rPr lang="en-US" dirty="0"/>
              <a:t>		WA</a:t>
            </a:r>
          </a:p>
          <a:p>
            <a:pPr marL="0" indent="0">
              <a:buNone/>
            </a:pPr>
            <a:r>
              <a:rPr lang="en-US" dirty="0"/>
              <a:t>WA</a:t>
            </a:r>
          </a:p>
          <a:p>
            <a:pPr marL="0" indent="0">
              <a:buNone/>
            </a:pPr>
            <a:r>
              <a:rPr lang="en-US" dirty="0"/>
              <a:t>				WA</a:t>
            </a:r>
          </a:p>
          <a:p>
            <a:pPr marL="0" indent="0">
              <a:buNone/>
            </a:pPr>
            <a:r>
              <a:rPr lang="en-US" dirty="0"/>
              <a:t>RB</a:t>
            </a:r>
          </a:p>
          <a:p>
            <a:pPr marL="0" indent="0">
              <a:buNone/>
            </a:pPr>
            <a:r>
              <a:rPr lang="en-US" dirty="0"/>
              <a:t>WB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0F0ED-8384-0F4E-AA8E-42782517B6F3}"/>
              </a:ext>
            </a:extLst>
          </p:cNvPr>
          <p:cNvSpPr txBox="1"/>
          <p:nvPr/>
        </p:nvSpPr>
        <p:spPr>
          <a:xfrm>
            <a:off x="457199" y="5756831"/>
            <a:ext cx="46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to T1, T2, T3</a:t>
            </a:r>
          </a:p>
          <a:p>
            <a:r>
              <a:rPr lang="en-US" dirty="0"/>
              <a:t>Conflict serializability does not permit this</a:t>
            </a:r>
          </a:p>
          <a:p>
            <a:r>
              <a:rPr lang="en-US" dirty="0"/>
              <a:t>Only happens with </a:t>
            </a:r>
            <a:r>
              <a:rPr lang="en-US" i="1" dirty="0"/>
              <a:t>blind writes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8D8A69B-2006-114A-9F25-8313BC327C49}"/>
              </a:ext>
            </a:extLst>
          </p:cNvPr>
          <p:cNvGrpSpPr/>
          <p:nvPr/>
        </p:nvGrpSpPr>
        <p:grpSpPr>
          <a:xfrm>
            <a:off x="4245428" y="3628828"/>
            <a:ext cx="2968633" cy="2905180"/>
            <a:chOff x="4245428" y="3628828"/>
            <a:chExt cx="2968633" cy="29051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A963AC-679F-534B-A142-8A95F1CE3D5E}"/>
                </a:ext>
              </a:extLst>
            </p:cNvPr>
            <p:cNvSpPr/>
            <p:nvPr/>
          </p:nvSpPr>
          <p:spPr>
            <a:xfrm>
              <a:off x="4245428" y="3863181"/>
              <a:ext cx="653143" cy="6531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453851-7FC6-4A43-AA30-A5F5B7A5ED9F}"/>
                </a:ext>
              </a:extLst>
            </p:cNvPr>
            <p:cNvSpPr/>
            <p:nvPr/>
          </p:nvSpPr>
          <p:spPr>
            <a:xfrm>
              <a:off x="6560918" y="3628828"/>
              <a:ext cx="653143" cy="6531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5D246E-2DF9-BD49-A6DF-6274136D9569}"/>
                </a:ext>
              </a:extLst>
            </p:cNvPr>
            <p:cNvSpPr/>
            <p:nvPr/>
          </p:nvSpPr>
          <p:spPr>
            <a:xfrm>
              <a:off x="5522242" y="5880865"/>
              <a:ext cx="653143" cy="6531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88D0F2-9CF9-304E-81A5-D517311C5A2B}"/>
              </a:ext>
            </a:extLst>
          </p:cNvPr>
          <p:cNvGrpSpPr/>
          <p:nvPr/>
        </p:nvGrpSpPr>
        <p:grpSpPr>
          <a:xfrm>
            <a:off x="4898571" y="3609261"/>
            <a:ext cx="1621075" cy="917251"/>
            <a:chOff x="4898571" y="3609261"/>
            <a:chExt cx="1621075" cy="9172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EED6F2-48A9-F04E-B12E-80BFDD33B378}"/>
                </a:ext>
              </a:extLst>
            </p:cNvPr>
            <p:cNvGrpSpPr/>
            <p:nvPr/>
          </p:nvGrpSpPr>
          <p:grpSpPr>
            <a:xfrm>
              <a:off x="4898571" y="3863181"/>
              <a:ext cx="1531509" cy="431465"/>
              <a:chOff x="4898571" y="3863181"/>
              <a:chExt cx="1170213" cy="431465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631FEC2-1C83-7442-978F-1AA73A0ECF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8571" y="3863181"/>
                <a:ext cx="1143000" cy="164533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93AEBD4-DA14-EF46-8FB8-AED131437B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5784" y="4130113"/>
                <a:ext cx="1143000" cy="164533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3BE574-841F-B84A-B112-ECD686AE49A7}"/>
                </a:ext>
              </a:extLst>
            </p:cNvPr>
            <p:cNvSpPr txBox="1"/>
            <p:nvPr/>
          </p:nvSpPr>
          <p:spPr>
            <a:xfrm rot="21282692">
              <a:off x="5058913" y="3609261"/>
              <a:ext cx="134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RA</a:t>
              </a:r>
              <a:r>
                <a:rPr lang="en-US" sz="1400" baseline="-25000" dirty="0">
                  <a:latin typeface="Avenir Next" panose="020B0503020202020204" pitchFamily="34" charset="0"/>
                </a:rPr>
                <a:t>T1</a:t>
              </a:r>
              <a:r>
                <a:rPr lang="en-US" sz="1400" dirty="0">
                  <a:latin typeface="Avenir Next" panose="020B0503020202020204" pitchFamily="34" charset="0"/>
                </a:rPr>
                <a:t>≺ WA</a:t>
              </a:r>
              <a:r>
                <a:rPr lang="en-US" sz="1400" baseline="-25000" dirty="0">
                  <a:latin typeface="Avenir Next" panose="020B0503020202020204" pitchFamily="34" charset="0"/>
                </a:rPr>
                <a:t>T2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665C14-6D4C-0142-BA7F-9A4A1829FE2A}"/>
                </a:ext>
              </a:extLst>
            </p:cNvPr>
            <p:cNvSpPr txBox="1"/>
            <p:nvPr/>
          </p:nvSpPr>
          <p:spPr>
            <a:xfrm rot="21161175">
              <a:off x="5177981" y="4218735"/>
              <a:ext cx="134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WA</a:t>
              </a:r>
              <a:r>
                <a:rPr lang="en-US" sz="1400" baseline="-25000" dirty="0">
                  <a:latin typeface="Avenir Next" panose="020B0503020202020204" pitchFamily="34" charset="0"/>
                </a:rPr>
                <a:t>T2</a:t>
              </a:r>
              <a:r>
                <a:rPr lang="en-US" sz="1400" dirty="0">
                  <a:latin typeface="Avenir Next" panose="020B0503020202020204" pitchFamily="34" charset="0"/>
                </a:rPr>
                <a:t>≺ WA</a:t>
              </a:r>
              <a:r>
                <a:rPr lang="en-US" sz="1400" baseline="-25000" dirty="0">
                  <a:latin typeface="Avenir Next" panose="020B0503020202020204" pitchFamily="34" charset="0"/>
                </a:rPr>
                <a:t>T1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D32027-8B03-9445-9180-4135A16C9B3F}"/>
              </a:ext>
            </a:extLst>
          </p:cNvPr>
          <p:cNvGrpSpPr/>
          <p:nvPr/>
        </p:nvGrpSpPr>
        <p:grpSpPr>
          <a:xfrm>
            <a:off x="4757888" y="4411711"/>
            <a:ext cx="826348" cy="1656120"/>
            <a:chOff x="4757888" y="4411711"/>
            <a:chExt cx="826348" cy="16561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5DA209-BA5E-2941-BAE1-F4C2D966C3E4}"/>
                </a:ext>
              </a:extLst>
            </p:cNvPr>
            <p:cNvSpPr txBox="1"/>
            <p:nvPr/>
          </p:nvSpPr>
          <p:spPr>
            <a:xfrm rot="3478158">
              <a:off x="4240944" y="5243110"/>
              <a:ext cx="134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RA</a:t>
              </a:r>
              <a:r>
                <a:rPr lang="en-US" sz="1400" baseline="-25000" dirty="0">
                  <a:latin typeface="Avenir Next" panose="020B0503020202020204" pitchFamily="34" charset="0"/>
                </a:rPr>
                <a:t>T1</a:t>
              </a:r>
              <a:r>
                <a:rPr lang="en-US" sz="1400" dirty="0">
                  <a:latin typeface="Avenir Next" panose="020B0503020202020204" pitchFamily="34" charset="0"/>
                </a:rPr>
                <a:t>≺ WA</a:t>
              </a:r>
              <a:r>
                <a:rPr lang="en-US" sz="1400" baseline="-25000" dirty="0">
                  <a:latin typeface="Avenir Next" panose="020B0503020202020204" pitchFamily="34" charset="0"/>
                </a:rPr>
                <a:t>T3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B6CF06-DF4D-B84A-9C1E-214421D48978}"/>
                </a:ext>
              </a:extLst>
            </p:cNvPr>
            <p:cNvGrpSpPr/>
            <p:nvPr/>
          </p:nvGrpSpPr>
          <p:grpSpPr>
            <a:xfrm>
              <a:off x="4949696" y="4411711"/>
              <a:ext cx="634540" cy="1599083"/>
              <a:chOff x="4949696" y="4411711"/>
              <a:chExt cx="634540" cy="159908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C4BD0AF-74D5-B048-B5E2-C78134422EC0}"/>
                  </a:ext>
                </a:extLst>
              </p:cNvPr>
              <p:cNvGrpSpPr/>
              <p:nvPr/>
            </p:nvGrpSpPr>
            <p:grpSpPr>
              <a:xfrm rot="3863409">
                <a:off x="4365887" y="4995520"/>
                <a:ext cx="1599083" cy="431465"/>
                <a:chOff x="5652409" y="4680857"/>
                <a:chExt cx="1170213" cy="431465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0467F03-F82B-784B-BCD7-8C90A1E90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52409" y="4680857"/>
                  <a:ext cx="1143000" cy="16453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988EE62-DC7D-C346-B2D8-3EF59AE4F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9622" y="4947789"/>
                  <a:ext cx="1143000" cy="16453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9C379C-5369-3C44-91E6-CB076D4DC986}"/>
                  </a:ext>
                </a:extLst>
              </p:cNvPr>
              <p:cNvSpPr txBox="1"/>
              <p:nvPr/>
            </p:nvSpPr>
            <p:spPr>
              <a:xfrm rot="3407486">
                <a:off x="4759515" y="4957386"/>
                <a:ext cx="13416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venir Next" panose="020B0503020202020204" pitchFamily="34" charset="0"/>
                  </a:rPr>
                  <a:t>WA</a:t>
                </a:r>
                <a:r>
                  <a:rPr lang="en-US" sz="1400" baseline="-25000" dirty="0">
                    <a:latin typeface="Avenir Next" panose="020B0503020202020204" pitchFamily="34" charset="0"/>
                  </a:rPr>
                  <a:t>T1</a:t>
                </a:r>
                <a:r>
                  <a:rPr lang="en-US" sz="1400" dirty="0">
                    <a:latin typeface="Avenir Next" panose="020B0503020202020204" pitchFamily="34" charset="0"/>
                  </a:rPr>
                  <a:t>≺ WA</a:t>
                </a:r>
                <a:r>
                  <a:rPr lang="en-US" sz="1400" baseline="-25000" dirty="0">
                    <a:latin typeface="Avenir Next" panose="020B0503020202020204" pitchFamily="34" charset="0"/>
                  </a:rPr>
                  <a:t>T3</a:t>
                </a: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E737A81-6334-2B45-A5ED-D5682DEB2622}"/>
              </a:ext>
            </a:extLst>
          </p:cNvPr>
          <p:cNvSpPr txBox="1"/>
          <p:nvPr/>
        </p:nvSpPr>
        <p:spPr>
          <a:xfrm>
            <a:off x="6049290" y="3334027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Cycle!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E9FF4-B928-134E-A1E0-FF1FBE139BA7}"/>
              </a:ext>
            </a:extLst>
          </p:cNvPr>
          <p:cNvGrpSpPr/>
          <p:nvPr/>
        </p:nvGrpSpPr>
        <p:grpSpPr>
          <a:xfrm>
            <a:off x="1906693" y="3832161"/>
            <a:ext cx="1729296" cy="693801"/>
            <a:chOff x="1906693" y="3832161"/>
            <a:chExt cx="1729296" cy="69380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E5A1BD-B994-BA4A-B2CD-7A9F13579789}"/>
                </a:ext>
              </a:extLst>
            </p:cNvPr>
            <p:cNvSpPr txBox="1"/>
            <p:nvPr/>
          </p:nvSpPr>
          <p:spPr>
            <a:xfrm>
              <a:off x="2242617" y="3832161"/>
              <a:ext cx="139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Blind Writes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D0C36D-AEE2-424B-B5A7-FADCCECE6CAC}"/>
                </a:ext>
              </a:extLst>
            </p:cNvPr>
            <p:cNvCxnSpPr/>
            <p:nvPr/>
          </p:nvCxnSpPr>
          <p:spPr>
            <a:xfrm flipH="1">
              <a:off x="1906693" y="4027714"/>
              <a:ext cx="313993" cy="102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2B9177E-CEDC-2947-A87D-C6E5C242E486}"/>
                </a:ext>
              </a:extLst>
            </p:cNvPr>
            <p:cNvCxnSpPr>
              <a:cxnSpLocks/>
            </p:cNvCxnSpPr>
            <p:nvPr/>
          </p:nvCxnSpPr>
          <p:spPr>
            <a:xfrm>
              <a:off x="2552746" y="4189752"/>
              <a:ext cx="108856" cy="33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89FF49-4795-2D49-809A-C04C7723CB1B}"/>
              </a:ext>
            </a:extLst>
          </p:cNvPr>
          <p:cNvCxnSpPr>
            <a:cxnSpLocks/>
          </p:cNvCxnSpPr>
          <p:nvPr/>
        </p:nvCxnSpPr>
        <p:spPr>
          <a:xfrm>
            <a:off x="903514" y="3845152"/>
            <a:ext cx="533670" cy="233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463009-7A41-E74E-9C63-B1300674D5C4}"/>
              </a:ext>
            </a:extLst>
          </p:cNvPr>
          <p:cNvCxnSpPr>
            <a:cxnSpLocks/>
          </p:cNvCxnSpPr>
          <p:nvPr/>
        </p:nvCxnSpPr>
        <p:spPr>
          <a:xfrm flipH="1">
            <a:off x="980035" y="4189752"/>
            <a:ext cx="457149" cy="18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B4F67-6201-814F-83E1-948D1CBA22EF}"/>
              </a:ext>
            </a:extLst>
          </p:cNvPr>
          <p:cNvCxnSpPr>
            <a:cxnSpLocks/>
          </p:cNvCxnSpPr>
          <p:nvPr/>
        </p:nvCxnSpPr>
        <p:spPr>
          <a:xfrm>
            <a:off x="831022" y="3952760"/>
            <a:ext cx="1476773" cy="657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89C3DA-378D-A244-86B0-03876B650B82}"/>
              </a:ext>
            </a:extLst>
          </p:cNvPr>
          <p:cNvCxnSpPr>
            <a:cxnSpLocks/>
          </p:cNvCxnSpPr>
          <p:nvPr/>
        </p:nvCxnSpPr>
        <p:spPr>
          <a:xfrm>
            <a:off x="961141" y="4417722"/>
            <a:ext cx="1326328" cy="267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2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schedule conflict </a:t>
            </a:r>
            <a:r>
              <a:rPr lang="en-US" dirty="0" err="1"/>
              <a:t>serializable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05907"/>
              </p:ext>
            </p:extLst>
          </p:nvPr>
        </p:nvGraphicFramePr>
        <p:xfrm>
          <a:off x="1359108" y="2206469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12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schedule conflict </a:t>
            </a:r>
            <a:r>
              <a:rPr lang="en-US" dirty="0" err="1"/>
              <a:t>serializable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05907"/>
              </p:ext>
            </p:extLst>
          </p:nvPr>
        </p:nvGraphicFramePr>
        <p:xfrm>
          <a:off x="1359108" y="2206469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793174" y="3503221"/>
            <a:ext cx="1686296" cy="147254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33539" y="3523099"/>
            <a:ext cx="1751783" cy="18837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13660" y="2747847"/>
            <a:ext cx="1771662" cy="261928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4617" y="3152038"/>
            <a:ext cx="1791540" cy="148622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07504" y="4218838"/>
            <a:ext cx="1771661" cy="45917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7113" y="3894160"/>
            <a:ext cx="1760044" cy="30677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46505" y="1630017"/>
            <a:ext cx="954157" cy="9541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8" name="Oval 17"/>
          <p:cNvSpPr/>
          <p:nvPr/>
        </p:nvSpPr>
        <p:spPr>
          <a:xfrm>
            <a:off x="6407426" y="337930"/>
            <a:ext cx="954157" cy="9541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9" name="Oval 18"/>
          <p:cNvSpPr/>
          <p:nvPr/>
        </p:nvSpPr>
        <p:spPr>
          <a:xfrm>
            <a:off x="8189843" y="132522"/>
            <a:ext cx="954157" cy="9541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20" name="Straight Arrow Connector 19"/>
          <p:cNvCxnSpPr>
            <a:stCxn id="17" idx="1"/>
            <a:endCxn id="18" idx="5"/>
          </p:cNvCxnSpPr>
          <p:nvPr/>
        </p:nvCxnSpPr>
        <p:spPr>
          <a:xfrm flipH="1" flipV="1">
            <a:off x="7221850" y="1152354"/>
            <a:ext cx="564388" cy="61739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  <a:endCxn id="19" idx="2"/>
          </p:cNvCxnSpPr>
          <p:nvPr/>
        </p:nvCxnSpPr>
        <p:spPr>
          <a:xfrm flipV="1">
            <a:off x="7361583" y="609601"/>
            <a:ext cx="828260" cy="2054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18" idx="6"/>
          </p:cNvCxnSpPr>
          <p:nvPr/>
        </p:nvCxnSpPr>
        <p:spPr>
          <a:xfrm flipH="1" flipV="1">
            <a:off x="7361583" y="815009"/>
            <a:ext cx="967993" cy="1319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F6ACF1-DC5A-2949-9608-E04D9C17CE7F}"/>
              </a:ext>
            </a:extLst>
          </p:cNvPr>
          <p:cNvSpPr txBox="1"/>
          <p:nvPr/>
        </p:nvSpPr>
        <p:spPr>
          <a:xfrm>
            <a:off x="7786238" y="2971800"/>
            <a:ext cx="102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0473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60BA-8457-D64D-B369-285C44F2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Conflict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CAC4-595E-3345-9775-5B1D16CA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48" y="1417638"/>
            <a:ext cx="5295899" cy="5255306"/>
          </a:xfrm>
        </p:spPr>
        <p:txBody>
          <a:bodyPr>
            <a:normAutofit/>
          </a:bodyPr>
          <a:lstStyle/>
          <a:p>
            <a:r>
              <a:rPr lang="en-US" sz="2000" dirty="0"/>
              <a:t>Several different protocols</a:t>
            </a:r>
          </a:p>
          <a:p>
            <a:r>
              <a:rPr lang="en-US" sz="2000" dirty="0"/>
              <a:t>Today: Two Phase Locking (2PL)</a:t>
            </a:r>
          </a:p>
          <a:p>
            <a:r>
              <a:rPr lang="en-US" sz="2000" dirty="0"/>
              <a:t>Basic idea:</a:t>
            </a:r>
          </a:p>
          <a:p>
            <a:pPr lvl="1"/>
            <a:r>
              <a:rPr lang="en-US" sz="1800" dirty="0"/>
              <a:t>Acquire a shared (S) lock before each read of an object</a:t>
            </a:r>
          </a:p>
          <a:p>
            <a:pPr lvl="1"/>
            <a:r>
              <a:rPr lang="en-US" sz="1800" dirty="0"/>
              <a:t>Acquire an exclusive (X) lock before each write of an object</a:t>
            </a:r>
          </a:p>
          <a:p>
            <a:r>
              <a:rPr lang="en-US" sz="2000" dirty="0"/>
              <a:t>Several transactions can hold an S lock</a:t>
            </a:r>
          </a:p>
          <a:p>
            <a:r>
              <a:rPr lang="en-US" sz="2000" dirty="0"/>
              <a:t>Only one transaction can hold an X lock</a:t>
            </a:r>
          </a:p>
          <a:p>
            <a:r>
              <a:rPr lang="en-US" sz="2000" dirty="0"/>
              <a:t>If a transaction cannot acquire a lock it waits (“blocks”)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D361EC-3819-6D44-91A3-63F68EE38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19660"/>
              </p:ext>
            </p:extLst>
          </p:nvPr>
        </p:nvGraphicFramePr>
        <p:xfrm>
          <a:off x="5574847" y="1717449"/>
          <a:ext cx="2675164" cy="25690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100848224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661920013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539177802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3863224595"/>
                    </a:ext>
                  </a:extLst>
                </a:gridCol>
              </a:tblGrid>
              <a:tr h="4426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53372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6464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146446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5975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1F0F4F-D097-FB47-B4E9-0AE29C79DAD4}"/>
              </a:ext>
            </a:extLst>
          </p:cNvPr>
          <p:cNvSpPr txBox="1"/>
          <p:nvPr/>
        </p:nvSpPr>
        <p:spPr>
          <a:xfrm>
            <a:off x="6095999" y="4401622"/>
            <a:ext cx="276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 Compatibility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48E35-05F0-C84C-BD98-0A59164152F2}"/>
              </a:ext>
            </a:extLst>
          </p:cNvPr>
          <p:cNvSpPr txBox="1"/>
          <p:nvPr/>
        </p:nvSpPr>
        <p:spPr>
          <a:xfrm>
            <a:off x="544286" y="5606143"/>
            <a:ext cx="795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Conflicting operations (from def. of conflict serializability) are not compatible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134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6693-A4F1-1045-BBCD-223E3DFE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Release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4776-EC88-4E42-A342-01B3B6AE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600200"/>
            <a:ext cx="5290456" cy="4525963"/>
          </a:xfrm>
        </p:spPr>
        <p:txBody>
          <a:bodyPr/>
          <a:lstStyle/>
          <a:p>
            <a:r>
              <a:rPr lang="en-US" dirty="0"/>
              <a:t>After each op completes? </a:t>
            </a:r>
          </a:p>
          <a:p>
            <a:r>
              <a:rPr lang="en-US" dirty="0"/>
              <a:t>Or after </a:t>
            </a:r>
            <a:r>
              <a:rPr lang="en-US" dirty="0" err="1"/>
              <a:t>xaction</a:t>
            </a:r>
            <a:r>
              <a:rPr lang="en-US" dirty="0"/>
              <a:t> is done with variable?</a:t>
            </a:r>
          </a:p>
          <a:p>
            <a:r>
              <a:rPr lang="en-US" dirty="0"/>
              <a:t>No! Example of problem </a:t>
            </a:r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  <a:p>
            <a:r>
              <a:rPr lang="en-US" dirty="0"/>
              <a:t>T2 “sneaks in” and updates A and B before T1 updates 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9E792-023E-2B40-9233-D68722A74EFE}"/>
              </a:ext>
            </a:extLst>
          </p:cNvPr>
          <p:cNvSpPr/>
          <p:nvPr/>
        </p:nvSpPr>
        <p:spPr>
          <a:xfrm>
            <a:off x="5606142" y="1398362"/>
            <a:ext cx="3668486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A</a:t>
            </a:r>
          </a:p>
          <a:p>
            <a:pPr lvl="1"/>
            <a:r>
              <a:rPr lang="en-US" dirty="0">
                <a:latin typeface="Courier" pitchFamily="2" charset="0"/>
              </a:rPr>
              <a:t>RA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Rel 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A</a:t>
            </a:r>
          </a:p>
          <a:p>
            <a:pPr lvl="1"/>
            <a:r>
              <a:rPr lang="en-US" dirty="0">
                <a:latin typeface="Courier" pitchFamily="2" charset="0"/>
              </a:rPr>
              <a:t>				RA</a:t>
            </a:r>
          </a:p>
          <a:p>
            <a:pPr lvl="1"/>
            <a:r>
              <a:rPr lang="en-US" dirty="0">
                <a:latin typeface="Courier" pitchFamily="2" charset="0"/>
              </a:rPr>
              <a:t>				WA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B</a:t>
            </a:r>
          </a:p>
          <a:p>
            <a:pPr lvl="1"/>
            <a:r>
              <a:rPr lang="en-US" dirty="0">
                <a:latin typeface="Courier" pitchFamily="2" charset="0"/>
              </a:rPr>
              <a:t>				RB</a:t>
            </a:r>
          </a:p>
          <a:p>
            <a:pPr lvl="1"/>
            <a:r>
              <a:rPr lang="en-US" dirty="0">
                <a:latin typeface="Courier" pitchFamily="2" charset="0"/>
              </a:rPr>
              <a:t>				WB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Rel A,B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B</a:t>
            </a:r>
          </a:p>
          <a:p>
            <a:pPr lvl="1"/>
            <a:r>
              <a:rPr lang="en-US" dirty="0">
                <a:latin typeface="Courier" pitchFamily="2" charset="0"/>
              </a:rPr>
              <a:t>RB</a:t>
            </a:r>
          </a:p>
          <a:p>
            <a:pPr lvl="1"/>
            <a:r>
              <a:rPr lang="en-US" dirty="0">
                <a:latin typeface="Courier" pitchFamily="2" charset="0"/>
              </a:rPr>
              <a:t>WB		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Rel B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6C4EB-9509-244A-8538-3B3F3FAADEC5}"/>
              </a:ext>
            </a:extLst>
          </p:cNvPr>
          <p:cNvSpPr txBox="1"/>
          <p:nvPr/>
        </p:nvSpPr>
        <p:spPr>
          <a:xfrm>
            <a:off x="5606142" y="6214030"/>
            <a:ext cx="36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schedule is not serializable</a:t>
            </a:r>
          </a:p>
        </p:txBody>
      </p:sp>
    </p:spTree>
    <p:extLst>
      <p:ext uri="{BB962C8B-B14F-4D97-AF65-F5344CB8AC3E}">
        <p14:creationId xmlns:p14="http://schemas.microsoft.com/office/powerpoint/2010/main" val="6039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4B47-4D77-4940-8269-26AA8181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Two Phase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84B7-2859-8B45-BD3D-AB3E5EDC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transaction cannot release any locks until it has acquired all of its locks</a:t>
            </a:r>
          </a:p>
        </p:txBody>
      </p:sp>
    </p:spTree>
    <p:extLst>
      <p:ext uri="{BB962C8B-B14F-4D97-AF65-F5344CB8AC3E}">
        <p14:creationId xmlns:p14="http://schemas.microsoft.com/office/powerpoint/2010/main" val="495639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6693-A4F1-1045-BBCD-223E3DFE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4776-EC88-4E42-A342-01B3B6AE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1417638"/>
            <a:ext cx="3777342" cy="4525963"/>
          </a:xfrm>
        </p:spPr>
        <p:txBody>
          <a:bodyPr/>
          <a:lstStyle/>
          <a:p>
            <a:r>
              <a:rPr lang="en-US" dirty="0"/>
              <a:t>Rule: A transaction cannot release any locks until it has acquired all of its locks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9E792-023E-2B40-9233-D68722A74EFE}"/>
              </a:ext>
            </a:extLst>
          </p:cNvPr>
          <p:cNvSpPr/>
          <p:nvPr/>
        </p:nvSpPr>
        <p:spPr>
          <a:xfrm>
            <a:off x="5214251" y="1417638"/>
            <a:ext cx="3668486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A</a:t>
            </a:r>
          </a:p>
          <a:p>
            <a:pPr lvl="1"/>
            <a:r>
              <a:rPr lang="en-US" dirty="0">
                <a:latin typeface="Courier" pitchFamily="2" charset="0"/>
              </a:rPr>
              <a:t>RA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Rel 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A</a:t>
            </a:r>
          </a:p>
          <a:p>
            <a:pPr lvl="1"/>
            <a:r>
              <a:rPr lang="en-US" dirty="0">
                <a:latin typeface="Courier" pitchFamily="2" charset="0"/>
              </a:rPr>
              <a:t>				RA</a:t>
            </a:r>
          </a:p>
          <a:p>
            <a:pPr lvl="1"/>
            <a:r>
              <a:rPr lang="en-US" dirty="0">
                <a:latin typeface="Courier" pitchFamily="2" charset="0"/>
              </a:rPr>
              <a:t>				WA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B</a:t>
            </a:r>
          </a:p>
          <a:p>
            <a:pPr lvl="1"/>
            <a:r>
              <a:rPr lang="en-US" dirty="0">
                <a:latin typeface="Courier" pitchFamily="2" charset="0"/>
              </a:rPr>
              <a:t>				RB</a:t>
            </a:r>
          </a:p>
          <a:p>
            <a:pPr lvl="1"/>
            <a:r>
              <a:rPr lang="en-US" dirty="0">
                <a:latin typeface="Courier" pitchFamily="2" charset="0"/>
              </a:rPr>
              <a:t>				WB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Rel A,B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B</a:t>
            </a:r>
          </a:p>
          <a:p>
            <a:pPr lvl="1"/>
            <a:r>
              <a:rPr lang="en-US" dirty="0">
                <a:latin typeface="Courier" pitchFamily="2" charset="0"/>
              </a:rPr>
              <a:t>RB</a:t>
            </a:r>
          </a:p>
          <a:p>
            <a:pPr lvl="1"/>
            <a:r>
              <a:rPr lang="en-US" dirty="0">
                <a:latin typeface="Courier" pitchFamily="2" charset="0"/>
              </a:rPr>
              <a:t>WB		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Rel B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6C4EB-9509-244A-8538-3B3F3FAADEC5}"/>
              </a:ext>
            </a:extLst>
          </p:cNvPr>
          <p:cNvSpPr txBox="1"/>
          <p:nvPr/>
        </p:nvSpPr>
        <p:spPr>
          <a:xfrm>
            <a:off x="5214251" y="6233306"/>
            <a:ext cx="36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schedule is not serializable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39BCC-2380-F04E-AD96-FCAA47459B6F}"/>
              </a:ext>
            </a:extLst>
          </p:cNvPr>
          <p:cNvSpPr txBox="1"/>
          <p:nvPr/>
        </p:nvSpPr>
        <p:spPr>
          <a:xfrm>
            <a:off x="4234542" y="2514990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allowed </a:t>
            </a:r>
            <a:r>
              <a:rPr lang="en-US" i="1" dirty="0">
                <a:sym typeface="Wingdings" pitchFamily="2" charset="2"/>
              </a:rPr>
              <a:t>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241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6693-A4F1-1045-BBCD-223E3DFE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4776-EC88-4E42-A342-01B3B6AE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1417638"/>
            <a:ext cx="377734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Rule: A transaction cannot release any locks until it has acquired all of its locks</a:t>
            </a:r>
          </a:p>
          <a:p>
            <a:r>
              <a:rPr lang="en-US" dirty="0"/>
              <a:t>Serial schedule defined by </a:t>
            </a:r>
            <a:r>
              <a:rPr lang="en-US" i="1" dirty="0"/>
              <a:t>lock points</a:t>
            </a:r>
          </a:p>
          <a:p>
            <a:pPr lvl="1"/>
            <a:r>
              <a:rPr lang="en-US" dirty="0"/>
              <a:t>Where they acquire last 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9E792-023E-2B40-9233-D68722A74EFE}"/>
              </a:ext>
            </a:extLst>
          </p:cNvPr>
          <p:cNvSpPr/>
          <p:nvPr/>
        </p:nvSpPr>
        <p:spPr>
          <a:xfrm>
            <a:off x="5214251" y="1417638"/>
            <a:ext cx="3668486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A</a:t>
            </a:r>
          </a:p>
          <a:p>
            <a:pPr lvl="1"/>
            <a:r>
              <a:rPr lang="en-US" dirty="0">
                <a:latin typeface="Courier" pitchFamily="2" charset="0"/>
              </a:rPr>
              <a:t>RA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B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Rel 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A</a:t>
            </a:r>
          </a:p>
          <a:p>
            <a:pPr lvl="1"/>
            <a:r>
              <a:rPr lang="en-US" dirty="0">
                <a:latin typeface="Courier" pitchFamily="2" charset="0"/>
              </a:rPr>
              <a:t>				RA						WA</a:t>
            </a:r>
          </a:p>
          <a:p>
            <a:pPr lvl="1"/>
            <a:r>
              <a:rPr lang="en-US" dirty="0">
                <a:latin typeface="Courier" pitchFamily="2" charset="0"/>
              </a:rPr>
              <a:t>RB</a:t>
            </a:r>
          </a:p>
          <a:p>
            <a:pPr lvl="1"/>
            <a:r>
              <a:rPr lang="en-US" dirty="0">
                <a:latin typeface="Courier" pitchFamily="2" charset="0"/>
              </a:rPr>
              <a:t>WB		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Rel B								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B</a:t>
            </a:r>
          </a:p>
          <a:p>
            <a:pPr lvl="1"/>
            <a:r>
              <a:rPr lang="en-US" dirty="0">
                <a:latin typeface="Courier" pitchFamily="2" charset="0"/>
              </a:rPr>
              <a:t>				RB</a:t>
            </a:r>
          </a:p>
          <a:p>
            <a:pPr lvl="1"/>
            <a:r>
              <a:rPr lang="en-US" dirty="0">
                <a:latin typeface="Courier" pitchFamily="2" charset="0"/>
              </a:rPr>
              <a:t>				WB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Rel A,B</a:t>
            </a:r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6C4EB-9509-244A-8538-3B3F3FAADEC5}"/>
              </a:ext>
            </a:extLst>
          </p:cNvPr>
          <p:cNvSpPr txBox="1"/>
          <p:nvPr/>
        </p:nvSpPr>
        <p:spPr>
          <a:xfrm>
            <a:off x="5214251" y="6233306"/>
            <a:ext cx="36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schedule *is* serializable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EA6EF-F492-6546-8760-7FA243BAB133}"/>
              </a:ext>
            </a:extLst>
          </p:cNvPr>
          <p:cNvSpPr txBox="1"/>
          <p:nvPr/>
        </p:nvSpPr>
        <p:spPr>
          <a:xfrm>
            <a:off x="4201884" y="2765362"/>
            <a:ext cx="1566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Acquired all </a:t>
            </a:r>
            <a:r>
              <a:rPr lang="en-US" i="1" dirty="0">
                <a:sym typeface="Wingdings" pitchFamily="2" charset="2"/>
              </a:rPr>
              <a:t></a:t>
            </a:r>
          </a:p>
          <a:p>
            <a:r>
              <a:rPr lang="en-US" i="1" dirty="0">
                <a:sym typeface="Wingdings" pitchFamily="2" charset="2"/>
              </a:rPr>
              <a:t>locks so</a:t>
            </a:r>
          </a:p>
          <a:p>
            <a:r>
              <a:rPr lang="en-US" i="1" dirty="0">
                <a:sym typeface="Wingdings" pitchFamily="2" charset="2"/>
              </a:rPr>
              <a:t>can release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CE903-C958-3C45-B1E2-20AC03CD7976}"/>
              </a:ext>
            </a:extLst>
          </p:cNvPr>
          <p:cNvSpPr txBox="1"/>
          <p:nvPr/>
        </p:nvSpPr>
        <p:spPr>
          <a:xfrm>
            <a:off x="6639007" y="2538866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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26C7B-AF93-304A-9765-080DD13497C6}"/>
              </a:ext>
            </a:extLst>
          </p:cNvPr>
          <p:cNvSpPr txBox="1"/>
          <p:nvPr/>
        </p:nvSpPr>
        <p:spPr>
          <a:xfrm>
            <a:off x="6138264" y="4742746"/>
            <a:ext cx="14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Lock point 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5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ACID Properties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tomicity</a:t>
            </a:r>
            <a:r>
              <a:rPr lang="en-US" dirty="0"/>
              <a:t> – many actions look like one; “all or nothing”</a:t>
            </a:r>
          </a:p>
          <a:p>
            <a:r>
              <a:rPr lang="en-US" b="1" dirty="0"/>
              <a:t>C</a:t>
            </a:r>
            <a:r>
              <a:rPr lang="en-US" dirty="0"/>
              <a:t> </a:t>
            </a:r>
            <a:r>
              <a:rPr lang="en-US" dirty="0" err="1"/>
              <a:t>onsistency</a:t>
            </a:r>
            <a:r>
              <a:rPr lang="en-US" dirty="0"/>
              <a:t>  – database preserves invariants </a:t>
            </a:r>
          </a:p>
          <a:p>
            <a:r>
              <a:rPr lang="en-US" b="1" dirty="0"/>
              <a:t>I</a:t>
            </a:r>
            <a:r>
              <a:rPr lang="en-US" dirty="0"/>
              <a:t> solation – concurrent actions don’t see each other’s results</a:t>
            </a:r>
          </a:p>
          <a:p>
            <a:r>
              <a:rPr lang="en-US" b="1" dirty="0"/>
              <a:t>D</a:t>
            </a:r>
            <a:r>
              <a:rPr lang="en-US" dirty="0"/>
              <a:t> </a:t>
            </a:r>
            <a:r>
              <a:rPr lang="en-US" dirty="0" err="1"/>
              <a:t>urability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completed actions in effect after crash (“recoverable”)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00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2CC7-58B9-D546-8346-C8FF9C88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0806-1258-8D4E-82D5-D65E9C54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a transaction T reached its lock point: </a:t>
            </a:r>
          </a:p>
          <a:p>
            <a:pPr lvl="1"/>
            <a:r>
              <a:rPr lang="en-US" dirty="0"/>
              <a:t>T’s place in serial order is set</a:t>
            </a:r>
          </a:p>
          <a:p>
            <a:pPr lvl="1"/>
            <a:r>
              <a:rPr lang="en-US" dirty="0"/>
              <a:t>Any transactions that haven't acquired all their locks can’t take any conflicting actions until after T releases locks</a:t>
            </a:r>
          </a:p>
          <a:p>
            <a:pPr lvl="2"/>
            <a:r>
              <a:rPr lang="en-US" b="1" dirty="0"/>
              <a:t>Ordered later</a:t>
            </a:r>
          </a:p>
          <a:p>
            <a:pPr lvl="1"/>
            <a:r>
              <a:rPr lang="en-US" dirty="0"/>
              <a:t>Any transactions which already have all their locks must have completed their conflicting actions (released their locks) before T can proceed</a:t>
            </a:r>
          </a:p>
          <a:p>
            <a:pPr lvl="2"/>
            <a:r>
              <a:rPr lang="en-US" b="1" dirty="0"/>
              <a:t>Ordered earlier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6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Phase Locking (2PL) Protocol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Before every read, acquire a shared lock</a:t>
            </a:r>
          </a:p>
          <a:p>
            <a:endParaRPr lang="en-US" dirty="0"/>
          </a:p>
          <a:p>
            <a:r>
              <a:rPr lang="en-US" dirty="0"/>
              <a:t>Before every write, acquire an exclusive lock (or "upgrade") a shared to an exclusive lock</a:t>
            </a:r>
          </a:p>
          <a:p>
            <a:endParaRPr lang="en-US" dirty="0"/>
          </a:p>
          <a:p>
            <a:r>
              <a:rPr lang="en-US" dirty="0"/>
              <a:t>Release locks only after last lock has been acquired, and ops on that object are finished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21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0475-C9A5-6943-8042-58EBB626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2PL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8767-7C16-3F43-B0D3-45D0F7C4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Cascading Aborts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do we know when we are done with all operations on an object?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71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FD9-211B-CE42-B625-ED321CAE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B1AF-A679-154F-9A0A-06FFBA57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for </a:t>
            </a:r>
            <a:r>
              <a:rPr lang="en-US" dirty="0" err="1"/>
              <a:t>Ti</a:t>
            </a:r>
            <a:r>
              <a:rPr lang="en-US" dirty="0"/>
              <a:t> to hold a lock </a:t>
            </a:r>
            <a:r>
              <a:rPr lang="en-US" dirty="0" err="1"/>
              <a:t>Tj</a:t>
            </a:r>
            <a:r>
              <a:rPr lang="en-US" dirty="0"/>
              <a:t> needs, and vice versa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E70E0-DC0A-4B4C-8FE3-CB6A10E9D1FF}"/>
              </a:ext>
            </a:extLst>
          </p:cNvPr>
          <p:cNvSpPr/>
          <p:nvPr/>
        </p:nvSpPr>
        <p:spPr>
          <a:xfrm>
            <a:off x="2469778" y="2893711"/>
            <a:ext cx="3668486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latin typeface="Courier" pitchFamily="2" charset="0"/>
              </a:rPr>
              <a:t>				RB						WB</a:t>
            </a:r>
          </a:p>
          <a:p>
            <a:pPr lvl="1"/>
            <a:r>
              <a:rPr lang="en-US" dirty="0">
                <a:latin typeface="Courier" pitchFamily="2" charset="0"/>
              </a:rPr>
              <a:t>RB</a:t>
            </a:r>
          </a:p>
          <a:p>
            <a:pPr lvl="1"/>
            <a:r>
              <a:rPr lang="en-US" dirty="0">
                <a:latin typeface="Courier" pitchFamily="2" charset="0"/>
              </a:rPr>
              <a:t>WB		</a:t>
            </a:r>
          </a:p>
          <a:p>
            <a:pPr lvl="1"/>
            <a:r>
              <a:rPr lang="en-US" dirty="0">
                <a:latin typeface="Courier" pitchFamily="2" charset="0"/>
              </a:rPr>
              <a:t>				RA</a:t>
            </a:r>
          </a:p>
          <a:p>
            <a:pPr lvl="1"/>
            <a:r>
              <a:rPr lang="en-US" dirty="0">
                <a:latin typeface="Courier" pitchFamily="2" charset="0"/>
              </a:rPr>
              <a:t>				WA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592C2-1FF1-5A48-A0B2-39A9D1769F99}"/>
              </a:ext>
            </a:extLst>
          </p:cNvPr>
          <p:cNvSpPr txBox="1"/>
          <p:nvPr/>
        </p:nvSpPr>
        <p:spPr>
          <a:xfrm>
            <a:off x="1054635" y="4278705"/>
            <a:ext cx="18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T1 waits for T2 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026F3-4797-BF49-AE97-B93000CB155D}"/>
              </a:ext>
            </a:extLst>
          </p:cNvPr>
          <p:cNvSpPr txBox="1"/>
          <p:nvPr/>
        </p:nvSpPr>
        <p:spPr>
          <a:xfrm>
            <a:off x="5213780" y="4757676"/>
            <a:ext cx="18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 T2 waits for T1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23AD7C-7539-5843-8CB3-11D0137E9A85}"/>
              </a:ext>
            </a:extLst>
          </p:cNvPr>
          <p:cNvGrpSpPr/>
          <p:nvPr/>
        </p:nvGrpSpPr>
        <p:grpSpPr>
          <a:xfrm>
            <a:off x="5996750" y="2973006"/>
            <a:ext cx="3381293" cy="1729460"/>
            <a:chOff x="5996750" y="2973006"/>
            <a:chExt cx="3381293" cy="17294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14AD37-297E-D84E-8013-D5D3AFBA1A4E}"/>
                </a:ext>
              </a:extLst>
            </p:cNvPr>
            <p:cNvSpPr/>
            <p:nvPr/>
          </p:nvSpPr>
          <p:spPr>
            <a:xfrm>
              <a:off x="5996750" y="3221390"/>
              <a:ext cx="730622" cy="72934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414DFC-9718-0049-B11A-64E5AAF5FBFD}"/>
                </a:ext>
              </a:extLst>
            </p:cNvPr>
            <p:cNvSpPr/>
            <p:nvPr/>
          </p:nvSpPr>
          <p:spPr>
            <a:xfrm>
              <a:off x="7411893" y="3973124"/>
              <a:ext cx="730622" cy="72934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ABFB1B-B606-0C40-AE38-95733BDD21F7}"/>
                </a:ext>
              </a:extLst>
            </p:cNvPr>
            <p:cNvCxnSpPr/>
            <p:nvPr/>
          </p:nvCxnSpPr>
          <p:spPr>
            <a:xfrm>
              <a:off x="6803572" y="3586061"/>
              <a:ext cx="608321" cy="47352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2AA794D-15FF-534C-8F50-486F16E914DD}"/>
                </a:ext>
              </a:extLst>
            </p:cNvPr>
            <p:cNvCxnSpPr/>
            <p:nvPr/>
          </p:nvCxnSpPr>
          <p:spPr>
            <a:xfrm flipH="1" flipV="1">
              <a:off x="6601546" y="3950732"/>
              <a:ext cx="730622" cy="51162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C40C-E76F-594E-89C5-9839DBADB454}"/>
                </a:ext>
              </a:extLst>
            </p:cNvPr>
            <p:cNvSpPr txBox="1"/>
            <p:nvPr/>
          </p:nvSpPr>
          <p:spPr>
            <a:xfrm>
              <a:off x="6906986" y="2973006"/>
              <a:ext cx="2471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Waits-for </a:t>
              </a:r>
              <a:r>
                <a:rPr lang="en-US" dirty="0"/>
                <a:t>graph</a:t>
              </a:r>
            </a:p>
            <a:p>
              <a:r>
                <a:rPr lang="en-US" dirty="0"/>
                <a:t>Cycle </a:t>
              </a:r>
              <a:r>
                <a:rPr lang="en-US" dirty="0">
                  <a:sym typeface="Wingdings" pitchFamily="2" charset="2"/>
                </a:rPr>
                <a:t> Deadlock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0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21E7-88B5-CA4B-9217-857461A8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Deadlocks Are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90A66-BD61-4B41-ABED-F0D6FF1506DB}"/>
              </a:ext>
            </a:extLst>
          </p:cNvPr>
          <p:cNvSpPr/>
          <p:nvPr/>
        </p:nvSpPr>
        <p:spPr>
          <a:xfrm>
            <a:off x="1533606" y="1609196"/>
            <a:ext cx="7447108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	</a:t>
            </a:r>
            <a:r>
              <a:rPr lang="en-US" u="sng" dirty="0">
                <a:latin typeface="Courier" pitchFamily="2" charset="0"/>
              </a:rPr>
              <a:t>T2</a:t>
            </a:r>
            <a:r>
              <a:rPr lang="en-US" dirty="0">
                <a:latin typeface="Courier" pitchFamily="2" charset="0"/>
              </a:rPr>
              <a:t>				</a:t>
            </a:r>
            <a:r>
              <a:rPr lang="en-US" u="sng" dirty="0">
                <a:latin typeface="Courier" pitchFamily="2" charset="0"/>
              </a:rPr>
              <a:t>T3</a:t>
            </a:r>
          </a:p>
          <a:p>
            <a:pPr lvl="1"/>
            <a:r>
              <a:rPr lang="en-US" dirty="0">
                <a:latin typeface="Courier" pitchFamily="2" charset="0"/>
              </a:rPr>
              <a:t>RA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latin typeface="Courier" pitchFamily="2" charset="0"/>
              </a:rPr>
              <a:t>								RC</a:t>
            </a:r>
          </a:p>
          <a:p>
            <a:pPr lvl="1"/>
            <a:r>
              <a:rPr lang="en-US" dirty="0">
                <a:latin typeface="Courier" pitchFamily="2" charset="0"/>
              </a:rPr>
              <a:t>				RB						</a:t>
            </a:r>
          </a:p>
          <a:p>
            <a:pPr lvl="1"/>
            <a:r>
              <a:rPr lang="en-US" dirty="0">
                <a:latin typeface="Courier" pitchFamily="2" charset="0"/>
              </a:rPr>
              <a:t>				WB</a:t>
            </a:r>
          </a:p>
          <a:p>
            <a:pPr lvl="1"/>
            <a:r>
              <a:rPr lang="en-US" dirty="0">
                <a:latin typeface="Courier" pitchFamily="2" charset="0"/>
              </a:rPr>
              <a:t>								RA</a:t>
            </a:r>
          </a:p>
          <a:p>
            <a:pPr lvl="1"/>
            <a:r>
              <a:rPr lang="en-US" dirty="0">
                <a:latin typeface="Courier" pitchFamily="2" charset="0"/>
              </a:rPr>
              <a:t>								WA</a:t>
            </a:r>
          </a:p>
          <a:p>
            <a:pPr lvl="1"/>
            <a:r>
              <a:rPr lang="en-US" dirty="0">
                <a:latin typeface="Courier" pitchFamily="2" charset="0"/>
              </a:rPr>
              <a:t>RB</a:t>
            </a:r>
          </a:p>
          <a:p>
            <a:pPr lvl="1"/>
            <a:r>
              <a:rPr lang="en-US" dirty="0">
                <a:latin typeface="Courier" pitchFamily="2" charset="0"/>
              </a:rPr>
              <a:t>WB		</a:t>
            </a:r>
          </a:p>
          <a:p>
            <a:pPr lvl="1"/>
            <a:r>
              <a:rPr lang="en-US" dirty="0">
                <a:latin typeface="Courier" pitchFamily="2" charset="0"/>
              </a:rPr>
              <a:t>				RC</a:t>
            </a:r>
          </a:p>
          <a:p>
            <a:pPr lvl="1"/>
            <a:r>
              <a:rPr lang="en-US" dirty="0">
                <a:latin typeface="Courier" pitchFamily="2" charset="0"/>
              </a:rPr>
              <a:t>				WC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AD384-C1EA-8244-BD54-2E2BF72181C7}"/>
              </a:ext>
            </a:extLst>
          </p:cNvPr>
          <p:cNvSpPr txBox="1"/>
          <p:nvPr/>
        </p:nvSpPr>
        <p:spPr>
          <a:xfrm>
            <a:off x="259977" y="3821504"/>
            <a:ext cx="18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T1 waits for T2 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D9A75-E8F4-B74A-96B8-AD8EBCCDC142}"/>
              </a:ext>
            </a:extLst>
          </p:cNvPr>
          <p:cNvSpPr txBox="1"/>
          <p:nvPr/>
        </p:nvSpPr>
        <p:spPr>
          <a:xfrm>
            <a:off x="4125208" y="4344018"/>
            <a:ext cx="18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 T2 waits for T3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22FD2-2A00-CF46-81BD-4309391938AB}"/>
              </a:ext>
            </a:extLst>
          </p:cNvPr>
          <p:cNvSpPr txBox="1"/>
          <p:nvPr/>
        </p:nvSpPr>
        <p:spPr>
          <a:xfrm>
            <a:off x="5974176" y="3268793"/>
            <a:ext cx="18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 T3 waits for T1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A6ECCB-5CA9-DD4F-AEB0-EB40C463C667}"/>
              </a:ext>
            </a:extLst>
          </p:cNvPr>
          <p:cNvSpPr/>
          <p:nvPr/>
        </p:nvSpPr>
        <p:spPr>
          <a:xfrm>
            <a:off x="6236236" y="4592402"/>
            <a:ext cx="730622" cy="7293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27E50C-CFC3-134A-B2DF-2423734B2D2D}"/>
              </a:ext>
            </a:extLst>
          </p:cNvPr>
          <p:cNvSpPr/>
          <p:nvPr/>
        </p:nvSpPr>
        <p:spPr>
          <a:xfrm>
            <a:off x="7651379" y="5344136"/>
            <a:ext cx="730622" cy="7293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2EA7EC-4549-B047-823D-D06B8214BD83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6966858" y="4957073"/>
            <a:ext cx="791518" cy="4938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FED7C4-CDB6-EE4A-B2F1-4478B8DA9E66}"/>
              </a:ext>
            </a:extLst>
          </p:cNvPr>
          <p:cNvSpPr txBox="1"/>
          <p:nvPr/>
        </p:nvSpPr>
        <p:spPr>
          <a:xfrm>
            <a:off x="7146472" y="4344018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Waits-for </a:t>
            </a:r>
            <a:r>
              <a:rPr lang="en-US" dirty="0"/>
              <a:t>graph</a:t>
            </a:r>
          </a:p>
          <a:p>
            <a:r>
              <a:rPr lang="en-US" dirty="0"/>
              <a:t>Cycle </a:t>
            </a:r>
            <a:r>
              <a:rPr lang="en-US" dirty="0">
                <a:sym typeface="Wingdings" pitchFamily="2" charset="2"/>
              </a:rPr>
              <a:t> Deadlock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717D46-B3E2-0341-86A1-C6C0A2300D92}"/>
              </a:ext>
            </a:extLst>
          </p:cNvPr>
          <p:cNvSpPr/>
          <p:nvPr/>
        </p:nvSpPr>
        <p:spPr>
          <a:xfrm>
            <a:off x="6270175" y="6023854"/>
            <a:ext cx="730622" cy="7293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979B41-493E-FC44-89C6-4027C0AB0303}"/>
              </a:ext>
            </a:extLst>
          </p:cNvPr>
          <p:cNvCxnSpPr>
            <a:cxnSpLocks/>
            <a:stCxn id="10" idx="3"/>
            <a:endCxn id="14" idx="6"/>
          </p:cNvCxnSpPr>
          <p:nvPr/>
        </p:nvCxnSpPr>
        <p:spPr>
          <a:xfrm flipH="1">
            <a:off x="7000797" y="5966668"/>
            <a:ext cx="757579" cy="4218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B17452-433E-DF46-8EB7-9A4FF4C5893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6601547" y="5321744"/>
            <a:ext cx="33939" cy="7021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235D-579A-3B4C-88A4-90057CCF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18" y="-152665"/>
            <a:ext cx="8229600" cy="1143000"/>
          </a:xfrm>
        </p:spPr>
        <p:txBody>
          <a:bodyPr/>
          <a:lstStyle/>
          <a:p>
            <a:r>
              <a:rPr lang="en-US" dirty="0"/>
              <a:t>Resolving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CAD2-A1CC-CF48-9318-484D9889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18" y="884711"/>
            <a:ext cx="8229600" cy="4525963"/>
          </a:xfrm>
        </p:spPr>
        <p:txBody>
          <a:bodyPr/>
          <a:lstStyle/>
          <a:p>
            <a:r>
              <a:rPr lang="en-US" dirty="0"/>
              <a:t>Solution: abort one of the transactions</a:t>
            </a:r>
          </a:p>
          <a:p>
            <a:pPr lvl="1"/>
            <a:r>
              <a:rPr lang="en-US" dirty="0"/>
              <a:t>Recall: users can abort too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68D743-C264-AD40-BDF9-F967D3C33AFD}"/>
              </a:ext>
            </a:extLst>
          </p:cNvPr>
          <p:cNvGrpSpPr/>
          <p:nvPr/>
        </p:nvGrpSpPr>
        <p:grpSpPr>
          <a:xfrm>
            <a:off x="209549" y="2084185"/>
            <a:ext cx="8720737" cy="3970318"/>
            <a:chOff x="259977" y="1609196"/>
            <a:chExt cx="8720737" cy="39703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728A4-6D37-7447-B8CA-902AC50C2328}"/>
                </a:ext>
              </a:extLst>
            </p:cNvPr>
            <p:cNvSpPr/>
            <p:nvPr/>
          </p:nvSpPr>
          <p:spPr>
            <a:xfrm>
              <a:off x="1533606" y="1609196"/>
              <a:ext cx="7447108" cy="39703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1"/>
              <a:r>
                <a:rPr lang="en-US" u="sng" dirty="0">
                  <a:latin typeface="Courier" pitchFamily="2" charset="0"/>
                </a:rPr>
                <a:t>T1</a:t>
              </a:r>
              <a:r>
                <a:rPr lang="en-US" dirty="0">
                  <a:latin typeface="Courier" pitchFamily="2" charset="0"/>
                </a:rPr>
                <a:t>				</a:t>
              </a:r>
              <a:r>
                <a:rPr lang="en-US" u="sng" dirty="0">
                  <a:latin typeface="Courier" pitchFamily="2" charset="0"/>
                </a:rPr>
                <a:t>T2</a:t>
              </a:r>
              <a:r>
                <a:rPr lang="en-US" dirty="0">
                  <a:latin typeface="Courier" pitchFamily="2" charset="0"/>
                </a:rPr>
                <a:t>				</a:t>
              </a:r>
              <a:r>
                <a:rPr lang="en-US" u="sng" dirty="0">
                  <a:latin typeface="Courier" pitchFamily="2" charset="0"/>
                </a:rPr>
                <a:t>T3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RA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WA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								RC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				RB						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				WB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								RA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								WA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RB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WB		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				RC</a:t>
              </a:r>
            </a:p>
            <a:p>
              <a:pPr lvl="1"/>
              <a:r>
                <a:rPr lang="en-US" dirty="0">
                  <a:latin typeface="Courier" pitchFamily="2" charset="0"/>
                </a:rPr>
                <a:t>				WC</a:t>
              </a:r>
            </a:p>
            <a:p>
              <a:pPr lvl="1"/>
              <a:r>
                <a:rPr lang="en-US" dirty="0">
                  <a:solidFill>
                    <a:srgbClr val="FF0000"/>
                  </a:solidFill>
                  <a:latin typeface="Courier" pitchFamily="2" charset="0"/>
                </a:rPr>
                <a:t>	</a:t>
              </a:r>
              <a:r>
                <a:rPr lang="en-US" dirty="0">
                  <a:latin typeface="Courier" pitchFamily="2" charset="0"/>
                </a:rPr>
                <a:t>				 </a:t>
              </a:r>
            </a:p>
            <a:p>
              <a:pPr lvl="1"/>
              <a:endParaRPr lang="en-US" dirty="0">
                <a:latin typeface="Courier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20D95D-736F-F54E-B17A-30289B9266D8}"/>
                </a:ext>
              </a:extLst>
            </p:cNvPr>
            <p:cNvSpPr txBox="1"/>
            <p:nvPr/>
          </p:nvSpPr>
          <p:spPr>
            <a:xfrm>
              <a:off x="259977" y="3821504"/>
              <a:ext cx="1848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2">
                      <a:lumMod val="60000"/>
                      <a:lumOff val="40000"/>
                    </a:schemeClr>
                  </a:solidFill>
                  <a:sym typeface="Wingdings" pitchFamily="2" charset="2"/>
                </a:rPr>
                <a:t>T1 waits for T2 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38978-6079-C744-8A30-A51F76AE7F86}"/>
                </a:ext>
              </a:extLst>
            </p:cNvPr>
            <p:cNvSpPr txBox="1"/>
            <p:nvPr/>
          </p:nvSpPr>
          <p:spPr>
            <a:xfrm>
              <a:off x="4234614" y="4359688"/>
              <a:ext cx="184896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2">
                      <a:lumMod val="60000"/>
                      <a:lumOff val="40000"/>
                    </a:schemeClr>
                  </a:solidFill>
                  <a:sym typeface="Wingdings" pitchFamily="2" charset="2"/>
                </a:rPr>
                <a:t> T2 waits for T3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E0A42-6A11-9E45-BE5D-4D438ED96E5A}"/>
                </a:ext>
              </a:extLst>
            </p:cNvPr>
            <p:cNvSpPr txBox="1"/>
            <p:nvPr/>
          </p:nvSpPr>
          <p:spPr>
            <a:xfrm>
              <a:off x="5974176" y="3268793"/>
              <a:ext cx="1848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2">
                      <a:lumMod val="60000"/>
                      <a:lumOff val="40000"/>
                    </a:schemeClr>
                  </a:solidFill>
                  <a:sym typeface="Wingdings" pitchFamily="2" charset="2"/>
                </a:rPr>
                <a:t> T3 waits for T1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C4D909-AC2A-B741-99DE-733915DD51E7}"/>
              </a:ext>
            </a:extLst>
          </p:cNvPr>
          <p:cNvGrpSpPr/>
          <p:nvPr/>
        </p:nvGrpSpPr>
        <p:grpSpPr>
          <a:xfrm>
            <a:off x="6236236" y="4344018"/>
            <a:ext cx="3381293" cy="1729460"/>
            <a:chOff x="5996750" y="2973006"/>
            <a:chExt cx="3381293" cy="17294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423FD2-C395-9A4C-A5B0-1201D7BAE197}"/>
                </a:ext>
              </a:extLst>
            </p:cNvPr>
            <p:cNvSpPr/>
            <p:nvPr/>
          </p:nvSpPr>
          <p:spPr>
            <a:xfrm>
              <a:off x="5996750" y="3221390"/>
              <a:ext cx="730622" cy="72934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598A45-437C-6445-AE26-200561DFF464}"/>
                </a:ext>
              </a:extLst>
            </p:cNvPr>
            <p:cNvSpPr/>
            <p:nvPr/>
          </p:nvSpPr>
          <p:spPr>
            <a:xfrm>
              <a:off x="7411893" y="3973124"/>
              <a:ext cx="730622" cy="72934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9BD4F-3935-B449-B7B4-68C4215589D7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727372" y="3586061"/>
              <a:ext cx="791518" cy="49387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320DAB-58F0-B44B-BFF4-E6B59D63B0F8}"/>
                </a:ext>
              </a:extLst>
            </p:cNvPr>
            <p:cNvSpPr txBox="1"/>
            <p:nvPr/>
          </p:nvSpPr>
          <p:spPr>
            <a:xfrm>
              <a:off x="6906986" y="2973006"/>
              <a:ext cx="2471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Waits-for </a:t>
              </a:r>
              <a:r>
                <a:rPr lang="en-US" dirty="0"/>
                <a:t>graph</a:t>
              </a:r>
            </a:p>
            <a:p>
              <a:r>
                <a:rPr lang="en-US" dirty="0"/>
                <a:t>Cycle </a:t>
              </a:r>
              <a:r>
                <a:rPr lang="en-US" dirty="0">
                  <a:sym typeface="Wingdings" pitchFamily="2" charset="2"/>
                </a:rPr>
                <a:t> Deadlock</a:t>
              </a:r>
              <a:endParaRPr lang="en-US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3A3A239-303A-BE43-AB25-A71573D28B7D}"/>
              </a:ext>
            </a:extLst>
          </p:cNvPr>
          <p:cNvSpPr/>
          <p:nvPr/>
        </p:nvSpPr>
        <p:spPr>
          <a:xfrm>
            <a:off x="6270175" y="6023854"/>
            <a:ext cx="730622" cy="7293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A3E3A-FC62-644B-BD8E-07A8E3A57A99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>
            <a:off x="7000797" y="5966668"/>
            <a:ext cx="757579" cy="4218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B339C3-ADC0-6F49-B13B-FC54F948214C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6601547" y="5321744"/>
            <a:ext cx="33939" cy="7021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&quot;No&quot; Symbol 16">
            <a:extLst>
              <a:ext uri="{FF2B5EF4-FFF2-40B4-BE49-F238E27FC236}">
                <a16:creationId xmlns:a16="http://schemas.microsoft.com/office/drawing/2014/main" id="{B0D57877-5E3F-AA4D-A3EA-19ABE9082219}"/>
              </a:ext>
            </a:extLst>
          </p:cNvPr>
          <p:cNvSpPr/>
          <p:nvPr/>
        </p:nvSpPr>
        <p:spPr>
          <a:xfrm>
            <a:off x="6148791" y="5901984"/>
            <a:ext cx="973389" cy="949519"/>
          </a:xfrm>
          <a:prstGeom prst="noSmoking">
            <a:avLst>
              <a:gd name="adj" fmla="val 708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747EB5-89E1-9D48-A4CD-28B86540622D}"/>
              </a:ext>
            </a:extLst>
          </p:cNvPr>
          <p:cNvSpPr/>
          <p:nvPr/>
        </p:nvSpPr>
        <p:spPr>
          <a:xfrm>
            <a:off x="5508171" y="2002971"/>
            <a:ext cx="2264545" cy="23410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224AB1-167C-974E-B1FE-5F823B05D9B7}"/>
              </a:ext>
            </a:extLst>
          </p:cNvPr>
          <p:cNvCxnSpPr>
            <a:endCxn id="6" idx="3"/>
          </p:cNvCxnSpPr>
          <p:nvPr/>
        </p:nvCxnSpPr>
        <p:spPr>
          <a:xfrm>
            <a:off x="4343949" y="5006019"/>
            <a:ext cx="1689205" cy="133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CE563C-9407-4043-B70D-705D9EAD9EA6}"/>
              </a:ext>
            </a:extLst>
          </p:cNvPr>
          <p:cNvSpPr txBox="1"/>
          <p:nvPr/>
        </p:nvSpPr>
        <p:spPr>
          <a:xfrm>
            <a:off x="816429" y="5758543"/>
            <a:ext cx="35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to T2 - T1</a:t>
            </a:r>
          </a:p>
        </p:txBody>
      </p:sp>
    </p:spTree>
    <p:extLst>
      <p:ext uri="{BB962C8B-B14F-4D97-AF65-F5344CB8AC3E}">
        <p14:creationId xmlns:p14="http://schemas.microsoft.com/office/powerpoint/2010/main" val="160786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D6F8-210E-EE46-AD9E-D25A1265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Aborts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B778-570B-0F42-931B-7CF3C5EA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/>
          <a:lstStyle/>
          <a:p>
            <a:r>
              <a:rPr lang="en-US" dirty="0"/>
              <a:t>Problem: if T1 aborts, and T2 read something T1 wrote, T2 also needs to abort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50062-C320-B040-8538-E940AA9AA046}"/>
              </a:ext>
            </a:extLst>
          </p:cNvPr>
          <p:cNvSpPr/>
          <p:nvPr/>
        </p:nvSpPr>
        <p:spPr>
          <a:xfrm>
            <a:off x="2492822" y="2157867"/>
            <a:ext cx="3668486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A</a:t>
            </a:r>
          </a:p>
          <a:p>
            <a:pPr lvl="1"/>
            <a:r>
              <a:rPr lang="en-US" dirty="0">
                <a:latin typeface="Courier" pitchFamily="2" charset="0"/>
              </a:rPr>
              <a:t>RA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B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Rel 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A</a:t>
            </a:r>
          </a:p>
          <a:p>
            <a:pPr lvl="1"/>
            <a:r>
              <a:rPr lang="en-US" dirty="0">
                <a:latin typeface="Courier" pitchFamily="2" charset="0"/>
              </a:rPr>
              <a:t>				RA						WA</a:t>
            </a:r>
          </a:p>
          <a:p>
            <a:pPr lvl="1"/>
            <a:r>
              <a:rPr lang="en-US" dirty="0">
                <a:latin typeface="Courier" pitchFamily="2" charset="0"/>
              </a:rPr>
              <a:t>RB</a:t>
            </a:r>
          </a:p>
          <a:p>
            <a:pPr lvl="1"/>
            <a:r>
              <a:rPr lang="en-US" dirty="0">
                <a:latin typeface="Courier" pitchFamily="2" charset="0"/>
              </a:rPr>
              <a:t>WB		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Rel B								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Xlock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B</a:t>
            </a:r>
          </a:p>
          <a:p>
            <a:pPr lvl="1"/>
            <a:r>
              <a:rPr lang="en-US" dirty="0">
                <a:latin typeface="Courier" pitchFamily="2" charset="0"/>
              </a:rPr>
              <a:t>				RB</a:t>
            </a:r>
          </a:p>
          <a:p>
            <a:pPr lvl="1"/>
            <a:r>
              <a:rPr lang="en-US" dirty="0">
                <a:latin typeface="Courier" pitchFamily="2" charset="0"/>
              </a:rPr>
              <a:t>				WB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			Rel A,B</a:t>
            </a:r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B7702-8F43-704C-9C16-925DD5AB432C}"/>
              </a:ext>
            </a:extLst>
          </p:cNvPr>
          <p:cNvSpPr txBox="1"/>
          <p:nvPr/>
        </p:nvSpPr>
        <p:spPr>
          <a:xfrm>
            <a:off x="533400" y="4653479"/>
            <a:ext cx="2481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If T1 aborts here	</a:t>
            </a:r>
          </a:p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T2 also needs to abort</a:t>
            </a:r>
          </a:p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b/c it read T1 write of A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7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3CD5-3AC8-514A-9295-00C21E2F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Two-Phase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F89B-BF56-7A43-B352-9F252443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avoid cascading aborts by holding exclusive locks until end of transaction</a:t>
            </a:r>
          </a:p>
          <a:p>
            <a:endParaRPr lang="en-US" dirty="0"/>
          </a:p>
          <a:p>
            <a:r>
              <a:rPr lang="en-US" dirty="0"/>
              <a:t>Ensures that transactions never read other transaction’s uncommitted data</a:t>
            </a:r>
          </a:p>
        </p:txBody>
      </p:sp>
    </p:spTree>
    <p:extLst>
      <p:ext uri="{BB962C8B-B14F-4D97-AF65-F5344CB8AC3E}">
        <p14:creationId xmlns:p14="http://schemas.microsoft.com/office/powerpoint/2010/main" val="4007834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Strict Two-Phase Locking Protocol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Before every read, acquire a shared lock</a:t>
            </a:r>
          </a:p>
          <a:p>
            <a:endParaRPr lang="en-US" dirty="0"/>
          </a:p>
          <a:p>
            <a:r>
              <a:rPr lang="en-US" dirty="0"/>
              <a:t>Before every write, acquire an exclusive lock (or "upgrade") a shared to an exclusive lock</a:t>
            </a:r>
          </a:p>
          <a:p>
            <a:endParaRPr lang="en-US" dirty="0"/>
          </a:p>
          <a:p>
            <a:r>
              <a:rPr lang="en-US" dirty="0"/>
              <a:t>Release </a:t>
            </a:r>
            <a:r>
              <a:rPr lang="en-US" i="1" dirty="0"/>
              <a:t>shared</a:t>
            </a:r>
            <a:r>
              <a:rPr lang="en-US" dirty="0"/>
              <a:t> locks only after last lock has been acquired, and ops on that object are finished</a:t>
            </a:r>
          </a:p>
          <a:p>
            <a:endParaRPr lang="en-US" dirty="0"/>
          </a:p>
          <a:p>
            <a:r>
              <a:rPr lang="en-US" dirty="0"/>
              <a:t>Release </a:t>
            </a:r>
            <a:r>
              <a:rPr lang="en-US" i="1" dirty="0"/>
              <a:t>exclusive</a:t>
            </a:r>
            <a:r>
              <a:rPr lang="en-US" dirty="0"/>
              <a:t> locks only after the transaction commits</a:t>
            </a:r>
          </a:p>
          <a:p>
            <a:endParaRPr lang="en-US" dirty="0"/>
          </a:p>
          <a:p>
            <a:r>
              <a:rPr lang="en-US" dirty="0"/>
              <a:t>Ensures </a:t>
            </a:r>
            <a:r>
              <a:rPr lang="en-US" dirty="0" err="1"/>
              <a:t>cascadeless</a:t>
            </a:r>
            <a:r>
              <a:rPr lang="en-US" dirty="0"/>
              <a:t>-ness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0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BCFB-E4DF-554B-AFFB-0CD8F97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When is it OK to 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F194-CDE3-2446-885B-A27A64F1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DBMS know a transaction no longer needs a lock?</a:t>
            </a:r>
          </a:p>
          <a:p>
            <a:r>
              <a:rPr lang="en-US" dirty="0"/>
              <a:t>Difficult, since transactions can be issued interactively</a:t>
            </a:r>
          </a:p>
          <a:p>
            <a:r>
              <a:rPr lang="en-US" dirty="0"/>
              <a:t>In practice, this means that all locks held </a:t>
            </a:r>
            <a:r>
              <a:rPr lang="en-US" dirty="0" err="1"/>
              <a:t>til</a:t>
            </a:r>
            <a:r>
              <a:rPr lang="en-US" dirty="0"/>
              <a:t> end of transaction</a:t>
            </a:r>
          </a:p>
          <a:p>
            <a:r>
              <a:rPr lang="en-US" dirty="0"/>
              <a:t>This is called </a:t>
            </a:r>
            <a:r>
              <a:rPr lang="en-US" i="1" dirty="0"/>
              <a:t>rigorous two-phase 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2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5C16-1220-A145-909E-BBDA4661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Programming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3AFE-8126-F845-A696-5AE28BFF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u="sng" dirty="0">
                <a:latin typeface="Courier" pitchFamily="2" charset="0"/>
              </a:rPr>
              <a:t>T1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t = A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t = t + 1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A = t</a:t>
            </a:r>
          </a:p>
          <a:p>
            <a:r>
              <a:rPr lang="en-US" dirty="0"/>
              <a:t>Looks correct!</a:t>
            </a:r>
          </a:p>
          <a:p>
            <a:r>
              <a:rPr lang="en-US" dirty="0"/>
              <a:t>But maybe not if other updates to A are interleaved!</a:t>
            </a:r>
          </a:p>
          <a:p>
            <a:r>
              <a:rPr lang="en-US" dirty="0"/>
              <a:t>Suppose T1 increment runs just before T2 increment</a:t>
            </a:r>
          </a:p>
          <a:p>
            <a:pPr lvl="1"/>
            <a:r>
              <a:rPr lang="en-US" dirty="0"/>
              <a:t>T1 increment will be lost</a:t>
            </a:r>
          </a:p>
          <a:p>
            <a:endParaRPr lang="en-US" dirty="0"/>
          </a:p>
          <a:p>
            <a:r>
              <a:rPr lang="en-US" dirty="0"/>
              <a:t>Conventional approach: programmer adds locks</a:t>
            </a:r>
          </a:p>
          <a:p>
            <a:pPr lvl="1"/>
            <a:r>
              <a:rPr lang="en-US" dirty="0"/>
              <a:t>But must reason about other concurrent programs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2D2E3-B7A2-034C-BE98-50E07E6851D4}"/>
              </a:ext>
            </a:extLst>
          </p:cNvPr>
          <p:cNvSpPr/>
          <p:nvPr/>
        </p:nvSpPr>
        <p:spPr>
          <a:xfrm>
            <a:off x="3483428" y="202027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400" u="sng" dirty="0">
                <a:latin typeface="Courier" pitchFamily="2" charset="0"/>
              </a:rPr>
              <a:t>T2</a:t>
            </a:r>
          </a:p>
          <a:p>
            <a:pPr lvl="1"/>
            <a:r>
              <a:rPr lang="en-US" sz="2400" dirty="0">
                <a:latin typeface="Courier" pitchFamily="2" charset="0"/>
              </a:rPr>
              <a:t>t = A</a:t>
            </a:r>
          </a:p>
          <a:p>
            <a:pPr lvl="1"/>
            <a:r>
              <a:rPr lang="en-US" sz="2400" dirty="0">
                <a:latin typeface="Courier" pitchFamily="2" charset="0"/>
              </a:rPr>
              <a:t>t = t + 1</a:t>
            </a:r>
          </a:p>
          <a:p>
            <a:pPr lvl="1"/>
            <a:r>
              <a:rPr lang="en-US" sz="2400" dirty="0">
                <a:latin typeface="Courier" pitchFamily="2" charset="0"/>
              </a:rPr>
              <a:t>A = t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FB16C90C-7748-564E-9AD6-07AB94A744C8}"/>
              </a:ext>
            </a:extLst>
          </p:cNvPr>
          <p:cNvSpPr/>
          <p:nvPr/>
        </p:nvSpPr>
        <p:spPr>
          <a:xfrm>
            <a:off x="5079315" y="2486013"/>
            <a:ext cx="461513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208B63AC-BF0C-C846-9320-E5DB45577D1C}"/>
              </a:ext>
            </a:extLst>
          </p:cNvPr>
          <p:cNvSpPr/>
          <p:nvPr/>
        </p:nvSpPr>
        <p:spPr>
          <a:xfrm>
            <a:off x="2223971" y="2555397"/>
            <a:ext cx="461513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2E30F-B1DC-F140-95EA-FE5FA33E4592}"/>
              </a:ext>
            </a:extLst>
          </p:cNvPr>
          <p:cNvSpPr txBox="1"/>
          <p:nvPr/>
        </p:nvSpPr>
        <p:spPr>
          <a:xfrm>
            <a:off x="4474028" y="139226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15697-A019-5A4B-B154-8AFC741B2A27}"/>
              </a:ext>
            </a:extLst>
          </p:cNvPr>
          <p:cNvSpPr txBox="1"/>
          <p:nvPr/>
        </p:nvSpPr>
        <p:spPr>
          <a:xfrm>
            <a:off x="4474028" y="1392265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= </a:t>
            </a:r>
            <a:r>
              <a:rPr lang="en-US" b="1" strike="sngStrike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BBA73-991C-9342-A72B-97B537E0FEE5}"/>
              </a:ext>
            </a:extLst>
          </p:cNvPr>
          <p:cNvSpPr txBox="1"/>
          <p:nvPr/>
        </p:nvSpPr>
        <p:spPr>
          <a:xfrm>
            <a:off x="4474028" y="1392265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= </a:t>
            </a:r>
            <a:r>
              <a:rPr lang="en-US" b="1" strike="sngStrike" dirty="0">
                <a:solidFill>
                  <a:srgbClr val="FF0000"/>
                </a:solidFill>
              </a:rPr>
              <a:t>0 1</a:t>
            </a:r>
            <a:r>
              <a:rPr lang="en-US" b="1" dirty="0">
                <a:solidFill>
                  <a:srgbClr val="FF0000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0203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0439 L 0.06233 0.056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044 L 0.06233 0.0567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0.05671 L 0.00017 0.106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0.05671 L 0.00018 0.1064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5" grpId="2" animBg="1"/>
      <p:bldP spid="8" grpId="0" animBg="1"/>
      <p:bldP spid="8" grpId="1" animBg="1"/>
      <p:bldP spid="8" grpId="2" animBg="1"/>
      <p:bldP spid="11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Rigorous Two-Phase Locking Protocol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	Before every read, acquire a shared lock</a:t>
            </a:r>
          </a:p>
          <a:p>
            <a:endParaRPr lang="en-US" dirty="0"/>
          </a:p>
          <a:p>
            <a:r>
              <a:rPr lang="en-US" dirty="0"/>
              <a:t>Before every write, acquire an exclusive lock (or "upgrade") a shared to an exclusive lock</a:t>
            </a:r>
          </a:p>
          <a:p>
            <a:endParaRPr lang="en-US" dirty="0"/>
          </a:p>
          <a:p>
            <a:r>
              <a:rPr lang="en-US" dirty="0"/>
              <a:t>Release locks only after the transaction commits</a:t>
            </a:r>
          </a:p>
          <a:p>
            <a:endParaRPr lang="en-US" dirty="0"/>
          </a:p>
          <a:p>
            <a:r>
              <a:rPr lang="en-US" dirty="0"/>
              <a:t>Ensures </a:t>
            </a:r>
            <a:r>
              <a:rPr lang="en-US" dirty="0" err="1"/>
              <a:t>cascadeless</a:t>
            </a:r>
            <a:r>
              <a:rPr lang="en-US" dirty="0"/>
              <a:t>-ness, and </a:t>
            </a:r>
          </a:p>
          <a:p>
            <a:r>
              <a:rPr lang="en-US" i="1" dirty="0"/>
              <a:t>Commit order = serialization 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04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6D19-B768-9E4D-8223-122BA629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1.5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2986-2D0B-7E45-A63D-234C0CEA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concurrency control: Another protocol to achieve conflict serializability</a:t>
            </a:r>
          </a:p>
          <a:p>
            <a:endParaRPr lang="en-US" dirty="0"/>
          </a:p>
          <a:p>
            <a:r>
              <a:rPr lang="en-US" dirty="0"/>
              <a:t>Nuances that arise with locking granularity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8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40E0-C183-CD42-96BE-011354F7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 Dramatically Simplify Concurrent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E952-6B55-D143-8D1B-566D049B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Guarantees that concurrent actions are </a:t>
            </a:r>
            <a:r>
              <a:rPr lang="en-US" i="1" dirty="0"/>
              <a:t>serially equivalent</a:t>
            </a:r>
            <a:endParaRPr lang="en-US" dirty="0"/>
          </a:p>
          <a:p>
            <a:pPr lvl="1"/>
            <a:r>
              <a:rPr lang="en-US" dirty="0"/>
              <a:t>I.e., appear to have run one after the other</a:t>
            </a:r>
          </a:p>
          <a:p>
            <a:r>
              <a:rPr lang="en-US" dirty="0"/>
              <a:t>Programmer does not have to think about what is running at the same time!</a:t>
            </a:r>
          </a:p>
          <a:p>
            <a:r>
              <a:rPr lang="en-US" dirty="0"/>
              <a:t>One of the big ideas in computer science</a:t>
            </a:r>
          </a:p>
          <a:p>
            <a:endParaRPr lang="en-US" dirty="0"/>
          </a:p>
          <a:p>
            <a:r>
              <a:rPr lang="en-US" b="1" dirty="0"/>
              <a:t>Demo!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0623-30E7-B74A-A70B-2ACA9227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D0B1-2F29-D748-BC2E-530C6CF2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BEGIN TRANSACTION</a:t>
            </a:r>
          </a:p>
          <a:p>
            <a:pPr lvl="1"/>
            <a:r>
              <a:rPr lang="en-US" dirty="0"/>
              <a:t>Followed by SQL operations that modify database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dirty="0"/>
              <a:t>: make the effects of the transaction durable</a:t>
            </a:r>
          </a:p>
          <a:p>
            <a:pPr lvl="1"/>
            <a:r>
              <a:rPr lang="en-US" dirty="0"/>
              <a:t>After COMMIT returns database guarantees results present even after crash</a:t>
            </a:r>
          </a:p>
          <a:p>
            <a:pPr lvl="1"/>
            <a:r>
              <a:rPr lang="en-US" dirty="0"/>
              <a:t>And results are visible to other transactions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ABORT</a:t>
            </a:r>
            <a:r>
              <a:rPr lang="en-US" dirty="0"/>
              <a:t>: undo all effects of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258102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F746-3D1C-BA4B-AE14-77F576B7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04A0-56ED-5F4A-A606-711CF98B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</a:t>
            </a:r>
            <a:r>
              <a:rPr lang="en-US" dirty="0"/>
              <a:t>tomicity – many actions look like one; “all or nothing”</a:t>
            </a:r>
          </a:p>
          <a:p>
            <a:r>
              <a:rPr lang="en-US" dirty="0"/>
              <a:t>In reality, actions take time!</a:t>
            </a:r>
          </a:p>
          <a:p>
            <a:pPr lvl="1"/>
            <a:r>
              <a:rPr lang="en-US" dirty="0"/>
              <a:t>To get atomicity, to prevent multiple actions from interfering with each other</a:t>
            </a:r>
          </a:p>
          <a:p>
            <a:pPr lvl="1"/>
            <a:r>
              <a:rPr lang="en-US" dirty="0"/>
              <a:t>I.e., are </a:t>
            </a:r>
            <a:r>
              <a:rPr lang="en-US" b="1" dirty="0"/>
              <a:t>I</a:t>
            </a:r>
            <a:r>
              <a:rPr lang="en-US" dirty="0"/>
              <a:t>solated</a:t>
            </a:r>
          </a:p>
          <a:p>
            <a:endParaRPr lang="en-US" dirty="0"/>
          </a:p>
          <a:p>
            <a:r>
              <a:rPr lang="en-US" dirty="0"/>
              <a:t>Will return to </a:t>
            </a:r>
            <a:r>
              <a:rPr lang="en-US" b="1" dirty="0"/>
              <a:t>D</a:t>
            </a:r>
            <a:r>
              <a:rPr lang="en-US" dirty="0"/>
              <a:t>urability in 2 lectures</a:t>
            </a:r>
          </a:p>
          <a:p>
            <a:pPr lvl="1"/>
            <a:r>
              <a:rPr lang="en-US" dirty="0"/>
              <a:t>E.g., how to </a:t>
            </a:r>
            <a:r>
              <a:rPr lang="en-US" i="1" dirty="0"/>
              <a:t>recover</a:t>
            </a:r>
            <a:r>
              <a:rPr lang="en-US" dirty="0"/>
              <a:t> a database after a crash into a state where no partial transactions are present</a:t>
            </a:r>
          </a:p>
        </p:txBody>
      </p:sp>
    </p:spTree>
    <p:extLst>
      <p:ext uri="{BB962C8B-B14F-4D97-AF65-F5344CB8AC3E}">
        <p14:creationId xmlns:p14="http://schemas.microsoft.com/office/powerpoint/2010/main" val="70121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D008-8DC8-C44D-A4FF-5A2CEDF7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Isolate 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0068-BBE9-1946-AC9C-393F6124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Serialize execution:  one transaction at a time</a:t>
            </a:r>
          </a:p>
          <a:p>
            <a:r>
              <a:rPr lang="en-US" dirty="0"/>
              <a:t>Problems with this?</a:t>
            </a:r>
          </a:p>
          <a:p>
            <a:pPr lvl="1"/>
            <a:r>
              <a:rPr lang="en-US" dirty="0"/>
              <a:t>No ability to use multiple processors</a:t>
            </a:r>
          </a:p>
          <a:p>
            <a:pPr lvl="1"/>
            <a:r>
              <a:rPr lang="en-US" dirty="0"/>
              <a:t>Long running transactions </a:t>
            </a:r>
            <a:r>
              <a:rPr lang="en-US" i="1" dirty="0"/>
              <a:t>starve</a:t>
            </a:r>
            <a:r>
              <a:rPr lang="en-US" dirty="0"/>
              <a:t> others</a:t>
            </a:r>
          </a:p>
          <a:p>
            <a:pPr lvl="1"/>
            <a:endParaRPr lang="en-US" dirty="0"/>
          </a:p>
          <a:p>
            <a:r>
              <a:rPr lang="en-US" dirty="0"/>
              <a:t>Goal:  allow </a:t>
            </a:r>
            <a:r>
              <a:rPr lang="en-US" i="1" dirty="0"/>
              <a:t>concurrent</a:t>
            </a:r>
            <a:r>
              <a:rPr lang="en-US" dirty="0"/>
              <a:t> execution while preserving </a:t>
            </a:r>
            <a:r>
              <a:rPr lang="en-US" i="1" dirty="0"/>
              <a:t>serial equivalence</a:t>
            </a:r>
          </a:p>
          <a:p>
            <a:endParaRPr lang="en-US" i="1" dirty="0"/>
          </a:p>
          <a:p>
            <a:r>
              <a:rPr lang="en-US" i="1" dirty="0"/>
              <a:t>Concurrency control </a:t>
            </a:r>
            <a:r>
              <a:rPr lang="en-US" dirty="0"/>
              <a:t>algorithms do this</a:t>
            </a:r>
          </a:p>
        </p:txBody>
      </p:sp>
    </p:spTree>
    <p:extLst>
      <p:ext uri="{BB962C8B-B14F-4D97-AF65-F5344CB8AC3E}">
        <p14:creationId xmlns:p14="http://schemas.microsoft.com/office/powerpoint/2010/main" val="249552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9DAB-0451-6047-AB07-2E2B27CB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C2B6-44C0-8445-8860-7884F47C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ordering of actions in concurrent transactions that is serially equivalent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76D5E-4FC2-6543-9360-5261D8517007}"/>
              </a:ext>
            </a:extLst>
          </p:cNvPr>
          <p:cNvSpPr/>
          <p:nvPr/>
        </p:nvSpPr>
        <p:spPr>
          <a:xfrm>
            <a:off x="457200" y="2890955"/>
            <a:ext cx="251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			RA</a:t>
            </a:r>
          </a:p>
          <a:p>
            <a:pPr lvl="1"/>
            <a:r>
              <a:rPr lang="en-US" dirty="0">
                <a:latin typeface="Courier" pitchFamily="2" charset="0"/>
              </a:rPr>
              <a:t>RB			RB</a:t>
            </a:r>
          </a:p>
          <a:p>
            <a:pPr lvl="1"/>
            <a:r>
              <a:rPr lang="en-US" dirty="0">
                <a:latin typeface="Courier" pitchFamily="2" charset="0"/>
              </a:rPr>
              <a:t>WA			WA</a:t>
            </a:r>
          </a:p>
          <a:p>
            <a:pPr lvl="1"/>
            <a:r>
              <a:rPr lang="en-US" dirty="0">
                <a:latin typeface="Courier" pitchFamily="2" charset="0"/>
              </a:rPr>
              <a:t>WB			WB</a:t>
            </a:r>
          </a:p>
          <a:p>
            <a:pPr lvl="1"/>
            <a:r>
              <a:rPr lang="en-US" dirty="0">
                <a:latin typeface="Courier" pitchFamily="2" charset="0"/>
              </a:rPr>
              <a:t>			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E6D5F-AFA4-C04B-A92E-0A9170AEB922}"/>
              </a:ext>
            </a:extLst>
          </p:cNvPr>
          <p:cNvSpPr/>
          <p:nvPr/>
        </p:nvSpPr>
        <p:spPr>
          <a:xfrm>
            <a:off x="457200" y="2890955"/>
            <a:ext cx="2514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			</a:t>
            </a:r>
            <a:r>
              <a:rPr lang="en-US" u="sng" dirty="0">
                <a:latin typeface="Courier" pitchFamily="2" charset="0"/>
              </a:rPr>
              <a:t>T2</a:t>
            </a:r>
          </a:p>
          <a:p>
            <a:pPr lvl="1"/>
            <a:r>
              <a:rPr lang="en-US" dirty="0">
                <a:latin typeface="Courier" pitchFamily="2" charset="0"/>
              </a:rPr>
              <a:t>RA				</a:t>
            </a:r>
          </a:p>
          <a:p>
            <a:pPr lvl="1"/>
            <a:r>
              <a:rPr lang="en-US" dirty="0">
                <a:latin typeface="Courier" pitchFamily="2" charset="0"/>
              </a:rPr>
              <a:t>WA</a:t>
            </a:r>
          </a:p>
          <a:p>
            <a:pPr lvl="1"/>
            <a:r>
              <a:rPr lang="en-US" dirty="0">
                <a:latin typeface="Courier" pitchFamily="2" charset="0"/>
              </a:rPr>
              <a:t>			RA</a:t>
            </a:r>
          </a:p>
          <a:p>
            <a:pPr lvl="1"/>
            <a:r>
              <a:rPr lang="en-US" dirty="0">
                <a:latin typeface="Courier" pitchFamily="2" charset="0"/>
              </a:rPr>
              <a:t>			WA</a:t>
            </a:r>
          </a:p>
          <a:p>
            <a:pPr lvl="1"/>
            <a:r>
              <a:rPr lang="en-US" dirty="0">
                <a:latin typeface="Courier" pitchFamily="2" charset="0"/>
              </a:rPr>
              <a:t>RB </a:t>
            </a:r>
          </a:p>
          <a:p>
            <a:pPr lvl="1"/>
            <a:r>
              <a:rPr lang="en-US" dirty="0">
                <a:latin typeface="Courier" pitchFamily="2" charset="0"/>
              </a:rPr>
              <a:t>WB</a:t>
            </a:r>
          </a:p>
          <a:p>
            <a:pPr lvl="1"/>
            <a:r>
              <a:rPr lang="en-US" dirty="0">
                <a:latin typeface="Courier" pitchFamily="2" charset="0"/>
              </a:rPr>
              <a:t>			RB</a:t>
            </a:r>
          </a:p>
          <a:p>
            <a:pPr lvl="1"/>
            <a:r>
              <a:rPr lang="en-US" dirty="0">
                <a:latin typeface="Courier" pitchFamily="2" charset="0"/>
              </a:rPr>
              <a:t>			WB</a:t>
            </a:r>
          </a:p>
          <a:p>
            <a:pPr lvl="1"/>
            <a:r>
              <a:rPr lang="en-US" dirty="0">
                <a:latin typeface="Courier" pitchFamily="2" charset="0"/>
              </a:rPr>
              <a:t>			</a:t>
            </a:r>
          </a:p>
          <a:p>
            <a:pPr lvl="1"/>
            <a:r>
              <a:rPr lang="en-US" dirty="0">
                <a:latin typeface="Courier" pitchFamily="2" charset="0"/>
              </a:rPr>
              <a:t>				 </a:t>
            </a: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2D05-5DB8-F349-A1C5-86543ED07830}"/>
              </a:ext>
            </a:extLst>
          </p:cNvPr>
          <p:cNvSpPr txBox="1"/>
          <p:nvPr/>
        </p:nvSpPr>
        <p:spPr>
          <a:xfrm>
            <a:off x="3265713" y="2890955"/>
            <a:ext cx="5671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</a:t>
            </a:r>
            <a:r>
              <a:rPr lang="en-US" dirty="0"/>
              <a:t>: Read A</a:t>
            </a:r>
          </a:p>
          <a:p>
            <a:r>
              <a:rPr lang="en-US" b="1" dirty="0"/>
              <a:t>WA</a:t>
            </a:r>
            <a:r>
              <a:rPr lang="en-US" dirty="0"/>
              <a:t>: Write A, may depend on anything read previously</a:t>
            </a:r>
          </a:p>
          <a:p>
            <a:endParaRPr lang="en-US" dirty="0"/>
          </a:p>
          <a:p>
            <a:r>
              <a:rPr lang="en-US" dirty="0"/>
              <a:t>A/B are “objects” – e.g., records, disk pages,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 arbitrary application logic between reads and writes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C77DB-9CBA-304F-806A-AD76F48EEC3F}"/>
              </a:ext>
            </a:extLst>
          </p:cNvPr>
          <p:cNvSpPr txBox="1"/>
          <p:nvPr/>
        </p:nvSpPr>
        <p:spPr>
          <a:xfrm>
            <a:off x="947057" y="5704114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Serially equivalent </a:t>
            </a:r>
            <a:r>
              <a:rPr lang="en-US" dirty="0"/>
              <a:t>to T1 then T2</a:t>
            </a:r>
          </a:p>
        </p:txBody>
      </p:sp>
    </p:spTree>
    <p:extLst>
      <p:ext uri="{BB962C8B-B14F-4D97-AF65-F5344CB8AC3E}">
        <p14:creationId xmlns:p14="http://schemas.microsoft.com/office/powerpoint/2010/main" val="29462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{1B72265C-ACF0-4641-AF85-F0E210B30B9B}tf10001120</Template>
  <TotalTime>3881</TotalTime>
  <Words>2940</Words>
  <Application>Microsoft Macintosh PowerPoint</Application>
  <PresentationFormat>On-screen Show (4:3)</PresentationFormat>
  <Paragraphs>575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Avenir Next</vt:lpstr>
      <vt:lpstr>Calibri</vt:lpstr>
      <vt:lpstr>Courier</vt:lpstr>
      <vt:lpstr>Helvetica</vt:lpstr>
      <vt:lpstr>Helvetica Neue</vt:lpstr>
      <vt:lpstr>Office Theme</vt:lpstr>
      <vt:lpstr>6.830 Lecture 12 Transactions</vt:lpstr>
      <vt:lpstr>Transactions</vt:lpstr>
      <vt:lpstr>ACID Properties of Transactions</vt:lpstr>
      <vt:lpstr>Concurrent Programming Is Hard</vt:lpstr>
      <vt:lpstr>Transactions Dramatically Simplify Concurrent Programming </vt:lpstr>
      <vt:lpstr>SQL Syntax</vt:lpstr>
      <vt:lpstr>This Lecture: Atomicity</vt:lpstr>
      <vt:lpstr>How Can We Isolate Actions?</vt:lpstr>
      <vt:lpstr>Serializability</vt:lpstr>
      <vt:lpstr>Serializability</vt:lpstr>
      <vt:lpstr>Testing for Serializability</vt:lpstr>
      <vt:lpstr>View Serializability</vt:lpstr>
      <vt:lpstr>View Serializability Example</vt:lpstr>
      <vt:lpstr>View Serializability Limitations</vt:lpstr>
      <vt:lpstr>Conflicting Operations</vt:lpstr>
      <vt:lpstr>Conflict Serializability</vt:lpstr>
      <vt:lpstr>Example</vt:lpstr>
      <vt:lpstr>Precedence Graph</vt:lpstr>
      <vt:lpstr>Non-Serializable Example</vt:lpstr>
      <vt:lpstr>Serializable Example</vt:lpstr>
      <vt:lpstr>Recap: 3 Ways to Test for Conflict Serializabiliy</vt:lpstr>
      <vt:lpstr>View vs Conflict Serializable</vt:lpstr>
      <vt:lpstr>Study Break</vt:lpstr>
      <vt:lpstr>Study Break</vt:lpstr>
      <vt:lpstr>Implementing Conflict Serializability</vt:lpstr>
      <vt:lpstr>When to Release Locks</vt:lpstr>
      <vt:lpstr>Solution: Two Phase Locking</vt:lpstr>
      <vt:lpstr>Example, Revisited</vt:lpstr>
      <vt:lpstr>Example, Revisited</vt:lpstr>
      <vt:lpstr>Correctness Intuition</vt:lpstr>
      <vt:lpstr>Two Phase Locking (2PL) Protocol </vt:lpstr>
      <vt:lpstr>Refining 2PL</vt:lpstr>
      <vt:lpstr>Deadlocks</vt:lpstr>
      <vt:lpstr>Complex Deadlocks Are Possible</vt:lpstr>
      <vt:lpstr>Resolving Deadlock</vt:lpstr>
      <vt:lpstr>Cascading Aborts</vt:lpstr>
      <vt:lpstr>Strict Two-Phase Locking</vt:lpstr>
      <vt:lpstr>Strict Two-Phase Locking Protocol </vt:lpstr>
      <vt:lpstr>Problem: When is it OK to release?</vt:lpstr>
      <vt:lpstr>Rigorous Two-Phase Locking Protocol </vt:lpstr>
      <vt:lpstr>Next 1.5 Lectures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13 Transactions: Isolation</dc:title>
  <dc:creator>Sam Madden</dc:creator>
  <cp:lastModifiedBy>Samuel R Madden</cp:lastModifiedBy>
  <cp:revision>52</cp:revision>
  <dcterms:created xsi:type="dcterms:W3CDTF">2014-10-22T17:54:59Z</dcterms:created>
  <dcterms:modified xsi:type="dcterms:W3CDTF">2021-04-07T16:41:11Z</dcterms:modified>
</cp:coreProperties>
</file>