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64" r:id="rId4"/>
    <p:sldId id="263" r:id="rId5"/>
    <p:sldId id="299" r:id="rId6"/>
    <p:sldId id="271" r:id="rId7"/>
    <p:sldId id="260" r:id="rId8"/>
    <p:sldId id="274" r:id="rId9"/>
    <p:sldId id="304" r:id="rId10"/>
    <p:sldId id="305" r:id="rId11"/>
    <p:sldId id="259" r:id="rId12"/>
    <p:sldId id="298" r:id="rId13"/>
    <p:sldId id="308" r:id="rId14"/>
    <p:sldId id="294" r:id="rId15"/>
    <p:sldId id="283" r:id="rId16"/>
    <p:sldId id="284" r:id="rId17"/>
    <p:sldId id="285" r:id="rId18"/>
    <p:sldId id="286" r:id="rId19"/>
    <p:sldId id="277" r:id="rId20"/>
    <p:sldId id="278" r:id="rId21"/>
    <p:sldId id="287" r:id="rId22"/>
    <p:sldId id="296" r:id="rId23"/>
    <p:sldId id="279" r:id="rId24"/>
    <p:sldId id="280" r:id="rId25"/>
    <p:sldId id="281" r:id="rId26"/>
    <p:sldId id="282" r:id="rId27"/>
    <p:sldId id="297" r:id="rId28"/>
    <p:sldId id="288" r:id="rId29"/>
    <p:sldId id="289" r:id="rId30"/>
    <p:sldId id="290" r:id="rId31"/>
    <p:sldId id="310" r:id="rId32"/>
    <p:sldId id="291" r:id="rId33"/>
    <p:sldId id="292" r:id="rId34"/>
    <p:sldId id="293" r:id="rId35"/>
    <p:sldId id="300" r:id="rId36"/>
    <p:sldId id="301" r:id="rId37"/>
    <p:sldId id="306" r:id="rId38"/>
    <p:sldId id="302" r:id="rId39"/>
    <p:sldId id="307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6"/>
    <p:restoredTop sz="80017"/>
  </p:normalViewPr>
  <p:slideViewPr>
    <p:cSldViewPr snapToGrid="0" snapToObjects="1">
      <p:cViewPr varScale="1">
        <p:scale>
          <a:sx n="72" d="100"/>
          <a:sy n="72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2E50-F1D0-E042-8F71-14DF47425D19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1A04-F3EE-8F4D-8D72-DC62DCCB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3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3BC-3224-EF4B-8430-37C72835BFE1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0C14-2A62-4444-BCBA-9AC69728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800"/>
        </a:spcBef>
        <a:buFont typeface="System Font Regular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wzheng/sil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ckroachlabs.com/blog/what-write-skew-looks-lik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015" y="778526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/>
              <a:t>6.830 Lecture 13</a:t>
            </a:r>
            <a:br>
              <a:rPr lang="en-US" dirty="0"/>
            </a:br>
            <a:r>
              <a:rPr lang="en-US" dirty="0"/>
              <a:t>Two-phase Locking Recap</a:t>
            </a:r>
            <a:br>
              <a:rPr lang="en-US" dirty="0"/>
            </a:br>
            <a:r>
              <a:rPr lang="en-US" dirty="0"/>
              <a:t>Optimistic Concurrency Control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183D70-C19C-FD4E-B908-E398CFFAB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April 7, 2021</a:t>
            </a:r>
          </a:p>
          <a:p>
            <a:endParaRPr lang="en-US" dirty="0"/>
          </a:p>
          <a:p>
            <a:r>
              <a:rPr lang="en-US" dirty="0"/>
              <a:t>Quiz 1 Back;  Median 88, Std Dev 9</a:t>
            </a:r>
          </a:p>
          <a:p>
            <a:r>
              <a:rPr lang="en-US" dirty="0"/>
              <a:t>Lab 4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Rigorous Two-Phase Locking Protocol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every read, acquire a shared lock</a:t>
            </a:r>
          </a:p>
          <a:p>
            <a:endParaRPr lang="en-US" dirty="0"/>
          </a:p>
          <a:p>
            <a:r>
              <a:rPr lang="en-US" dirty="0"/>
              <a:t>Before every write, acquire an exclusive lock (or "upgrade") a shared to an exclusive lock</a:t>
            </a:r>
          </a:p>
          <a:p>
            <a:endParaRPr lang="en-US" dirty="0"/>
          </a:p>
          <a:p>
            <a:r>
              <a:rPr lang="en-US" dirty="0"/>
              <a:t>Release locks only after the transaction commits</a:t>
            </a:r>
          </a:p>
          <a:p>
            <a:endParaRPr lang="en-US" dirty="0"/>
          </a:p>
          <a:p>
            <a:r>
              <a:rPr lang="en-US" dirty="0"/>
              <a:t>Ensures </a:t>
            </a:r>
            <a:r>
              <a:rPr lang="en-US" dirty="0" err="1"/>
              <a:t>cascadeless</a:t>
            </a:r>
            <a:r>
              <a:rPr lang="en-US" dirty="0"/>
              <a:t>-ness, and </a:t>
            </a:r>
          </a:p>
          <a:p>
            <a:r>
              <a:rPr lang="en-US" i="1" dirty="0"/>
              <a:t>Commit order = serialization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A166-9062-BB40-9482-EB9D632B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Wrinkle: Phantoms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7854-0C2F-C243-8136-02759DBC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T1 scans a range; T2 later inserts into that range</a:t>
            </a:r>
          </a:p>
          <a:p>
            <a:r>
              <a:rPr lang="en-US" sz="2800" dirty="0"/>
              <a:t>If T1 scans the range again, it will see a new value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12700" lvl="1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57BDC-7871-224D-881C-2F7107C46758}"/>
              </a:ext>
            </a:extLst>
          </p:cNvPr>
          <p:cNvSpPr/>
          <p:nvPr/>
        </p:nvSpPr>
        <p:spPr>
          <a:xfrm>
            <a:off x="337930" y="312413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T1</a:t>
            </a:r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SELECT * FROM emp WHERE SAL &gt; 100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SELECT * FROM emp WHERE SAL &gt; 200</a:t>
            </a:r>
          </a:p>
          <a:p>
            <a:pPr marL="12700" lvl="1" indent="0">
              <a:buNone/>
            </a:pPr>
            <a:r>
              <a:rPr lang="en-US" dirty="0"/>
              <a:t>END</a:t>
            </a:r>
          </a:p>
          <a:p>
            <a:pPr marL="127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63560-BC3A-1340-A621-7EF201363F84}"/>
              </a:ext>
            </a:extLst>
          </p:cNvPr>
          <p:cNvSpPr/>
          <p:nvPr/>
        </p:nvSpPr>
        <p:spPr>
          <a:xfrm>
            <a:off x="4909930" y="32111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T2</a:t>
            </a:r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INSERT INTO EMP VALUES(…,</a:t>
            </a:r>
            <a:r>
              <a:rPr lang="en-US" dirty="0" err="1"/>
              <a:t>sal</a:t>
            </a:r>
            <a:r>
              <a:rPr lang="en-US" dirty="0"/>
              <a:t>=225)</a:t>
            </a:r>
          </a:p>
          <a:p>
            <a:pPr marL="12700" lvl="1" indent="0">
              <a:buNone/>
            </a:pPr>
            <a:r>
              <a:rPr lang="en-US" dirty="0"/>
              <a:t>END</a:t>
            </a:r>
          </a:p>
          <a:p>
            <a:pPr marL="12700" lvl="1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C07BBE-4A7C-3B48-9517-0179FFAA5619}"/>
              </a:ext>
            </a:extLst>
          </p:cNvPr>
          <p:cNvCxnSpPr/>
          <p:nvPr/>
        </p:nvCxnSpPr>
        <p:spPr>
          <a:xfrm flipH="1">
            <a:off x="3896139" y="3949764"/>
            <a:ext cx="1510748" cy="190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7A05D4-72FD-A042-8C16-47AEB01778C9}"/>
              </a:ext>
            </a:extLst>
          </p:cNvPr>
          <p:cNvSpPr txBox="1"/>
          <p:nvPr/>
        </p:nvSpPr>
        <p:spPr>
          <a:xfrm>
            <a:off x="572742" y="5227489"/>
            <a:ext cx="815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If we are just locking, e.g., records, this insertion would be allowed in all 2PL algos we have studied, but is not serializable (since this couldn’t happen in a serial execution).</a:t>
            </a:r>
          </a:p>
        </p:txBody>
      </p:sp>
      <p:pic>
        <p:nvPicPr>
          <p:cNvPr id="11" name="Graphic 10" descr="Ghost with solid fill">
            <a:extLst>
              <a:ext uri="{FF2B5EF4-FFF2-40B4-BE49-F238E27FC236}">
                <a16:creationId xmlns:a16="http://schemas.microsoft.com/office/drawing/2014/main" id="{BB9F1FE1-53E2-ED4B-990B-C01BAADB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730" y="5230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2C6C-FC15-3E4F-9158-A908F6E7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Phantoms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53BC-D792-A24D-914F-486EBA9A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00" y="1493241"/>
            <a:ext cx="34395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Need a way to lock ranges</a:t>
            </a:r>
          </a:p>
          <a:p>
            <a:r>
              <a:rPr lang="en-US" sz="2800" dirty="0"/>
              <a:t>Common approach: next key locking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86ED8-D1B4-3C41-A08F-EE8D4036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4617"/>
              </p:ext>
            </p:extLst>
          </p:nvPr>
        </p:nvGraphicFramePr>
        <p:xfrm>
          <a:off x="2359004" y="4601945"/>
          <a:ext cx="28086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RIDn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ptr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A96DAC-0E16-9C47-BD21-770DF8727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6069"/>
              </p:ext>
            </p:extLst>
          </p:nvPr>
        </p:nvGraphicFramePr>
        <p:xfrm>
          <a:off x="6270631" y="4599363"/>
          <a:ext cx="2808692" cy="3708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400" dirty="0"/>
                        <a:t>RIDn+3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RIDn+4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RIDn+5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ptr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52106-86A0-CA49-A6AC-7B172AD66DF3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3763350" y="3393685"/>
            <a:ext cx="2192089" cy="12082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252CC-13CC-8A4D-909A-3CBD492843E2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5955439" y="3393685"/>
            <a:ext cx="1719538" cy="12056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9A5BAA-D09E-8449-A080-91B65AA6E2B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167697" y="4784783"/>
            <a:ext cx="1102934" cy="25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63E518E0-6B1F-A743-8091-E13E3343CCD3}"/>
              </a:ext>
            </a:extLst>
          </p:cNvPr>
          <p:cNvSpPr/>
          <p:nvPr/>
        </p:nvSpPr>
        <p:spPr>
          <a:xfrm>
            <a:off x="4068150" y="682368"/>
            <a:ext cx="3774578" cy="2711317"/>
          </a:xfrm>
          <a:prstGeom prst="triangle">
            <a:avLst/>
          </a:prstGeom>
          <a:solidFill>
            <a:srgbClr val="000000">
              <a:alpha val="47843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B+Tree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1B6025-5651-6844-88EB-E5A1E1C66451}"/>
              </a:ext>
            </a:extLst>
          </p:cNvPr>
          <p:cNvGrpSpPr/>
          <p:nvPr/>
        </p:nvGrpSpPr>
        <p:grpSpPr>
          <a:xfrm>
            <a:off x="3561013" y="4994792"/>
            <a:ext cx="5381261" cy="369332"/>
            <a:chOff x="1521324" y="6383214"/>
            <a:chExt cx="5381261" cy="369332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850723AA-E06D-944E-B6DB-F2980B0634CA}"/>
                </a:ext>
              </a:extLst>
            </p:cNvPr>
            <p:cNvSpPr/>
            <p:nvPr/>
          </p:nvSpPr>
          <p:spPr>
            <a:xfrm>
              <a:off x="1521324" y="6433623"/>
              <a:ext cx="3976915" cy="2685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482598-F946-DE49-92FB-C04F7207AE09}"/>
                </a:ext>
              </a:extLst>
            </p:cNvPr>
            <p:cNvSpPr txBox="1"/>
            <p:nvPr/>
          </p:nvSpPr>
          <p:spPr>
            <a:xfrm>
              <a:off x="5498239" y="6383214"/>
              <a:ext cx="1404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2733EF-B055-2246-9406-0DB193677754}"/>
              </a:ext>
            </a:extLst>
          </p:cNvPr>
          <p:cNvGrpSpPr/>
          <p:nvPr/>
        </p:nvGrpSpPr>
        <p:grpSpPr>
          <a:xfrm>
            <a:off x="2134442" y="3832165"/>
            <a:ext cx="1185507" cy="767198"/>
            <a:chOff x="94753" y="5220587"/>
            <a:chExt cx="1185507" cy="767198"/>
          </a:xfrm>
        </p:grpSpPr>
        <p:pic>
          <p:nvPicPr>
            <p:cNvPr id="40" name="Graphic 39" descr="Lock with solid fill">
              <a:extLst>
                <a:ext uri="{FF2B5EF4-FFF2-40B4-BE49-F238E27FC236}">
                  <a16:creationId xmlns:a16="http://schemas.microsoft.com/office/drawing/2014/main" id="{06F57191-E353-1749-943A-5831C4D1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753" y="5530585"/>
              <a:ext cx="457200" cy="4572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BA57D3-FC33-DC4E-BB38-24CC34098E39}"/>
                </a:ext>
              </a:extLst>
            </p:cNvPr>
            <p:cNvSpPr txBox="1"/>
            <p:nvPr/>
          </p:nvSpPr>
          <p:spPr>
            <a:xfrm>
              <a:off x="438432" y="5220587"/>
              <a:ext cx="84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Page lock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3B3F84-C073-EA42-A198-CE648857344D}"/>
              </a:ext>
            </a:extLst>
          </p:cNvPr>
          <p:cNvGrpSpPr/>
          <p:nvPr/>
        </p:nvGrpSpPr>
        <p:grpSpPr>
          <a:xfrm>
            <a:off x="6087110" y="3912239"/>
            <a:ext cx="1299028" cy="662536"/>
            <a:chOff x="4047421" y="5300661"/>
            <a:chExt cx="1299028" cy="662536"/>
          </a:xfrm>
        </p:grpSpPr>
        <p:pic>
          <p:nvPicPr>
            <p:cNvPr id="45" name="Graphic 44" descr="Lock with solid fill">
              <a:extLst>
                <a:ext uri="{FF2B5EF4-FFF2-40B4-BE49-F238E27FC236}">
                  <a16:creationId xmlns:a16="http://schemas.microsoft.com/office/drawing/2014/main" id="{9FA4D2AA-6DD2-1349-B89D-633000C5C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47421" y="5505997"/>
              <a:ext cx="457200" cy="4572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6CF2FD-96C6-0546-84B4-2C0FDC65DE7B}"/>
                </a:ext>
              </a:extLst>
            </p:cNvPr>
            <p:cNvSpPr txBox="1"/>
            <p:nvPr/>
          </p:nvSpPr>
          <p:spPr>
            <a:xfrm>
              <a:off x="4504621" y="5300661"/>
              <a:ext cx="84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Page lock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B7A4CC-FBDE-C943-9458-B2A1F0E3B165}"/>
              </a:ext>
            </a:extLst>
          </p:cNvPr>
          <p:cNvGrpSpPr/>
          <p:nvPr/>
        </p:nvGrpSpPr>
        <p:grpSpPr>
          <a:xfrm>
            <a:off x="4664785" y="3817911"/>
            <a:ext cx="1443054" cy="923330"/>
            <a:chOff x="2625096" y="5206333"/>
            <a:chExt cx="1443054" cy="923330"/>
          </a:xfrm>
        </p:grpSpPr>
        <p:pic>
          <p:nvPicPr>
            <p:cNvPr id="42" name="Graphic 41" descr="Lock with solid fill">
              <a:extLst>
                <a:ext uri="{FF2B5EF4-FFF2-40B4-BE49-F238E27FC236}">
                  <a16:creationId xmlns:a16="http://schemas.microsoft.com/office/drawing/2014/main" id="{D427C9FE-2459-374C-B29C-A8B326F67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096" y="5530585"/>
              <a:ext cx="457200" cy="4572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80AE1C-9F50-BC4A-9CBA-BE5AAE979472}"/>
                </a:ext>
              </a:extLst>
            </p:cNvPr>
            <p:cNvSpPr txBox="1"/>
            <p:nvPr/>
          </p:nvSpPr>
          <p:spPr>
            <a:xfrm>
              <a:off x="3072037" y="5206333"/>
              <a:ext cx="996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Next Pointer Lock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20DAFC-E165-5C4D-A168-BC8E38153DF6}"/>
              </a:ext>
            </a:extLst>
          </p:cNvPr>
          <p:cNvSpPr txBox="1"/>
          <p:nvPr/>
        </p:nvSpPr>
        <p:spPr>
          <a:xfrm>
            <a:off x="107861" y="5647130"/>
            <a:ext cx="901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Only works for ranges with indexes</a:t>
            </a:r>
          </a:p>
          <a:p>
            <a:r>
              <a:rPr lang="en-US" sz="2000" i="1" dirty="0"/>
              <a:t>For unindexed tables, must read the whole table, so just use a table lock</a:t>
            </a:r>
          </a:p>
          <a:p>
            <a:r>
              <a:rPr lang="en-US" sz="2000" i="1" dirty="0"/>
              <a:t>More details next lecture!</a:t>
            </a:r>
          </a:p>
        </p:txBody>
      </p:sp>
    </p:spTree>
    <p:extLst>
      <p:ext uri="{BB962C8B-B14F-4D97-AF65-F5344CB8AC3E}">
        <p14:creationId xmlns:p14="http://schemas.microsoft.com/office/powerpoint/2010/main" val="23969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A90-4577-2B41-A235-59DD901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6C49-E497-264A-A029-96D6016D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SimpleDB</a:t>
            </a:r>
            <a:r>
              <a:rPr lang="en-US" dirty="0"/>
              <a:t>: Lock Table</a:t>
            </a:r>
          </a:p>
          <a:p>
            <a:pPr lvl="1"/>
            <a:r>
              <a:rPr lang="en-US" dirty="0"/>
              <a:t>Buffer pool maintains a table of locks per page</a:t>
            </a:r>
          </a:p>
          <a:p>
            <a:pPr lvl="1"/>
            <a:r>
              <a:rPr lang="en-US" dirty="0"/>
              <a:t>Transactions acquire locks on reads/writes of pages</a:t>
            </a:r>
          </a:p>
          <a:p>
            <a:pPr lvl="1"/>
            <a:r>
              <a:rPr lang="en-US" dirty="0"/>
              <a:t>Release locks at commit</a:t>
            </a:r>
          </a:p>
        </p:txBody>
      </p:sp>
    </p:spTree>
    <p:extLst>
      <p:ext uri="{BB962C8B-B14F-4D97-AF65-F5344CB8AC3E}">
        <p14:creationId xmlns:p14="http://schemas.microsoft.com/office/powerpoint/2010/main" val="104967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C464-E998-B544-8B54-8A6ED2F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(OCC)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29D6-045A-184B-8F34-DF40B48B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Alternative to locking for isolation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Store writes in a per-transaction buffer</a:t>
            </a:r>
          </a:p>
          <a:p>
            <a:pPr lvl="1"/>
            <a:r>
              <a:rPr lang="en-US" dirty="0"/>
              <a:t>Track read and write sets</a:t>
            </a:r>
          </a:p>
          <a:p>
            <a:pPr lvl="1"/>
            <a:r>
              <a:rPr lang="en-US" dirty="0"/>
              <a:t>At commit, check if transaction conflicted with earlier (concurrent) transactions</a:t>
            </a:r>
          </a:p>
          <a:p>
            <a:pPr lvl="1"/>
            <a:r>
              <a:rPr lang="en-US" dirty="0"/>
              <a:t>Abort transactions that conflict</a:t>
            </a:r>
          </a:p>
          <a:p>
            <a:pPr lvl="1"/>
            <a:r>
              <a:rPr lang="en-US" dirty="0"/>
              <a:t>Install writes at end of transaction</a:t>
            </a:r>
          </a:p>
          <a:p>
            <a:r>
              <a:rPr lang="en-US" dirty="0"/>
              <a:t>“Optimistic” in that it does not block, hopes to “get lucky” arrive in serial interleaving</a:t>
            </a:r>
          </a:p>
        </p:txBody>
      </p:sp>
    </p:spTree>
    <p:extLst>
      <p:ext uri="{BB962C8B-B14F-4D97-AF65-F5344CB8AC3E}">
        <p14:creationId xmlns:p14="http://schemas.microsoft.com/office/powerpoint/2010/main" val="323549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320-3D5F-F547-A851-15EAE92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AE83-4995-0D42-BF50-674E9B3A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7" y="1500947"/>
            <a:ext cx="8606970" cy="53570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OCC:</a:t>
            </a:r>
          </a:p>
          <a:p>
            <a:pPr lvl="1"/>
            <a:r>
              <a:rPr lang="en-US" dirty="0"/>
              <a:t>Never have to wait for locks </a:t>
            </a:r>
          </a:p>
          <a:p>
            <a:pPr lvl="1"/>
            <a:r>
              <a:rPr lang="en-US" dirty="0"/>
              <a:t>no deadlocks </a:t>
            </a:r>
          </a:p>
          <a:p>
            <a:r>
              <a:rPr lang="en-US" dirty="0"/>
              <a:t>But... </a:t>
            </a:r>
          </a:p>
          <a:p>
            <a:pPr lvl="1"/>
            <a:r>
              <a:rPr lang="en-US" dirty="0"/>
              <a:t>Transactions that conﬂict often have to be restarted </a:t>
            </a:r>
          </a:p>
          <a:p>
            <a:pPr lvl="1"/>
            <a:r>
              <a:rPr lang="en-US" dirty="0"/>
              <a:t>Transactions can "starve" -- e.g., be repeatedly restarted, never making progress </a:t>
            </a:r>
          </a:p>
          <a:p>
            <a:r>
              <a:rPr lang="en-US" dirty="0"/>
              <a:t>OCC will do better when the restart rate is low</a:t>
            </a:r>
          </a:p>
          <a:p>
            <a:pPr lvl="1"/>
            <a:r>
              <a:rPr lang="en-US" dirty="0"/>
              <a:t>(Less contention)</a:t>
            </a:r>
          </a:p>
          <a:p>
            <a:r>
              <a:rPr lang="en-US" dirty="0"/>
              <a:t>Recent work on high performance transaction processing has focused on OCC because</a:t>
            </a:r>
          </a:p>
          <a:p>
            <a:pPr lvl="1"/>
            <a:r>
              <a:rPr lang="en-US" dirty="0"/>
              <a:t>OCC checks can be done between individual transactions</a:t>
            </a:r>
          </a:p>
          <a:p>
            <a:pPr lvl="2"/>
            <a:r>
              <a:rPr lang="en-US" dirty="0"/>
              <a:t>Unlike global shared lock table</a:t>
            </a:r>
          </a:p>
          <a:p>
            <a:pPr lvl="1"/>
            <a:r>
              <a:rPr lang="en-US" dirty="0"/>
              <a:t>Modern OCC systems obtain </a:t>
            </a:r>
            <a:r>
              <a:rPr lang="en-US" i="1" dirty="0"/>
              <a:t>insane</a:t>
            </a:r>
            <a:r>
              <a:rPr lang="en-US" dirty="0"/>
              <a:t> throughput (&gt; 10M </a:t>
            </a:r>
            <a:r>
              <a:rPr lang="en-US" dirty="0" err="1"/>
              <a:t>xactions</a:t>
            </a:r>
            <a:r>
              <a:rPr lang="en-US" dirty="0"/>
              <a:t> / sec)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FF8D2-21F9-0A40-923D-02254E085048}"/>
              </a:ext>
            </a:extLst>
          </p:cNvPr>
          <p:cNvSpPr/>
          <p:nvPr/>
        </p:nvSpPr>
        <p:spPr>
          <a:xfrm>
            <a:off x="1226457" y="6308208"/>
            <a:ext cx="6480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E.g.,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people.eecs.berkeley.edu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wzheng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silo.pdf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1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23B-1D0A-D943-9BDF-5A6D76FF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C04D-314D-9D40-9C7A-8C65D22E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transaction execution in 3 phases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: transaction executes on DB, stores local state</a:t>
            </a:r>
          </a:p>
          <a:p>
            <a:pPr lvl="1"/>
            <a:r>
              <a:rPr lang="en-US" b="1" dirty="0"/>
              <a:t>Validate</a:t>
            </a:r>
            <a:r>
              <a:rPr lang="en-US" dirty="0"/>
              <a:t>: transaction checks if it can commit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: transaction writes state to DB</a:t>
            </a:r>
          </a:p>
        </p:txBody>
      </p:sp>
    </p:spTree>
    <p:extLst>
      <p:ext uri="{BB962C8B-B14F-4D97-AF65-F5344CB8AC3E}">
        <p14:creationId xmlns:p14="http://schemas.microsoft.com/office/powerpoint/2010/main" val="127579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0D3C-6B28-9A46-8DD7-40024F93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B93A-6EBE-E849-B480-8257D142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5" y="1825625"/>
            <a:ext cx="8548914" cy="4351338"/>
          </a:xfrm>
        </p:spPr>
        <p:txBody>
          <a:bodyPr>
            <a:normAutofit/>
          </a:bodyPr>
          <a:lstStyle/>
          <a:p>
            <a:r>
              <a:rPr lang="en-US" dirty="0"/>
              <a:t>Transactions execute, with updates affecting local copies of the data </a:t>
            </a:r>
          </a:p>
          <a:p>
            <a:r>
              <a:rPr lang="en-US" dirty="0"/>
              <a:t>Build a list of data items that were read/written </a:t>
            </a:r>
          </a:p>
          <a:p>
            <a:pPr lvl="1"/>
            <a:r>
              <a:rPr lang="en-US" i="1" dirty="0"/>
              <a:t>Read</a:t>
            </a:r>
            <a:r>
              <a:rPr lang="en-US" dirty="0"/>
              <a:t> and </a:t>
            </a:r>
            <a:r>
              <a:rPr lang="en-US" i="1" dirty="0"/>
              <a:t>write sets</a:t>
            </a:r>
          </a:p>
          <a:p>
            <a:pPr lvl="1"/>
            <a:endParaRPr lang="en-US" i="1" dirty="0"/>
          </a:p>
          <a:p>
            <a:r>
              <a:rPr lang="en-US" dirty="0"/>
              <a:t>Modify functions to read and write data from DB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1826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twrite</a:t>
            </a:r>
            <a:r>
              <a:rPr lang="en-US" sz="2800" dirty="0"/>
              <a:t>(</a:t>
            </a:r>
            <a:r>
              <a:rPr lang="en-US" sz="2800" dirty="0" err="1"/>
              <a:t>object,value</a:t>
            </a:r>
            <a:r>
              <a:rPr lang="en-US" sz="2800" dirty="0"/>
              <a:t>): </a:t>
            </a:r>
          </a:p>
          <a:p>
            <a:pPr marL="0" indent="0">
              <a:buNone/>
            </a:pPr>
            <a:r>
              <a:rPr lang="en-US" sz="2800" dirty="0"/>
              <a:t>    if object not in </a:t>
            </a:r>
            <a:r>
              <a:rPr lang="en-US" sz="2800" dirty="0" err="1"/>
              <a:t>write_set</a:t>
            </a:r>
            <a:r>
              <a:rPr lang="en-US" sz="2800" dirty="0"/>
              <a:t>:  // never written, make copy</a:t>
            </a:r>
          </a:p>
          <a:p>
            <a:pPr marL="0" indent="0">
              <a:buNone/>
            </a:pPr>
            <a:r>
              <a:rPr lang="it-IT" sz="2800" dirty="0"/>
              <a:t>         m = </a:t>
            </a:r>
            <a:r>
              <a:rPr lang="it-IT" sz="2800" dirty="0" err="1"/>
              <a:t>read</a:t>
            </a:r>
            <a:r>
              <a:rPr lang="it-IT" sz="2800" dirty="0"/>
              <a:t>(</a:t>
            </a:r>
            <a:r>
              <a:rPr lang="it-IT" sz="2800" dirty="0" err="1"/>
              <a:t>object</a:t>
            </a:r>
            <a:r>
              <a:rPr lang="it-IT" sz="2800" dirty="0"/>
              <a:t>)</a:t>
            </a:r>
          </a:p>
          <a:p>
            <a:pPr marL="0" indent="0">
              <a:buNone/>
            </a:pPr>
            <a:r>
              <a:rPr lang="pt-BR" sz="2800" dirty="0"/>
              <a:t>         copies[</a:t>
            </a:r>
            <a:r>
              <a:rPr lang="pt-BR" sz="2800" dirty="0" err="1"/>
              <a:t>object</a:t>
            </a:r>
            <a:r>
              <a:rPr lang="pt-BR" sz="2800" dirty="0"/>
              <a:t>] = m</a:t>
            </a:r>
          </a:p>
          <a:p>
            <a:pPr marL="0" indent="0">
              <a:buNone/>
            </a:pPr>
            <a:r>
              <a:rPr lang="pt-BR" sz="2800" dirty="0"/>
              <a:t>         </a:t>
            </a:r>
            <a:r>
              <a:rPr lang="pt-BR" sz="2800" dirty="0" err="1"/>
              <a:t>write_set</a:t>
            </a:r>
            <a:r>
              <a:rPr lang="pt-BR" sz="2800" dirty="0"/>
              <a:t> = </a:t>
            </a:r>
            <a:r>
              <a:rPr lang="pt-BR" sz="2800" dirty="0" err="1"/>
              <a:t>write_set</a:t>
            </a:r>
            <a:r>
              <a:rPr lang="pt-BR" sz="2800" dirty="0"/>
              <a:t> </a:t>
            </a:r>
            <a:r>
              <a:rPr lang="pt-BR" sz="2800" dirty="0" err="1"/>
              <a:t>U</a:t>
            </a:r>
            <a:r>
              <a:rPr lang="pt-BR" sz="2800" dirty="0"/>
              <a:t> {</a:t>
            </a:r>
            <a:r>
              <a:rPr lang="pt-BR" sz="2800" dirty="0" err="1"/>
              <a:t>object</a:t>
            </a:r>
            <a:r>
              <a:rPr lang="pt-BR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   write(copies[object], value)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1C0D7-EC76-6C4D-908F-4D6C2DE83B06}"/>
              </a:ext>
            </a:extLst>
          </p:cNvPr>
          <p:cNvSpPr txBox="1"/>
          <p:nvPr/>
        </p:nvSpPr>
        <p:spPr>
          <a:xfrm>
            <a:off x="628650" y="5300870"/>
            <a:ext cx="7528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By writing to local copies, we ensure  dirty results aren’t visible to other concurrent transactions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4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tread(object): 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read_set</a:t>
            </a:r>
            <a:r>
              <a:rPr lang="en-US" sz="2800" dirty="0"/>
              <a:t> = </a:t>
            </a:r>
            <a:r>
              <a:rPr lang="en-US" sz="2800" dirty="0" err="1"/>
              <a:t>read_set</a:t>
            </a:r>
            <a:r>
              <a:rPr lang="en-US" sz="2800" dirty="0"/>
              <a:t> U {object}; </a:t>
            </a:r>
          </a:p>
          <a:p>
            <a:pPr marL="0" indent="0">
              <a:buNone/>
            </a:pPr>
            <a:r>
              <a:rPr lang="en-US" sz="2800" dirty="0"/>
              <a:t>		if object in </a:t>
            </a:r>
            <a:r>
              <a:rPr lang="en-US" sz="2800" dirty="0" err="1"/>
              <a:t>write_set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			return read(copies[object]); </a:t>
            </a:r>
          </a:p>
          <a:p>
            <a:pPr marL="0" indent="0">
              <a:buNone/>
            </a:pPr>
            <a:r>
              <a:rPr lang="da-DK" sz="2800" dirty="0"/>
              <a:t>		</a:t>
            </a:r>
            <a:r>
              <a:rPr lang="da-DK" sz="2800" dirty="0" err="1"/>
              <a:t>else</a:t>
            </a:r>
            <a:r>
              <a:rPr lang="da-DK" sz="2800" dirty="0"/>
              <a:t>:</a:t>
            </a:r>
          </a:p>
          <a:p>
            <a:pPr marL="0" indent="0">
              <a:buNone/>
            </a:pPr>
            <a:r>
              <a:rPr lang="da-DK" sz="2800" dirty="0"/>
              <a:t>			</a:t>
            </a:r>
            <a:r>
              <a:rPr lang="da-DK" sz="2800" dirty="0" err="1"/>
              <a:t>return</a:t>
            </a:r>
            <a:r>
              <a:rPr lang="da-DK" sz="2800" dirty="0"/>
              <a:t> </a:t>
            </a:r>
            <a:r>
              <a:rPr lang="da-DK" sz="2800" dirty="0" err="1"/>
              <a:t>read</a:t>
            </a:r>
            <a:r>
              <a:rPr lang="da-DK" sz="2800" dirty="0"/>
              <a:t>(</a:t>
            </a:r>
            <a:r>
              <a:rPr lang="da-DK" sz="2800" dirty="0" err="1"/>
              <a:t>object</a:t>
            </a:r>
            <a:r>
              <a:rPr lang="da-DK" sz="2800" dirty="0"/>
              <a:t>); 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554E0-A7F4-C64D-BEC8-B64378AC589C}"/>
              </a:ext>
            </a:extLst>
          </p:cNvPr>
          <p:cNvSpPr txBox="1"/>
          <p:nvPr/>
        </p:nvSpPr>
        <p:spPr>
          <a:xfrm>
            <a:off x="628650" y="5761464"/>
            <a:ext cx="5268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Allows us to read our own writes!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4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B2DE-B905-7643-9535-3049A1E4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DFE-5942-2945-AF19-07CD2C41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related sequence of actions so they are “all or nothing”</a:t>
            </a:r>
          </a:p>
          <a:p>
            <a:pPr lvl="1"/>
            <a:r>
              <a:rPr lang="en-US" dirty="0"/>
              <a:t>If the system crashes, partial effects are not seen</a:t>
            </a:r>
          </a:p>
          <a:p>
            <a:pPr lvl="1"/>
            <a:r>
              <a:rPr lang="en-US" dirty="0"/>
              <a:t>Other transactions do not see partial effects</a:t>
            </a:r>
          </a:p>
          <a:p>
            <a:endParaRPr lang="en-US" dirty="0"/>
          </a:p>
          <a:p>
            <a:r>
              <a:rPr lang="en-US" dirty="0"/>
              <a:t>A set of implementation techniques that provides this abstraction with good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0FC8-A9BC-8F4C-ACA1-7DF4F63C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F973-BDE6-8448-80B2-C8C27B96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7" y="1825625"/>
            <a:ext cx="83166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know whether a transaction can commit?</a:t>
            </a:r>
          </a:p>
          <a:p>
            <a:pPr lvl="1"/>
            <a:r>
              <a:rPr lang="en-US" i="1" dirty="0"/>
              <a:t>Validation Rules</a:t>
            </a:r>
          </a:p>
          <a:p>
            <a:pPr lvl="1"/>
            <a:r>
              <a:rPr lang="en-US" dirty="0"/>
              <a:t>Check concurrent transactions for conflicts</a:t>
            </a:r>
          </a:p>
          <a:p>
            <a:pPr lvl="1"/>
            <a:endParaRPr lang="en-US" dirty="0"/>
          </a:p>
          <a:p>
            <a:r>
              <a:rPr lang="en-US" dirty="0"/>
              <a:t>How do we implement validation efficiently?</a:t>
            </a:r>
          </a:p>
          <a:p>
            <a:pPr lvl="1"/>
            <a:r>
              <a:rPr lang="en-US" i="1" dirty="0"/>
              <a:t>Validation Algorithm</a:t>
            </a:r>
          </a:p>
          <a:p>
            <a:pPr lvl="1"/>
            <a:endParaRPr lang="en-US" i="1" dirty="0"/>
          </a:p>
          <a:p>
            <a:r>
              <a:rPr lang="en-US" i="1" dirty="0"/>
              <a:t>But first… </a:t>
            </a:r>
            <a:r>
              <a:rPr lang="en-US" dirty="0"/>
              <a:t>How how do we order transactions?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379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ECD-1522-5D4C-BE63-D9722E36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Identifier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C9EC-2F4A-BC45-8E28-8316187D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68" y="1712235"/>
            <a:ext cx="832666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Goal: assign transaction ids T1, … Tn, such that this is the serial equivalent order</a:t>
            </a:r>
          </a:p>
          <a:p>
            <a:r>
              <a:rPr lang="en-US" dirty="0"/>
              <a:t>When should we assign transaction identifiers?</a:t>
            </a:r>
          </a:p>
          <a:p>
            <a:r>
              <a:rPr lang="en-US" dirty="0"/>
              <a:t>At start of read phase?</a:t>
            </a:r>
          </a:p>
          <a:p>
            <a:pPr lvl="1"/>
            <a:r>
              <a:rPr lang="en-US" dirty="0"/>
              <a:t>No!  Would be “pessimistic” – don’t want to pre-assign the transaction order before transactions finish running</a:t>
            </a:r>
          </a:p>
          <a:p>
            <a:pPr lvl="1"/>
            <a:r>
              <a:rPr lang="en-US" dirty="0"/>
              <a:t>Long running transactions would have to commit before later short transactions</a:t>
            </a:r>
          </a:p>
          <a:p>
            <a:r>
              <a:rPr lang="en-US" dirty="0"/>
              <a:t>Assign at end of read phase, just before validation starts</a:t>
            </a:r>
          </a:p>
        </p:txBody>
      </p:sp>
    </p:spTree>
    <p:extLst>
      <p:ext uri="{BB962C8B-B14F-4D97-AF65-F5344CB8AC3E}">
        <p14:creationId xmlns:p14="http://schemas.microsoft.com/office/powerpoint/2010/main" val="41142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35" y="1825625"/>
            <a:ext cx="855889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When </a:t>
            </a:r>
            <a:r>
              <a:rPr lang="en-US" sz="2000" dirty="0" err="1"/>
              <a:t>Tj</a:t>
            </a:r>
            <a:r>
              <a:rPr lang="en-US" sz="2000" dirty="0"/>
              <a:t> completes its read phase, require that for all Ti &lt; </a:t>
            </a:r>
            <a:r>
              <a:rPr lang="en-US" sz="2000" dirty="0" err="1"/>
              <a:t>Tj</a:t>
            </a:r>
            <a:r>
              <a:rPr lang="en-US" sz="2000" dirty="0"/>
              <a:t>, </a:t>
            </a:r>
            <a:r>
              <a:rPr lang="en-US" sz="2000" u="sng" dirty="0"/>
              <a:t>one of the following </a:t>
            </a:r>
            <a:r>
              <a:rPr lang="en-US" sz="2000" dirty="0"/>
              <a:t>conditions must be true for validation to succeed (</a:t>
            </a:r>
            <a:r>
              <a:rPr lang="en-US" sz="2000" dirty="0" err="1"/>
              <a:t>Tj</a:t>
            </a:r>
            <a:r>
              <a:rPr lang="en-US" sz="2000" dirty="0"/>
              <a:t> to commit):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sz="2000" dirty="0"/>
              <a:t>Ti completes its write phase before </a:t>
            </a:r>
            <a:r>
              <a:rPr lang="en-US" sz="2000" dirty="0" err="1"/>
              <a:t>Tj</a:t>
            </a:r>
            <a:r>
              <a:rPr lang="en-US" sz="2000" dirty="0"/>
              <a:t> starts its read phase</a:t>
            </a:r>
          </a:p>
          <a:p>
            <a:pPr marL="514350" indent="-514350">
              <a:lnSpc>
                <a:spcPct val="120000"/>
              </a:lnSpc>
              <a:buFont typeface="Arial"/>
              <a:buAutoNum type="arabicParenR"/>
            </a:pPr>
            <a:r>
              <a:rPr lang="en-US" sz="2000" dirty="0"/>
              <a:t>W(Ti) does not intersect R(</a:t>
            </a:r>
            <a:r>
              <a:rPr lang="en-US" sz="2000" dirty="0" err="1"/>
              <a:t>Tj</a:t>
            </a:r>
            <a:r>
              <a:rPr lang="en-US" sz="2000" dirty="0"/>
              <a:t>), and Ti completes its write phase before </a:t>
            </a:r>
            <a:r>
              <a:rPr lang="en-US" sz="2000" dirty="0" err="1"/>
              <a:t>Tj</a:t>
            </a:r>
            <a:r>
              <a:rPr lang="en-US" sz="2000" dirty="0"/>
              <a:t> starts its write phase.  </a:t>
            </a:r>
          </a:p>
          <a:p>
            <a:pPr marL="514350" indent="-514350">
              <a:lnSpc>
                <a:spcPct val="120000"/>
              </a:lnSpc>
              <a:buFont typeface="Arial"/>
              <a:buAutoNum type="arabicParenR"/>
            </a:pPr>
            <a:r>
              <a:rPr lang="en-US" sz="2000" dirty="0"/>
              <a:t>W(Ti) does not intersect R(</a:t>
            </a:r>
            <a:r>
              <a:rPr lang="en-US" sz="2000" dirty="0" err="1"/>
              <a:t>Tj</a:t>
            </a:r>
            <a:r>
              <a:rPr lang="en-US" sz="2000" dirty="0"/>
              <a:t>) or W(</a:t>
            </a:r>
            <a:r>
              <a:rPr lang="en-US" sz="2000" dirty="0" err="1"/>
              <a:t>Tj</a:t>
            </a:r>
            <a:r>
              <a:rPr lang="en-US" sz="2000" dirty="0"/>
              <a:t>), and Ti completes its read phase before </a:t>
            </a:r>
            <a:r>
              <a:rPr lang="en-US" sz="2000" dirty="0" err="1"/>
              <a:t>Tj</a:t>
            </a:r>
            <a:r>
              <a:rPr lang="en-US" sz="2000" dirty="0"/>
              <a:t> completes  its read phase. </a:t>
            </a:r>
          </a:p>
          <a:p>
            <a:pPr marL="514350" indent="-514350">
              <a:lnSpc>
                <a:spcPct val="120000"/>
              </a:lnSpc>
              <a:buFont typeface="Arial"/>
              <a:buAutoNum type="arabicParenR"/>
            </a:pPr>
            <a:r>
              <a:rPr lang="en-US" sz="2000" dirty="0"/>
              <a:t>W(Ti) does not intersect R(</a:t>
            </a:r>
            <a:r>
              <a:rPr lang="en-US" sz="2000" dirty="0" err="1"/>
              <a:t>Tj</a:t>
            </a:r>
            <a:r>
              <a:rPr lang="en-US" sz="2000" dirty="0"/>
              <a:t>) or W(</a:t>
            </a:r>
            <a:r>
              <a:rPr lang="en-US" sz="2000" dirty="0" err="1"/>
              <a:t>Tj</a:t>
            </a:r>
            <a:r>
              <a:rPr lang="en-US" sz="2000" dirty="0"/>
              <a:t>), and W(</a:t>
            </a:r>
            <a:r>
              <a:rPr lang="en-US" sz="2000" dirty="0" err="1"/>
              <a:t>Tj</a:t>
            </a:r>
            <a:r>
              <a:rPr lang="en-US" sz="2000" dirty="0"/>
              <a:t>) does not intersect R(Ti) [no conflicts]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These rules will ensure serializability, with </a:t>
            </a:r>
            <a:r>
              <a:rPr lang="en-US" sz="2000" dirty="0" err="1"/>
              <a:t>Tj</a:t>
            </a:r>
            <a:r>
              <a:rPr lang="en-US" sz="2000" dirty="0"/>
              <a:t> being ordered after Ti with respect to conflicts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0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 completes its write phase before </a:t>
            </a:r>
            <a:r>
              <a:rPr lang="en-US" dirty="0" err="1"/>
              <a:t>Tj</a:t>
            </a:r>
            <a:r>
              <a:rPr lang="en-US" dirty="0"/>
              <a:t> starts its read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539" y="5397813"/>
            <a:ext cx="2701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Don't overlap at all.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40784" y="3992044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0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33"/>
            <a:ext cx="8229600" cy="1143000"/>
          </a:xfrm>
        </p:spPr>
        <p:txBody>
          <a:bodyPr/>
          <a:lstStyle/>
          <a:p>
            <a:r>
              <a:rPr lang="en-US" dirty="0"/>
              <a:t>Condition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W(Ti) does not intersect R(</a:t>
            </a:r>
            <a:r>
              <a:rPr lang="en-US" sz="2800" dirty="0" err="1"/>
              <a:t>Tj</a:t>
            </a:r>
            <a:r>
              <a:rPr lang="en-US" sz="2800" dirty="0"/>
              <a:t>), and Ti completes its write phase before </a:t>
            </a:r>
            <a:r>
              <a:rPr lang="en-US" sz="2800" dirty="0" err="1"/>
              <a:t>Tj</a:t>
            </a:r>
            <a:r>
              <a:rPr lang="en-US" sz="2800" dirty="0"/>
              <a:t> starts its write phase.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540" y="5397813"/>
            <a:ext cx="7215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Tj</a:t>
            </a:r>
            <a:r>
              <a:rPr lang="en-US" b="1" dirty="0"/>
              <a:t> doesn’t read anything Ti wrote.</a:t>
            </a:r>
          </a:p>
          <a:p>
            <a:r>
              <a:rPr lang="en-US" b="1" dirty="0"/>
              <a:t>Anything </a:t>
            </a:r>
            <a:r>
              <a:rPr lang="en-US" b="1" dirty="0" err="1"/>
              <a:t>Tj</a:t>
            </a:r>
            <a:r>
              <a:rPr lang="en-US" b="1" dirty="0"/>
              <a:t> wrote that Ti also wrote will be installed afterwards. </a:t>
            </a:r>
          </a:p>
          <a:p>
            <a:r>
              <a:rPr lang="en-US" b="1" dirty="0"/>
              <a:t>Anything Ti read will not reflect </a:t>
            </a:r>
            <a:r>
              <a:rPr lang="en-US" b="1" dirty="0" err="1"/>
              <a:t>Tjs</a:t>
            </a:r>
            <a:r>
              <a:rPr lang="en-US" b="1" dirty="0"/>
              <a:t> writes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77402" y="4008899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49694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W(Ti) ∩ R(</a:t>
            </a:r>
            <a:r>
              <a:rPr lang="en-US" dirty="0" err="1"/>
              <a:t>Tj</a:t>
            </a:r>
            <a:r>
              <a:rPr lang="en-US" dirty="0"/>
              <a:t>) = { }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15411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R(Ti) ∩ W(</a:t>
            </a:r>
            <a:r>
              <a:rPr lang="en-US" dirty="0" err="1"/>
              <a:t>Tj</a:t>
            </a:r>
            <a:r>
              <a:rPr lang="en-US" dirty="0"/>
              <a:t>) ≠ { }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89377" y="2852006"/>
            <a:ext cx="189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W(Ti) ∩ W(</a:t>
            </a:r>
            <a:r>
              <a:rPr lang="en-US" dirty="0" err="1"/>
              <a:t>Tj</a:t>
            </a:r>
            <a:r>
              <a:rPr lang="en-US" dirty="0"/>
              <a:t>) ≠ {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5889" y="149101"/>
            <a:ext cx="384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W(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) intersects W(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), i.e., 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 wrote something 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 wrote, </a:t>
            </a:r>
          </a:p>
          <a:p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	or</a:t>
            </a:r>
          </a:p>
          <a:p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R(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) intersects W(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), i.e., 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 read something </a:t>
            </a:r>
            <a:r>
              <a:rPr lang="en-US" i="1" dirty="0" err="1">
                <a:latin typeface="Avenir Next" panose="020B0503020202020204" pitchFamily="34" charset="0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Next" panose="020B0503020202020204" pitchFamily="34" charset="0"/>
                <a:ea typeface="Apple Casual" charset="0"/>
                <a:cs typeface="Apple Casual" charset="0"/>
              </a:rPr>
              <a:t> wrote</a:t>
            </a:r>
          </a:p>
        </p:txBody>
      </p:sp>
      <p:sp>
        <p:nvSpPr>
          <p:cNvPr id="9" name="Freeform 8"/>
          <p:cNvSpPr/>
          <p:nvPr/>
        </p:nvSpPr>
        <p:spPr>
          <a:xfrm>
            <a:off x="3871609" y="1284051"/>
            <a:ext cx="1215957" cy="525294"/>
          </a:xfrm>
          <a:custGeom>
            <a:avLst/>
            <a:gdLst>
              <a:gd name="connsiteX0" fmla="*/ 0 w 1215957"/>
              <a:gd name="connsiteY0" fmla="*/ 525294 h 525294"/>
              <a:gd name="connsiteX1" fmla="*/ 642025 w 1215957"/>
              <a:gd name="connsiteY1" fmla="*/ 418289 h 525294"/>
              <a:gd name="connsiteX2" fmla="*/ 1215957 w 1215957"/>
              <a:gd name="connsiteY2" fmla="*/ 0 h 5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957" h="525294">
                <a:moveTo>
                  <a:pt x="0" y="525294"/>
                </a:moveTo>
                <a:cubicBezTo>
                  <a:pt x="219683" y="515566"/>
                  <a:pt x="439366" y="505838"/>
                  <a:pt x="642025" y="418289"/>
                </a:cubicBezTo>
                <a:cubicBezTo>
                  <a:pt x="844685" y="330740"/>
                  <a:pt x="1215957" y="0"/>
                  <a:pt x="121595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  <p:bldP spid="30" grpId="0"/>
      <p:bldP spid="33" grpId="0"/>
      <p:bldP spid="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49" y="115599"/>
            <a:ext cx="7886700" cy="1325563"/>
          </a:xfrm>
        </p:spPr>
        <p:txBody>
          <a:bodyPr/>
          <a:lstStyle/>
          <a:p>
            <a:r>
              <a:rPr lang="en-US" dirty="0"/>
              <a:t>Condition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W(Ti) does not intersect R(</a:t>
            </a:r>
            <a:r>
              <a:rPr lang="en-US" sz="2400" dirty="0" err="1"/>
              <a:t>Tj</a:t>
            </a:r>
            <a:r>
              <a:rPr lang="en-US" sz="2400" dirty="0"/>
              <a:t>) or W(</a:t>
            </a:r>
            <a:r>
              <a:rPr lang="en-US" sz="2400" dirty="0" err="1"/>
              <a:t>Tj</a:t>
            </a:r>
            <a:r>
              <a:rPr lang="en-US" sz="2400" dirty="0"/>
              <a:t>), and Ti completes its read phase before </a:t>
            </a:r>
            <a:r>
              <a:rPr lang="en-US" sz="2400" dirty="0" err="1"/>
              <a:t>Tj</a:t>
            </a:r>
            <a:r>
              <a:rPr lang="en-US" sz="2400" dirty="0"/>
              <a:t> completes  its read phase.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322" y="5393496"/>
            <a:ext cx="89051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Tj</a:t>
            </a:r>
            <a:r>
              <a:rPr lang="en-US" b="1" dirty="0"/>
              <a:t> doesn’t read or write anything Ti wrote (but Ti may read something </a:t>
            </a:r>
            <a:r>
              <a:rPr lang="en-US" b="1" dirty="0" err="1"/>
              <a:t>Tj</a:t>
            </a:r>
            <a:r>
              <a:rPr lang="en-US" b="1" dirty="0"/>
              <a:t> writes).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Ti definitely won’t see any of </a:t>
            </a:r>
            <a:r>
              <a:rPr lang="en-US" b="1" dirty="0" err="1"/>
              <a:t>Tj’s</a:t>
            </a:r>
            <a:r>
              <a:rPr lang="en-US" b="1" dirty="0"/>
              <a:t> writes, because it finishes reading before </a:t>
            </a:r>
            <a:r>
              <a:rPr lang="en-US" b="1" dirty="0" err="1"/>
              <a:t>Tj</a:t>
            </a:r>
            <a:r>
              <a:rPr lang="en-US" b="1" dirty="0"/>
              <a:t> starts validation, so Ti ordered before </a:t>
            </a:r>
            <a:r>
              <a:rPr lang="en-US" b="1" dirty="0" err="1"/>
              <a:t>Tj</a:t>
            </a:r>
            <a:r>
              <a:rPr lang="en-US" b="1" dirty="0"/>
              <a:t>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Ti will always  complete its read phase before </a:t>
            </a:r>
            <a:r>
              <a:rPr lang="en-US" b="1" dirty="0" err="1"/>
              <a:t>Tj</a:t>
            </a:r>
            <a:r>
              <a:rPr lang="en-US" b="1" dirty="0"/>
              <a:t> b/c </a:t>
            </a:r>
            <a:r>
              <a:rPr lang="en-US" b="1" dirty="0" err="1"/>
              <a:t>xaction</a:t>
            </a:r>
            <a:r>
              <a:rPr lang="en-US" b="1" dirty="0"/>
              <a:t> IDs assigned after read phase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78824" y="3955817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9694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W(Ti) ∩ R(</a:t>
            </a:r>
            <a:r>
              <a:rPr lang="en-US" dirty="0" err="1"/>
              <a:t>Tj</a:t>
            </a:r>
            <a:r>
              <a:rPr lang="en-US" dirty="0"/>
              <a:t>) = { }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15411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R(Ti) ∩ W(</a:t>
            </a:r>
            <a:r>
              <a:rPr lang="en-US" dirty="0" err="1"/>
              <a:t>Tj</a:t>
            </a:r>
            <a:r>
              <a:rPr lang="en-US" dirty="0"/>
              <a:t>) ≠ { }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89377" y="2852006"/>
            <a:ext cx="189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W(Ti) ∩ W(</a:t>
            </a:r>
            <a:r>
              <a:rPr lang="en-US" dirty="0" err="1"/>
              <a:t>Tj</a:t>
            </a:r>
            <a:r>
              <a:rPr lang="en-US" dirty="0"/>
              <a:t>) = { }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13141" y="271898"/>
            <a:ext cx="38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R(</a:t>
            </a:r>
            <a:r>
              <a:rPr lang="en-US" i="1" dirty="0" err="1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) intersects W(</a:t>
            </a:r>
            <a:r>
              <a:rPr lang="en-US" i="1" dirty="0" err="1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), i.e., </a:t>
            </a:r>
            <a:r>
              <a:rPr lang="en-US" i="1" dirty="0" err="1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Ti</a:t>
            </a:r>
            <a:r>
              <a:rPr lang="en-US" i="1" dirty="0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 read something </a:t>
            </a:r>
            <a:r>
              <a:rPr lang="en-US" i="1" dirty="0" err="1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Tj</a:t>
            </a:r>
            <a:r>
              <a:rPr lang="en-US" i="1" dirty="0">
                <a:latin typeface="Avenir Light Oblique" panose="020B0402020203090204" pitchFamily="34" charset="77"/>
                <a:ea typeface="Apple Casual" charset="0"/>
                <a:cs typeface="Apple Casual" charset="0"/>
              </a:rPr>
              <a:t> wrote</a:t>
            </a:r>
          </a:p>
        </p:txBody>
      </p:sp>
      <p:sp>
        <p:nvSpPr>
          <p:cNvPr id="36" name="Freeform 35"/>
          <p:cNvSpPr/>
          <p:nvPr/>
        </p:nvSpPr>
        <p:spPr>
          <a:xfrm>
            <a:off x="3844920" y="757035"/>
            <a:ext cx="1215957" cy="525294"/>
          </a:xfrm>
          <a:custGeom>
            <a:avLst/>
            <a:gdLst>
              <a:gd name="connsiteX0" fmla="*/ 0 w 1215957"/>
              <a:gd name="connsiteY0" fmla="*/ 525294 h 525294"/>
              <a:gd name="connsiteX1" fmla="*/ 642025 w 1215957"/>
              <a:gd name="connsiteY1" fmla="*/ 418289 h 525294"/>
              <a:gd name="connsiteX2" fmla="*/ 1215957 w 1215957"/>
              <a:gd name="connsiteY2" fmla="*/ 0 h 5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957" h="525294">
                <a:moveTo>
                  <a:pt x="0" y="525294"/>
                </a:moveTo>
                <a:cubicBezTo>
                  <a:pt x="219683" y="515566"/>
                  <a:pt x="439366" y="505838"/>
                  <a:pt x="642025" y="418289"/>
                </a:cubicBezTo>
                <a:cubicBezTo>
                  <a:pt x="844685" y="330740"/>
                  <a:pt x="1215957" y="0"/>
                  <a:pt x="121595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0" grpId="0"/>
      <p:bldP spid="33" grpId="0"/>
      <p:bldP spid="34" grpId="0"/>
      <p:bldP spid="35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A141-67F4-8647-AF95-9EA79900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 conditions apply, abort!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68FA2-D67F-E04B-A35B-83EA148CD076}"/>
              </a:ext>
            </a:extLst>
          </p:cNvPr>
          <p:cNvSpPr/>
          <p:nvPr/>
        </p:nvSpPr>
        <p:spPr>
          <a:xfrm>
            <a:off x="628650" y="1823211"/>
            <a:ext cx="77662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Restating previous rules, aborts required if:</a:t>
            </a:r>
          </a:p>
          <a:p>
            <a:endParaRPr lang="en-US" sz="2400" dirty="0"/>
          </a:p>
          <a:p>
            <a:r>
              <a:rPr lang="en-US" sz="2400" dirty="0"/>
              <a:t>1) W(</a:t>
            </a:r>
            <a:r>
              <a:rPr lang="en-US" sz="2400" dirty="0" err="1"/>
              <a:t>Ti</a:t>
            </a:r>
            <a:r>
              <a:rPr lang="en-US" sz="2400" dirty="0"/>
              <a:t>) ∩ R(</a:t>
            </a:r>
            <a:r>
              <a:rPr lang="en-US" sz="2400" dirty="0" err="1"/>
              <a:t>Tj</a:t>
            </a:r>
            <a:r>
              <a:rPr lang="en-US" sz="2400" dirty="0"/>
              <a:t>) ≠ { },  and </a:t>
            </a:r>
            <a:r>
              <a:rPr lang="en-US" sz="2400" dirty="0" err="1"/>
              <a:t>Ti</a:t>
            </a:r>
            <a:r>
              <a:rPr lang="en-US" sz="2400" dirty="0"/>
              <a:t> does not finish writing before </a:t>
            </a:r>
            <a:r>
              <a:rPr lang="en-US" sz="2400" dirty="0" err="1"/>
              <a:t>Tj</a:t>
            </a:r>
            <a:r>
              <a:rPr lang="en-US" sz="2400" dirty="0"/>
              <a:t> starts, </a:t>
            </a:r>
            <a:r>
              <a:rPr lang="en-US" sz="2400" dirty="0" err="1"/>
              <a:t>Tj</a:t>
            </a:r>
            <a:r>
              <a:rPr lang="en-US" sz="2400" dirty="0"/>
              <a:t> must abort, because </a:t>
            </a:r>
            <a:r>
              <a:rPr lang="en-US" sz="2400" dirty="0" err="1"/>
              <a:t>Tj</a:t>
            </a:r>
            <a:r>
              <a:rPr lang="en-US" sz="2400" dirty="0"/>
              <a:t> may have only some of what </a:t>
            </a:r>
            <a:r>
              <a:rPr lang="en-US" sz="2400" dirty="0" err="1"/>
              <a:t>Ti</a:t>
            </a:r>
            <a:r>
              <a:rPr lang="en-US" sz="2400" dirty="0"/>
              <a:t> wrote</a:t>
            </a:r>
          </a:p>
          <a:p>
            <a:endParaRPr lang="en-US" sz="2400" dirty="0"/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dirty="0"/>
              <a:t>2) W(</a:t>
            </a:r>
            <a:r>
              <a:rPr lang="en-US" sz="2400" dirty="0" err="1"/>
              <a:t>Ti</a:t>
            </a:r>
            <a:r>
              <a:rPr lang="en-US" sz="2400" dirty="0"/>
              <a:t>) ∩ (W(</a:t>
            </a:r>
            <a:r>
              <a:rPr lang="en-US" sz="2400" dirty="0" err="1"/>
              <a:t>Tj</a:t>
            </a:r>
            <a:r>
              <a:rPr lang="en-US" sz="2400" dirty="0"/>
              <a:t>) U R(</a:t>
            </a:r>
            <a:r>
              <a:rPr lang="en-US" sz="2400" dirty="0" err="1"/>
              <a:t>Tj</a:t>
            </a:r>
            <a:r>
              <a:rPr lang="en-US" sz="2400" dirty="0"/>
              <a:t>)) ≠ { }, and </a:t>
            </a:r>
            <a:r>
              <a:rPr lang="en-US" sz="2400" dirty="0" err="1"/>
              <a:t>Tj</a:t>
            </a:r>
            <a:r>
              <a:rPr lang="en-US" sz="2400" dirty="0"/>
              <a:t> overlaps with </a:t>
            </a:r>
            <a:r>
              <a:rPr lang="en-US" sz="2400" dirty="0" err="1"/>
              <a:t>Ti</a:t>
            </a:r>
            <a:r>
              <a:rPr lang="en-US" sz="2400" dirty="0"/>
              <a:t> validation or write phase, </a:t>
            </a:r>
            <a:r>
              <a:rPr lang="en-US" sz="2400" dirty="0" err="1"/>
              <a:t>Tj</a:t>
            </a:r>
            <a:r>
              <a:rPr lang="en-US" sz="2400" dirty="0"/>
              <a:t> must abort because it needs its writes to all appear after </a:t>
            </a:r>
            <a:r>
              <a:rPr lang="en-US" sz="2400" dirty="0" err="1"/>
              <a:t>Ti’s</a:t>
            </a:r>
            <a:r>
              <a:rPr lang="en-US" sz="2400" dirty="0"/>
              <a:t> writes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04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04E8-7066-1446-81B5-EDAABADC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D9A3-26D6-A948-ABBE-3CFD7BD0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Several different implementations designed to provide different levels of concurrency during writeback</a:t>
            </a:r>
          </a:p>
          <a:p>
            <a:endParaRPr lang="en-US" sz="2800" dirty="0"/>
          </a:p>
          <a:p>
            <a:r>
              <a:rPr lang="en-US" sz="2800" dirty="0"/>
              <a:t>Transaction initialization: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B483C-4C88-FD4F-90B8-6671C818DC39}"/>
              </a:ext>
            </a:extLst>
          </p:cNvPr>
          <p:cNvSpPr/>
          <p:nvPr/>
        </p:nvSpPr>
        <p:spPr>
          <a:xfrm>
            <a:off x="1457739" y="4184550"/>
            <a:ext cx="7057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tnc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= 0; // current transaction id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void </a:t>
            </a: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tbegin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{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read_set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= new Set();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write_set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= new Set();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start_tn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tnc</a:t>
            </a: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; //the transaction that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						//finished just before this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						//one started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Courier" pitchFamily="2" charset="0"/>
                <a:ea typeface="MS Mincho" panose="02020609040205080304" pitchFamily="49" charset="-128"/>
                <a:cs typeface="Courier" pitchFamily="2" charset="0"/>
              </a:rPr>
              <a:t>}</a:t>
            </a: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E68-0B1A-2241-B3C0-60332746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53091"/>
            <a:ext cx="7886700" cy="1325563"/>
          </a:xfrm>
        </p:spPr>
        <p:txBody>
          <a:bodyPr/>
          <a:lstStyle/>
          <a:p>
            <a:r>
              <a:rPr lang="en-US" dirty="0"/>
              <a:t>Serial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0013-9C49-5F41-B720-83BBD4AB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246"/>
            <a:ext cx="9316279" cy="5498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validateAndWrite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pastT</a:t>
            </a:r>
            <a:r>
              <a:rPr lang="en-US" sz="2000" dirty="0">
                <a:latin typeface="Courier" pitchFamily="2" charset="0"/>
              </a:rPr>
              <a:t>[], </a:t>
            </a:r>
            <a:r>
              <a:rPr lang="en-US" sz="2000" dirty="0" err="1">
                <a:latin typeface="Courier" pitchFamily="2" charset="0"/>
              </a:rPr>
              <a:t>start_tn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my_read_set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my_write_set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lock();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int </a:t>
            </a:r>
            <a:r>
              <a:rPr lang="en-US" sz="2000" dirty="0" err="1">
                <a:latin typeface="Courier" pitchFamily="2" charset="0"/>
              </a:rPr>
              <a:t>finish_tn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tnc</a:t>
            </a:r>
            <a:r>
              <a:rPr lang="en-US" sz="2000" dirty="0">
                <a:latin typeface="Courier" pitchFamily="2" charset="0"/>
              </a:rPr>
              <a:t>;  //prior transaction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bool valid = true;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for(int t = </a:t>
            </a:r>
            <a:r>
              <a:rPr lang="en-US" sz="2000" dirty="0" err="1">
                <a:latin typeface="Courier" pitchFamily="2" charset="0"/>
              </a:rPr>
              <a:t>start_tn</a:t>
            </a:r>
            <a:r>
              <a:rPr lang="en-US" sz="2000" dirty="0">
                <a:latin typeface="Courier" pitchFamily="2" charset="0"/>
              </a:rPr>
              <a:t> + 1; t &lt;= </a:t>
            </a:r>
            <a:r>
              <a:rPr lang="en-US" sz="2000" dirty="0" err="1">
                <a:latin typeface="Courier" pitchFamily="2" charset="0"/>
              </a:rPr>
              <a:t>finish_tn</a:t>
            </a:r>
            <a:r>
              <a:rPr lang="en-US" sz="2000" dirty="0">
                <a:latin typeface="Courier" pitchFamily="2" charset="0"/>
              </a:rPr>
              <a:t>; t++)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if(</a:t>
            </a:r>
            <a:r>
              <a:rPr lang="en-US" sz="2000" dirty="0" err="1">
                <a:latin typeface="Courier" pitchFamily="2" charset="0"/>
              </a:rPr>
              <a:t>pastT</a:t>
            </a:r>
            <a:r>
              <a:rPr lang="en-US" sz="2000" dirty="0">
                <a:latin typeface="Courier" pitchFamily="2" charset="0"/>
              </a:rPr>
              <a:t>[t].</a:t>
            </a:r>
            <a:r>
              <a:rPr lang="en-US" sz="2000" dirty="0" err="1">
                <a:latin typeface="Courier" pitchFamily="2" charset="0"/>
              </a:rPr>
              <a:t>write_set</a:t>
            </a:r>
            <a:r>
              <a:rPr lang="en-US" sz="2000" dirty="0">
                <a:latin typeface="Courier" pitchFamily="2" charset="0"/>
              </a:rPr>
              <a:t> intersects with </a:t>
            </a:r>
            <a:r>
              <a:rPr lang="en-US" sz="2000" dirty="0" err="1">
                <a:latin typeface="Courier" pitchFamily="2" charset="0"/>
              </a:rPr>
              <a:t>my_read_set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valid = false;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if (valid)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write_phase</a:t>
            </a:r>
            <a:r>
              <a:rPr lang="en-US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tnc</a:t>
            </a:r>
            <a:r>
              <a:rPr lang="en-US" sz="2000" dirty="0">
                <a:latin typeface="Courier" pitchFamily="2" charset="0"/>
              </a:rPr>
              <a:t> = tnc+1;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tn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tnc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unlock();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38EF-49F4-8148-972C-B93130C00A5D}"/>
              </a:ext>
            </a:extLst>
          </p:cNvPr>
          <p:cNvSpPr/>
          <p:nvPr/>
        </p:nvSpPr>
        <p:spPr>
          <a:xfrm>
            <a:off x="4532244" y="4015554"/>
            <a:ext cx="4572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1. W(</a:t>
            </a:r>
            <a:r>
              <a:rPr lang="en-US" dirty="0" err="1"/>
              <a:t>Ti</a:t>
            </a:r>
            <a:r>
              <a:rPr lang="en-US" dirty="0"/>
              <a:t>) ∩ R(</a:t>
            </a:r>
            <a:r>
              <a:rPr lang="en-US" dirty="0" err="1"/>
              <a:t>Tj</a:t>
            </a:r>
            <a:r>
              <a:rPr lang="en-US" dirty="0"/>
              <a:t>) ≠ { },  and </a:t>
            </a:r>
            <a:r>
              <a:rPr lang="en-US" dirty="0" err="1"/>
              <a:t>Tj</a:t>
            </a:r>
            <a:r>
              <a:rPr lang="en-US" dirty="0"/>
              <a:t> does not finish writing before </a:t>
            </a:r>
            <a:r>
              <a:rPr lang="en-US" dirty="0" err="1"/>
              <a:t>Tj</a:t>
            </a:r>
            <a:r>
              <a:rPr lang="en-US" dirty="0"/>
              <a:t> starts, </a:t>
            </a:r>
            <a:r>
              <a:rPr lang="en-US" dirty="0" err="1"/>
              <a:t>Tj</a:t>
            </a:r>
            <a:r>
              <a:rPr lang="en-US" dirty="0"/>
              <a:t> must abort</a:t>
            </a:r>
          </a:p>
          <a:p>
            <a:r>
              <a:rPr lang="en-US" dirty="0"/>
              <a:t>2. W(</a:t>
            </a:r>
            <a:r>
              <a:rPr lang="en-US" dirty="0" err="1"/>
              <a:t>Ti</a:t>
            </a:r>
            <a:r>
              <a:rPr lang="en-US" dirty="0"/>
              <a:t>) ∩ (W(</a:t>
            </a:r>
            <a:r>
              <a:rPr lang="en-US" dirty="0" err="1"/>
              <a:t>Tj</a:t>
            </a:r>
            <a:r>
              <a:rPr lang="en-US" dirty="0"/>
              <a:t>) U R(</a:t>
            </a:r>
            <a:r>
              <a:rPr lang="en-US" dirty="0" err="1"/>
              <a:t>Tj</a:t>
            </a:r>
            <a:r>
              <a:rPr lang="en-US" dirty="0"/>
              <a:t>)) ≠ { }, and </a:t>
            </a:r>
            <a:r>
              <a:rPr lang="en-US" dirty="0" err="1"/>
              <a:t>Tj</a:t>
            </a:r>
            <a:r>
              <a:rPr lang="en-US" dirty="0"/>
              <a:t> overlaps with </a:t>
            </a:r>
            <a:r>
              <a:rPr lang="en-US" dirty="0" err="1"/>
              <a:t>Ti</a:t>
            </a:r>
            <a:r>
              <a:rPr lang="en-US" dirty="0"/>
              <a:t> validation or write phase, </a:t>
            </a:r>
            <a:r>
              <a:rPr lang="en-US" dirty="0" err="1"/>
              <a:t>Tj</a:t>
            </a:r>
            <a:r>
              <a:rPr lang="en-US" dirty="0"/>
              <a:t> must abort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2nd condition doesn’t occur because if </a:t>
            </a:r>
            <a:r>
              <a:rPr lang="en-US" i="1" dirty="0" err="1">
                <a:latin typeface="Helvetica" pitchFamily="2" charset="0"/>
              </a:rPr>
              <a:t>Ti</a:t>
            </a:r>
            <a:r>
              <a:rPr lang="en-US" i="1" dirty="0">
                <a:latin typeface="Helvetica" pitchFamily="2" charset="0"/>
              </a:rPr>
              <a:t> completes its read phase before </a:t>
            </a:r>
            <a:r>
              <a:rPr lang="en-US" i="1" dirty="0" err="1">
                <a:latin typeface="Helvetica" pitchFamily="2" charset="0"/>
              </a:rPr>
              <a:t>Tj</a:t>
            </a:r>
            <a:r>
              <a:rPr lang="en-US" i="1" dirty="0">
                <a:latin typeface="Helvetica" pitchFamily="2" charset="0"/>
              </a:rPr>
              <a:t>, it will also complete its write phase before </a:t>
            </a:r>
            <a:r>
              <a:rPr lang="en-US" i="1" dirty="0" err="1">
                <a:latin typeface="Helvetica" pitchFamily="2" charset="0"/>
              </a:rPr>
              <a:t>Tj</a:t>
            </a:r>
            <a:r>
              <a:rPr lang="en-US" i="1" dirty="0">
                <a:latin typeface="Helvetica" pitchFamily="2" charset="0"/>
              </a:rPr>
              <a:t>. </a:t>
            </a:r>
            <a:endParaRPr lang="en-US" i="1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8C6-115A-0649-996D-6D604C66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E5107F-655B-9645-B102-C6611ABFE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93663"/>
              </p:ext>
            </p:extLst>
          </p:nvPr>
        </p:nvGraphicFramePr>
        <p:xfrm>
          <a:off x="1895061" y="38619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43519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889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8854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0866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6031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0495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13412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6834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77469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37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00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8476CE-C2FE-1D41-BF25-4EAE08D9A534}"/>
              </a:ext>
            </a:extLst>
          </p:cNvPr>
          <p:cNvSpPr/>
          <p:nvPr/>
        </p:nvSpPr>
        <p:spPr>
          <a:xfrm>
            <a:off x="4365052" y="384092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72C9D-8590-0641-AD33-BEAA0B5C2C69}"/>
              </a:ext>
            </a:extLst>
          </p:cNvPr>
          <p:cNvSpPr/>
          <p:nvPr/>
        </p:nvSpPr>
        <p:spPr>
          <a:xfrm>
            <a:off x="4969565" y="384092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9551F-F699-5541-AABE-7B1E0435487F}"/>
              </a:ext>
            </a:extLst>
          </p:cNvPr>
          <p:cNvSpPr/>
          <p:nvPr/>
        </p:nvSpPr>
        <p:spPr>
          <a:xfrm>
            <a:off x="5574078" y="3840922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CD99B4-B4CC-DB44-AEC9-B94FE223E719}"/>
              </a:ext>
            </a:extLst>
          </p:cNvPr>
          <p:cNvGrpSpPr/>
          <p:nvPr/>
        </p:nvGrpSpPr>
        <p:grpSpPr>
          <a:xfrm>
            <a:off x="5383461" y="2975112"/>
            <a:ext cx="1499128" cy="865810"/>
            <a:chOff x="5383461" y="2975112"/>
            <a:chExt cx="1499128" cy="865810"/>
          </a:xfrm>
        </p:grpSpPr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A695BEE6-615D-E848-9F40-D1A1391857A1}"/>
                </a:ext>
              </a:extLst>
            </p:cNvPr>
            <p:cNvSpPr/>
            <p:nvPr/>
          </p:nvSpPr>
          <p:spPr>
            <a:xfrm>
              <a:off x="5749485" y="3408017"/>
              <a:ext cx="214430" cy="432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F578C5-A4F5-0942-B0DC-8F17EADEBDA8}"/>
                </a:ext>
              </a:extLst>
            </p:cNvPr>
            <p:cNvSpPr txBox="1"/>
            <p:nvPr/>
          </p:nvSpPr>
          <p:spPr>
            <a:xfrm>
              <a:off x="5383461" y="2975112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tnc</a:t>
              </a:r>
              <a:r>
                <a:rPr lang="en-US" dirty="0"/>
                <a:t> (</a:t>
              </a:r>
              <a:r>
                <a:rPr lang="en-US" dirty="0" err="1"/>
                <a:t>finish_tn</a:t>
              </a:r>
              <a:r>
                <a:rPr lang="en-US" dirty="0"/>
                <a:t>)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367A61-5FEF-5942-A020-DEACD7C98985}"/>
              </a:ext>
            </a:extLst>
          </p:cNvPr>
          <p:cNvSpPr txBox="1"/>
          <p:nvPr/>
        </p:nvSpPr>
        <p:spPr>
          <a:xfrm>
            <a:off x="4344753" y="4263188"/>
            <a:ext cx="350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Transactions that validated and wrote while this transaction was in read phase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CABD74-4355-0746-B1E5-F16701073A43}"/>
              </a:ext>
            </a:extLst>
          </p:cNvPr>
          <p:cNvGrpSpPr/>
          <p:nvPr/>
        </p:nvGrpSpPr>
        <p:grpSpPr>
          <a:xfrm>
            <a:off x="2596227" y="1744340"/>
            <a:ext cx="2809461" cy="2117565"/>
            <a:chOff x="2596227" y="1744340"/>
            <a:chExt cx="2809461" cy="211756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65698AF-F9E3-D840-AD7D-BED941AC13FD}"/>
                </a:ext>
              </a:extLst>
            </p:cNvPr>
            <p:cNvSpPr/>
            <p:nvPr/>
          </p:nvSpPr>
          <p:spPr>
            <a:xfrm>
              <a:off x="3893743" y="3429000"/>
              <a:ext cx="214430" cy="432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BED817-9D8C-8143-AD97-68AF2C6861B5}"/>
                </a:ext>
              </a:extLst>
            </p:cNvPr>
            <p:cNvSpPr txBox="1"/>
            <p:nvPr/>
          </p:nvSpPr>
          <p:spPr>
            <a:xfrm>
              <a:off x="3527719" y="2996095"/>
              <a:ext cx="927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start_tn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3868-AA72-4146-A785-F517F9E392AB}"/>
                </a:ext>
              </a:extLst>
            </p:cNvPr>
            <p:cNvSpPr txBox="1"/>
            <p:nvPr/>
          </p:nvSpPr>
          <p:spPr>
            <a:xfrm>
              <a:off x="2596227" y="1744340"/>
              <a:ext cx="28094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Last transaction that validated before this transaction started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60637F-311C-C14B-AF4C-9EE184731757}"/>
              </a:ext>
            </a:extLst>
          </p:cNvPr>
          <p:cNvSpPr txBox="1"/>
          <p:nvPr/>
        </p:nvSpPr>
        <p:spPr>
          <a:xfrm>
            <a:off x="1002127" y="5848455"/>
            <a:ext cx="55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Have to compare against T6, T7, and T8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7DEFD6-FBDD-5448-8400-2ADC85019D03}"/>
              </a:ext>
            </a:extLst>
          </p:cNvPr>
          <p:cNvSpPr/>
          <p:nvPr/>
        </p:nvSpPr>
        <p:spPr>
          <a:xfrm>
            <a:off x="6163381" y="3831462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T9</a:t>
            </a:r>
          </a:p>
        </p:txBody>
      </p:sp>
    </p:spTree>
    <p:extLst>
      <p:ext uri="{BB962C8B-B14F-4D97-AF65-F5344CB8AC3E}">
        <p14:creationId xmlns:p14="http://schemas.microsoft.com/office/powerpoint/2010/main" val="25642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9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Properties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tomicity</a:t>
            </a:r>
            <a:r>
              <a:rPr lang="en-US" dirty="0"/>
              <a:t> – many actions look like one; “all or nothing”</a:t>
            </a:r>
          </a:p>
          <a:p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onsistency</a:t>
            </a:r>
            <a:r>
              <a:rPr lang="en-US" dirty="0"/>
              <a:t>  – database preserves invariants </a:t>
            </a:r>
          </a:p>
          <a:p>
            <a:r>
              <a:rPr lang="en-US" b="1" dirty="0"/>
              <a:t>I</a:t>
            </a:r>
            <a:r>
              <a:rPr lang="en-US" dirty="0"/>
              <a:t> solation – concurrent actions don’t see each other’s results</a:t>
            </a:r>
          </a:p>
          <a:p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err="1"/>
              <a:t>urability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completed actions in effect after crash (“recoverable”)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1E9-4B62-374F-8405-627C8E1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EC72-976F-F740-B0A7-FA48CD2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7" y="1085396"/>
            <a:ext cx="842826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Which of the following transaction sets would serial validation allow to commit, assuming the transactions are concurrent and </a:t>
            </a:r>
            <a:r>
              <a:rPr lang="en-US" sz="2400" dirty="0" err="1"/>
              <a:t>Ti</a:t>
            </a:r>
            <a:r>
              <a:rPr lang="en-US" sz="2400" dirty="0"/>
              <a:t> completes its write phase before </a:t>
            </a:r>
            <a:r>
              <a:rPr lang="en-US" sz="2400" dirty="0" err="1"/>
              <a:t>Tj</a:t>
            </a:r>
            <a:r>
              <a:rPr lang="en-US" sz="2400" dirty="0"/>
              <a:t> starts its write phase ∀ </a:t>
            </a:r>
            <a:r>
              <a:rPr lang="en-US" sz="2400" dirty="0" err="1"/>
              <a:t>i</a:t>
            </a:r>
            <a:r>
              <a:rPr lang="en-US" sz="2400" dirty="0"/>
              <a:t> &lt; 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10833-A184-1749-964D-DB009F3AA16F}"/>
              </a:ext>
            </a:extLst>
          </p:cNvPr>
          <p:cNvSpPr/>
          <p:nvPr/>
        </p:nvSpPr>
        <p:spPr>
          <a:xfrm>
            <a:off x="232229" y="2548926"/>
            <a:ext cx="3309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Aborts required if:</a:t>
            </a:r>
          </a:p>
          <a:p>
            <a:endParaRPr lang="en-US" dirty="0"/>
          </a:p>
          <a:p>
            <a:r>
              <a:rPr lang="en-US" dirty="0"/>
              <a:t>1) W(</a:t>
            </a:r>
            <a:r>
              <a:rPr lang="en-US" dirty="0" err="1"/>
              <a:t>Ti</a:t>
            </a:r>
            <a:r>
              <a:rPr lang="en-US" dirty="0"/>
              <a:t>) ∩ R(</a:t>
            </a:r>
            <a:r>
              <a:rPr lang="en-US" dirty="0" err="1"/>
              <a:t>Tj</a:t>
            </a:r>
            <a:r>
              <a:rPr lang="en-US" dirty="0"/>
              <a:t>) ≠ { },  and </a:t>
            </a:r>
            <a:r>
              <a:rPr lang="en-US" dirty="0" err="1"/>
              <a:t>Ti</a:t>
            </a:r>
            <a:r>
              <a:rPr lang="en-US" dirty="0"/>
              <a:t> does not finish writing before </a:t>
            </a:r>
            <a:r>
              <a:rPr lang="en-US" dirty="0" err="1"/>
              <a:t>Tj</a:t>
            </a:r>
            <a:r>
              <a:rPr lang="en-US" dirty="0"/>
              <a:t> starts, </a:t>
            </a:r>
            <a:r>
              <a:rPr lang="en-US" dirty="0" err="1"/>
              <a:t>Tj</a:t>
            </a:r>
            <a:r>
              <a:rPr lang="en-US" dirty="0"/>
              <a:t> must abort, because </a:t>
            </a:r>
            <a:r>
              <a:rPr lang="en-US" dirty="0" err="1"/>
              <a:t>Tj</a:t>
            </a:r>
            <a:r>
              <a:rPr lang="en-US" dirty="0"/>
              <a:t> may have only some of what </a:t>
            </a:r>
            <a:r>
              <a:rPr lang="en-US" dirty="0" err="1"/>
              <a:t>Ti</a:t>
            </a:r>
            <a:r>
              <a:rPr lang="en-US" dirty="0"/>
              <a:t> wrote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2) W(</a:t>
            </a:r>
            <a:r>
              <a:rPr lang="en-US" dirty="0" err="1"/>
              <a:t>Ti</a:t>
            </a:r>
            <a:r>
              <a:rPr lang="en-US" dirty="0"/>
              <a:t>) ∩ (W(</a:t>
            </a:r>
            <a:r>
              <a:rPr lang="en-US" dirty="0" err="1"/>
              <a:t>Tj</a:t>
            </a:r>
            <a:r>
              <a:rPr lang="en-US" dirty="0"/>
              <a:t>) U R(</a:t>
            </a:r>
            <a:r>
              <a:rPr lang="en-US" dirty="0" err="1"/>
              <a:t>Tj</a:t>
            </a:r>
            <a:r>
              <a:rPr lang="en-US" dirty="0"/>
              <a:t>)) ≠ { } , and </a:t>
            </a:r>
            <a:r>
              <a:rPr lang="en-US" dirty="0" err="1"/>
              <a:t>Tj</a:t>
            </a:r>
            <a:r>
              <a:rPr lang="en-US" dirty="0"/>
              <a:t> overlaps with </a:t>
            </a:r>
            <a:r>
              <a:rPr lang="en-US" dirty="0" err="1"/>
              <a:t>Ti</a:t>
            </a:r>
            <a:r>
              <a:rPr lang="en-US" dirty="0"/>
              <a:t> validation or write phase, </a:t>
            </a:r>
            <a:r>
              <a:rPr lang="en-US" dirty="0" err="1"/>
              <a:t>Tj</a:t>
            </a:r>
            <a:r>
              <a:rPr lang="en-US" dirty="0"/>
              <a:t> must abort because it needs its writes to all appear after </a:t>
            </a:r>
            <a:r>
              <a:rPr lang="en-US" dirty="0" err="1"/>
              <a:t>Ti’s</a:t>
            </a:r>
            <a:r>
              <a:rPr lang="en-US" dirty="0"/>
              <a:t> writes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CB95C-53A8-8B4F-A54A-93D6D6A49333}"/>
              </a:ext>
            </a:extLst>
          </p:cNvPr>
          <p:cNvSpPr txBox="1"/>
          <p:nvPr/>
        </p:nvSpPr>
        <p:spPr>
          <a:xfrm>
            <a:off x="4223657" y="2642484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T1	T2</a:t>
            </a:r>
          </a:p>
          <a:p>
            <a:r>
              <a:rPr lang="en-US" dirty="0"/>
              <a:t>RA	RC</a:t>
            </a:r>
          </a:p>
          <a:p>
            <a:r>
              <a:rPr lang="en-US" dirty="0"/>
              <a:t>WA	WA</a:t>
            </a:r>
          </a:p>
          <a:p>
            <a:r>
              <a:rPr lang="en-US" dirty="0"/>
              <a:t>RB	</a:t>
            </a:r>
          </a:p>
          <a:p>
            <a:r>
              <a:rPr lang="en-US" dirty="0"/>
              <a:t>WB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BA352-E1BE-E64E-A3F9-BA96522D1B0E}"/>
              </a:ext>
            </a:extLst>
          </p:cNvPr>
          <p:cNvSpPr txBox="1"/>
          <p:nvPr/>
        </p:nvSpPr>
        <p:spPr>
          <a:xfrm>
            <a:off x="4223656" y="4617867"/>
            <a:ext cx="274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T1	T2	T3</a:t>
            </a:r>
          </a:p>
          <a:p>
            <a:r>
              <a:rPr lang="en-US" dirty="0"/>
              <a:t>RA	RB	RA</a:t>
            </a:r>
          </a:p>
          <a:p>
            <a:r>
              <a:rPr lang="en-US" dirty="0"/>
              <a:t>WA	WB	RC</a:t>
            </a:r>
          </a:p>
          <a:p>
            <a:r>
              <a:rPr lang="en-US" dirty="0"/>
              <a:t>		WC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2FBA-E887-8540-A120-3A733DB6D4C0}"/>
              </a:ext>
            </a:extLst>
          </p:cNvPr>
          <p:cNvSpPr txBox="1"/>
          <p:nvPr/>
        </p:nvSpPr>
        <p:spPr>
          <a:xfrm>
            <a:off x="6477906" y="2642484"/>
            <a:ext cx="200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T1	T2</a:t>
            </a:r>
          </a:p>
          <a:p>
            <a:r>
              <a:rPr lang="en-US" dirty="0"/>
              <a:t>RA	RA</a:t>
            </a:r>
          </a:p>
          <a:p>
            <a:r>
              <a:rPr lang="en-US" dirty="0"/>
              <a:t>WA	RB</a:t>
            </a:r>
          </a:p>
          <a:p>
            <a:r>
              <a:rPr lang="en-US" dirty="0"/>
              <a:t>	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6D760-CABB-C440-A624-107987A70425}"/>
              </a:ext>
            </a:extLst>
          </p:cNvPr>
          <p:cNvSpPr txBox="1"/>
          <p:nvPr/>
        </p:nvSpPr>
        <p:spPr>
          <a:xfrm>
            <a:off x="3759200" y="2657882"/>
            <a:ext cx="4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AECB6-BF2B-CE4A-B5BF-08C5D0CE782D}"/>
              </a:ext>
            </a:extLst>
          </p:cNvPr>
          <p:cNvSpPr txBox="1"/>
          <p:nvPr/>
        </p:nvSpPr>
        <p:spPr>
          <a:xfrm>
            <a:off x="3734706" y="4617867"/>
            <a:ext cx="4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A5A8C-5DD7-4644-BB09-356968732B02}"/>
              </a:ext>
            </a:extLst>
          </p:cNvPr>
          <p:cNvSpPr txBox="1"/>
          <p:nvPr/>
        </p:nvSpPr>
        <p:spPr>
          <a:xfrm>
            <a:off x="6047012" y="2642484"/>
            <a:ext cx="4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67B4-8632-4245-8B4A-31A8B6A77185}"/>
              </a:ext>
            </a:extLst>
          </p:cNvPr>
          <p:cNvSpPr txBox="1"/>
          <p:nvPr/>
        </p:nvSpPr>
        <p:spPr>
          <a:xfrm>
            <a:off x="4995220" y="3602204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Blind write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0AD254DA-5CB3-994D-994F-729076A4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5428" y="2350956"/>
            <a:ext cx="630404" cy="630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57E5D4-8CD8-8E4B-83EB-64920FCAB50D}"/>
              </a:ext>
            </a:extLst>
          </p:cNvPr>
          <p:cNvSpPr txBox="1"/>
          <p:nvPr/>
        </p:nvSpPr>
        <p:spPr>
          <a:xfrm>
            <a:off x="5573485" y="4150590"/>
            <a:ext cx="130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458CC-CE9E-F141-BAA3-549C2415CB26}"/>
              </a:ext>
            </a:extLst>
          </p:cNvPr>
          <p:cNvSpPr txBox="1"/>
          <p:nvPr/>
        </p:nvSpPr>
        <p:spPr>
          <a:xfrm>
            <a:off x="6942777" y="2164205"/>
            <a:ext cx="130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11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3BD-2188-1145-8C7C-092964F2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w/ Serial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F15B-3712-3640-AD9A-9364207A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transaction can commit at a time</a:t>
            </a:r>
          </a:p>
          <a:p>
            <a:pPr lvl="1"/>
            <a:r>
              <a:rPr lang="en-US" dirty="0"/>
              <a:t>Severely limits transaction throughput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Reduce critical sections</a:t>
            </a:r>
          </a:p>
          <a:p>
            <a:pPr lvl="1"/>
            <a:r>
              <a:rPr lang="en-US" dirty="0"/>
              <a:t>Allow multiple transactions to write at a time</a:t>
            </a:r>
          </a:p>
          <a:p>
            <a:pPr lvl="1"/>
            <a:r>
              <a:rPr lang="en-US" dirty="0"/>
              <a:t>Check that concurrent writers didn’t intersect committing transactions write set (condition #2)</a:t>
            </a:r>
          </a:p>
        </p:txBody>
      </p:sp>
    </p:spTree>
    <p:extLst>
      <p:ext uri="{BB962C8B-B14F-4D97-AF65-F5344CB8AC3E}">
        <p14:creationId xmlns:p14="http://schemas.microsoft.com/office/powerpoint/2010/main" val="393618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8349-BFCD-2846-8079-BBD772D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6749-1B3D-6044-87D8-46AD13B8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" y="1432871"/>
            <a:ext cx="8113645" cy="38595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List&lt;Transaction&gt; active = new List();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" pitchFamily="2" charset="0"/>
              </a:rPr>
              <a:t>validateAndWrite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pastT</a:t>
            </a:r>
            <a:r>
              <a:rPr lang="en-US" sz="1400" dirty="0">
                <a:latin typeface="Courier" pitchFamily="2" charset="0"/>
              </a:rPr>
              <a:t>[], </a:t>
            </a:r>
            <a:r>
              <a:rPr lang="en-US" sz="1400" dirty="0" err="1">
                <a:latin typeface="Courier" pitchFamily="2" charset="0"/>
              </a:rPr>
              <a:t>start_tn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		</a:t>
            </a:r>
            <a:r>
              <a:rPr lang="en-US" sz="1400" dirty="0" err="1">
                <a:latin typeface="Courier" pitchFamily="2" charset="0"/>
              </a:rPr>
              <a:t>my_read_set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my_write_set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lock();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int </a:t>
            </a:r>
            <a:r>
              <a:rPr lang="en-US" sz="1400" dirty="0" err="1">
                <a:latin typeface="Courier" pitchFamily="2" charset="0"/>
              </a:rPr>
              <a:t>finish_tn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tnc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//transactions writing concurrently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List&lt;Transaction&gt; </a:t>
            </a:r>
            <a:r>
              <a:rPr lang="en-US" sz="1400" dirty="0" err="1">
                <a:latin typeface="Courier" pitchFamily="2" charset="0"/>
              </a:rPr>
              <a:t>finish_active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active.copy</a:t>
            </a:r>
            <a:r>
              <a:rPr lang="en-US" sz="1400" dirty="0">
                <a:latin typeface="Courier" pitchFamily="2" charset="0"/>
              </a:rPr>
              <a:t>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active.append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me.id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unlock();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bool valid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for(int t = </a:t>
            </a:r>
            <a:r>
              <a:rPr lang="en-US" sz="1400" dirty="0" err="1">
                <a:latin typeface="Courier" pitchFamily="2" charset="0"/>
              </a:rPr>
              <a:t>start_tn</a:t>
            </a:r>
            <a:r>
              <a:rPr lang="en-US" sz="1400" dirty="0">
                <a:latin typeface="Courier" pitchFamily="2" charset="0"/>
              </a:rPr>
              <a:t> + 1; t &lt;= </a:t>
            </a:r>
            <a:r>
              <a:rPr lang="en-US" sz="1400" dirty="0" err="1">
                <a:latin typeface="Courier" pitchFamily="2" charset="0"/>
              </a:rPr>
              <a:t>finish_tn</a:t>
            </a:r>
            <a:r>
              <a:rPr lang="en-US" sz="1400" dirty="0">
                <a:latin typeface="Courier" pitchFamily="2" charset="0"/>
              </a:rPr>
              <a:t>; t++)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    if(</a:t>
            </a:r>
            <a:r>
              <a:rPr lang="en-US" sz="1400" dirty="0" err="1">
                <a:latin typeface="Courier" pitchFamily="2" charset="0"/>
              </a:rPr>
              <a:t>pastT</a:t>
            </a:r>
            <a:r>
              <a:rPr lang="en-US" sz="1400" dirty="0">
                <a:latin typeface="Courier" pitchFamily="2" charset="0"/>
              </a:rPr>
              <a:t>[t].</a:t>
            </a:r>
            <a:r>
              <a:rPr lang="en-US" sz="1400" dirty="0" err="1">
                <a:latin typeface="Courier" pitchFamily="2" charset="0"/>
              </a:rPr>
              <a:t>write_set</a:t>
            </a:r>
            <a:r>
              <a:rPr lang="en-US" sz="1400" dirty="0">
                <a:latin typeface="Courier" pitchFamily="2" charset="0"/>
              </a:rPr>
              <a:t> intersects with </a:t>
            </a:r>
            <a:r>
              <a:rPr lang="en-US" sz="1400" dirty="0" err="1">
                <a:latin typeface="Courier" pitchFamily="2" charset="0"/>
              </a:rPr>
              <a:t>my_read_set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        valid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for (id t : </a:t>
            </a:r>
            <a:r>
              <a:rPr lang="en-US" sz="1400" dirty="0" err="1">
                <a:latin typeface="Courier" pitchFamily="2" charset="0"/>
              </a:rPr>
              <a:t>finish_active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    if(</a:t>
            </a:r>
            <a:r>
              <a:rPr lang="en-US" sz="1400" dirty="0" err="1">
                <a:latin typeface="Courier" pitchFamily="2" charset="0"/>
              </a:rPr>
              <a:t>pastT</a:t>
            </a:r>
            <a:r>
              <a:rPr lang="en-US" sz="1400" dirty="0">
                <a:latin typeface="Courier" pitchFamily="2" charset="0"/>
              </a:rPr>
              <a:t>[t].</a:t>
            </a:r>
            <a:r>
              <a:rPr lang="en-US" sz="1400" dirty="0" err="1">
                <a:latin typeface="Courier" pitchFamily="2" charset="0"/>
              </a:rPr>
              <a:t>write_set</a:t>
            </a:r>
            <a:r>
              <a:rPr lang="en-US" sz="1400" dirty="0">
                <a:latin typeface="Courier" pitchFamily="2" charset="0"/>
              </a:rPr>
              <a:t> intersects with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			(</a:t>
            </a:r>
            <a:r>
              <a:rPr lang="en-US" sz="1400" dirty="0" err="1">
                <a:latin typeface="Courier" pitchFamily="2" charset="0"/>
              </a:rPr>
              <a:t>my_read_set</a:t>
            </a:r>
            <a:r>
              <a:rPr lang="en-US" sz="1400" dirty="0">
                <a:latin typeface="Courier" pitchFamily="2" charset="0"/>
              </a:rPr>
              <a:t> U </a:t>
            </a:r>
            <a:r>
              <a:rPr lang="en-US" sz="1400" dirty="0" err="1">
                <a:latin typeface="Courier" pitchFamily="2" charset="0"/>
              </a:rPr>
              <a:t>my_write_set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          valid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5F0A0-8878-F247-BA3A-628FC041C05F}"/>
              </a:ext>
            </a:extLst>
          </p:cNvPr>
          <p:cNvSpPr/>
          <p:nvPr/>
        </p:nvSpPr>
        <p:spPr>
          <a:xfrm>
            <a:off x="5723695" y="289980"/>
            <a:ext cx="3567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 if(valid)  {</a:t>
            </a:r>
          </a:p>
          <a:p>
            <a:r>
              <a:rPr lang="en-US" sz="1400" dirty="0">
                <a:latin typeface="Courier" pitchFamily="2" charset="0"/>
              </a:rPr>
              <a:t> //note that concurrent writes </a:t>
            </a:r>
          </a:p>
          <a:p>
            <a:r>
              <a:rPr lang="en-US" sz="1400" dirty="0">
                <a:latin typeface="Courier" pitchFamily="2" charset="0"/>
              </a:rPr>
              <a:t> //are all to different objects</a:t>
            </a:r>
          </a:p>
          <a:p>
            <a:r>
              <a:rPr lang="en-US" sz="1400" dirty="0">
                <a:latin typeface="Courier" pitchFamily="2" charset="0"/>
              </a:rPr>
              <a:t>       </a:t>
            </a:r>
            <a:r>
              <a:rPr lang="en-US" sz="1400" dirty="0" err="1">
                <a:latin typeface="Courier" pitchFamily="2" charset="0"/>
              </a:rPr>
              <a:t>write_phase</a:t>
            </a:r>
            <a:r>
              <a:rPr lang="en-US" sz="1400" dirty="0">
                <a:latin typeface="Courier" pitchFamily="2" charset="0"/>
              </a:rPr>
              <a:t>();  </a:t>
            </a:r>
          </a:p>
          <a:p>
            <a:r>
              <a:rPr lang="en-US" sz="1400" dirty="0">
                <a:latin typeface="Courier" pitchFamily="2" charset="0"/>
              </a:rPr>
              <a:t>        lock();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 err="1">
                <a:latin typeface="Courier" pitchFamily="2" charset="0"/>
              </a:rPr>
              <a:t>tnc</a:t>
            </a:r>
            <a:r>
              <a:rPr lang="en-US" sz="1400" dirty="0">
                <a:latin typeface="Courier" pitchFamily="2" charset="0"/>
              </a:rPr>
              <a:t> = tnc+1;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 err="1">
                <a:latin typeface="Courier" pitchFamily="2" charset="0"/>
              </a:rPr>
              <a:t>tn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tnc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 err="1">
                <a:latin typeface="Courier" pitchFamily="2" charset="0"/>
              </a:rPr>
              <a:t>active.remove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me.id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r>
              <a:rPr lang="en-US" sz="1400" dirty="0">
                <a:latin typeface="Courier" pitchFamily="2" charset="0"/>
              </a:rPr>
              <a:t>        unlock();</a:t>
            </a:r>
          </a:p>
          <a:p>
            <a:r>
              <a:rPr lang="en-US" sz="1400" dirty="0">
                <a:latin typeface="Courier" pitchFamily="2" charset="0"/>
              </a:rPr>
              <a:t>} else {</a:t>
            </a:r>
          </a:p>
          <a:p>
            <a:r>
              <a:rPr lang="en-US" sz="1400" dirty="0">
                <a:latin typeface="Courier" pitchFamily="2" charset="0"/>
              </a:rPr>
              <a:t>        lock();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 err="1">
                <a:latin typeface="Courier" pitchFamily="2" charset="0"/>
              </a:rPr>
              <a:t>active.remove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me.id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r>
              <a:rPr lang="en-US" sz="1400" dirty="0">
                <a:latin typeface="Courier" pitchFamily="2" charset="0"/>
              </a:rPr>
              <a:t>        unlock();	</a:t>
            </a:r>
          </a:p>
          <a:p>
            <a:r>
              <a:rPr lang="en-US" sz="1400" dirty="0">
                <a:latin typeface="Courier" pitchFamily="2" charset="0"/>
              </a:rPr>
              <a:t>}} 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8C6D282-9783-B145-A574-A4517ADC2C8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 flipH="1" flipV="1">
            <a:off x="3299914" y="1084988"/>
            <a:ext cx="5002450" cy="3412434"/>
          </a:xfrm>
          <a:prstGeom prst="bentConnector5">
            <a:avLst>
              <a:gd name="adj1" fmla="val -4570"/>
              <a:gd name="adj2" fmla="val 144211"/>
              <a:gd name="adj3" fmla="val 104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CDC6EC2-D4BC-A342-B8FE-07A350888612}"/>
              </a:ext>
            </a:extLst>
          </p:cNvPr>
          <p:cNvSpPr/>
          <p:nvPr/>
        </p:nvSpPr>
        <p:spPr>
          <a:xfrm>
            <a:off x="375202" y="5581934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1. W(</a:t>
            </a:r>
            <a:r>
              <a:rPr lang="en-US" dirty="0" err="1"/>
              <a:t>Ti</a:t>
            </a:r>
            <a:r>
              <a:rPr lang="en-US" dirty="0"/>
              <a:t>) ∩ R(</a:t>
            </a:r>
            <a:r>
              <a:rPr lang="en-US" dirty="0" err="1"/>
              <a:t>Tj</a:t>
            </a:r>
            <a:r>
              <a:rPr lang="en-US" dirty="0"/>
              <a:t>) ≠ { },  and </a:t>
            </a:r>
            <a:r>
              <a:rPr lang="en-US" dirty="0" err="1"/>
              <a:t>Tj</a:t>
            </a:r>
            <a:r>
              <a:rPr lang="en-US" dirty="0"/>
              <a:t> does not finish writing before </a:t>
            </a:r>
            <a:r>
              <a:rPr lang="en-US" dirty="0" err="1"/>
              <a:t>Tj</a:t>
            </a:r>
            <a:r>
              <a:rPr lang="en-US" dirty="0"/>
              <a:t> starts, </a:t>
            </a:r>
            <a:r>
              <a:rPr lang="en-US" dirty="0" err="1"/>
              <a:t>Tj</a:t>
            </a:r>
            <a:r>
              <a:rPr lang="en-US" dirty="0"/>
              <a:t> must abort</a:t>
            </a:r>
          </a:p>
          <a:p>
            <a:r>
              <a:rPr lang="en-US" dirty="0"/>
              <a:t>2. W(</a:t>
            </a:r>
            <a:r>
              <a:rPr lang="en-US" dirty="0" err="1"/>
              <a:t>Ti</a:t>
            </a:r>
            <a:r>
              <a:rPr lang="en-US" dirty="0"/>
              <a:t>) ∩ (W(</a:t>
            </a:r>
            <a:r>
              <a:rPr lang="en-US" dirty="0" err="1"/>
              <a:t>Tj</a:t>
            </a:r>
            <a:r>
              <a:rPr lang="en-US" dirty="0"/>
              <a:t>) U R(</a:t>
            </a:r>
            <a:r>
              <a:rPr lang="en-US" dirty="0" err="1"/>
              <a:t>Tj</a:t>
            </a:r>
            <a:r>
              <a:rPr lang="en-US" dirty="0"/>
              <a:t>))≠ { }, and </a:t>
            </a:r>
            <a:r>
              <a:rPr lang="en-US" dirty="0" err="1"/>
              <a:t>Tj</a:t>
            </a:r>
            <a:r>
              <a:rPr lang="en-US" dirty="0"/>
              <a:t> overlaps with </a:t>
            </a:r>
            <a:r>
              <a:rPr lang="en-US" dirty="0" err="1"/>
              <a:t>Ti</a:t>
            </a:r>
            <a:r>
              <a:rPr lang="en-US" dirty="0"/>
              <a:t> validation or write phase, </a:t>
            </a:r>
            <a:r>
              <a:rPr lang="en-US" dirty="0" err="1"/>
              <a:t>Tj</a:t>
            </a:r>
            <a:r>
              <a:rPr lang="en-US" dirty="0"/>
              <a:t> must abort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D8640-D0A7-364F-8185-D3E4FB7F2E61}"/>
              </a:ext>
            </a:extLst>
          </p:cNvPr>
          <p:cNvSpPr/>
          <p:nvPr/>
        </p:nvSpPr>
        <p:spPr>
          <a:xfrm>
            <a:off x="5217530" y="5928209"/>
            <a:ext cx="233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Helvetica" pitchFamily="2" charset="0"/>
              </a:rPr>
              <a:t>We must check both!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E8C89-BA50-7647-BA8A-B3CAE1160D34}"/>
              </a:ext>
            </a:extLst>
          </p:cNvPr>
          <p:cNvGrpSpPr/>
          <p:nvPr/>
        </p:nvGrpSpPr>
        <p:grpSpPr>
          <a:xfrm>
            <a:off x="992256" y="3837468"/>
            <a:ext cx="5413926" cy="451611"/>
            <a:chOff x="592208" y="3742359"/>
            <a:chExt cx="5413926" cy="4516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BC5E-7C72-4A43-9EAA-9887F3ED61C8}"/>
                </a:ext>
              </a:extLst>
            </p:cNvPr>
            <p:cNvSpPr/>
            <p:nvPr/>
          </p:nvSpPr>
          <p:spPr>
            <a:xfrm>
              <a:off x="592208" y="3742359"/>
              <a:ext cx="5338556" cy="394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1DF11C-F0C5-2E48-A577-0A2A043B7801}"/>
                </a:ext>
              </a:extLst>
            </p:cNvPr>
            <p:cNvSpPr txBox="1"/>
            <p:nvPr/>
          </p:nvSpPr>
          <p:spPr>
            <a:xfrm>
              <a:off x="4641160" y="3886193"/>
              <a:ext cx="136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Condition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D9940-AA8B-2641-B408-05A5173A7351}"/>
              </a:ext>
            </a:extLst>
          </p:cNvPr>
          <p:cNvGrpSpPr/>
          <p:nvPr/>
        </p:nvGrpSpPr>
        <p:grpSpPr>
          <a:xfrm>
            <a:off x="992256" y="4432913"/>
            <a:ext cx="5589521" cy="491945"/>
            <a:chOff x="733010" y="4130442"/>
            <a:chExt cx="5589521" cy="4919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0C1D1-4986-1B47-B13D-ECC23B0A096B}"/>
                </a:ext>
              </a:extLst>
            </p:cNvPr>
            <p:cNvSpPr/>
            <p:nvPr/>
          </p:nvSpPr>
          <p:spPr>
            <a:xfrm>
              <a:off x="733010" y="4166868"/>
              <a:ext cx="5338556" cy="455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BA917-7DCA-914C-B6CF-48C3C0A30F7C}"/>
                </a:ext>
              </a:extLst>
            </p:cNvPr>
            <p:cNvSpPr txBox="1"/>
            <p:nvPr/>
          </p:nvSpPr>
          <p:spPr>
            <a:xfrm>
              <a:off x="4687956" y="4130442"/>
              <a:ext cx="163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Condition 1 &amp;2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582-AF46-9740-8992-68D7E544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Serializability Isn’t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C70B-715E-7642-BA02-2C0D39C7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E.g., application only needs to read committed data</a:t>
            </a:r>
          </a:p>
          <a:p>
            <a:r>
              <a:rPr lang="en-US" dirty="0"/>
              <a:t>Databases provide different isolation levels</a:t>
            </a:r>
          </a:p>
          <a:p>
            <a:pPr lvl="1"/>
            <a:r>
              <a:rPr lang="en-US" dirty="0"/>
              <a:t>READ UNCOMMITTED	</a:t>
            </a:r>
          </a:p>
          <a:p>
            <a:pPr lvl="2"/>
            <a:r>
              <a:rPr lang="en-US" dirty="0"/>
              <a:t>Ok to read other transaction’s dirty data</a:t>
            </a:r>
          </a:p>
          <a:p>
            <a:pPr lvl="1"/>
            <a:r>
              <a:rPr lang="en-US" dirty="0"/>
              <a:t>READ COMMITTED</a:t>
            </a:r>
          </a:p>
          <a:p>
            <a:pPr lvl="2"/>
            <a:r>
              <a:rPr lang="en-US" dirty="0"/>
              <a:t>Only read committed values</a:t>
            </a:r>
          </a:p>
          <a:p>
            <a:pPr lvl="1"/>
            <a:r>
              <a:rPr lang="en-US" dirty="0"/>
              <a:t>REPEATABLE READS</a:t>
            </a:r>
          </a:p>
          <a:p>
            <a:pPr lvl="2"/>
            <a:r>
              <a:rPr lang="en-US" dirty="0"/>
              <a:t>If R1 read A=x, R2 will read A=x ∀ A</a:t>
            </a:r>
          </a:p>
          <a:p>
            <a:endParaRPr lang="en-US" dirty="0"/>
          </a:p>
          <a:p>
            <a:r>
              <a:rPr lang="en-US" dirty="0"/>
              <a:t>Many database systems default to READ COMMITTED</a:t>
            </a:r>
          </a:p>
        </p:txBody>
      </p:sp>
    </p:spTree>
    <p:extLst>
      <p:ext uri="{BB962C8B-B14F-4D97-AF65-F5344CB8AC3E}">
        <p14:creationId xmlns:p14="http://schemas.microsoft.com/office/powerpoint/2010/main" val="3679718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FF9-480B-B642-83A2-2C1CB99B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UNCOMMITTED w/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48EC-5A1E-9647-BDEA-DC436CB0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OK reading uncommitted data, no need to check if records that are read are locked</a:t>
            </a:r>
          </a:p>
          <a:p>
            <a:endParaRPr lang="en-US" dirty="0"/>
          </a:p>
          <a:p>
            <a:r>
              <a:rPr lang="en-US" dirty="0"/>
              <a:t>However, to prevent other transactions from seeing dirty data, need to hold write locks for the duration of the transaction</a:t>
            </a:r>
          </a:p>
          <a:p>
            <a:endParaRPr lang="en-US" dirty="0"/>
          </a:p>
          <a:p>
            <a:r>
              <a:rPr lang="en-US" dirty="0"/>
              <a:t>May be OK if, e.g., just reporting some statistic, like number of users or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2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6E1F-619F-5148-A352-DFA0F07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w/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299E-F4CF-8F47-8DC3-BE7E7429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ensure that a transaction only reads committed values, need to acquire locks before reading</a:t>
            </a:r>
          </a:p>
          <a:p>
            <a:pPr lvl="1"/>
            <a:r>
              <a:rPr lang="en-US" dirty="0"/>
              <a:t>If all other transactions hold write locks (as in READ UNCOMMITTED), it will never read a dirty value</a:t>
            </a:r>
          </a:p>
          <a:p>
            <a:pPr lvl="1"/>
            <a:endParaRPr lang="en-US" dirty="0"/>
          </a:p>
          <a:p>
            <a:r>
              <a:rPr lang="en-US" dirty="0"/>
              <a:t>Since we doesn’t care about always reading the same value, OK to release locks after a value is read</a:t>
            </a:r>
          </a:p>
          <a:p>
            <a:endParaRPr lang="en-US" dirty="0"/>
          </a:p>
          <a:p>
            <a:r>
              <a:rPr lang="en-US" dirty="0"/>
              <a:t>As in READ UNCOMMITTED, write locks still need to be held for the duration of the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5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D26E-30AF-9144-A724-B5A41C64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READ COMMITTED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AAB97-1EDA-364F-99C2-2019BB813665}"/>
              </a:ext>
            </a:extLst>
          </p:cNvPr>
          <p:cNvSpPr/>
          <p:nvPr/>
        </p:nvSpPr>
        <p:spPr>
          <a:xfrm>
            <a:off x="903513" y="1153304"/>
            <a:ext cx="76118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T3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XLOCK A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COMMIT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RELEASE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SLOCK A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RELEASE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		XLOCK A</a:t>
            </a:r>
          </a:p>
          <a:p>
            <a:pPr lvl="1"/>
            <a:r>
              <a:rPr lang="en-US" dirty="0">
                <a:latin typeface="Courier" pitchFamily="2" charset="0"/>
              </a:rPr>
              <a:t>						RA</a:t>
            </a:r>
          </a:p>
          <a:p>
            <a:pPr lvl="8"/>
            <a:r>
              <a:rPr lang="en-US" dirty="0">
                <a:latin typeface="Courier" pitchFamily="2" charset="0"/>
              </a:rPr>
              <a:t>		WA		</a:t>
            </a:r>
          </a:p>
          <a:p>
            <a:pPr lvl="8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COMMIT</a:t>
            </a:r>
          </a:p>
          <a:p>
            <a:pPr lvl="8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RELEASE A</a:t>
            </a:r>
          </a:p>
          <a:p>
            <a:pPr marL="2755900" lvl="8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XLOCK A</a:t>
            </a:r>
          </a:p>
          <a:p>
            <a:pPr marL="2755900" lvl="8"/>
            <a:r>
              <a:rPr lang="en-US" dirty="0">
                <a:latin typeface="Courier" pitchFamily="2" charset="0"/>
              </a:rPr>
              <a:t>RA</a:t>
            </a:r>
          </a:p>
          <a:p>
            <a:pPr marL="2755900" lvl="8"/>
            <a:r>
              <a:rPr lang="en-US" dirty="0">
                <a:latin typeface="Courier" pitchFamily="2" charset="0"/>
              </a:rPr>
              <a:t>WA</a:t>
            </a:r>
          </a:p>
          <a:p>
            <a:pPr marL="2755900" lvl="8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COMMIT</a:t>
            </a:r>
            <a:endParaRPr lang="en-US" dirty="0">
              <a:latin typeface="Courier" pitchFamily="2" charset="0"/>
            </a:endParaRPr>
          </a:p>
          <a:p>
            <a:pPr marL="2755900" lvl="8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RELEASE A	</a:t>
            </a:r>
          </a:p>
          <a:p>
            <a:pPr lvl="1"/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B39B1-3CFA-0447-9733-0D795577387C}"/>
              </a:ext>
            </a:extLst>
          </p:cNvPr>
          <p:cNvSpPr txBox="1"/>
          <p:nvPr/>
        </p:nvSpPr>
        <p:spPr>
          <a:xfrm>
            <a:off x="5047344" y="1827314"/>
            <a:ext cx="3018971" cy="65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schedule is permitted by READ COMITTED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BC8257-D7EB-CD46-9933-8473F3AF010B}"/>
              </a:ext>
            </a:extLst>
          </p:cNvPr>
          <p:cNvGrpSpPr/>
          <p:nvPr/>
        </p:nvGrpSpPr>
        <p:grpSpPr>
          <a:xfrm>
            <a:off x="522514" y="3236686"/>
            <a:ext cx="3178629" cy="2177143"/>
            <a:chOff x="522514" y="3236686"/>
            <a:chExt cx="3178629" cy="21771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5677C-D43F-3940-92C6-DE6B21DBE74B}"/>
                </a:ext>
              </a:extLst>
            </p:cNvPr>
            <p:cNvSpPr txBox="1"/>
            <p:nvPr/>
          </p:nvSpPr>
          <p:spPr>
            <a:xfrm>
              <a:off x="522514" y="3892515"/>
              <a:ext cx="23658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These reads see different values of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A1E970-4F80-5045-B813-81519CB3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774" y="3236686"/>
              <a:ext cx="515255" cy="6558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86D730-FC04-2646-B0FC-FAB71C5C833C}"/>
                </a:ext>
              </a:extLst>
            </p:cNvPr>
            <p:cNvCxnSpPr>
              <a:cxnSpLocks/>
            </p:cNvCxnSpPr>
            <p:nvPr/>
          </p:nvCxnSpPr>
          <p:spPr>
            <a:xfrm>
              <a:off x="3069774" y="4600401"/>
              <a:ext cx="631369" cy="81342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978790-BE45-6E47-853B-11B092F7A04B}"/>
              </a:ext>
            </a:extLst>
          </p:cNvPr>
          <p:cNvGrpSpPr/>
          <p:nvPr/>
        </p:nvGrpSpPr>
        <p:grpSpPr>
          <a:xfrm>
            <a:off x="5047344" y="2866901"/>
            <a:ext cx="2623460" cy="707886"/>
            <a:chOff x="5047344" y="2866901"/>
            <a:chExt cx="2623460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D2D92E-A79F-0E48-86B6-DFDD638396E5}"/>
                </a:ext>
              </a:extLst>
            </p:cNvPr>
            <p:cNvSpPr txBox="1"/>
            <p:nvPr/>
          </p:nvSpPr>
          <p:spPr>
            <a:xfrm>
              <a:off x="5754918" y="2866901"/>
              <a:ext cx="1915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Short duration read lock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786A5D-6A19-AC49-9831-F8AA181A6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344" y="3164920"/>
              <a:ext cx="526143" cy="7176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162C12-3F24-F747-8C26-49095DC98491}"/>
              </a:ext>
            </a:extLst>
          </p:cNvPr>
          <p:cNvGrpSpPr/>
          <p:nvPr/>
        </p:nvGrpSpPr>
        <p:grpSpPr>
          <a:xfrm>
            <a:off x="6462492" y="5036457"/>
            <a:ext cx="1915886" cy="1323257"/>
            <a:chOff x="6462492" y="5036457"/>
            <a:chExt cx="1915886" cy="13232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BF06C-5B10-6F42-AA88-7280CBA2845C}"/>
                </a:ext>
              </a:extLst>
            </p:cNvPr>
            <p:cNvSpPr txBox="1"/>
            <p:nvPr/>
          </p:nvSpPr>
          <p:spPr>
            <a:xfrm>
              <a:off x="6462492" y="5651828"/>
              <a:ext cx="1915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Additional concurrency!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224FEE-765A-174B-AC08-58909C335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6571" y="5036457"/>
              <a:ext cx="290286" cy="61537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6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718F-6B09-124E-AC83-F2645042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 w/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0884-9656-8847-BE15-A7AF6036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 to always read the same value, need to hold read locks for transaction duration</a:t>
            </a:r>
          </a:p>
          <a:p>
            <a:endParaRPr lang="en-US" dirty="0"/>
          </a:p>
          <a:p>
            <a:r>
              <a:rPr lang="en-US" dirty="0"/>
              <a:t>So how is this different from SERIALIZABLE?</a:t>
            </a:r>
          </a:p>
          <a:p>
            <a:endParaRPr lang="en-US" dirty="0"/>
          </a:p>
          <a:p>
            <a:r>
              <a:rPr lang="en-US" dirty="0"/>
              <a:t>SERIALIZABLE also needs to prevent phantoms</a:t>
            </a:r>
          </a:p>
        </p:txBody>
      </p:sp>
      <p:pic>
        <p:nvPicPr>
          <p:cNvPr id="4" name="Graphic 3" descr="Ghost with solid fill">
            <a:extLst>
              <a:ext uri="{FF2B5EF4-FFF2-40B4-BE49-F238E27FC236}">
                <a16:creationId xmlns:a16="http://schemas.microsoft.com/office/drawing/2014/main" id="{F435A665-1D45-1E46-83BD-2D80EBFC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559" y="48192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EA80-1179-4F4A-A2CF-FA108398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 vs SERIALIZABLE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8624-0D7B-6946-84CC-369C3148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825625"/>
            <a:ext cx="86359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systems, e.g., Postgres implement REPEATABLE READ through a different mechanism based on database snapshots taken at the start of transaction</a:t>
            </a:r>
          </a:p>
          <a:p>
            <a:pPr lvl="1"/>
            <a:r>
              <a:rPr lang="en-US" dirty="0"/>
              <a:t>Called “</a:t>
            </a:r>
            <a:r>
              <a:rPr lang="en-US" dirty="0" err="1"/>
              <a:t>multiversion</a:t>
            </a:r>
            <a:r>
              <a:rPr lang="en-US" dirty="0"/>
              <a:t> concurrency control” – yet another way of achieving isolation!</a:t>
            </a:r>
          </a:p>
          <a:p>
            <a:pPr lvl="1"/>
            <a:endParaRPr lang="en-US" dirty="0"/>
          </a:p>
          <a:p>
            <a:r>
              <a:rPr lang="en-US" dirty="0"/>
              <a:t>This has other problems besides phantoms – so called “read skew anomalies”</a:t>
            </a:r>
          </a:p>
          <a:p>
            <a:pPr lvl="1"/>
            <a:r>
              <a:rPr lang="en-US" dirty="0"/>
              <a:t>See: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www.cockroachlabs.com</a:t>
            </a:r>
            <a:r>
              <a:rPr lang="en-US" dirty="0">
                <a:hlinkClick r:id="rId2"/>
              </a:rPr>
              <a:t>/blog/what-write-skew-looks-like/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8F3-AAB1-A04B-AD41-6A73136C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70CE-B56B-3E43-9165-8FF5A3EA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Optimistic concurrency control provides another way to provide serializability</a:t>
            </a:r>
          </a:p>
          <a:p>
            <a:r>
              <a:rPr lang="en-US" dirty="0"/>
              <a:t>Good for low contention workloads</a:t>
            </a:r>
          </a:p>
          <a:p>
            <a:r>
              <a:rPr lang="en-US" dirty="0"/>
              <a:t>Basis for many modern high throughput transactional systems</a:t>
            </a:r>
          </a:p>
          <a:p>
            <a:endParaRPr lang="en-US" dirty="0"/>
          </a:p>
          <a:p>
            <a:r>
              <a:rPr lang="en-US" dirty="0"/>
              <a:t>Reduced consistency levels that lock fewer records common in practice </a:t>
            </a:r>
          </a:p>
          <a:p>
            <a:pPr lvl="1"/>
            <a:r>
              <a:rPr lang="en-US" dirty="0"/>
              <a:t>Permit greater concurrency at price of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71125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B33-4332-3440-ACF4-FDB89289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Atomicity/2PL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9E22-E579-1B4C-B78C-C524A4A5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Goal: given a set of transactions, consisting of multiple operations, schedule them such that they are equivalent to some serial execution of those transactions.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2F05C-6888-1241-B9EC-5B20C2CC87A6}"/>
              </a:ext>
            </a:extLst>
          </p:cNvPr>
          <p:cNvSpPr/>
          <p:nvPr/>
        </p:nvSpPr>
        <p:spPr>
          <a:xfrm>
            <a:off x="2998304" y="3179139"/>
            <a:ext cx="362447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3E54A-3285-CF43-91D6-B0CBF1E58A5A}"/>
              </a:ext>
            </a:extLst>
          </p:cNvPr>
          <p:cNvSpPr txBox="1"/>
          <p:nvPr/>
        </p:nvSpPr>
        <p:spPr>
          <a:xfrm>
            <a:off x="3117870" y="6236250"/>
            <a:ext cx="53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Serially equivalent </a:t>
            </a:r>
            <a:r>
              <a:rPr lang="en-US" dirty="0"/>
              <a:t>to T1 then T2</a:t>
            </a:r>
          </a:p>
        </p:txBody>
      </p:sp>
    </p:spTree>
    <p:extLst>
      <p:ext uri="{BB962C8B-B14F-4D97-AF65-F5344CB8AC3E}">
        <p14:creationId xmlns:p14="http://schemas.microsoft.com/office/powerpoint/2010/main" val="36885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40BB-EA62-E044-9875-155A0B6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2C7684-4136-DF42-AA5D-2527B6BBFD5A}"/>
              </a:ext>
            </a:extLst>
          </p:cNvPr>
          <p:cNvSpPr/>
          <p:nvPr/>
        </p:nvSpPr>
        <p:spPr>
          <a:xfrm>
            <a:off x="2634342" y="1417638"/>
            <a:ext cx="4332515" cy="43325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266C7-C62E-2846-B637-D9F496B1784F}"/>
              </a:ext>
            </a:extLst>
          </p:cNvPr>
          <p:cNvSpPr/>
          <p:nvPr/>
        </p:nvSpPr>
        <p:spPr>
          <a:xfrm>
            <a:off x="2830285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Serializability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B6FC4-3960-A843-88B8-D3E76C257961}"/>
              </a:ext>
            </a:extLst>
          </p:cNvPr>
          <p:cNvSpPr txBox="1"/>
          <p:nvPr/>
        </p:nvSpPr>
        <p:spPr>
          <a:xfrm>
            <a:off x="1349827" y="5924325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Any schedule that is conflict serializable is view serializable, but not vice-versa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441644-89CE-094D-8179-04B8E3EBE53B}"/>
              </a:ext>
            </a:extLst>
          </p:cNvPr>
          <p:cNvSpPr/>
          <p:nvPr/>
        </p:nvSpPr>
        <p:spPr>
          <a:xfrm>
            <a:off x="2830285" y="1591810"/>
            <a:ext cx="3023733" cy="3023733"/>
          </a:xfrm>
          <a:prstGeom prst="ellipse">
            <a:avLst/>
          </a:prstGeom>
          <a:solidFill>
            <a:srgbClr val="F79646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6464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Graph for Testing 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Given transactions Ti and </a:t>
            </a:r>
            <a:r>
              <a:rPr lang="en-US" dirty="0" err="1"/>
              <a:t>Tj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Create an edge from </a:t>
            </a:r>
            <a:r>
              <a:rPr lang="en-US" dirty="0" err="1"/>
              <a:t>Ti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Tj</a:t>
            </a:r>
            <a:r>
              <a:rPr lang="en-US" dirty="0"/>
              <a:t> if: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 reads/writes some A before </a:t>
            </a:r>
            <a:r>
              <a:rPr lang="en-US" dirty="0" err="1"/>
              <a:t>Tj</a:t>
            </a:r>
            <a:r>
              <a:rPr lang="en-US" dirty="0"/>
              <a:t> writes A</a:t>
            </a:r>
          </a:p>
          <a:p>
            <a:pPr marL="457200" lvl="1" indent="0">
              <a:buNone/>
            </a:pPr>
            <a:r>
              <a:rPr lang="en-US" dirty="0" err="1"/>
              <a:t>RA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 </a:t>
            </a:r>
            <a:r>
              <a:rPr lang="en-US" dirty="0"/>
              <a:t>or</a:t>
            </a:r>
            <a:r>
              <a:rPr lang="en-US" baseline="-25000" dirty="0"/>
              <a:t> </a:t>
            </a: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</a:t>
            </a:r>
          </a:p>
          <a:p>
            <a:pPr marL="457200" lvl="1" indent="0">
              <a:buNone/>
            </a:pPr>
            <a:r>
              <a:rPr lang="en-US" dirty="0"/>
              <a:t>						</a:t>
            </a:r>
            <a:r>
              <a:rPr lang="en-US" i="1" dirty="0"/>
              <a:t>or</a:t>
            </a:r>
          </a:p>
          <a:p>
            <a:r>
              <a:rPr lang="en-US" dirty="0" err="1"/>
              <a:t>Ti</a:t>
            </a:r>
            <a:r>
              <a:rPr lang="en-US" dirty="0"/>
              <a:t> writes some A before </a:t>
            </a:r>
            <a:r>
              <a:rPr lang="en-US" dirty="0" err="1"/>
              <a:t>Tj</a:t>
            </a:r>
            <a:r>
              <a:rPr lang="en-US" dirty="0"/>
              <a:t> reads A</a:t>
            </a:r>
          </a:p>
          <a:p>
            <a:pPr marL="457200" lvl="1" indent="0">
              <a:buNone/>
            </a:pP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RA</a:t>
            </a:r>
            <a:r>
              <a:rPr lang="en-US" baseline="-25000" dirty="0" err="1"/>
              <a:t>Tj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are cycles in this graph, schedule is not conflict </a:t>
            </a:r>
            <a:r>
              <a:rPr lang="en-US" dirty="0" err="1"/>
              <a:t>serializable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28C6-DB01-1D4D-9935-6D500449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Non-Serializable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A62E0-1E8C-1C47-A30E-8F953587DAF7}"/>
              </a:ext>
            </a:extLst>
          </p:cNvPr>
          <p:cNvSpPr/>
          <p:nvPr/>
        </p:nvSpPr>
        <p:spPr>
          <a:xfrm>
            <a:off x="370114" y="1813270"/>
            <a:ext cx="3417903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7C50FB-902E-1348-9076-BE7547FB44FB}"/>
              </a:ext>
            </a:extLst>
          </p:cNvPr>
          <p:cNvSpPr/>
          <p:nvPr/>
        </p:nvSpPr>
        <p:spPr>
          <a:xfrm>
            <a:off x="3918857" y="2558763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83A03-D4BB-1E45-8EBB-6D51C05A78B9}"/>
              </a:ext>
            </a:extLst>
          </p:cNvPr>
          <p:cNvSpPr/>
          <p:nvPr/>
        </p:nvSpPr>
        <p:spPr>
          <a:xfrm>
            <a:off x="6234347" y="2324410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2D8C4-338D-344C-A3AF-699C177D7823}"/>
              </a:ext>
            </a:extLst>
          </p:cNvPr>
          <p:cNvGrpSpPr/>
          <p:nvPr/>
        </p:nvGrpSpPr>
        <p:grpSpPr>
          <a:xfrm>
            <a:off x="4564281" y="2279659"/>
            <a:ext cx="1629375" cy="443637"/>
            <a:chOff x="4564281" y="2279659"/>
            <a:chExt cx="1629375" cy="4436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B931E-CF71-1E4A-B613-A46CFE864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558763"/>
              <a:ext cx="1495894" cy="164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C8610-5BC3-4846-8CF7-040566A01A03}"/>
                </a:ext>
              </a:extLst>
            </p:cNvPr>
            <p:cNvSpPr txBox="1"/>
            <p:nvPr/>
          </p:nvSpPr>
          <p:spPr>
            <a:xfrm rot="21282692">
              <a:off x="4564281" y="2279659"/>
              <a:ext cx="1629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RA</a:t>
              </a:r>
              <a:r>
                <a:rPr lang="en-US" baseline="-25000" dirty="0">
                  <a:latin typeface="Avenir Next" panose="020B0503020202020204" pitchFamily="34" charset="0"/>
                </a:rPr>
                <a:t>T1</a:t>
              </a:r>
              <a:r>
                <a:rPr lang="en-US" dirty="0">
                  <a:latin typeface="Avenir Next" panose="020B0503020202020204" pitchFamily="34" charset="0"/>
                </a:rPr>
                <a:t>≺ WA</a:t>
              </a:r>
              <a:r>
                <a:rPr lang="en-US" baseline="-25000" dirty="0">
                  <a:latin typeface="Avenir Next" panose="020B0503020202020204" pitchFamily="34" charset="0"/>
                </a:rPr>
                <a:t>T2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9D92A1-04FD-0047-BA59-04A5AC1D105B}"/>
              </a:ext>
            </a:extLst>
          </p:cNvPr>
          <p:cNvGrpSpPr/>
          <p:nvPr/>
        </p:nvGrpSpPr>
        <p:grpSpPr>
          <a:xfrm>
            <a:off x="4607615" y="2825695"/>
            <a:ext cx="1609272" cy="473958"/>
            <a:chOff x="4607615" y="2825695"/>
            <a:chExt cx="1609272" cy="47395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82AF4A-0C78-5E44-92BA-4B8940A64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7615" y="2825695"/>
              <a:ext cx="1495894" cy="164533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EA86D3-CB0B-4E40-999A-1B380B35A429}"/>
                </a:ext>
              </a:extLst>
            </p:cNvPr>
            <p:cNvSpPr txBox="1"/>
            <p:nvPr/>
          </p:nvSpPr>
          <p:spPr>
            <a:xfrm rot="21161175">
              <a:off x="4730304" y="2930321"/>
              <a:ext cx="1486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RA</a:t>
              </a:r>
              <a:r>
                <a:rPr lang="en-US" baseline="-25000" dirty="0">
                  <a:latin typeface="Avenir Next" panose="020B0503020202020204" pitchFamily="34" charset="0"/>
                </a:rPr>
                <a:t>T2</a:t>
              </a:r>
              <a:r>
                <a:rPr lang="en-US" dirty="0">
                  <a:latin typeface="Avenir Next" panose="020B0503020202020204" pitchFamily="34" charset="0"/>
                </a:rPr>
                <a:t>≺ WA</a:t>
              </a:r>
              <a:r>
                <a:rPr lang="en-US" baseline="-25000" dirty="0">
                  <a:latin typeface="Avenir Next" panose="020B0503020202020204" pitchFamily="34" charset="0"/>
                </a:rPr>
                <a:t>T1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798232-5D70-9E49-9640-262CF450EEF9}"/>
              </a:ext>
            </a:extLst>
          </p:cNvPr>
          <p:cNvSpPr txBox="1"/>
          <p:nvPr/>
        </p:nvSpPr>
        <p:spPr>
          <a:xfrm>
            <a:off x="4862538" y="381466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Cycle!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8CEFC9-8D23-E74E-A24D-72010A82575C}"/>
              </a:ext>
            </a:extLst>
          </p:cNvPr>
          <p:cNvCxnSpPr>
            <a:cxnSpLocks/>
          </p:cNvCxnSpPr>
          <p:nvPr/>
        </p:nvCxnSpPr>
        <p:spPr>
          <a:xfrm>
            <a:off x="1316709" y="2341038"/>
            <a:ext cx="1753062" cy="77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BB491A-34D9-0E46-A927-EB3FF95289AE}"/>
              </a:ext>
            </a:extLst>
          </p:cNvPr>
          <p:cNvCxnSpPr>
            <a:cxnSpLocks/>
          </p:cNvCxnSpPr>
          <p:nvPr/>
        </p:nvCxnSpPr>
        <p:spPr>
          <a:xfrm flipH="1">
            <a:off x="1321992" y="2757898"/>
            <a:ext cx="1691537" cy="5364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96A6667-BC0C-F041-A458-BFBF41CA1E8F}"/>
              </a:ext>
            </a:extLst>
          </p:cNvPr>
          <p:cNvSpPr/>
          <p:nvPr/>
        </p:nvSpPr>
        <p:spPr>
          <a:xfrm>
            <a:off x="2576538" y="4774313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Create an edge from </a:t>
            </a:r>
            <a:r>
              <a:rPr lang="en-US" dirty="0" err="1"/>
              <a:t>Ti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Tj</a:t>
            </a:r>
            <a:r>
              <a:rPr lang="en-US" dirty="0"/>
              <a:t> if:</a:t>
            </a:r>
          </a:p>
          <a:p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reads/writes some A before </a:t>
            </a:r>
            <a:r>
              <a:rPr lang="en-US" dirty="0" err="1"/>
              <a:t>Tj</a:t>
            </a:r>
            <a:r>
              <a:rPr lang="en-US" dirty="0"/>
              <a:t> writes A, or</a:t>
            </a:r>
          </a:p>
          <a:p>
            <a:pPr lvl="1"/>
            <a:r>
              <a:rPr lang="en-US" dirty="0" err="1"/>
              <a:t>RA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 </a:t>
            </a:r>
            <a:r>
              <a:rPr lang="en-US" dirty="0"/>
              <a:t>or</a:t>
            </a:r>
            <a:r>
              <a:rPr lang="en-US" baseline="-25000" dirty="0"/>
              <a:t> </a:t>
            </a: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writes some A before </a:t>
            </a:r>
            <a:r>
              <a:rPr lang="en-US" dirty="0" err="1"/>
              <a:t>Tj</a:t>
            </a:r>
            <a:r>
              <a:rPr lang="en-US" dirty="0"/>
              <a:t> reads A</a:t>
            </a:r>
          </a:p>
          <a:p>
            <a:pPr lvl="1"/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RA</a:t>
            </a:r>
            <a:r>
              <a:rPr lang="en-US" baseline="-25000" dirty="0" err="1"/>
              <a:t>Tj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3B70B-5501-424A-9B56-48FBBAE3CB04}"/>
              </a:ext>
            </a:extLst>
          </p:cNvPr>
          <p:cNvSpPr txBox="1"/>
          <p:nvPr/>
        </p:nvSpPr>
        <p:spPr>
          <a:xfrm>
            <a:off x="4158343" y="1665514"/>
            <a:ext cx="19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Precedence Graph</a:t>
            </a:r>
          </a:p>
        </p:txBody>
      </p:sp>
    </p:spTree>
    <p:extLst>
      <p:ext uri="{BB962C8B-B14F-4D97-AF65-F5344CB8AC3E}">
        <p14:creationId xmlns:p14="http://schemas.microsoft.com/office/powerpoint/2010/main" val="17717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Phase Locking (2PL) Protocol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every read, acquire a shared lock</a:t>
            </a:r>
          </a:p>
          <a:p>
            <a:endParaRPr lang="en-US" dirty="0"/>
          </a:p>
          <a:p>
            <a:r>
              <a:rPr lang="en-US" dirty="0"/>
              <a:t>Before every write, acquire an exclusive lock (or "upgrade") a shared to an exclusive lock</a:t>
            </a:r>
          </a:p>
          <a:p>
            <a:endParaRPr lang="en-US" dirty="0"/>
          </a:p>
          <a:p>
            <a:r>
              <a:rPr lang="en-US" dirty="0"/>
              <a:t>Release locks only after last lock has been acquired, and ops on that object are finished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475-C9A5-6943-8042-58EBB626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8767-7C16-3F43-B0D3-45D0F7C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Cascading Aborts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know when we are done with all operations on an object?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4840</TotalTime>
  <Words>3048</Words>
  <Application>Microsoft Macintosh PowerPoint</Application>
  <PresentationFormat>On-screen Show (4:3)</PresentationFormat>
  <Paragraphs>455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AVENIR LIGHT OBLIQUE</vt:lpstr>
      <vt:lpstr>Avenir Next</vt:lpstr>
      <vt:lpstr>Calibri</vt:lpstr>
      <vt:lpstr>Cambria</vt:lpstr>
      <vt:lpstr>Courier</vt:lpstr>
      <vt:lpstr>Helvetica</vt:lpstr>
      <vt:lpstr>Helvetica Neue</vt:lpstr>
      <vt:lpstr>System Font Regular</vt:lpstr>
      <vt:lpstr>Office Theme</vt:lpstr>
      <vt:lpstr>1_Office Theme</vt:lpstr>
      <vt:lpstr>6.830 Lecture 13 Two-phase Locking Recap Optimistic Concurrency Control</vt:lpstr>
      <vt:lpstr>Transactions</vt:lpstr>
      <vt:lpstr>ACID Properties of Transactions</vt:lpstr>
      <vt:lpstr>Atomicity/2PL Recap</vt:lpstr>
      <vt:lpstr>Testing for Serializability</vt:lpstr>
      <vt:lpstr>Precedence Graph for Testing Conflict Serializability</vt:lpstr>
      <vt:lpstr>Non-Serializable Example</vt:lpstr>
      <vt:lpstr>Two Phase Locking (2PL) Protocol </vt:lpstr>
      <vt:lpstr>Refining 2PL</vt:lpstr>
      <vt:lpstr>Rigorous Two-Phase Locking Protocol </vt:lpstr>
      <vt:lpstr>Final Wrinkle: Phantoms</vt:lpstr>
      <vt:lpstr>Solving Phantoms</vt:lpstr>
      <vt:lpstr>Implementing 2PL</vt:lpstr>
      <vt:lpstr>Optimistic Concurrency Control (OCC)</vt:lpstr>
      <vt:lpstr>Tradeoff</vt:lpstr>
      <vt:lpstr>OCC Implementation</vt:lpstr>
      <vt:lpstr>Read Phase</vt:lpstr>
      <vt:lpstr>OCC Write</vt:lpstr>
      <vt:lpstr>OCC Read</vt:lpstr>
      <vt:lpstr>Validation Phase</vt:lpstr>
      <vt:lpstr>Transaction Identifier Assignment</vt:lpstr>
      <vt:lpstr>Validation Rules</vt:lpstr>
      <vt:lpstr>Condition 1</vt:lpstr>
      <vt:lpstr>Condition 2</vt:lpstr>
      <vt:lpstr>Condition 3</vt:lpstr>
      <vt:lpstr>If no conditions apply, abort!</vt:lpstr>
      <vt:lpstr>Validate Implementation</vt:lpstr>
      <vt:lpstr>Serial Validation</vt:lpstr>
      <vt:lpstr>Example</vt:lpstr>
      <vt:lpstr>Study Break</vt:lpstr>
      <vt:lpstr>Problems w/ Serial Validation</vt:lpstr>
      <vt:lpstr>Parallel Validation</vt:lpstr>
      <vt:lpstr>What If Serializability Isn’t Needed?</vt:lpstr>
      <vt:lpstr>READ UNCOMMITTED w/ Locking</vt:lpstr>
      <vt:lpstr>READ COMMITTED w/ Locking</vt:lpstr>
      <vt:lpstr>READ COMMITTED Example</vt:lpstr>
      <vt:lpstr>REPEATABLE READ w/ Locking</vt:lpstr>
      <vt:lpstr>REPEATABLE READ vs SERIALIZABLE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14 Two-phase Locking Recap Optimistic Concurrency Control</dc:title>
  <dc:creator> </dc:creator>
  <cp:lastModifiedBy>Samuel R Madden</cp:lastModifiedBy>
  <cp:revision>53</cp:revision>
  <dcterms:created xsi:type="dcterms:W3CDTF">2015-10-28T12:31:58Z</dcterms:created>
  <dcterms:modified xsi:type="dcterms:W3CDTF">2021-04-07T22:20:55Z</dcterms:modified>
</cp:coreProperties>
</file>