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3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08" r:id="rId14"/>
    <p:sldId id="310" r:id="rId15"/>
    <p:sldId id="292" r:id="rId16"/>
    <p:sldId id="293" r:id="rId17"/>
    <p:sldId id="294" r:id="rId18"/>
    <p:sldId id="295" r:id="rId19"/>
    <p:sldId id="298" r:id="rId20"/>
    <p:sldId id="296" r:id="rId21"/>
    <p:sldId id="297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E399-57E6-8C44-AD98-330FE67106B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8DB06-64F7-3E4F-874E-93740FDB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21A04-F3EE-8F4D-8D72-DC62DCCB04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A5ED-156D-C145-9C98-019ECBFF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53D20-970E-8340-974A-EABE3D31D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84F8-0902-7C4C-880A-99575FA1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47EF-8D44-C14C-ADF3-B50F09D5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C94C-539F-F045-A175-4BD6B8E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0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BE38-0D72-9A42-A261-210CA958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0BB36-A0AD-BE46-ABCB-A05CC3C26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9E46-E5B9-054F-927F-2014978B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63AD-C43E-7F43-A08C-E9FF3A50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CF44-830C-CF41-8655-0545C2FB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2D498-597E-AD4E-8176-E720A3242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91CA6-4ABC-AB4C-9A81-7EAF2E9CC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1A0-BD36-F347-9441-BDC6AD42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DB4C8-05B2-CF43-99A2-A09FF286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7389-3B3E-714C-9036-A4D34B41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CE68-B783-0C49-96B3-E25E22DB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74C6-2001-EF40-B848-B20E6A9F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System Font Regular"/>
              <a:buChar char="-"/>
              <a:defRPr/>
            </a:lvl2pPr>
            <a:lvl3pPr marL="1143000" indent="-228600">
              <a:lnSpc>
                <a:spcPct val="100000"/>
              </a:lnSpc>
              <a:buFont typeface="System Font Regular"/>
              <a:buChar char="-"/>
              <a:defRPr/>
            </a:lvl3pPr>
            <a:lvl4pPr marL="1600200" indent="-228600">
              <a:lnSpc>
                <a:spcPct val="100000"/>
              </a:lnSpc>
              <a:buFont typeface="System Font Regular"/>
              <a:buChar char="-"/>
              <a:defRPr/>
            </a:lvl4pPr>
            <a:lvl5pPr marL="2057400" indent="-228600">
              <a:lnSpc>
                <a:spcPct val="100000"/>
              </a:lnSpc>
              <a:buFont typeface="System Font Regular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6824-7C75-0D4C-B665-874765A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BEF2-C9B3-424E-92EE-8DF9F6E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83D7-3B4A-4D4A-A111-5CD7C82A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CA5B-692F-E34B-9E9F-DD3562CE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4249-DA4B-334B-B153-2A8C86CC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1166-35C8-2A42-8A3A-896250F7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6A53-A581-8E4A-A039-BA02865D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7A65-2A9A-2641-AAC0-415C640B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F567-FBFA-7442-AD9D-09C44248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AF28-5E5D-B744-B1C7-7142B7DEB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A0B2-D617-0242-9CBA-3A215E72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AF00-3B17-6A4E-BC8C-A101DD7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CE6C-585C-2141-B2C2-7025F83D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FAE4-77E7-764D-9033-2E4B83F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3248-1A07-9147-AB1D-2B2CB634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8898-F8F1-F245-A9E9-A1E58328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5BA17-188D-7A40-95DE-CBB44E69C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2C52F-30C3-4B44-8CB3-4D9B14B3A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C692-083E-2347-8EB3-36D9F088C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52BC4-A2B3-6E45-90BC-CF80D3AF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905FE-2A63-C94F-BC79-F82FD09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19514-5696-0F41-AA2D-26B742C6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E4C4-2801-CE47-9F0B-B6DB6A0C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08B4F-9CEF-0049-A654-42E0E279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86503-F252-F84D-94B4-73F7050D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9A51-F84D-4F45-B742-D0182C96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3BE61-AB97-BA4F-A9C5-516DEC1E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7E798-3EE8-D14E-A16D-F3F39DEE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791F-641C-0243-A71C-FBA28854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F825-ED34-9042-AD81-805FD560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BE7A-ED61-264B-8E1B-038B7D1D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98F2D-0B98-3B4B-BD20-CC1F22A2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C6969-3386-764A-A4A4-D7ECC4B9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3A163-2EF9-FD42-8F9B-DA0C632D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389E-9D81-BD43-864F-2D51A50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C377-D2B2-4440-B2AD-3342BEC6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A25FD-6AB6-6744-BF9B-46DC29691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74F8-D258-3A4C-8DC2-71CE5DE6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21FE5-0FBD-5B4C-8E9C-BF88120B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75B92-2C12-A046-BEB4-519A900D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BCF31-9CBF-A044-8E19-B0226E2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B98A4-FE67-DD46-8895-977B7926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4906-DD36-B544-B3E0-C19A24C4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B608-93D2-B345-B878-5F137AF7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734A-AE04-F54B-BF68-271144CF96F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480E-CEC0-5A4B-BEAB-C5B878BF1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2C8F-7EE5-CC4C-8B47-DDA54BF2E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E099-8227-0A45-A2B6-CEF821B4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226F-6B9A-5743-ADE6-CAA4054F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Lecture 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261E-6736-EE48-B6D4-D1AB248A6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2144"/>
            <a:ext cx="9144000" cy="393744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4/12/2021</a:t>
            </a:r>
          </a:p>
          <a:p>
            <a:r>
              <a:rPr lang="en-US" sz="3200" dirty="0"/>
              <a:t>OCC Recap</a:t>
            </a:r>
          </a:p>
          <a:p>
            <a:r>
              <a:rPr lang="en-US" sz="3200" dirty="0"/>
              <a:t>Granularity of Locking</a:t>
            </a:r>
          </a:p>
          <a:p>
            <a:r>
              <a:rPr lang="en-US" sz="3200" dirty="0"/>
              <a:t>Intro to Recovery</a:t>
            </a:r>
          </a:p>
          <a:p>
            <a:endParaRPr lang="en-US" sz="3200" dirty="0"/>
          </a:p>
          <a:p>
            <a:r>
              <a:rPr lang="en-US" sz="3200" dirty="0"/>
              <a:t>PS3 Out</a:t>
            </a:r>
          </a:p>
          <a:p>
            <a:r>
              <a:rPr lang="en-US" sz="3200" dirty="0"/>
              <a:t>Programming Contest Posted</a:t>
            </a:r>
          </a:p>
        </p:txBody>
      </p:sp>
    </p:spTree>
    <p:extLst>
      <p:ext uri="{BB962C8B-B14F-4D97-AF65-F5344CB8AC3E}">
        <p14:creationId xmlns:p14="http://schemas.microsoft.com/office/powerpoint/2010/main" val="10444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74DF-1765-B246-A473-65724B50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4039-00F2-5B48-B2DC-54509BDB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224" y="1825625"/>
            <a:ext cx="84119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T1 wants to read record R1</a:t>
            </a:r>
          </a:p>
          <a:p>
            <a:r>
              <a:rPr lang="en-US" dirty="0"/>
              <a:t>Needs to acquire </a:t>
            </a:r>
            <a:r>
              <a:rPr lang="en-US" i="1" dirty="0"/>
              <a:t>intention lock </a:t>
            </a:r>
            <a:r>
              <a:rPr lang="en-US" dirty="0"/>
              <a:t>on the Table and Page that T1 is in</a:t>
            </a:r>
          </a:p>
          <a:p>
            <a:r>
              <a:rPr lang="en-US" dirty="0"/>
              <a:t>Intention lock marks higher levels with the fact that a transaction has a lock on a lower level</a:t>
            </a:r>
          </a:p>
          <a:p>
            <a:r>
              <a:rPr lang="en-US" dirty="0"/>
              <a:t>Intention locks</a:t>
            </a:r>
          </a:p>
          <a:p>
            <a:pPr lvl="1"/>
            <a:r>
              <a:rPr lang="en-US" dirty="0"/>
              <a:t>Can be read intention or write intention locks</a:t>
            </a:r>
          </a:p>
          <a:p>
            <a:pPr lvl="1"/>
            <a:r>
              <a:rPr lang="en-US" dirty="0"/>
              <a:t>Prevent transactions from writing or reading the whole object when another transaction is working on a lower level</a:t>
            </a:r>
          </a:p>
          <a:p>
            <a:pPr lvl="1"/>
            <a:r>
              <a:rPr lang="en-US" dirty="0"/>
              <a:t>New </a:t>
            </a:r>
            <a:r>
              <a:rPr lang="en-US" i="1" dirty="0"/>
              <a:t>compatibility table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B15FC2-C5A8-8548-8068-A929C3C5BBEE}"/>
              </a:ext>
            </a:extLst>
          </p:cNvPr>
          <p:cNvSpPr/>
          <p:nvPr/>
        </p:nvSpPr>
        <p:spPr>
          <a:xfrm>
            <a:off x="573024" y="2263521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B1066-C98E-8643-AB8C-7B2CBC7BBBF6}"/>
              </a:ext>
            </a:extLst>
          </p:cNvPr>
          <p:cNvSpPr/>
          <p:nvPr/>
        </p:nvSpPr>
        <p:spPr>
          <a:xfrm>
            <a:off x="1054608" y="2795588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EC4AA-60B8-4B4D-AC80-341611E8A2F9}"/>
              </a:ext>
            </a:extLst>
          </p:cNvPr>
          <p:cNvSpPr/>
          <p:nvPr/>
        </p:nvSpPr>
        <p:spPr>
          <a:xfrm>
            <a:off x="1670304" y="3308477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342526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3372-3647-4646-B1D5-1B7D3C82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compatibility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438F-80C4-964B-A07A-2A3210C0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CB76F6-AD54-2342-AE64-76028FAA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85841"/>
              </p:ext>
            </p:extLst>
          </p:nvPr>
        </p:nvGraphicFramePr>
        <p:xfrm>
          <a:off x="2629408" y="2524011"/>
          <a:ext cx="5648960" cy="350005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84352">
                  <a:extLst>
                    <a:ext uri="{9D8B030D-6E8A-4147-A177-3AD203B41FA5}">
                      <a16:colId xmlns:a16="http://schemas.microsoft.com/office/drawing/2014/main" val="29655762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437065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809449567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49388776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4170851537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7818"/>
                  </a:ext>
                </a:extLst>
              </a:tr>
              <a:tr h="7607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9135380"/>
                  </a:ext>
                </a:extLst>
              </a:tr>
              <a:tr h="7607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1892"/>
                  </a:ext>
                </a:extLst>
              </a:tr>
              <a:tr h="7607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77487"/>
                  </a:ext>
                </a:extLst>
              </a:tr>
              <a:tr h="7607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9356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7B2C718-DF40-1948-8CAE-02F270C9F4D7}"/>
              </a:ext>
            </a:extLst>
          </p:cNvPr>
          <p:cNvSpPr/>
          <p:nvPr/>
        </p:nvSpPr>
        <p:spPr>
          <a:xfrm>
            <a:off x="3425952" y="3150240"/>
            <a:ext cx="1231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2AA9F-1DCB-AC42-A7E0-FC6C10DBEFBD}"/>
              </a:ext>
            </a:extLst>
          </p:cNvPr>
          <p:cNvSpPr/>
          <p:nvPr/>
        </p:nvSpPr>
        <p:spPr>
          <a:xfrm>
            <a:off x="4767072" y="3904705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8928E-2072-3A4F-8DE9-393316615BD0}"/>
              </a:ext>
            </a:extLst>
          </p:cNvPr>
          <p:cNvSpPr/>
          <p:nvPr/>
        </p:nvSpPr>
        <p:spPr>
          <a:xfrm>
            <a:off x="4767072" y="3143967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58643-83B3-BA40-968A-1A39537B4063}"/>
              </a:ext>
            </a:extLst>
          </p:cNvPr>
          <p:cNvSpPr/>
          <p:nvPr/>
        </p:nvSpPr>
        <p:spPr>
          <a:xfrm>
            <a:off x="3474720" y="3904705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35752-03FD-0345-BE5F-54A351304B2D}"/>
              </a:ext>
            </a:extLst>
          </p:cNvPr>
          <p:cNvSpPr/>
          <p:nvPr/>
        </p:nvSpPr>
        <p:spPr>
          <a:xfrm>
            <a:off x="5955792" y="3155004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DAC238-46B8-F641-A0E6-24A310736C7F}"/>
              </a:ext>
            </a:extLst>
          </p:cNvPr>
          <p:cNvSpPr/>
          <p:nvPr/>
        </p:nvSpPr>
        <p:spPr>
          <a:xfrm>
            <a:off x="7171944" y="3155004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8FDAA-758E-FD42-8794-34403D0D687B}"/>
              </a:ext>
            </a:extLst>
          </p:cNvPr>
          <p:cNvSpPr/>
          <p:nvPr/>
        </p:nvSpPr>
        <p:spPr>
          <a:xfrm>
            <a:off x="7171944" y="3904705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09B1A0-C153-9B40-BFCC-A3E57BCA168D}"/>
              </a:ext>
            </a:extLst>
          </p:cNvPr>
          <p:cNvSpPr/>
          <p:nvPr/>
        </p:nvSpPr>
        <p:spPr>
          <a:xfrm>
            <a:off x="5955792" y="3904705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BD2EB-95C6-9547-866C-DBC14C7E9CF1}"/>
              </a:ext>
            </a:extLst>
          </p:cNvPr>
          <p:cNvSpPr/>
          <p:nvPr/>
        </p:nvSpPr>
        <p:spPr>
          <a:xfrm>
            <a:off x="3474720" y="4625336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014E1-A541-D847-AB22-6CFD83DE3305}"/>
              </a:ext>
            </a:extLst>
          </p:cNvPr>
          <p:cNvSpPr/>
          <p:nvPr/>
        </p:nvSpPr>
        <p:spPr>
          <a:xfrm>
            <a:off x="4767072" y="4630130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1D899-B47A-1F4B-B837-75589B2F4AC2}"/>
              </a:ext>
            </a:extLst>
          </p:cNvPr>
          <p:cNvSpPr/>
          <p:nvPr/>
        </p:nvSpPr>
        <p:spPr>
          <a:xfrm>
            <a:off x="3474720" y="5453090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86DB3-C1DB-5743-98AF-64328FC73511}"/>
              </a:ext>
            </a:extLst>
          </p:cNvPr>
          <p:cNvSpPr/>
          <p:nvPr/>
        </p:nvSpPr>
        <p:spPr>
          <a:xfrm>
            <a:off x="7144512" y="4730437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20F5-43C4-2747-9008-727656D44C60}"/>
              </a:ext>
            </a:extLst>
          </p:cNvPr>
          <p:cNvSpPr/>
          <p:nvPr/>
        </p:nvSpPr>
        <p:spPr>
          <a:xfrm>
            <a:off x="5955792" y="4699680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F21B8-893D-8546-B7F8-F9579681B701}"/>
              </a:ext>
            </a:extLst>
          </p:cNvPr>
          <p:cNvSpPr/>
          <p:nvPr/>
        </p:nvSpPr>
        <p:spPr>
          <a:xfrm>
            <a:off x="5988304" y="5469386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C41F85-BA0D-CD43-887C-9F6173C94B67}"/>
              </a:ext>
            </a:extLst>
          </p:cNvPr>
          <p:cNvSpPr/>
          <p:nvPr/>
        </p:nvSpPr>
        <p:spPr>
          <a:xfrm>
            <a:off x="7171944" y="5453090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D71A28-1CD4-3448-A89C-C23A94A03EBD}"/>
              </a:ext>
            </a:extLst>
          </p:cNvPr>
          <p:cNvSpPr/>
          <p:nvPr/>
        </p:nvSpPr>
        <p:spPr>
          <a:xfrm>
            <a:off x="4797552" y="5453090"/>
            <a:ext cx="1133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B0E20-269F-1143-BF3E-5D7B5F922CBB}"/>
              </a:ext>
            </a:extLst>
          </p:cNvPr>
          <p:cNvSpPr txBox="1"/>
          <p:nvPr/>
        </p:nvSpPr>
        <p:spPr>
          <a:xfrm>
            <a:off x="3105912" y="2190794"/>
            <a:ext cx="93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holds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ACDA2-56DA-104B-9EB6-1E958A276C1A}"/>
              </a:ext>
            </a:extLst>
          </p:cNvPr>
          <p:cNvSpPr txBox="1"/>
          <p:nvPr/>
        </p:nvSpPr>
        <p:spPr>
          <a:xfrm>
            <a:off x="1701800" y="2682302"/>
            <a:ext cx="123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 trying to acquire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7D07-53B5-5048-99CF-A4E628D275D7}"/>
              </a:ext>
            </a:extLst>
          </p:cNvPr>
          <p:cNvSpPr txBox="1"/>
          <p:nvPr/>
        </p:nvSpPr>
        <p:spPr>
          <a:xfrm>
            <a:off x="8999221" y="1635404"/>
            <a:ext cx="26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T2 can’t read all of level if T1 </a:t>
            </a:r>
            <a:r>
              <a:rPr lang="en-US" i="1" dirty="0">
                <a:solidFill>
                  <a:srgbClr val="0070C0"/>
                </a:solidFill>
              </a:rPr>
              <a:t>updating</a:t>
            </a:r>
            <a:r>
              <a:rPr lang="en-US" dirty="0">
                <a:solidFill>
                  <a:srgbClr val="0070C0"/>
                </a:solidFill>
              </a:rPr>
              <a:t> lower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1D71C-3395-8F4B-8A67-E9D021651C88}"/>
              </a:ext>
            </a:extLst>
          </p:cNvPr>
          <p:cNvSpPr txBox="1"/>
          <p:nvPr/>
        </p:nvSpPr>
        <p:spPr>
          <a:xfrm>
            <a:off x="8999221" y="2307341"/>
            <a:ext cx="26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T2 can read all of level if T1 </a:t>
            </a:r>
            <a:r>
              <a:rPr lang="en-US" i="1" dirty="0">
                <a:solidFill>
                  <a:srgbClr val="0070C0"/>
                </a:solidFill>
              </a:rPr>
              <a:t>reading</a:t>
            </a:r>
            <a:r>
              <a:rPr lang="en-US" dirty="0">
                <a:solidFill>
                  <a:srgbClr val="0070C0"/>
                </a:solidFill>
              </a:rPr>
              <a:t> lower level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5310CE-EF07-434F-A97E-BB64520A09D9}"/>
              </a:ext>
            </a:extLst>
          </p:cNvPr>
          <p:cNvSpPr txBox="1"/>
          <p:nvPr/>
        </p:nvSpPr>
        <p:spPr>
          <a:xfrm>
            <a:off x="8999221" y="2979278"/>
            <a:ext cx="26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T2 can’t update all of level if T1 updating lower level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8B3463-4635-8F4D-9AF1-71097D99906B}"/>
              </a:ext>
            </a:extLst>
          </p:cNvPr>
          <p:cNvSpPr txBox="1"/>
          <p:nvPr/>
        </p:nvSpPr>
        <p:spPr>
          <a:xfrm>
            <a:off x="8999221" y="3651214"/>
            <a:ext cx="26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T2 can’t update all of level if T1 reading lower level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8F4792-8C83-514B-82BF-915CCCED3CD0}"/>
              </a:ext>
            </a:extLst>
          </p:cNvPr>
          <p:cNvSpPr txBox="1"/>
          <p:nvPr/>
        </p:nvSpPr>
        <p:spPr>
          <a:xfrm>
            <a:off x="3651504" y="1961501"/>
            <a:ext cx="20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Reading / updating whole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DB9F48-CBCE-C44B-8280-148BDF37EDFA}"/>
              </a:ext>
            </a:extLst>
          </p:cNvPr>
          <p:cNvSpPr txBox="1"/>
          <p:nvPr/>
        </p:nvSpPr>
        <p:spPr>
          <a:xfrm>
            <a:off x="6324602" y="2013189"/>
            <a:ext cx="20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Reading / updating lower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82822-5CAD-9840-BBC8-F58C525EC76E}"/>
              </a:ext>
            </a:extLst>
          </p:cNvPr>
          <p:cNvSpPr txBox="1"/>
          <p:nvPr/>
        </p:nvSpPr>
        <p:spPr>
          <a:xfrm>
            <a:off x="8999221" y="4679346"/>
            <a:ext cx="2670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T2 can read / update lower level if T1 is reading / updating lower level</a:t>
            </a:r>
          </a:p>
          <a:p>
            <a:r>
              <a:rPr lang="en-US" dirty="0">
                <a:solidFill>
                  <a:srgbClr val="0070C0"/>
                </a:solidFill>
              </a:rPr>
              <a:t>(If they try to access same lower-level object, locking at lower level will block)</a:t>
            </a:r>
          </a:p>
        </p:txBody>
      </p:sp>
    </p:spTree>
    <p:extLst>
      <p:ext uri="{BB962C8B-B14F-4D97-AF65-F5344CB8AC3E}">
        <p14:creationId xmlns:p14="http://schemas.microsoft.com/office/powerpoint/2010/main" val="357983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CC5D-8D35-4147-8F52-8BFA856D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12"/>
            <a:ext cx="10515600" cy="1325563"/>
          </a:xfrm>
        </p:spPr>
        <p:txBody>
          <a:bodyPr/>
          <a:lstStyle/>
          <a:p>
            <a:r>
              <a:rPr lang="en-US" dirty="0"/>
              <a:t>Locking Protocol with IS/IX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3125-BD1C-6241-965A-3B2FE14F1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9" y="1825625"/>
            <a:ext cx="7812024" cy="4351338"/>
          </a:xfrm>
        </p:spPr>
        <p:txBody>
          <a:bodyPr/>
          <a:lstStyle/>
          <a:p>
            <a:r>
              <a:rPr lang="en-US" dirty="0"/>
              <a:t>Consider transaction T trying to S/X lock record R at level j of hierarchy</a:t>
            </a:r>
          </a:p>
          <a:p>
            <a:r>
              <a:rPr lang="en-US" dirty="0"/>
              <a:t>For each level L in 1 … j - 1</a:t>
            </a:r>
          </a:p>
          <a:p>
            <a:pPr lvl="1"/>
            <a:r>
              <a:rPr lang="en-US" dirty="0"/>
              <a:t>Acquire IS/IX lock on object containing R at level L</a:t>
            </a:r>
          </a:p>
          <a:p>
            <a:pPr lvl="2"/>
            <a:r>
              <a:rPr lang="en-US" dirty="0"/>
              <a:t>Block if not compatible</a:t>
            </a:r>
          </a:p>
          <a:p>
            <a:r>
              <a:rPr lang="en-US" dirty="0"/>
              <a:t>Acquire S/X lock on R</a:t>
            </a:r>
          </a:p>
          <a:p>
            <a:endParaRPr lang="en-US" dirty="0"/>
          </a:p>
          <a:p>
            <a:r>
              <a:rPr lang="en-US" dirty="0"/>
              <a:t>Release in opposite order (bottom up)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472371-033E-C748-ADF5-2A1D7A4B8951}"/>
              </a:ext>
            </a:extLst>
          </p:cNvPr>
          <p:cNvGrpSpPr/>
          <p:nvPr/>
        </p:nvGrpSpPr>
        <p:grpSpPr>
          <a:xfrm>
            <a:off x="10134600" y="2572512"/>
            <a:ext cx="1438656" cy="1403866"/>
            <a:chOff x="10134600" y="2572512"/>
            <a:chExt cx="1438656" cy="140386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17A557-92A6-C048-8D22-3E2A54A9FD87}"/>
                </a:ext>
              </a:extLst>
            </p:cNvPr>
            <p:cNvCxnSpPr/>
            <p:nvPr/>
          </p:nvCxnSpPr>
          <p:spPr>
            <a:xfrm>
              <a:off x="10134600" y="2757178"/>
              <a:ext cx="1219200" cy="12192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1847AB-F6D5-D340-9A0A-70F905514C43}"/>
                </a:ext>
              </a:extLst>
            </p:cNvPr>
            <p:cNvSpPr txBox="1"/>
            <p:nvPr/>
          </p:nvSpPr>
          <p:spPr>
            <a:xfrm>
              <a:off x="10354056" y="2572512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Acquire    </a:t>
              </a:r>
            </a:p>
            <a:p>
              <a:r>
                <a:rPr lang="en-US" dirty="0"/>
                <a:t>  top down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F8A3A4-7261-B946-91C4-15A01D6CADFA}"/>
              </a:ext>
            </a:extLst>
          </p:cNvPr>
          <p:cNvSpPr txBox="1"/>
          <p:nvPr/>
        </p:nvSpPr>
        <p:spPr>
          <a:xfrm>
            <a:off x="8077200" y="28320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489571-8758-5A48-930A-A6EE7398A465}"/>
              </a:ext>
            </a:extLst>
          </p:cNvPr>
          <p:cNvGrpSpPr/>
          <p:nvPr/>
        </p:nvGrpSpPr>
        <p:grpSpPr>
          <a:xfrm>
            <a:off x="8077200" y="2305288"/>
            <a:ext cx="2919984" cy="1945339"/>
            <a:chOff x="8077200" y="2305288"/>
            <a:chExt cx="2919984" cy="1945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F0382F-FCEF-6944-A08E-88F0093D9CF1}"/>
                </a:ext>
              </a:extLst>
            </p:cNvPr>
            <p:cNvSpPr/>
            <p:nvPr/>
          </p:nvSpPr>
          <p:spPr>
            <a:xfrm>
              <a:off x="8668512" y="2827719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Table(R)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6C3F3E-597B-1741-9014-35D969272F4C}"/>
                </a:ext>
              </a:extLst>
            </p:cNvPr>
            <p:cNvSpPr/>
            <p:nvPr/>
          </p:nvSpPr>
          <p:spPr>
            <a:xfrm>
              <a:off x="9150096" y="3359786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Page(R)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5C3062-BBD5-304C-A7A0-04B1AA2B2642}"/>
                </a:ext>
              </a:extLst>
            </p:cNvPr>
            <p:cNvSpPr/>
            <p:nvPr/>
          </p:nvSpPr>
          <p:spPr>
            <a:xfrm>
              <a:off x="9765792" y="3872675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B8CF4F-2DD0-FB45-A6AB-A56663568619}"/>
                </a:ext>
              </a:extLst>
            </p:cNvPr>
            <p:cNvSpPr txBox="1"/>
            <p:nvPr/>
          </p:nvSpPr>
          <p:spPr>
            <a:xfrm>
              <a:off x="8077200" y="2305288"/>
              <a:ext cx="1655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To </a:t>
              </a:r>
              <a:r>
                <a:rPr lang="en-US" sz="2000" b="1" dirty="0" err="1"/>
                <a:t>Xlock</a:t>
              </a:r>
              <a:r>
                <a:rPr lang="en-US" sz="2000" b="1" dirty="0"/>
                <a:t> R: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0A9109D-F27F-2541-9734-A5191E77910D}"/>
              </a:ext>
            </a:extLst>
          </p:cNvPr>
          <p:cNvSpPr txBox="1"/>
          <p:nvPr/>
        </p:nvSpPr>
        <p:spPr>
          <a:xfrm>
            <a:off x="8513064" y="33640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36F8A6-1748-CB45-B7E9-E2197DB0765B}"/>
              </a:ext>
            </a:extLst>
          </p:cNvPr>
          <p:cNvSpPr txBox="1"/>
          <p:nvPr/>
        </p:nvSpPr>
        <p:spPr>
          <a:xfrm>
            <a:off x="9076944" y="390136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35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ADC-A96F-8E4E-8731-B7DE4F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6A6E-3D44-C940-8241-D324E652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343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this hierarchy</a:t>
            </a:r>
          </a:p>
          <a:p>
            <a:r>
              <a:rPr lang="en-US" dirty="0"/>
              <a:t>And three records on two pages of table T</a:t>
            </a:r>
          </a:p>
          <a:p>
            <a:r>
              <a:rPr lang="en-US" dirty="0"/>
              <a:t>Given the use of intention locks and locking at different granularities, which of the following pairs of transactions would execute without blocking?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Read P1	</a:t>
            </a:r>
            <a:r>
              <a:rPr lang="en-US" b="1" dirty="0"/>
              <a:t>T2</a:t>
            </a:r>
            <a:r>
              <a:rPr lang="en-US" dirty="0"/>
              <a:t>: Write 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Write P2	</a:t>
            </a:r>
            <a:r>
              <a:rPr lang="en-US" b="1" dirty="0"/>
              <a:t>T2</a:t>
            </a:r>
            <a:r>
              <a:rPr lang="en-US" dirty="0"/>
              <a:t>: Read 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Write P1	</a:t>
            </a:r>
            <a:r>
              <a:rPr lang="en-US" b="1" dirty="0"/>
              <a:t>T2</a:t>
            </a:r>
            <a:r>
              <a:rPr lang="en-US" dirty="0"/>
              <a:t>: Write P2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Read P1	</a:t>
            </a:r>
            <a:r>
              <a:rPr lang="en-US" b="1" dirty="0"/>
              <a:t>T2</a:t>
            </a:r>
            <a:r>
              <a:rPr lang="en-US" dirty="0"/>
              <a:t>: Write C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2354F9-2CBB-2B4E-94CE-1D27AF4CBEA0}"/>
              </a:ext>
            </a:extLst>
          </p:cNvPr>
          <p:cNvGrpSpPr/>
          <p:nvPr/>
        </p:nvGrpSpPr>
        <p:grpSpPr>
          <a:xfrm>
            <a:off x="8774000" y="1255777"/>
            <a:ext cx="2328672" cy="1422908"/>
            <a:chOff x="7477937" y="2006092"/>
            <a:chExt cx="2328672" cy="14229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CB950-4574-1F4F-856A-CCFB752DB673}"/>
                </a:ext>
              </a:extLst>
            </p:cNvPr>
            <p:cNvSpPr/>
            <p:nvPr/>
          </p:nvSpPr>
          <p:spPr>
            <a:xfrm>
              <a:off x="7477937" y="2006092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270F9-DC73-184A-9266-3ED7E2B0AA5C}"/>
                </a:ext>
              </a:extLst>
            </p:cNvPr>
            <p:cNvSpPr/>
            <p:nvPr/>
          </p:nvSpPr>
          <p:spPr>
            <a:xfrm>
              <a:off x="7959521" y="2538159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40397-1357-0343-AD00-47EE184E469F}"/>
                </a:ext>
              </a:extLst>
            </p:cNvPr>
            <p:cNvSpPr/>
            <p:nvPr/>
          </p:nvSpPr>
          <p:spPr>
            <a:xfrm>
              <a:off x="8575217" y="3051048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Record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D1D83B-5E27-224D-ACD7-3452B184A992}"/>
              </a:ext>
            </a:extLst>
          </p:cNvPr>
          <p:cNvGrpSpPr/>
          <p:nvPr/>
        </p:nvGrpSpPr>
        <p:grpSpPr>
          <a:xfrm>
            <a:off x="8801498" y="3862722"/>
            <a:ext cx="1918252" cy="1855991"/>
            <a:chOff x="8231787" y="4141534"/>
            <a:chExt cx="1918252" cy="18559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EAAEE4-2790-B94D-98AE-ACD57D1C4787}"/>
                </a:ext>
              </a:extLst>
            </p:cNvPr>
            <p:cNvSpPr/>
            <p:nvPr/>
          </p:nvSpPr>
          <p:spPr>
            <a:xfrm>
              <a:off x="8231787" y="4141534"/>
              <a:ext cx="1918252" cy="1855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C9FC6-8271-7445-A7DD-95F6F2D3DF9B}"/>
                </a:ext>
              </a:extLst>
            </p:cNvPr>
            <p:cNvSpPr/>
            <p:nvPr/>
          </p:nvSpPr>
          <p:spPr>
            <a:xfrm>
              <a:off x="8374247" y="4276472"/>
              <a:ext cx="675861" cy="119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accent1">
                      <a:lumMod val="75000"/>
                    </a:schemeClr>
                  </a:solidFill>
                </a:rPr>
                <a:t>P1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A71338-2EBD-C144-AC7D-9045E391A4CE}"/>
                </a:ext>
              </a:extLst>
            </p:cNvPr>
            <p:cNvSpPr/>
            <p:nvPr/>
          </p:nvSpPr>
          <p:spPr>
            <a:xfrm>
              <a:off x="9358220" y="4276472"/>
              <a:ext cx="675861" cy="119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accent1">
                      <a:lumMod val="75000"/>
                    </a:schemeClr>
                  </a:solidFill>
                </a:rPr>
                <a:t>P2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A5AEA-3CA8-A44E-9D66-2482993ABBEE}"/>
                </a:ext>
              </a:extLst>
            </p:cNvPr>
            <p:cNvSpPr txBox="1"/>
            <p:nvPr/>
          </p:nvSpPr>
          <p:spPr>
            <a:xfrm>
              <a:off x="8231787" y="5628193"/>
              <a:ext cx="1775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 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8779E01-C384-0F47-85E4-36F3CBAAACEC}"/>
              </a:ext>
            </a:extLst>
          </p:cNvPr>
          <p:cNvSpPr txBox="1"/>
          <p:nvPr/>
        </p:nvSpPr>
        <p:spPr>
          <a:xfrm>
            <a:off x="8723045" y="84279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Hierarchy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AE841-E645-AC45-9A0D-6958942E7EBB}"/>
              </a:ext>
            </a:extLst>
          </p:cNvPr>
          <p:cNvSpPr txBox="1"/>
          <p:nvPr/>
        </p:nvSpPr>
        <p:spPr>
          <a:xfrm>
            <a:off x="8734244" y="3461741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9238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ADC-A96F-8E4E-8731-B7DE4FE1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6A6E-3D44-C940-8241-D324E652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343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this hierarchy</a:t>
            </a:r>
          </a:p>
          <a:p>
            <a:r>
              <a:rPr lang="en-US" dirty="0"/>
              <a:t>And three records on two pages of table T</a:t>
            </a:r>
          </a:p>
          <a:p>
            <a:r>
              <a:rPr lang="en-US" dirty="0"/>
              <a:t>Given the use of intention locks and locking at different granularities, which of the following pairs of transactions would execute without blocking?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Read P1	</a:t>
            </a:r>
            <a:r>
              <a:rPr lang="en-US" b="1" dirty="0"/>
              <a:t>T2</a:t>
            </a:r>
            <a:r>
              <a:rPr lang="en-US" dirty="0"/>
              <a:t>: Write 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Write P2	</a:t>
            </a:r>
            <a:r>
              <a:rPr lang="en-US" b="1" dirty="0"/>
              <a:t>T2</a:t>
            </a:r>
            <a:r>
              <a:rPr lang="en-US" dirty="0"/>
              <a:t>: Read 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Write P1	</a:t>
            </a:r>
            <a:r>
              <a:rPr lang="en-US" b="1" dirty="0"/>
              <a:t>T2</a:t>
            </a:r>
            <a:r>
              <a:rPr lang="en-US" dirty="0"/>
              <a:t>: Write P2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T1</a:t>
            </a:r>
            <a:r>
              <a:rPr lang="en-US" dirty="0"/>
              <a:t>: Read P1	</a:t>
            </a:r>
            <a:r>
              <a:rPr lang="en-US" b="1" dirty="0"/>
              <a:t>T2</a:t>
            </a:r>
            <a:r>
              <a:rPr lang="en-US" dirty="0"/>
              <a:t>: Write C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2354F9-2CBB-2B4E-94CE-1D27AF4CBEA0}"/>
              </a:ext>
            </a:extLst>
          </p:cNvPr>
          <p:cNvGrpSpPr/>
          <p:nvPr/>
        </p:nvGrpSpPr>
        <p:grpSpPr>
          <a:xfrm>
            <a:off x="8774000" y="1255777"/>
            <a:ext cx="2328672" cy="1422908"/>
            <a:chOff x="7477937" y="2006092"/>
            <a:chExt cx="2328672" cy="14229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6CB950-4574-1F4F-856A-CCFB752DB673}"/>
                </a:ext>
              </a:extLst>
            </p:cNvPr>
            <p:cNvSpPr/>
            <p:nvPr/>
          </p:nvSpPr>
          <p:spPr>
            <a:xfrm>
              <a:off x="7477937" y="2006092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8270F9-DC73-184A-9266-3ED7E2B0AA5C}"/>
                </a:ext>
              </a:extLst>
            </p:cNvPr>
            <p:cNvSpPr/>
            <p:nvPr/>
          </p:nvSpPr>
          <p:spPr>
            <a:xfrm>
              <a:off x="7959521" y="2538159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40397-1357-0343-AD00-47EE184E469F}"/>
                </a:ext>
              </a:extLst>
            </p:cNvPr>
            <p:cNvSpPr/>
            <p:nvPr/>
          </p:nvSpPr>
          <p:spPr>
            <a:xfrm>
              <a:off x="8575217" y="3051048"/>
              <a:ext cx="1231392" cy="3779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Record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D1D83B-5E27-224D-ACD7-3452B184A992}"/>
              </a:ext>
            </a:extLst>
          </p:cNvPr>
          <p:cNvGrpSpPr/>
          <p:nvPr/>
        </p:nvGrpSpPr>
        <p:grpSpPr>
          <a:xfrm>
            <a:off x="8801498" y="3862722"/>
            <a:ext cx="1918252" cy="1855991"/>
            <a:chOff x="8231787" y="4141534"/>
            <a:chExt cx="1918252" cy="18559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EAAEE4-2790-B94D-98AE-ACD57D1C4787}"/>
                </a:ext>
              </a:extLst>
            </p:cNvPr>
            <p:cNvSpPr/>
            <p:nvPr/>
          </p:nvSpPr>
          <p:spPr>
            <a:xfrm>
              <a:off x="8231787" y="4141534"/>
              <a:ext cx="1918252" cy="1855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C9FC6-8271-7445-A7DD-95F6F2D3DF9B}"/>
                </a:ext>
              </a:extLst>
            </p:cNvPr>
            <p:cNvSpPr/>
            <p:nvPr/>
          </p:nvSpPr>
          <p:spPr>
            <a:xfrm>
              <a:off x="8374247" y="4276472"/>
              <a:ext cx="675861" cy="119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accent1">
                      <a:lumMod val="75000"/>
                    </a:schemeClr>
                  </a:solidFill>
                </a:rPr>
                <a:t>P1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A71338-2EBD-C144-AC7D-9045E391A4CE}"/>
                </a:ext>
              </a:extLst>
            </p:cNvPr>
            <p:cNvSpPr/>
            <p:nvPr/>
          </p:nvSpPr>
          <p:spPr>
            <a:xfrm>
              <a:off x="9358220" y="4276472"/>
              <a:ext cx="675861" cy="119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accent1">
                      <a:lumMod val="75000"/>
                    </a:schemeClr>
                  </a:solidFill>
                </a:rPr>
                <a:t>P2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4A5AEA-3CA8-A44E-9D66-2482993ABBEE}"/>
                </a:ext>
              </a:extLst>
            </p:cNvPr>
            <p:cNvSpPr txBox="1"/>
            <p:nvPr/>
          </p:nvSpPr>
          <p:spPr>
            <a:xfrm>
              <a:off x="8231787" y="5628193"/>
              <a:ext cx="1775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 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8779E01-C384-0F47-85E4-36F3CBAAACEC}"/>
              </a:ext>
            </a:extLst>
          </p:cNvPr>
          <p:cNvSpPr txBox="1"/>
          <p:nvPr/>
        </p:nvSpPr>
        <p:spPr>
          <a:xfrm>
            <a:off x="8723045" y="842797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Hierarchy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AE841-E645-AC45-9A0D-6958942E7EBB}"/>
              </a:ext>
            </a:extLst>
          </p:cNvPr>
          <p:cNvSpPr txBox="1"/>
          <p:nvPr/>
        </p:nvSpPr>
        <p:spPr>
          <a:xfrm>
            <a:off x="8734244" y="3461741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Database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6F7EC2D-B207-594D-A9E2-9FB9C631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304" y="5113068"/>
            <a:ext cx="351368" cy="351368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69DB2C8-EF6D-2D49-853A-2C80DA0A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304" y="5536984"/>
            <a:ext cx="351368" cy="3513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959085-27FD-8E42-9537-485A51E79B1B}"/>
              </a:ext>
            </a:extLst>
          </p:cNvPr>
          <p:cNvSpPr txBox="1"/>
          <p:nvPr/>
        </p:nvSpPr>
        <p:spPr>
          <a:xfrm>
            <a:off x="5480304" y="4189738"/>
            <a:ext cx="61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494106-BDDA-C540-95AF-B0BA97A62D97}"/>
              </a:ext>
            </a:extLst>
          </p:cNvPr>
          <p:cNvSpPr txBox="1"/>
          <p:nvPr/>
        </p:nvSpPr>
        <p:spPr>
          <a:xfrm>
            <a:off x="5480304" y="4651403"/>
            <a:ext cx="61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70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4943-90E9-F949-BBD5-02AF9435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0266-5EF2-A74F-9FFB-41549663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happens during crash:</a:t>
            </a:r>
          </a:p>
          <a:p>
            <a:pPr lvl="1"/>
            <a:r>
              <a:rPr lang="en-US" dirty="0"/>
              <a:t>Memory is reset</a:t>
            </a:r>
          </a:p>
          <a:p>
            <a:pPr lvl="1"/>
            <a:r>
              <a:rPr lang="en-US" dirty="0"/>
              <a:t>State on disk persists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After a crash, recovery ensures:</a:t>
            </a:r>
          </a:p>
          <a:p>
            <a:pPr lvl="1"/>
            <a:r>
              <a:rPr lang="en-US" b="1" dirty="0"/>
              <a:t>Atomicity: </a:t>
            </a:r>
            <a:r>
              <a:rPr lang="en-US" dirty="0"/>
              <a:t>partially finished </a:t>
            </a:r>
            <a:r>
              <a:rPr lang="en-US" dirty="0" err="1"/>
              <a:t>xactions</a:t>
            </a:r>
            <a:r>
              <a:rPr lang="en-US" dirty="0"/>
              <a:t> are rolled back (aborted)</a:t>
            </a:r>
          </a:p>
          <a:p>
            <a:pPr lvl="1"/>
            <a:r>
              <a:rPr lang="en-US" b="1" dirty="0"/>
              <a:t>Durability</a:t>
            </a:r>
            <a:r>
              <a:rPr lang="en-US" dirty="0"/>
              <a:t>: committed </a:t>
            </a:r>
            <a:r>
              <a:rPr lang="en-US" dirty="0" err="1"/>
              <a:t>xactions</a:t>
            </a:r>
            <a:r>
              <a:rPr lang="en-US" dirty="0"/>
              <a:t> are on stable storage (disk)</a:t>
            </a:r>
          </a:p>
          <a:p>
            <a:pPr lvl="1"/>
            <a:endParaRPr lang="en-US" dirty="0"/>
          </a:p>
          <a:p>
            <a:r>
              <a:rPr lang="en-US" dirty="0"/>
              <a:t>Brings database into a transaction consistent state, where committed transactions are fully reflected, and uncommitted transactions are completely undone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2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E53-336F-2F43-B517-BFF8A2B2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Rollback Uncommitted Transactions?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EB9F-1E04-A84A-BB68-CAC2CBB0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25625"/>
            <a:ext cx="11330609" cy="4351338"/>
          </a:xfrm>
        </p:spPr>
        <p:txBody>
          <a:bodyPr>
            <a:normAutofit/>
          </a:bodyPr>
          <a:lstStyle/>
          <a:p>
            <a:r>
              <a:rPr lang="en-US" dirty="0"/>
              <a:t>After system crashes, all client connections gone</a:t>
            </a:r>
          </a:p>
          <a:p>
            <a:endParaRPr lang="en-US" dirty="0"/>
          </a:p>
          <a:p>
            <a:r>
              <a:rPr lang="en-US" dirty="0"/>
              <a:t>Not generally possible to figure out what work was left to be done</a:t>
            </a:r>
          </a:p>
          <a:p>
            <a:endParaRPr lang="en-US" dirty="0"/>
          </a:p>
          <a:p>
            <a:r>
              <a:rPr lang="en-US" dirty="0"/>
              <a:t>Best option: restore DB to a state as if transactions did not occur</a:t>
            </a:r>
          </a:p>
          <a:p>
            <a:pPr lvl="1"/>
            <a:r>
              <a:rPr lang="en-US" dirty="0"/>
              <a:t>Preserves atomicity</a:t>
            </a:r>
          </a:p>
          <a:p>
            <a:pPr lvl="1"/>
            <a:r>
              <a:rPr lang="en-US" dirty="0"/>
              <a:t>Implies that clients must not depend on uncommitted results</a:t>
            </a:r>
          </a:p>
        </p:txBody>
      </p:sp>
    </p:spTree>
    <p:extLst>
      <p:ext uri="{BB962C8B-B14F-4D97-AF65-F5344CB8AC3E}">
        <p14:creationId xmlns:p14="http://schemas.microsoft.com/office/powerpoint/2010/main" val="57249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3DC3-E259-6045-A582-B051A172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State During Query Execution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7E4DA-A522-1643-B721-234E2D50D310}"/>
              </a:ext>
            </a:extLst>
          </p:cNvPr>
          <p:cNvSpPr/>
          <p:nvPr/>
        </p:nvSpPr>
        <p:spPr>
          <a:xfrm>
            <a:off x="1699156" y="2170907"/>
            <a:ext cx="4328160" cy="238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91BA024-CA32-644A-9E6A-B44AD4449828}"/>
              </a:ext>
            </a:extLst>
          </p:cNvPr>
          <p:cNvSpPr/>
          <p:nvPr/>
        </p:nvSpPr>
        <p:spPr>
          <a:xfrm>
            <a:off x="6937248" y="2306288"/>
            <a:ext cx="3858864" cy="2245424"/>
          </a:xfrm>
          <a:prstGeom prst="can">
            <a:avLst>
              <a:gd name="adj" fmla="val 1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8FF1181-3F27-814B-A30A-FFCAF57785B8}"/>
              </a:ext>
            </a:extLst>
          </p:cNvPr>
          <p:cNvSpPr/>
          <p:nvPr/>
        </p:nvSpPr>
        <p:spPr>
          <a:xfrm rot="10800000">
            <a:off x="7370954" y="2802118"/>
            <a:ext cx="914400" cy="1000895"/>
          </a:xfrm>
          <a:prstGeom prst="cube">
            <a:avLst>
              <a:gd name="adj" fmla="val 11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 panose="02000503020000020003" pitchFamily="2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C999C61-B439-9D41-B67E-B80E1F40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62373"/>
              </p:ext>
            </p:extLst>
          </p:nvPr>
        </p:nvGraphicFramePr>
        <p:xfrm>
          <a:off x="8591392" y="3058160"/>
          <a:ext cx="20828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49374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04636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7021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46229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541454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795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6577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3744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31655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7450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111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C4D50DF-5498-5A43-AC57-D8BB5343F8C1}"/>
              </a:ext>
            </a:extLst>
          </p:cNvPr>
          <p:cNvSpPr/>
          <p:nvPr/>
        </p:nvSpPr>
        <p:spPr>
          <a:xfrm>
            <a:off x="1993360" y="2553051"/>
            <a:ext cx="743712" cy="837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P1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DE4D8F-7CF4-7B4E-85C1-B287ED66B09F}"/>
              </a:ext>
            </a:extLst>
          </p:cNvPr>
          <p:cNvSpPr/>
          <p:nvPr/>
        </p:nvSpPr>
        <p:spPr>
          <a:xfrm>
            <a:off x="3031276" y="2553051"/>
            <a:ext cx="743712" cy="837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EA83D-693F-4642-9F74-F7911B860067}"/>
              </a:ext>
            </a:extLst>
          </p:cNvPr>
          <p:cNvSpPr txBox="1"/>
          <p:nvPr/>
        </p:nvSpPr>
        <p:spPr>
          <a:xfrm>
            <a:off x="4174132" y="2658989"/>
            <a:ext cx="228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2FA59-4A6E-7E46-B735-A8FF101E84F5}"/>
              </a:ext>
            </a:extLst>
          </p:cNvPr>
          <p:cNvSpPr txBox="1"/>
          <p:nvPr/>
        </p:nvSpPr>
        <p:spPr>
          <a:xfrm>
            <a:off x="3974560" y="4087360"/>
            <a:ext cx="268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Book" panose="02000503020000020003" pitchFamily="2" charset="0"/>
              </a:rPr>
              <a:t>Buffer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253E0-1CB5-7A46-B9C2-5310D89C423D}"/>
              </a:ext>
            </a:extLst>
          </p:cNvPr>
          <p:cNvSpPr txBox="1"/>
          <p:nvPr/>
        </p:nvSpPr>
        <p:spPr>
          <a:xfrm>
            <a:off x="8285354" y="4501627"/>
            <a:ext cx="134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Disk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51278-5448-4F45-8876-39830CBF3B24}"/>
              </a:ext>
            </a:extLst>
          </p:cNvPr>
          <p:cNvSpPr txBox="1"/>
          <p:nvPr/>
        </p:nvSpPr>
        <p:spPr>
          <a:xfrm>
            <a:off x="7465247" y="3762342"/>
            <a:ext cx="13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Tables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1F799-01E9-5C49-9A6E-8790CC2F239D}"/>
              </a:ext>
            </a:extLst>
          </p:cNvPr>
          <p:cNvSpPr txBox="1"/>
          <p:nvPr/>
        </p:nvSpPr>
        <p:spPr>
          <a:xfrm>
            <a:off x="8469472" y="3433682"/>
            <a:ext cx="134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Log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42BC-BD2C-A94B-8719-B989C998DC96}"/>
              </a:ext>
            </a:extLst>
          </p:cNvPr>
          <p:cNvSpPr txBox="1"/>
          <p:nvPr/>
        </p:nvSpPr>
        <p:spPr>
          <a:xfrm>
            <a:off x="3031276" y="4523937"/>
            <a:ext cx="177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6F077-178D-B540-8676-59F711EBFB4E}"/>
              </a:ext>
            </a:extLst>
          </p:cNvPr>
          <p:cNvSpPr txBox="1"/>
          <p:nvPr/>
        </p:nvSpPr>
        <p:spPr>
          <a:xfrm>
            <a:off x="1300012" y="5242560"/>
            <a:ext cx="786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After crash, memory is gone!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66E283-59E4-1F4A-B5C8-7C74312C2F11}"/>
              </a:ext>
            </a:extLst>
          </p:cNvPr>
          <p:cNvSpPr/>
          <p:nvPr/>
        </p:nvSpPr>
        <p:spPr>
          <a:xfrm>
            <a:off x="5994772" y="5047157"/>
            <a:ext cx="3165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latin typeface="Avenir Book" panose="02000503020000020003" pitchFamily="2" charset="0"/>
              </a:rPr>
              <a:t>Problem 1</a:t>
            </a:r>
            <a:r>
              <a:rPr lang="en-US" dirty="0">
                <a:latin typeface="Avenir Book" panose="02000503020000020003" pitchFamily="2" charset="0"/>
              </a:rPr>
              <a:t>: Some transactions may have written their uncommitted state to tables – need to </a:t>
            </a:r>
            <a:r>
              <a:rPr lang="en-US" b="1" dirty="0">
                <a:solidFill>
                  <a:srgbClr val="C00000"/>
                </a:solidFill>
                <a:latin typeface="Avenir Book" panose="02000503020000020003" pitchFamily="2" charset="0"/>
              </a:rPr>
              <a:t>UNDO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D35E9-352B-3F48-870F-32751055DBDC}"/>
              </a:ext>
            </a:extLst>
          </p:cNvPr>
          <p:cNvSpPr/>
          <p:nvPr/>
        </p:nvSpPr>
        <p:spPr>
          <a:xfrm>
            <a:off x="8246673" y="5017568"/>
            <a:ext cx="3332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latin typeface="Avenir Book" panose="02000503020000020003" pitchFamily="2" charset="0"/>
              </a:rPr>
              <a:t>Problem 2</a:t>
            </a:r>
            <a:r>
              <a:rPr lang="en-US" dirty="0">
                <a:latin typeface="Avenir Book" panose="02000503020000020003" pitchFamily="2" charset="0"/>
              </a:rPr>
              <a:t>: Some transactions may not have flushed all of their state to tables prior to commit – need to </a:t>
            </a:r>
            <a:r>
              <a:rPr lang="en-US" b="1" dirty="0">
                <a:solidFill>
                  <a:srgbClr val="00B050"/>
                </a:solidFill>
                <a:latin typeface="Avenir Book" panose="02000503020000020003" pitchFamily="2" charset="0"/>
              </a:rPr>
              <a:t>REDO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5A7248-A17D-4B4C-8D1C-AAB81C4F6E89}"/>
              </a:ext>
            </a:extLst>
          </p:cNvPr>
          <p:cNvSpPr/>
          <p:nvPr/>
        </p:nvSpPr>
        <p:spPr>
          <a:xfrm>
            <a:off x="6735913" y="1251333"/>
            <a:ext cx="4662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Log records start and end of transactions, and contents of writes done to tables so we can solve both problems</a:t>
            </a:r>
          </a:p>
        </p:txBody>
      </p:sp>
    </p:spTree>
    <p:extLst>
      <p:ext uri="{BB962C8B-B14F-4D97-AF65-F5344CB8AC3E}">
        <p14:creationId xmlns:p14="http://schemas.microsoft.com/office/powerpoint/2010/main" val="29522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23D4-30FE-BC4B-B947-782A88E3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Log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8588-8F9A-884B-BD69-33753A54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captures both </a:t>
            </a:r>
            <a:r>
              <a:rPr lang="en-US" i="1" dirty="0"/>
              <a:t>before</a:t>
            </a:r>
            <a:r>
              <a:rPr lang="en-US" dirty="0"/>
              <a:t> and </a:t>
            </a:r>
            <a:r>
              <a:rPr lang="en-US" i="1" dirty="0"/>
              <a:t>after</a:t>
            </a:r>
            <a:r>
              <a:rPr lang="en-US" dirty="0"/>
              <a:t> state of all writes</a:t>
            </a:r>
          </a:p>
          <a:p>
            <a:pPr lvl="1"/>
            <a:r>
              <a:rPr lang="en-US" dirty="0"/>
              <a:t>E.g., page X was X</a:t>
            </a:r>
            <a:r>
              <a:rPr lang="en-US" baseline="-25000" dirty="0"/>
              <a:t>0 </a:t>
            </a:r>
            <a:r>
              <a:rPr lang="en-US" dirty="0"/>
              <a:t>is now X</a:t>
            </a:r>
            <a:r>
              <a:rPr lang="en-US" baseline="-25000" dirty="0"/>
              <a:t>1</a:t>
            </a:r>
          </a:p>
          <a:p>
            <a:r>
              <a:rPr lang="en-US" dirty="0"/>
              <a:t>Also tells us which transactions committed and which did not</a:t>
            </a:r>
          </a:p>
          <a:p>
            <a:endParaRPr lang="en-US" dirty="0"/>
          </a:p>
          <a:p>
            <a:r>
              <a:rPr lang="en-US" dirty="0"/>
              <a:t>Why do we need to record write contents?</a:t>
            </a:r>
          </a:p>
          <a:p>
            <a:pPr lvl="1"/>
            <a:r>
              <a:rPr lang="en-US" dirty="0"/>
              <a:t>Without this, can’t tell whether a write has been applied or not</a:t>
            </a:r>
          </a:p>
          <a:p>
            <a:pPr lvl="1"/>
            <a:r>
              <a:rPr lang="en-US" dirty="0"/>
              <a:t>Allows us to </a:t>
            </a:r>
            <a:r>
              <a:rPr lang="en-US" i="1" dirty="0"/>
              <a:t>redo </a:t>
            </a:r>
            <a:r>
              <a:rPr lang="en-US" dirty="0"/>
              <a:t>committed writes, if state not in tables on disk</a:t>
            </a:r>
          </a:p>
          <a:p>
            <a:pPr lvl="1"/>
            <a:r>
              <a:rPr lang="en-US" dirty="0"/>
              <a:t>Allows us to </a:t>
            </a:r>
            <a:r>
              <a:rPr lang="en-US" i="1" dirty="0"/>
              <a:t>undo </a:t>
            </a:r>
            <a:r>
              <a:rPr lang="en-US" dirty="0"/>
              <a:t>uncommitted writes, if state in tables on disk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E471-5DF4-8D4A-9948-A6963A28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Logging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ADDEF-A9C6-BA4A-BE16-E3B51D984521}"/>
              </a:ext>
            </a:extLst>
          </p:cNvPr>
          <p:cNvSpPr/>
          <p:nvPr/>
        </p:nvSpPr>
        <p:spPr>
          <a:xfrm>
            <a:off x="1060704" y="2279904"/>
            <a:ext cx="198729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0x0012 0002 F00E 0xB007 4789 F8F8</a:t>
            </a:r>
          </a:p>
          <a:p>
            <a:pPr algn="ctr"/>
            <a:r>
              <a:rPr lang="en-US" dirty="0"/>
              <a:t>0xEEE0 2020 4447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24A71-7BE4-E042-9335-7C75E72BDB0D}"/>
              </a:ext>
            </a:extLst>
          </p:cNvPr>
          <p:cNvSpPr/>
          <p:nvPr/>
        </p:nvSpPr>
        <p:spPr>
          <a:xfrm>
            <a:off x="3529584" y="2279904"/>
            <a:ext cx="198729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0x0012 </a:t>
            </a:r>
            <a:r>
              <a:rPr lang="en-US" dirty="0">
                <a:solidFill>
                  <a:srgbClr val="FF0000"/>
                </a:solidFill>
              </a:rPr>
              <a:t>0004 F50E </a:t>
            </a:r>
            <a:r>
              <a:rPr lang="en-US" dirty="0"/>
              <a:t>0xB007 4789 F8F8</a:t>
            </a:r>
          </a:p>
          <a:p>
            <a:pPr algn="ctr"/>
            <a:r>
              <a:rPr lang="en-US" dirty="0"/>
              <a:t>0xEEE0 2020 4447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277EC-D911-1B47-946F-E252347F259A}"/>
              </a:ext>
            </a:extLst>
          </p:cNvPr>
          <p:cNvSpPr txBox="1"/>
          <p:nvPr/>
        </p:nvSpPr>
        <p:spPr>
          <a:xfrm>
            <a:off x="1596758" y="191057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UNDO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89749-2219-5644-A6B0-8B2FAA768227}"/>
              </a:ext>
            </a:extLst>
          </p:cNvPr>
          <p:cNvSpPr txBox="1"/>
          <p:nvPr/>
        </p:nvSpPr>
        <p:spPr>
          <a:xfrm>
            <a:off x="4065638" y="191014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REDO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5D28-F2C5-BA4F-9C41-4F291CD622F3}"/>
              </a:ext>
            </a:extLst>
          </p:cNvPr>
          <p:cNvSpPr txBox="1"/>
          <p:nvPr/>
        </p:nvSpPr>
        <p:spPr>
          <a:xfrm>
            <a:off x="2364338" y="3829026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Physical Logging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2B008-729E-E243-99B4-8B652EC3BBB4}"/>
              </a:ext>
            </a:extLst>
          </p:cNvPr>
          <p:cNvSpPr/>
          <p:nvPr/>
        </p:nvSpPr>
        <p:spPr>
          <a:xfrm>
            <a:off x="6772656" y="2279476"/>
            <a:ext cx="198729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record X from position 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D3039-0B32-2845-B956-F6977B8E6591}"/>
              </a:ext>
            </a:extLst>
          </p:cNvPr>
          <p:cNvSpPr/>
          <p:nvPr/>
        </p:nvSpPr>
        <p:spPr>
          <a:xfrm>
            <a:off x="9241536" y="2279476"/>
            <a:ext cx="1987296" cy="151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record X into position 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417EE-21EC-0B47-AFF3-958499FDCDB6}"/>
              </a:ext>
            </a:extLst>
          </p:cNvPr>
          <p:cNvSpPr txBox="1"/>
          <p:nvPr/>
        </p:nvSpPr>
        <p:spPr>
          <a:xfrm>
            <a:off x="7308710" y="19101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UNDO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872D5-8FF9-3743-9FBB-A9B14F241A31}"/>
              </a:ext>
            </a:extLst>
          </p:cNvPr>
          <p:cNvSpPr txBox="1"/>
          <p:nvPr/>
        </p:nvSpPr>
        <p:spPr>
          <a:xfrm>
            <a:off x="9777590" y="190971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REDO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8BADD-80DC-324A-BAC5-83FBE766D9CD}"/>
              </a:ext>
            </a:extLst>
          </p:cNvPr>
          <p:cNvSpPr txBox="1"/>
          <p:nvPr/>
        </p:nvSpPr>
        <p:spPr>
          <a:xfrm>
            <a:off x="8084885" y="3845528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Logical</a:t>
            </a:r>
            <a:r>
              <a:rPr lang="en-US" dirty="0">
                <a:latin typeface="Avenir Book" panose="02000503020000020003" pitchFamily="2" charset="0"/>
              </a:rPr>
              <a:t> Logging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2208E-506C-B746-8812-1807E9E8198A}"/>
              </a:ext>
            </a:extLst>
          </p:cNvPr>
          <p:cNvSpPr txBox="1"/>
          <p:nvPr/>
        </p:nvSpPr>
        <p:spPr>
          <a:xfrm>
            <a:off x="997534" y="523332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Logical logging is more compact, but it depends on pages fully reflecting (or not reflecting) operations being undone and redone</a:t>
            </a:r>
          </a:p>
        </p:txBody>
      </p:sp>
    </p:spTree>
    <p:extLst>
      <p:ext uri="{BB962C8B-B14F-4D97-AF65-F5344CB8AC3E}">
        <p14:creationId xmlns:p14="http://schemas.microsoft.com/office/powerpoint/2010/main" val="21643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B2DE-B905-7643-9535-3049A1E4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BDFE-5942-2945-AF19-07CD2C41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related sequence of actions so they are “all or nothing”</a:t>
            </a:r>
          </a:p>
          <a:p>
            <a:pPr lvl="1"/>
            <a:r>
              <a:rPr lang="en-US" dirty="0"/>
              <a:t>If the system crashes, partial effects are not seen</a:t>
            </a:r>
          </a:p>
          <a:p>
            <a:pPr lvl="1"/>
            <a:r>
              <a:rPr lang="en-US" dirty="0"/>
              <a:t>Other transactions do not see partial effects</a:t>
            </a:r>
          </a:p>
          <a:p>
            <a:endParaRPr lang="en-US" dirty="0"/>
          </a:p>
          <a:p>
            <a:r>
              <a:rPr lang="en-US" dirty="0"/>
              <a:t>A set of implementation techniques that provides this abstraction with good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14E7-1FF1-2F43-8979-37415DE9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Ahead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BD70-E46F-194F-869C-1A6D37D7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51052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Log records written </a:t>
            </a:r>
            <a:r>
              <a:rPr lang="en-US" i="1" dirty="0"/>
              <a:t>before</a:t>
            </a:r>
            <a:r>
              <a:rPr lang="en-US" dirty="0"/>
              <a:t> any action is taken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Start or commit transaction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Writing a page to tables on disk (reads are not logged)</a:t>
            </a:r>
          </a:p>
          <a:p>
            <a:pPr>
              <a:lnSpc>
                <a:spcPct val="120000"/>
              </a:lnSpc>
            </a:pPr>
            <a:r>
              <a:rPr lang="en-US" dirty="0"/>
              <a:t>Why write ahead?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Otherwise, we might: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 update a page as a part of an uncommitted </a:t>
            </a:r>
            <a:r>
              <a:rPr lang="en-US" sz="2500" dirty="0" err="1"/>
              <a:t>xaction</a:t>
            </a:r>
            <a:r>
              <a:rPr lang="en-US" sz="2500" dirty="0"/>
              <a:t>,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 crash (which should  cause us to rollback that update), and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 not have any way to tell that the page was updated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Write what we plan to do before we do it, and leave enough info in the log so that we can figure out whether we did it or not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we do have to write everything twice, but logging is </a:t>
            </a:r>
            <a:r>
              <a:rPr lang="en-US" i="1" dirty="0"/>
              <a:t>sequential</a:t>
            </a:r>
            <a:r>
              <a:rPr lang="en-US" dirty="0"/>
              <a:t>, unlike writes to the DB, which are random</a:t>
            </a:r>
          </a:p>
        </p:txBody>
      </p:sp>
    </p:spTree>
    <p:extLst>
      <p:ext uri="{BB962C8B-B14F-4D97-AF65-F5344CB8AC3E}">
        <p14:creationId xmlns:p14="http://schemas.microsoft.com/office/powerpoint/2010/main" val="86824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EB4-F9E8-1F45-AA9C-C5D0D02B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03D0-0554-FF44-9F8D-B75B2477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Start (SOT)</a:t>
            </a:r>
            <a:r>
              <a:rPr lang="en-US" dirty="0">
                <a:solidFill>
                  <a:schemeClr val="accent1"/>
                </a:solidFill>
              </a:rPr>
              <a:t> 	</a:t>
            </a:r>
            <a:r>
              <a:rPr lang="en-US" dirty="0"/>
              <a:t>Log Sequence Number (LSN), Transaction ID (TID)</a:t>
            </a:r>
          </a:p>
          <a:p>
            <a:pPr lvl="1"/>
            <a:r>
              <a:rPr lang="en-US" dirty="0"/>
              <a:t>LSN is a monotonically increasing log record number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End (EOT)</a:t>
            </a:r>
            <a:r>
              <a:rPr lang="en-US" dirty="0">
                <a:solidFill>
                  <a:schemeClr val="accent1"/>
                </a:solidFill>
              </a:rPr>
              <a:t>		</a:t>
            </a:r>
            <a:r>
              <a:rPr lang="en-US" dirty="0"/>
              <a:t>LSN, TID, outcome (commit or abort)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UNDO</a:t>
            </a:r>
            <a:r>
              <a:rPr lang="en-US" dirty="0"/>
              <a:t>		LSN, TID, before image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REDO</a:t>
            </a:r>
            <a:r>
              <a:rPr lang="en-US" dirty="0"/>
              <a:t>		LSN, TID, after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next time:</a:t>
            </a:r>
          </a:p>
          <a:p>
            <a:r>
              <a:rPr lang="en-US" b="1" dirty="0">
                <a:solidFill>
                  <a:schemeClr val="accent1"/>
                </a:solidFill>
              </a:rPr>
              <a:t>CHECKPOINT</a:t>
            </a:r>
            <a:r>
              <a:rPr lang="en-US" dirty="0"/>
              <a:t>	LSN, TID,  state to limit how much is logged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CLR</a:t>
            </a:r>
            <a:r>
              <a:rPr lang="en-US" dirty="0"/>
              <a:t>			LSN, TID, allows us to restart recovery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97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4F61-2DA0-8B41-9400-D415BEDA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Sometimes Write Dirty 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0ED4-F3D9-044A-917D-2E12059F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don’t write back dirty pages, they must be held in memory for the duration of the </a:t>
            </a:r>
            <a:r>
              <a:rPr lang="en-US" dirty="0" err="1"/>
              <a:t>xaction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Consider a transaction that updates all records in table</a:t>
            </a:r>
          </a:p>
          <a:p>
            <a:endParaRPr lang="en-US" dirty="0"/>
          </a:p>
          <a:p>
            <a:r>
              <a:rPr lang="en-US" dirty="0"/>
              <a:t>A DB that writes back dirty pages is said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STEAL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STEAL </a:t>
            </a:r>
            <a:r>
              <a:rPr lang="en-US" dirty="0">
                <a:sym typeface="Wingdings" pitchFamily="2" charset="2"/>
              </a:rPr>
              <a:t>requires UNDO to remove uncommitted </a:t>
            </a:r>
            <a:r>
              <a:rPr lang="en-US" dirty="0" err="1">
                <a:sym typeface="Wingdings" pitchFamily="2" charset="2"/>
              </a:rPr>
              <a:t>txns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5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4F61-2DA0-8B41-9400-D415BEDA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Force All Writes to Tables Before Commit?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0ED4-F3D9-044A-917D-2E12059F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/>
          <a:lstStyle/>
          <a:p>
            <a:r>
              <a:rPr lang="en-US" dirty="0"/>
              <a:t>Slow! Would require us to do many random writes at commit time </a:t>
            </a:r>
          </a:p>
          <a:p>
            <a:endParaRPr lang="en-US" dirty="0"/>
          </a:p>
          <a:p>
            <a:r>
              <a:rPr lang="en-US" dirty="0"/>
              <a:t>A DB that doesn’t force all writes at commit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FORCE</a:t>
            </a:r>
          </a:p>
          <a:p>
            <a:endParaRPr lang="en-US" dirty="0"/>
          </a:p>
          <a:p>
            <a:r>
              <a:rPr lang="en-US" dirty="0"/>
              <a:t>(Sequential) logging is sufficient to ensure recoverability, so FORCE is unnecessary for recoverability</a:t>
            </a:r>
          </a:p>
          <a:p>
            <a:endParaRPr lang="en-US" dirty="0"/>
          </a:p>
          <a:p>
            <a:r>
              <a:rPr lang="en-US" dirty="0"/>
              <a:t>However, NO FORCE </a:t>
            </a:r>
            <a:r>
              <a:rPr lang="en-US" dirty="0">
                <a:sym typeface="Wingdings" pitchFamily="2" charset="2"/>
              </a:rPr>
              <a:t>requires REDO to install logged writes to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1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5FAB-A1DA-BC4A-A8E4-12DDAF5A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STEAL/NO FORCE </a:t>
            </a:r>
            <a:r>
              <a:rPr lang="en-US" dirty="0">
                <a:sym typeface="Wingdings" pitchFamily="2" charset="2"/>
              </a:rPr>
              <a:t> UNDO/REDO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0DA4-A406-694A-9207-1289A3A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32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STEAL pages, we will need to UNDO</a:t>
            </a:r>
          </a:p>
          <a:p>
            <a:pPr>
              <a:lnSpc>
                <a:spcPct val="120000"/>
              </a:lnSpc>
            </a:pPr>
            <a:r>
              <a:rPr lang="en-US" dirty="0"/>
              <a:t>If we don’t FORCE pages, we will need to REDO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500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If we FORCE pages, we will need to be able to UNDO if we crash between the FORCE and the COMMIT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C442F2-F24C-5D4A-80F3-9CE1A5C62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5004"/>
              </p:ext>
            </p:extLst>
          </p:nvPr>
        </p:nvGraphicFramePr>
        <p:xfrm>
          <a:off x="3316224" y="2621956"/>
          <a:ext cx="3776011" cy="240663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8928">
                  <a:extLst>
                    <a:ext uri="{9D8B030D-6E8A-4147-A177-3AD203B41FA5}">
                      <a16:colId xmlns:a16="http://schemas.microsoft.com/office/drawing/2014/main" val="296557621"/>
                    </a:ext>
                  </a:extLst>
                </a:gridCol>
                <a:gridCol w="1010357">
                  <a:extLst>
                    <a:ext uri="{9D8B030D-6E8A-4147-A177-3AD203B41FA5}">
                      <a16:colId xmlns:a16="http://schemas.microsoft.com/office/drawing/2014/main" val="643706511"/>
                    </a:ext>
                  </a:extLst>
                </a:gridCol>
                <a:gridCol w="1436726">
                  <a:extLst>
                    <a:ext uri="{9D8B030D-6E8A-4147-A177-3AD203B41FA5}">
                      <a16:colId xmlns:a16="http://schemas.microsoft.com/office/drawing/2014/main" val="809449567"/>
                    </a:ext>
                  </a:extLst>
                </a:gridCol>
              </a:tblGrid>
              <a:tr h="450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FORCE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7818"/>
                  </a:ext>
                </a:extLst>
              </a:tr>
              <a:tr h="7607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STEAL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UNDO &amp; REDO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9135380"/>
                  </a:ext>
                </a:extLst>
              </a:tr>
              <a:tr h="76071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NO STEAL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7818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6C9A7A3-4D29-E549-85A7-0D1BF79464C8}"/>
              </a:ext>
            </a:extLst>
          </p:cNvPr>
          <p:cNvSpPr/>
          <p:nvPr/>
        </p:nvSpPr>
        <p:spPr>
          <a:xfrm>
            <a:off x="4816141" y="4451342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A001A-615C-0B47-B223-569C882641A8}"/>
              </a:ext>
            </a:extLst>
          </p:cNvPr>
          <p:cNvSpPr txBox="1"/>
          <p:nvPr/>
        </p:nvSpPr>
        <p:spPr>
          <a:xfrm>
            <a:off x="7595155" y="3274263"/>
            <a:ext cx="1975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In </a:t>
            </a:r>
            <a:r>
              <a:rPr lang="en-US" i="1" dirty="0" err="1">
                <a:solidFill>
                  <a:schemeClr val="accent1"/>
                </a:solidFill>
              </a:rPr>
              <a:t>SimpleDB</a:t>
            </a:r>
            <a:r>
              <a:rPr lang="en-US" i="1" dirty="0">
                <a:solidFill>
                  <a:schemeClr val="accent1"/>
                </a:solidFill>
              </a:rPr>
              <a:t>, we do FORCE / NO STEAL, and assume DB won’t crash between FORCE and COMMIT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E5CEE-DCC9-AF45-AA7E-5EA6AE6FA642}"/>
              </a:ext>
            </a:extLst>
          </p:cNvPr>
          <p:cNvSpPr txBox="1"/>
          <p:nvPr/>
        </p:nvSpPr>
        <p:spPr>
          <a:xfrm>
            <a:off x="9881616" y="3274263"/>
            <a:ext cx="197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All commercial DBs do NO FORCE / STEAL for performance reasons</a:t>
            </a:r>
          </a:p>
        </p:txBody>
      </p:sp>
    </p:spTree>
    <p:extLst>
      <p:ext uri="{BB962C8B-B14F-4D97-AF65-F5344CB8AC3E}">
        <p14:creationId xmlns:p14="http://schemas.microsoft.com/office/powerpoint/2010/main" val="327822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5C29-AEA8-534B-840D-FF55D659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with NO FORCE / STEAL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9B23-4CC0-DE43-A475-302D4F62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crash, we must:</a:t>
            </a:r>
          </a:p>
          <a:p>
            <a:pPr lvl="1"/>
            <a:r>
              <a:rPr lang="en-US" dirty="0"/>
              <a:t>REDO “winner” transactions that had committed</a:t>
            </a:r>
          </a:p>
          <a:p>
            <a:pPr lvl="1"/>
            <a:r>
              <a:rPr lang="en-US" dirty="0"/>
              <a:t>UNDO “loser” transactions that had not committed </a:t>
            </a:r>
          </a:p>
          <a:p>
            <a:pPr lvl="1"/>
            <a:endParaRPr lang="en-US" dirty="0"/>
          </a:p>
          <a:p>
            <a:r>
              <a:rPr lang="en-US" dirty="0"/>
              <a:t>Winner are transactions with SOT and COMMIT in log</a:t>
            </a:r>
          </a:p>
          <a:p>
            <a:r>
              <a:rPr lang="en-US" dirty="0"/>
              <a:t>Losers are those with SOT and no EOT</a:t>
            </a:r>
          </a:p>
          <a:p>
            <a:endParaRPr lang="en-US" dirty="0"/>
          </a:p>
          <a:p>
            <a:r>
              <a:rPr lang="en-US" dirty="0"/>
              <a:t>Need to REDO winners from start to end</a:t>
            </a:r>
          </a:p>
          <a:p>
            <a:r>
              <a:rPr lang="en-US" dirty="0"/>
              <a:t>Need to UNDO losers in reverse, from end to start</a:t>
            </a:r>
          </a:p>
          <a:p>
            <a:r>
              <a:rPr lang="en-US" dirty="0"/>
              <a:t>Also need to UNDO aborted transactions </a:t>
            </a:r>
          </a:p>
          <a:p>
            <a:endParaRPr lang="en-US" dirty="0"/>
          </a:p>
        </p:txBody>
      </p:sp>
      <p:pic>
        <p:nvPicPr>
          <p:cNvPr id="5" name="Graphic 4" descr="Sad face outline with solid fill">
            <a:extLst>
              <a:ext uri="{FF2B5EF4-FFF2-40B4-BE49-F238E27FC236}">
                <a16:creationId xmlns:a16="http://schemas.microsoft.com/office/drawing/2014/main" id="{BE93E99A-9373-DF4A-A246-72C2E9A8B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92" y="2667000"/>
            <a:ext cx="457200" cy="457200"/>
          </a:xfrm>
          <a:prstGeom prst="rect">
            <a:avLst/>
          </a:prstGeom>
        </p:spPr>
      </p:pic>
      <p:pic>
        <p:nvPicPr>
          <p:cNvPr id="7" name="Graphic 6" descr="Smiling face outline with solid fill">
            <a:extLst>
              <a:ext uri="{FF2B5EF4-FFF2-40B4-BE49-F238E27FC236}">
                <a16:creationId xmlns:a16="http://schemas.microsoft.com/office/drawing/2014/main" id="{F7124C5D-9263-DC4A-98C2-CB495EC6B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392" y="2209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AEB1-EBE5-E743-8CEB-1B8F5090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Phases of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979D-2612-5943-BF58-F9110A1F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u="sng" dirty="0"/>
              <a:t>Analysis</a:t>
            </a:r>
            <a:r>
              <a:rPr lang="en-US" dirty="0"/>
              <a:t>: Scan log to find winners and losers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REDO</a:t>
            </a:r>
            <a:r>
              <a:rPr lang="en-US" dirty="0"/>
              <a:t>: Scan log from beginning to end for winners</a:t>
            </a:r>
          </a:p>
          <a:p>
            <a:pPr>
              <a:lnSpc>
                <a:spcPct val="120000"/>
              </a:lnSpc>
            </a:pPr>
            <a:r>
              <a:rPr lang="en-US" b="1" u="sng" dirty="0"/>
              <a:t>UNDO</a:t>
            </a:r>
            <a:r>
              <a:rPr lang="en-US" dirty="0"/>
              <a:t>: Scan log from end to beginning for losers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Many possible ways to do this, e.g., UNDO then REDO or REDO then UNDO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Next time will see a specific proposal and analyze why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Note that in a properly isolated DB, concurrent </a:t>
            </a:r>
            <a:r>
              <a:rPr lang="en-US" dirty="0" err="1"/>
              <a:t>txns</a:t>
            </a:r>
            <a:r>
              <a:rPr lang="en-US" dirty="0"/>
              <a:t> won’t read and write the same pages, if using page locking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 don’t need to worry about </a:t>
            </a:r>
            <a:r>
              <a:rPr lang="en-US" dirty="0" err="1"/>
              <a:t>UNDOing</a:t>
            </a:r>
            <a:r>
              <a:rPr lang="en-US" dirty="0"/>
              <a:t> a winner operation on the same page</a:t>
            </a:r>
          </a:p>
          <a:p>
            <a:pPr>
              <a:lnSpc>
                <a:spcPct val="120000"/>
              </a:lnSpc>
            </a:pPr>
            <a:r>
              <a:rPr lang="en-US" dirty="0"/>
              <a:t>Next time we will talk about how to handle different locking granularities</a:t>
            </a:r>
          </a:p>
        </p:txBody>
      </p:sp>
    </p:spTree>
    <p:extLst>
      <p:ext uri="{BB962C8B-B14F-4D97-AF65-F5344CB8AC3E}">
        <p14:creationId xmlns:p14="http://schemas.microsoft.com/office/powerpoint/2010/main" val="414787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5DE1-C39C-A947-B047-4A44FA2B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7A7E-F16C-C744-AC5D-3FBDC3A1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have 3 transactions, using NO FORCE, STEAL</a:t>
            </a:r>
          </a:p>
          <a:p>
            <a:r>
              <a:rPr lang="en-US" dirty="0"/>
              <a:t>T1 writes A, commits</a:t>
            </a:r>
          </a:p>
          <a:p>
            <a:r>
              <a:rPr lang="en-US" dirty="0"/>
              <a:t>T2 writes B, aborts</a:t>
            </a:r>
          </a:p>
          <a:p>
            <a:r>
              <a:rPr lang="en-US" dirty="0"/>
              <a:t>T3 write C, system crashes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T1 --------------W(A)--------------- Commit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             T2-------------------------W(B)----------- Abort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                           T3--------W(C)------------------------ crash!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CFC1E-A3DB-0641-A15D-1BE814146A81}"/>
              </a:ext>
            </a:extLst>
          </p:cNvPr>
          <p:cNvSpPr/>
          <p:nvPr/>
        </p:nvSpPr>
        <p:spPr>
          <a:xfrm>
            <a:off x="838200" y="5911790"/>
            <a:ext cx="1136904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F41B3-FE2D-D046-B5A0-403181B1FD32}"/>
              </a:ext>
            </a:extLst>
          </p:cNvPr>
          <p:cNvSpPr/>
          <p:nvPr/>
        </p:nvSpPr>
        <p:spPr>
          <a:xfrm>
            <a:off x="1975104" y="5911790"/>
            <a:ext cx="1048512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B4DEC-E388-CC40-9798-1EC223AC7D35}"/>
              </a:ext>
            </a:extLst>
          </p:cNvPr>
          <p:cNvSpPr/>
          <p:nvPr/>
        </p:nvSpPr>
        <p:spPr>
          <a:xfrm>
            <a:off x="3023616" y="5911790"/>
            <a:ext cx="633984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433E1-E54D-3B4A-ACC0-1000882B9810}"/>
              </a:ext>
            </a:extLst>
          </p:cNvPr>
          <p:cNvSpPr/>
          <p:nvPr/>
        </p:nvSpPr>
        <p:spPr>
          <a:xfrm>
            <a:off x="3657600" y="5911790"/>
            <a:ext cx="607952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9B1D5C-069A-DF42-9131-FD5C44664C2F}"/>
              </a:ext>
            </a:extLst>
          </p:cNvPr>
          <p:cNvSpPr/>
          <p:nvPr/>
        </p:nvSpPr>
        <p:spPr>
          <a:xfrm>
            <a:off x="4260610" y="5911790"/>
            <a:ext cx="617838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B394-9853-F84C-8104-8F7D83F33842}"/>
              </a:ext>
            </a:extLst>
          </p:cNvPr>
          <p:cNvSpPr/>
          <p:nvPr/>
        </p:nvSpPr>
        <p:spPr>
          <a:xfrm>
            <a:off x="4878448" y="5911790"/>
            <a:ext cx="622780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FDB574-BFBD-304B-A941-E4C41E8C1456}"/>
              </a:ext>
            </a:extLst>
          </p:cNvPr>
          <p:cNvSpPr/>
          <p:nvPr/>
        </p:nvSpPr>
        <p:spPr>
          <a:xfrm>
            <a:off x="5491343" y="5911790"/>
            <a:ext cx="657379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7F1AB-8A63-8147-A72F-DF70290EF372}"/>
              </a:ext>
            </a:extLst>
          </p:cNvPr>
          <p:cNvSpPr/>
          <p:nvPr/>
        </p:nvSpPr>
        <p:spPr>
          <a:xfrm>
            <a:off x="6148722" y="5911790"/>
            <a:ext cx="678798" cy="3535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712EC-9E0A-8B4D-8216-316A36CAB7E1}"/>
              </a:ext>
            </a:extLst>
          </p:cNvPr>
          <p:cNvSpPr/>
          <p:nvPr/>
        </p:nvSpPr>
        <p:spPr>
          <a:xfrm>
            <a:off x="850987" y="5911790"/>
            <a:ext cx="6099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SOT (T1) SOT (T2) W(A) S(T3) W(C) W(B) C(T1) A(T2)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3A644-1D0E-4545-B803-2393B6C449C5}"/>
              </a:ext>
            </a:extLst>
          </p:cNvPr>
          <p:cNvSpPr/>
          <p:nvPr/>
        </p:nvSpPr>
        <p:spPr>
          <a:xfrm>
            <a:off x="713834" y="5480087"/>
            <a:ext cx="692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Log:</a:t>
            </a:r>
          </a:p>
        </p:txBody>
      </p:sp>
    </p:spTree>
    <p:extLst>
      <p:ext uri="{BB962C8B-B14F-4D97-AF65-F5344CB8AC3E}">
        <p14:creationId xmlns:p14="http://schemas.microsoft.com/office/powerpoint/2010/main" val="122415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E446-19FA-554F-9FE6-F7C58113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6581-F935-8541-B06F-F3222762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Q1: Given the following log, if the system crashes which transactions are winners?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Q2: Which </a:t>
            </a:r>
            <a:r>
              <a:rPr lang="en-US" dirty="0"/>
              <a:t>write LSNs will be </a:t>
            </a:r>
            <a:r>
              <a:rPr lang="en-US" dirty="0" err="1"/>
              <a:t>UNDOne</a:t>
            </a:r>
            <a:r>
              <a:rPr lang="en-US" dirty="0"/>
              <a:t>, in which order:</a:t>
            </a:r>
          </a:p>
          <a:p>
            <a:pPr marL="457200" lvl="1" indent="0">
              <a:buNone/>
            </a:pPr>
            <a:r>
              <a:rPr lang="en-US" dirty="0"/>
              <a:t>A. 10, 7, 5</a:t>
            </a:r>
          </a:p>
          <a:p>
            <a:pPr marL="457200" lvl="1" indent="0">
              <a:buNone/>
            </a:pPr>
            <a:r>
              <a:rPr lang="en-US" dirty="0"/>
              <a:t>B. 10, 5</a:t>
            </a:r>
          </a:p>
          <a:p>
            <a:pPr marL="457200" lvl="1" indent="0">
              <a:buNone/>
            </a:pPr>
            <a:r>
              <a:rPr lang="en-US" dirty="0"/>
              <a:t>C. 5, 10</a:t>
            </a:r>
          </a:p>
          <a:p>
            <a:pPr marL="457200" lvl="1" indent="0">
              <a:buNone/>
            </a:pPr>
            <a:r>
              <a:rPr lang="en-US" dirty="0"/>
              <a:t>D. 5, 7, 10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FF495A-521F-3844-B759-51EF5BB01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94101"/>
              </p:ext>
            </p:extLst>
          </p:nvPr>
        </p:nvGraphicFramePr>
        <p:xfrm>
          <a:off x="932070" y="2989690"/>
          <a:ext cx="1063707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3708">
                  <a:extLst>
                    <a:ext uri="{9D8B030D-6E8A-4147-A177-3AD203B41FA5}">
                      <a16:colId xmlns:a16="http://schemas.microsoft.com/office/drawing/2014/main" val="278450949"/>
                    </a:ext>
                  </a:extLst>
                </a:gridCol>
                <a:gridCol w="1063708">
                  <a:extLst>
                    <a:ext uri="{9D8B030D-6E8A-4147-A177-3AD203B41FA5}">
                      <a16:colId xmlns:a16="http://schemas.microsoft.com/office/drawing/2014/main" val="3878435754"/>
                    </a:ext>
                  </a:extLst>
                </a:gridCol>
                <a:gridCol w="1063708">
                  <a:extLst>
                    <a:ext uri="{9D8B030D-6E8A-4147-A177-3AD203B41FA5}">
                      <a16:colId xmlns:a16="http://schemas.microsoft.com/office/drawing/2014/main" val="919034676"/>
                    </a:ext>
                  </a:extLst>
                </a:gridCol>
                <a:gridCol w="1227372">
                  <a:extLst>
                    <a:ext uri="{9D8B030D-6E8A-4147-A177-3AD203B41FA5}">
                      <a16:colId xmlns:a16="http://schemas.microsoft.com/office/drawing/2014/main" val="3259307818"/>
                    </a:ext>
                  </a:extLst>
                </a:gridCol>
                <a:gridCol w="900043">
                  <a:extLst>
                    <a:ext uri="{9D8B030D-6E8A-4147-A177-3AD203B41FA5}">
                      <a16:colId xmlns:a16="http://schemas.microsoft.com/office/drawing/2014/main" val="3040202722"/>
                    </a:ext>
                  </a:extLst>
                </a:gridCol>
                <a:gridCol w="1063708">
                  <a:extLst>
                    <a:ext uri="{9D8B030D-6E8A-4147-A177-3AD203B41FA5}">
                      <a16:colId xmlns:a16="http://schemas.microsoft.com/office/drawing/2014/main" val="3630958929"/>
                    </a:ext>
                  </a:extLst>
                </a:gridCol>
                <a:gridCol w="1063708">
                  <a:extLst>
                    <a:ext uri="{9D8B030D-6E8A-4147-A177-3AD203B41FA5}">
                      <a16:colId xmlns:a16="http://schemas.microsoft.com/office/drawing/2014/main" val="109790202"/>
                    </a:ext>
                  </a:extLst>
                </a:gridCol>
                <a:gridCol w="1063708">
                  <a:extLst>
                    <a:ext uri="{9D8B030D-6E8A-4147-A177-3AD203B41FA5}">
                      <a16:colId xmlns:a16="http://schemas.microsoft.com/office/drawing/2014/main" val="4252060738"/>
                    </a:ext>
                  </a:extLst>
                </a:gridCol>
                <a:gridCol w="1332763">
                  <a:extLst>
                    <a:ext uri="{9D8B030D-6E8A-4147-A177-3AD203B41FA5}">
                      <a16:colId xmlns:a16="http://schemas.microsoft.com/office/drawing/2014/main" val="2319809504"/>
                    </a:ext>
                  </a:extLst>
                </a:gridCol>
                <a:gridCol w="794653">
                  <a:extLst>
                    <a:ext uri="{9D8B030D-6E8A-4147-A177-3AD203B41FA5}">
                      <a16:colId xmlns:a16="http://schemas.microsoft.com/office/drawing/2014/main" val="368714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SOT </a:t>
                      </a:r>
                      <a:br>
                        <a:rPr lang="en-US" dirty="0"/>
                      </a:br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SOT </a:t>
                      </a:r>
                      <a:br>
                        <a:rPr lang="en-US" dirty="0"/>
                      </a:br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WA</a:t>
                      </a:r>
                    </a:p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COMMIT 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WB</a:t>
                      </a:r>
                      <a:br>
                        <a:rPr lang="en-US" dirty="0"/>
                      </a:br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SOT </a:t>
                      </a:r>
                    </a:p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WA</a:t>
                      </a:r>
                      <a:br>
                        <a:rPr lang="en-US" dirty="0"/>
                      </a:br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SOT</a:t>
                      </a:r>
                      <a:br>
                        <a:rPr lang="en-US" dirty="0"/>
                      </a:br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COMMIT</a:t>
                      </a:r>
                    </a:p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WC</a:t>
                      </a:r>
                      <a:br>
                        <a:rPr lang="en-US" dirty="0"/>
                      </a:br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10595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829263FC-9402-1741-920C-B15431DF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001" y="4894445"/>
            <a:ext cx="351368" cy="351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7A12BA-0E73-BC44-BC0F-1BBCA7F8699B}"/>
              </a:ext>
            </a:extLst>
          </p:cNvPr>
          <p:cNvSpPr txBox="1"/>
          <p:nvPr/>
        </p:nvSpPr>
        <p:spPr>
          <a:xfrm>
            <a:off x="9053458" y="3971115"/>
            <a:ext cx="1948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Need to undo T2 and T4</a:t>
            </a:r>
          </a:p>
          <a:p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11" name="Graphic 8" descr="Sad face outline with solid fill">
            <a:extLst>
              <a:ext uri="{FF2B5EF4-FFF2-40B4-BE49-F238E27FC236}">
                <a16:creationId xmlns:a16="http://schemas.microsoft.com/office/drawing/2014/main" id="{AC624E4A-4DD2-9A47-8580-7BBA0A3BF3F1}"/>
              </a:ext>
            </a:extLst>
          </p:cNvPr>
          <p:cNvGrpSpPr/>
          <p:nvPr/>
        </p:nvGrpSpPr>
        <p:grpSpPr>
          <a:xfrm>
            <a:off x="11031330" y="2554709"/>
            <a:ext cx="457200" cy="457200"/>
            <a:chOff x="11340549" y="2735684"/>
            <a:chExt cx="457200" cy="4572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CFA3969-AB41-2141-9D01-0600DBDC4D6D}"/>
                </a:ext>
              </a:extLst>
            </p:cNvPr>
            <p:cNvSpPr/>
            <p:nvPr/>
          </p:nvSpPr>
          <p:spPr>
            <a:xfrm>
              <a:off x="11472946" y="3011909"/>
              <a:ext cx="192404" cy="61912"/>
            </a:xfrm>
            <a:custGeom>
              <a:avLst/>
              <a:gdLst>
                <a:gd name="connsiteX0" fmla="*/ 1905 w 192404"/>
                <a:gd name="connsiteY0" fmla="*/ 46673 h 61912"/>
                <a:gd name="connsiteX1" fmla="*/ 0 w 192404"/>
                <a:gd name="connsiteY1" fmla="*/ 52388 h 61912"/>
                <a:gd name="connsiteX2" fmla="*/ 9525 w 192404"/>
                <a:gd name="connsiteY2" fmla="*/ 61913 h 61912"/>
                <a:gd name="connsiteX3" fmla="*/ 17145 w 192404"/>
                <a:gd name="connsiteY3" fmla="*/ 58102 h 61912"/>
                <a:gd name="connsiteX4" fmla="*/ 96203 w 192404"/>
                <a:gd name="connsiteY4" fmla="*/ 19526 h 61912"/>
                <a:gd name="connsiteX5" fmla="*/ 175260 w 192404"/>
                <a:gd name="connsiteY5" fmla="*/ 58102 h 61912"/>
                <a:gd name="connsiteX6" fmla="*/ 182880 w 192404"/>
                <a:gd name="connsiteY6" fmla="*/ 61913 h 61912"/>
                <a:gd name="connsiteX7" fmla="*/ 192405 w 192404"/>
                <a:gd name="connsiteY7" fmla="*/ 52388 h 61912"/>
                <a:gd name="connsiteX8" fmla="*/ 190500 w 192404"/>
                <a:gd name="connsiteY8" fmla="*/ 46673 h 61912"/>
                <a:gd name="connsiteX9" fmla="*/ 96203 w 192404"/>
                <a:gd name="connsiteY9" fmla="*/ 0 h 61912"/>
                <a:gd name="connsiteX10" fmla="*/ 1905 w 192404"/>
                <a:gd name="connsiteY10" fmla="*/ 46673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404" h="61912">
                  <a:moveTo>
                    <a:pt x="1905" y="46673"/>
                  </a:moveTo>
                  <a:cubicBezTo>
                    <a:pt x="953" y="48101"/>
                    <a:pt x="0" y="50006"/>
                    <a:pt x="0" y="52388"/>
                  </a:cubicBezTo>
                  <a:cubicBezTo>
                    <a:pt x="0" y="57626"/>
                    <a:pt x="4286" y="61913"/>
                    <a:pt x="9525" y="61913"/>
                  </a:cubicBezTo>
                  <a:cubicBezTo>
                    <a:pt x="12859" y="61913"/>
                    <a:pt x="15716" y="60484"/>
                    <a:pt x="17145" y="58102"/>
                  </a:cubicBezTo>
                  <a:cubicBezTo>
                    <a:pt x="35243" y="34290"/>
                    <a:pt x="63818" y="19526"/>
                    <a:pt x="96203" y="19526"/>
                  </a:cubicBezTo>
                  <a:cubicBezTo>
                    <a:pt x="128588" y="19526"/>
                    <a:pt x="156686" y="34290"/>
                    <a:pt x="175260" y="58102"/>
                  </a:cubicBezTo>
                  <a:cubicBezTo>
                    <a:pt x="177165" y="60484"/>
                    <a:pt x="180023" y="61913"/>
                    <a:pt x="182880" y="61913"/>
                  </a:cubicBezTo>
                  <a:cubicBezTo>
                    <a:pt x="188119" y="61913"/>
                    <a:pt x="192405" y="57626"/>
                    <a:pt x="192405" y="52388"/>
                  </a:cubicBezTo>
                  <a:cubicBezTo>
                    <a:pt x="192405" y="50482"/>
                    <a:pt x="191929" y="48577"/>
                    <a:pt x="190500" y="46673"/>
                  </a:cubicBezTo>
                  <a:cubicBezTo>
                    <a:pt x="168593" y="18574"/>
                    <a:pt x="134779" y="0"/>
                    <a:pt x="96203" y="0"/>
                  </a:cubicBezTo>
                  <a:cubicBezTo>
                    <a:pt x="57626" y="0"/>
                    <a:pt x="23813" y="18574"/>
                    <a:pt x="1905" y="46673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F8518B-2B6B-D049-AB64-09B23EAC6EB3}"/>
                </a:ext>
              </a:extLst>
            </p:cNvPr>
            <p:cNvSpPr/>
            <p:nvPr/>
          </p:nvSpPr>
          <p:spPr>
            <a:xfrm>
              <a:off x="11616774" y="290713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D64762C-A995-724A-9A26-9E8AE882848D}"/>
                </a:ext>
              </a:extLst>
            </p:cNvPr>
            <p:cNvSpPr/>
            <p:nvPr/>
          </p:nvSpPr>
          <p:spPr>
            <a:xfrm>
              <a:off x="11464374" y="290713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FE65C1F-0B77-7642-8458-8D438EED184E}"/>
                </a:ext>
              </a:extLst>
            </p:cNvPr>
            <p:cNvSpPr/>
            <p:nvPr/>
          </p:nvSpPr>
          <p:spPr>
            <a:xfrm>
              <a:off x="11388174" y="2783309"/>
              <a:ext cx="361950" cy="361950"/>
            </a:xfrm>
            <a:custGeom>
              <a:avLst/>
              <a:gdLst>
                <a:gd name="connsiteX0" fmla="*/ 180975 w 361950"/>
                <a:gd name="connsiteY0" fmla="*/ 19050 h 361950"/>
                <a:gd name="connsiteX1" fmla="*/ 342900 w 361950"/>
                <a:gd name="connsiteY1" fmla="*/ 180975 h 361950"/>
                <a:gd name="connsiteX2" fmla="*/ 180975 w 361950"/>
                <a:gd name="connsiteY2" fmla="*/ 342900 h 361950"/>
                <a:gd name="connsiteX3" fmla="*/ 19050 w 361950"/>
                <a:gd name="connsiteY3" fmla="*/ 180975 h 361950"/>
                <a:gd name="connsiteX4" fmla="*/ 180975 w 361950"/>
                <a:gd name="connsiteY4" fmla="*/ 19050 h 361950"/>
                <a:gd name="connsiteX5" fmla="*/ 180975 w 361950"/>
                <a:gd name="connsiteY5" fmla="*/ 0 h 361950"/>
                <a:gd name="connsiteX6" fmla="*/ 0 w 361950"/>
                <a:gd name="connsiteY6" fmla="*/ 180975 h 361950"/>
                <a:gd name="connsiteX7" fmla="*/ 180975 w 361950"/>
                <a:gd name="connsiteY7" fmla="*/ 361950 h 361950"/>
                <a:gd name="connsiteX8" fmla="*/ 361950 w 361950"/>
                <a:gd name="connsiteY8" fmla="*/ 180975 h 361950"/>
                <a:gd name="connsiteX9" fmla="*/ 180975 w 361950"/>
                <a:gd name="connsiteY9" fmla="*/ 0 h 361950"/>
                <a:gd name="connsiteX10" fmla="*/ 180975 w 361950"/>
                <a:gd name="connsiteY10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950" h="361950">
                  <a:moveTo>
                    <a:pt x="180975" y="19050"/>
                  </a:moveTo>
                  <a:cubicBezTo>
                    <a:pt x="270034" y="19050"/>
                    <a:pt x="342900" y="91916"/>
                    <a:pt x="342900" y="180975"/>
                  </a:cubicBezTo>
                  <a:cubicBezTo>
                    <a:pt x="342900" y="270034"/>
                    <a:pt x="270034" y="342900"/>
                    <a:pt x="180975" y="342900"/>
                  </a:cubicBezTo>
                  <a:cubicBezTo>
                    <a:pt x="91916" y="342900"/>
                    <a:pt x="19050" y="270034"/>
                    <a:pt x="19050" y="180975"/>
                  </a:cubicBezTo>
                  <a:cubicBezTo>
                    <a:pt x="19050" y="91916"/>
                    <a:pt x="91916" y="19050"/>
                    <a:pt x="180975" y="19050"/>
                  </a:cubicBezTo>
                  <a:moveTo>
                    <a:pt x="180975" y="0"/>
                  </a:moveTo>
                  <a:cubicBezTo>
                    <a:pt x="80963" y="0"/>
                    <a:pt x="0" y="80963"/>
                    <a:pt x="0" y="180975"/>
                  </a:cubicBezTo>
                  <a:cubicBezTo>
                    <a:pt x="0" y="280988"/>
                    <a:pt x="80963" y="361950"/>
                    <a:pt x="180975" y="361950"/>
                  </a:cubicBezTo>
                  <a:cubicBezTo>
                    <a:pt x="280988" y="361950"/>
                    <a:pt x="361950" y="280988"/>
                    <a:pt x="361950" y="180975"/>
                  </a:cubicBezTo>
                  <a:cubicBezTo>
                    <a:pt x="361950" y="80963"/>
                    <a:pt x="280988" y="0"/>
                    <a:pt x="180975" y="0"/>
                  </a:cubicBezTo>
                  <a:lnTo>
                    <a:pt x="180975" y="0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9" descr="Sad face outline with solid fill">
            <a:extLst>
              <a:ext uri="{FF2B5EF4-FFF2-40B4-BE49-F238E27FC236}">
                <a16:creationId xmlns:a16="http://schemas.microsoft.com/office/drawing/2014/main" id="{C2DC928E-73E9-A944-BBAE-E30943877424}"/>
              </a:ext>
            </a:extLst>
          </p:cNvPr>
          <p:cNvGrpSpPr/>
          <p:nvPr/>
        </p:nvGrpSpPr>
        <p:grpSpPr>
          <a:xfrm>
            <a:off x="5635488" y="2554709"/>
            <a:ext cx="457200" cy="457200"/>
            <a:chOff x="5808747" y="2693622"/>
            <a:chExt cx="457200" cy="4572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FA5B6BF-537B-7E4A-9BAB-5FAA567D13EB}"/>
                </a:ext>
              </a:extLst>
            </p:cNvPr>
            <p:cNvSpPr/>
            <p:nvPr/>
          </p:nvSpPr>
          <p:spPr>
            <a:xfrm>
              <a:off x="5941144" y="2969847"/>
              <a:ext cx="192404" cy="61912"/>
            </a:xfrm>
            <a:custGeom>
              <a:avLst/>
              <a:gdLst>
                <a:gd name="connsiteX0" fmla="*/ 1905 w 192404"/>
                <a:gd name="connsiteY0" fmla="*/ 46673 h 61912"/>
                <a:gd name="connsiteX1" fmla="*/ 0 w 192404"/>
                <a:gd name="connsiteY1" fmla="*/ 52388 h 61912"/>
                <a:gd name="connsiteX2" fmla="*/ 9525 w 192404"/>
                <a:gd name="connsiteY2" fmla="*/ 61913 h 61912"/>
                <a:gd name="connsiteX3" fmla="*/ 17145 w 192404"/>
                <a:gd name="connsiteY3" fmla="*/ 58102 h 61912"/>
                <a:gd name="connsiteX4" fmla="*/ 96203 w 192404"/>
                <a:gd name="connsiteY4" fmla="*/ 19526 h 61912"/>
                <a:gd name="connsiteX5" fmla="*/ 175260 w 192404"/>
                <a:gd name="connsiteY5" fmla="*/ 58102 h 61912"/>
                <a:gd name="connsiteX6" fmla="*/ 182880 w 192404"/>
                <a:gd name="connsiteY6" fmla="*/ 61913 h 61912"/>
                <a:gd name="connsiteX7" fmla="*/ 192405 w 192404"/>
                <a:gd name="connsiteY7" fmla="*/ 52388 h 61912"/>
                <a:gd name="connsiteX8" fmla="*/ 190500 w 192404"/>
                <a:gd name="connsiteY8" fmla="*/ 46673 h 61912"/>
                <a:gd name="connsiteX9" fmla="*/ 96203 w 192404"/>
                <a:gd name="connsiteY9" fmla="*/ 0 h 61912"/>
                <a:gd name="connsiteX10" fmla="*/ 1905 w 192404"/>
                <a:gd name="connsiteY10" fmla="*/ 46673 h 6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404" h="61912">
                  <a:moveTo>
                    <a:pt x="1905" y="46673"/>
                  </a:moveTo>
                  <a:cubicBezTo>
                    <a:pt x="953" y="48101"/>
                    <a:pt x="0" y="50006"/>
                    <a:pt x="0" y="52388"/>
                  </a:cubicBezTo>
                  <a:cubicBezTo>
                    <a:pt x="0" y="57626"/>
                    <a:pt x="4286" y="61913"/>
                    <a:pt x="9525" y="61913"/>
                  </a:cubicBezTo>
                  <a:cubicBezTo>
                    <a:pt x="12859" y="61913"/>
                    <a:pt x="15716" y="60484"/>
                    <a:pt x="17145" y="58102"/>
                  </a:cubicBezTo>
                  <a:cubicBezTo>
                    <a:pt x="35243" y="34290"/>
                    <a:pt x="63818" y="19526"/>
                    <a:pt x="96203" y="19526"/>
                  </a:cubicBezTo>
                  <a:cubicBezTo>
                    <a:pt x="128588" y="19526"/>
                    <a:pt x="156686" y="34290"/>
                    <a:pt x="175260" y="58102"/>
                  </a:cubicBezTo>
                  <a:cubicBezTo>
                    <a:pt x="177165" y="60484"/>
                    <a:pt x="180023" y="61913"/>
                    <a:pt x="182880" y="61913"/>
                  </a:cubicBezTo>
                  <a:cubicBezTo>
                    <a:pt x="188119" y="61913"/>
                    <a:pt x="192405" y="57626"/>
                    <a:pt x="192405" y="52388"/>
                  </a:cubicBezTo>
                  <a:cubicBezTo>
                    <a:pt x="192405" y="50482"/>
                    <a:pt x="191929" y="48577"/>
                    <a:pt x="190500" y="46673"/>
                  </a:cubicBezTo>
                  <a:cubicBezTo>
                    <a:pt x="168593" y="18574"/>
                    <a:pt x="134779" y="0"/>
                    <a:pt x="96203" y="0"/>
                  </a:cubicBezTo>
                  <a:cubicBezTo>
                    <a:pt x="57626" y="0"/>
                    <a:pt x="23813" y="18574"/>
                    <a:pt x="1905" y="46673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1FB50B-2C08-7A4F-8BEE-74217187C066}"/>
                </a:ext>
              </a:extLst>
            </p:cNvPr>
            <p:cNvSpPr/>
            <p:nvPr/>
          </p:nvSpPr>
          <p:spPr>
            <a:xfrm>
              <a:off x="6084972" y="2865072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8D5F525-D9E6-424B-AADE-2C0DE966591E}"/>
                </a:ext>
              </a:extLst>
            </p:cNvPr>
            <p:cNvSpPr/>
            <p:nvPr/>
          </p:nvSpPr>
          <p:spPr>
            <a:xfrm>
              <a:off x="5932572" y="2865072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6C34E6-73B9-3C48-9044-15C7A80055AD}"/>
                </a:ext>
              </a:extLst>
            </p:cNvPr>
            <p:cNvSpPr/>
            <p:nvPr/>
          </p:nvSpPr>
          <p:spPr>
            <a:xfrm>
              <a:off x="5856372" y="2741247"/>
              <a:ext cx="361950" cy="361950"/>
            </a:xfrm>
            <a:custGeom>
              <a:avLst/>
              <a:gdLst>
                <a:gd name="connsiteX0" fmla="*/ 180975 w 361950"/>
                <a:gd name="connsiteY0" fmla="*/ 19050 h 361950"/>
                <a:gd name="connsiteX1" fmla="*/ 342900 w 361950"/>
                <a:gd name="connsiteY1" fmla="*/ 180975 h 361950"/>
                <a:gd name="connsiteX2" fmla="*/ 180975 w 361950"/>
                <a:gd name="connsiteY2" fmla="*/ 342900 h 361950"/>
                <a:gd name="connsiteX3" fmla="*/ 19050 w 361950"/>
                <a:gd name="connsiteY3" fmla="*/ 180975 h 361950"/>
                <a:gd name="connsiteX4" fmla="*/ 180975 w 361950"/>
                <a:gd name="connsiteY4" fmla="*/ 19050 h 361950"/>
                <a:gd name="connsiteX5" fmla="*/ 180975 w 361950"/>
                <a:gd name="connsiteY5" fmla="*/ 0 h 361950"/>
                <a:gd name="connsiteX6" fmla="*/ 0 w 361950"/>
                <a:gd name="connsiteY6" fmla="*/ 180975 h 361950"/>
                <a:gd name="connsiteX7" fmla="*/ 180975 w 361950"/>
                <a:gd name="connsiteY7" fmla="*/ 361950 h 361950"/>
                <a:gd name="connsiteX8" fmla="*/ 361950 w 361950"/>
                <a:gd name="connsiteY8" fmla="*/ 180975 h 361950"/>
                <a:gd name="connsiteX9" fmla="*/ 180975 w 361950"/>
                <a:gd name="connsiteY9" fmla="*/ 0 h 361950"/>
                <a:gd name="connsiteX10" fmla="*/ 180975 w 361950"/>
                <a:gd name="connsiteY10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950" h="361950">
                  <a:moveTo>
                    <a:pt x="180975" y="19050"/>
                  </a:moveTo>
                  <a:cubicBezTo>
                    <a:pt x="270034" y="19050"/>
                    <a:pt x="342900" y="91916"/>
                    <a:pt x="342900" y="180975"/>
                  </a:cubicBezTo>
                  <a:cubicBezTo>
                    <a:pt x="342900" y="270034"/>
                    <a:pt x="270034" y="342900"/>
                    <a:pt x="180975" y="342900"/>
                  </a:cubicBezTo>
                  <a:cubicBezTo>
                    <a:pt x="91916" y="342900"/>
                    <a:pt x="19050" y="270034"/>
                    <a:pt x="19050" y="180975"/>
                  </a:cubicBezTo>
                  <a:cubicBezTo>
                    <a:pt x="19050" y="91916"/>
                    <a:pt x="91916" y="19050"/>
                    <a:pt x="180975" y="19050"/>
                  </a:cubicBezTo>
                  <a:moveTo>
                    <a:pt x="180975" y="0"/>
                  </a:moveTo>
                  <a:cubicBezTo>
                    <a:pt x="80963" y="0"/>
                    <a:pt x="0" y="80963"/>
                    <a:pt x="0" y="180975"/>
                  </a:cubicBezTo>
                  <a:cubicBezTo>
                    <a:pt x="0" y="280988"/>
                    <a:pt x="80963" y="361950"/>
                    <a:pt x="180975" y="361950"/>
                  </a:cubicBezTo>
                  <a:cubicBezTo>
                    <a:pt x="280988" y="361950"/>
                    <a:pt x="361950" y="280988"/>
                    <a:pt x="361950" y="180975"/>
                  </a:cubicBezTo>
                  <a:cubicBezTo>
                    <a:pt x="361950" y="80963"/>
                    <a:pt x="280988" y="0"/>
                    <a:pt x="180975" y="0"/>
                  </a:cubicBezTo>
                  <a:lnTo>
                    <a:pt x="180975" y="0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3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24C9-119D-C143-8762-A19611DB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C0E2-FB25-9B4B-90C4-7DC22C3B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Considered the gold standard in logging</a:t>
            </a:r>
          </a:p>
          <a:p>
            <a:r>
              <a:rPr lang="en-US" dirty="0"/>
              <a:t>Specifies </a:t>
            </a:r>
            <a:r>
              <a:rPr lang="en-US" b="1" dirty="0"/>
              <a:t>all</a:t>
            </a:r>
            <a:r>
              <a:rPr lang="en-US" dirty="0"/>
              <a:t> the details</a:t>
            </a:r>
          </a:p>
          <a:p>
            <a:r>
              <a:rPr lang="en-US" dirty="0"/>
              <a:t>NO FORCE/STEAL</a:t>
            </a:r>
          </a:p>
          <a:p>
            <a:r>
              <a:rPr lang="en-US" dirty="0"/>
              <a:t>Shows how its possible to make recovery recoverable</a:t>
            </a:r>
          </a:p>
          <a:p>
            <a:r>
              <a:rPr lang="en-US" dirty="0"/>
              <a:t>Shows how to use logical UNDO logging</a:t>
            </a:r>
          </a:p>
          <a:p>
            <a:r>
              <a:rPr lang="en-US" dirty="0"/>
              <a:t>Shows how to handle nested transactions</a:t>
            </a:r>
          </a:p>
          <a:p>
            <a:pPr lvl="1"/>
            <a:r>
              <a:rPr lang="en-US" dirty="0"/>
              <a:t> (which we won't talk about)</a:t>
            </a:r>
          </a:p>
          <a:p>
            <a:r>
              <a:rPr lang="en-US" dirty="0"/>
              <a:t>Shows how to make checkpoints work</a:t>
            </a:r>
          </a:p>
        </p:txBody>
      </p:sp>
    </p:spTree>
    <p:extLst>
      <p:ext uri="{BB962C8B-B14F-4D97-AF65-F5344CB8AC3E}">
        <p14:creationId xmlns:p14="http://schemas.microsoft.com/office/powerpoint/2010/main" val="30972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ACID Properties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 err="1"/>
              <a:t>tomicity</a:t>
            </a:r>
            <a:r>
              <a:rPr lang="en-US" dirty="0"/>
              <a:t> – many actions look like one; “all or nothing”</a:t>
            </a:r>
          </a:p>
          <a:p>
            <a:r>
              <a:rPr lang="en-US" b="1" dirty="0"/>
              <a:t>C</a:t>
            </a:r>
            <a:r>
              <a:rPr lang="en-US" dirty="0"/>
              <a:t> </a:t>
            </a:r>
            <a:r>
              <a:rPr lang="en-US" dirty="0" err="1"/>
              <a:t>onsistency</a:t>
            </a:r>
            <a:r>
              <a:rPr lang="en-US" dirty="0"/>
              <a:t>  – database preserves invariants </a:t>
            </a:r>
          </a:p>
          <a:p>
            <a:r>
              <a:rPr lang="en-US" b="1" dirty="0"/>
              <a:t>I</a:t>
            </a:r>
            <a:r>
              <a:rPr lang="en-US" dirty="0"/>
              <a:t> solation – concurrent actions don’t see each other’s results</a:t>
            </a:r>
          </a:p>
          <a:p>
            <a:r>
              <a:rPr lang="en-US" b="1" dirty="0"/>
              <a:t>D</a:t>
            </a:r>
            <a:r>
              <a:rPr lang="en-US" dirty="0"/>
              <a:t> </a:t>
            </a:r>
            <a:r>
              <a:rPr lang="en-US" dirty="0" err="1"/>
              <a:t>urability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completed actions in effect after crash (“recoverable”)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0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C464-E998-B544-8B54-8A6ED2F8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(OCC)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29D6-045A-184B-8F34-DF40B48B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Alternative to locking for isolation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Store writes in a per-transaction buffer</a:t>
            </a:r>
          </a:p>
          <a:p>
            <a:pPr lvl="1"/>
            <a:r>
              <a:rPr lang="en-US" dirty="0"/>
              <a:t>Track read and write sets</a:t>
            </a:r>
          </a:p>
          <a:p>
            <a:pPr lvl="1"/>
            <a:r>
              <a:rPr lang="en-US" dirty="0"/>
              <a:t>At commit, check if transaction conflicted with earlier (concurrent) </a:t>
            </a:r>
            <a:r>
              <a:rPr lang="en-US" dirty="0" err="1"/>
              <a:t>txns</a:t>
            </a:r>
            <a:endParaRPr lang="en-US" dirty="0"/>
          </a:p>
          <a:p>
            <a:pPr lvl="1"/>
            <a:r>
              <a:rPr lang="en-US" dirty="0"/>
              <a:t>Abort transactions that conflict</a:t>
            </a:r>
          </a:p>
          <a:p>
            <a:pPr lvl="1"/>
            <a:r>
              <a:rPr lang="en-US" dirty="0"/>
              <a:t>Install writes at end of transaction</a:t>
            </a:r>
          </a:p>
          <a:p>
            <a:r>
              <a:rPr lang="en-US" dirty="0"/>
              <a:t>“Optimistic” in that it does not block, hopes to “get lucky” arrive in serial interleaving</a:t>
            </a:r>
          </a:p>
        </p:txBody>
      </p:sp>
    </p:spTree>
    <p:extLst>
      <p:ext uri="{BB962C8B-B14F-4D97-AF65-F5344CB8AC3E}">
        <p14:creationId xmlns:p14="http://schemas.microsoft.com/office/powerpoint/2010/main" val="323549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320-3D5F-F547-A851-15EAE922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11" y="0"/>
            <a:ext cx="10515600" cy="1325563"/>
          </a:xfrm>
        </p:spPr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AE83-4995-0D42-BF50-674E9B3A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11" y="1325563"/>
            <a:ext cx="11414589" cy="5357053"/>
          </a:xfrm>
        </p:spPr>
        <p:txBody>
          <a:bodyPr>
            <a:normAutofit/>
          </a:bodyPr>
          <a:lstStyle/>
          <a:p>
            <a:r>
              <a:rPr lang="en-US" sz="2400" dirty="0"/>
              <a:t>In OCC:</a:t>
            </a:r>
          </a:p>
          <a:p>
            <a:pPr lvl="1"/>
            <a:r>
              <a:rPr lang="en-US" sz="2000" dirty="0"/>
              <a:t>Never have to wait for locks </a:t>
            </a:r>
          </a:p>
          <a:p>
            <a:pPr lvl="1"/>
            <a:r>
              <a:rPr lang="en-US" sz="2000" dirty="0"/>
              <a:t>No deadlocks </a:t>
            </a:r>
          </a:p>
          <a:p>
            <a:r>
              <a:rPr lang="en-US" sz="2400" dirty="0"/>
              <a:t>But... </a:t>
            </a:r>
          </a:p>
          <a:p>
            <a:pPr lvl="1"/>
            <a:r>
              <a:rPr lang="en-US" sz="2000" dirty="0"/>
              <a:t>Transactions that conﬂict often have to be restarted </a:t>
            </a:r>
          </a:p>
          <a:p>
            <a:pPr lvl="1"/>
            <a:r>
              <a:rPr lang="en-US" sz="2000" dirty="0"/>
              <a:t>Transactions can "starve" -- e.g., be repeatedly restarted, never making progress </a:t>
            </a:r>
          </a:p>
          <a:p>
            <a:r>
              <a:rPr lang="en-US" sz="2400" dirty="0"/>
              <a:t>OCC will do better when the restart rate is low</a:t>
            </a:r>
          </a:p>
          <a:p>
            <a:pPr lvl="1"/>
            <a:r>
              <a:rPr lang="en-US" sz="2000" dirty="0"/>
              <a:t>I.e., when there is less contention</a:t>
            </a:r>
          </a:p>
          <a:p>
            <a:r>
              <a:rPr lang="en-US" sz="2400" dirty="0"/>
              <a:t>Recent work on high performance transaction processing has focused on OCC because</a:t>
            </a:r>
          </a:p>
          <a:p>
            <a:pPr lvl="1"/>
            <a:r>
              <a:rPr lang="en-US" sz="2000" dirty="0"/>
              <a:t>OCC checks can be done between individual transactions</a:t>
            </a:r>
          </a:p>
          <a:p>
            <a:pPr lvl="2"/>
            <a:r>
              <a:rPr lang="en-US" sz="1800" dirty="0"/>
              <a:t>Unlike global shared lock table</a:t>
            </a:r>
          </a:p>
          <a:p>
            <a:pPr lvl="1"/>
            <a:r>
              <a:rPr lang="en-US" sz="2000" dirty="0"/>
              <a:t>Modern OCC systems obtain </a:t>
            </a:r>
            <a:r>
              <a:rPr lang="en-US" sz="2000" i="1" dirty="0"/>
              <a:t>insane</a:t>
            </a:r>
            <a:r>
              <a:rPr lang="en-US" sz="2000" dirty="0"/>
              <a:t> throughput (&gt; 10M </a:t>
            </a:r>
            <a:r>
              <a:rPr lang="en-US" sz="2000" dirty="0" err="1"/>
              <a:t>xactions</a:t>
            </a:r>
            <a:r>
              <a:rPr lang="en-US" sz="2000" dirty="0"/>
              <a:t> / sec)</a:t>
            </a:r>
          </a:p>
        </p:txBody>
      </p:sp>
    </p:spTree>
    <p:extLst>
      <p:ext uri="{BB962C8B-B14F-4D97-AF65-F5344CB8AC3E}">
        <p14:creationId xmlns:p14="http://schemas.microsoft.com/office/powerpoint/2010/main" val="21579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DB07-9AE7-CD4F-8B44-F9AD5F5D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3399-1F5D-CD45-8577-B4F66BB9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  <a:p>
            <a:r>
              <a:rPr lang="en-US" dirty="0"/>
              <a:t>Introduction to Recovery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D508-F8FD-9442-A91C-3877D2CD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56C-CE8B-E043-AA65-F9C70467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3384" cy="4351338"/>
          </a:xfrm>
        </p:spPr>
        <p:txBody>
          <a:bodyPr>
            <a:normAutofit/>
          </a:bodyPr>
          <a:lstStyle/>
          <a:p>
            <a:r>
              <a:rPr lang="en-US" dirty="0"/>
              <a:t>So far, we've used an abstract model of "objects" being read, written, and locked, e.g.: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RX</a:t>
            </a:r>
          </a:p>
          <a:p>
            <a:pPr marL="457200" lvl="1" indent="0">
              <a:buNone/>
            </a:pPr>
            <a:r>
              <a:rPr lang="en-US" dirty="0"/>
              <a:t>WX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practice, “X” could be a tuple, page, table, or whole database.</a:t>
            </a:r>
          </a:p>
          <a:p>
            <a:pPr lvl="1"/>
            <a:r>
              <a:rPr lang="en-US" dirty="0"/>
              <a:t>Tradeoff between overhead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111015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C71-A861-E746-B6A4-2B7E345F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1884-E870-834C-9A69-F891C40E1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1825625"/>
            <a:ext cx="106381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txn</a:t>
            </a:r>
            <a:r>
              <a:rPr lang="en-US" dirty="0"/>
              <a:t> that touches many records will have to acquire many locks!</a:t>
            </a:r>
          </a:p>
          <a:p>
            <a:pPr lvl="1"/>
            <a:r>
              <a:rPr lang="en-US" dirty="0"/>
              <a:t>This adds overhead to each operation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txn</a:t>
            </a:r>
            <a:r>
              <a:rPr lang="en-US" dirty="0"/>
              <a:t> that locks a whole table when it only needs to access part of it will limit concurrency</a:t>
            </a:r>
          </a:p>
          <a:p>
            <a:endParaRPr lang="en-US" dirty="0"/>
          </a:p>
          <a:p>
            <a:r>
              <a:rPr lang="en-US" dirty="0"/>
              <a:t>Would like to allow:</a:t>
            </a:r>
          </a:p>
          <a:p>
            <a:pPr lvl="1"/>
            <a:r>
              <a:rPr lang="en-US" dirty="0" err="1"/>
              <a:t>Txns</a:t>
            </a:r>
            <a:r>
              <a:rPr lang="en-US" dirty="0"/>
              <a:t> that lock a few records to use record or page locks</a:t>
            </a:r>
          </a:p>
          <a:p>
            <a:pPr lvl="1"/>
            <a:r>
              <a:rPr lang="en-US" dirty="0" err="1"/>
              <a:t>Txns</a:t>
            </a:r>
            <a:r>
              <a:rPr lang="en-US" dirty="0"/>
              <a:t> that lock many records to use table locks</a:t>
            </a:r>
          </a:p>
        </p:txBody>
      </p:sp>
    </p:spTree>
    <p:extLst>
      <p:ext uri="{BB962C8B-B14F-4D97-AF65-F5344CB8AC3E}">
        <p14:creationId xmlns:p14="http://schemas.microsoft.com/office/powerpoint/2010/main" val="9731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3B0C-3635-AD4C-959B-AFF0CAD2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Granularities Complicate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E6C7-B7AC-3A49-B0E4-4F8F91BA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ensure different granularities co-exist</a:t>
            </a:r>
          </a:p>
          <a:p>
            <a:r>
              <a:rPr lang="en-US" dirty="0"/>
              <a:t>Non-trivial, e.g.:</a:t>
            </a:r>
          </a:p>
          <a:p>
            <a:pPr lvl="1"/>
            <a:r>
              <a:rPr lang="en-US" dirty="0"/>
              <a:t>T1 shouldn’t be able to lock a record in Table A if T2 has write lock on all of A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Hierarchy of locks, e.g.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01F81-D71E-454F-9CE3-308CF9C4F4F3}"/>
              </a:ext>
            </a:extLst>
          </p:cNvPr>
          <p:cNvSpPr/>
          <p:nvPr/>
        </p:nvSpPr>
        <p:spPr>
          <a:xfrm>
            <a:off x="1633728" y="4754055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CD3CF-F125-E642-ADFA-5EA25BA2365B}"/>
              </a:ext>
            </a:extLst>
          </p:cNvPr>
          <p:cNvSpPr/>
          <p:nvPr/>
        </p:nvSpPr>
        <p:spPr>
          <a:xfrm>
            <a:off x="2115312" y="5286122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4A753-DE69-5D44-8C51-A8BCAA378C0A}"/>
              </a:ext>
            </a:extLst>
          </p:cNvPr>
          <p:cNvSpPr/>
          <p:nvPr/>
        </p:nvSpPr>
        <p:spPr>
          <a:xfrm>
            <a:off x="2731008" y="5799011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683EC-EE07-ED44-BC32-6AF29A9DF67E}"/>
              </a:ext>
            </a:extLst>
          </p:cNvPr>
          <p:cNvSpPr/>
          <p:nvPr/>
        </p:nvSpPr>
        <p:spPr>
          <a:xfrm>
            <a:off x="4696968" y="4754055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74ED1-D568-174E-B90B-C6FFACA644B3}"/>
              </a:ext>
            </a:extLst>
          </p:cNvPr>
          <p:cNvSpPr/>
          <p:nvPr/>
        </p:nvSpPr>
        <p:spPr>
          <a:xfrm>
            <a:off x="5178552" y="5286122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64DE0-D2DA-1049-8DE8-A6BF18569408}"/>
              </a:ext>
            </a:extLst>
          </p:cNvPr>
          <p:cNvSpPr/>
          <p:nvPr/>
        </p:nvSpPr>
        <p:spPr>
          <a:xfrm>
            <a:off x="5794248" y="5799011"/>
            <a:ext cx="1231392" cy="37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BBB48-7266-1E43-87B7-D8CF8FA057BE}"/>
              </a:ext>
            </a:extLst>
          </p:cNvPr>
          <p:cNvSpPr txBox="1"/>
          <p:nvPr/>
        </p:nvSpPr>
        <p:spPr>
          <a:xfrm>
            <a:off x="7760208" y="4310298"/>
            <a:ext cx="3243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 </a:t>
            </a:r>
            <a:r>
              <a:rPr lang="en-US" sz="2400" dirty="0" err="1"/>
              <a:t>txn</a:t>
            </a:r>
            <a:r>
              <a:rPr lang="en-US" sz="2400" dirty="0"/>
              <a:t> can lock a lower level in the hierarchy, it needs to hold an </a:t>
            </a:r>
            <a:r>
              <a:rPr lang="en-US" sz="2400" i="1" dirty="0"/>
              <a:t>intention</a:t>
            </a:r>
            <a:r>
              <a:rPr lang="en-US" sz="2400" dirty="0"/>
              <a:t> lock on the higher levels</a:t>
            </a:r>
          </a:p>
        </p:txBody>
      </p:sp>
    </p:spTree>
    <p:extLst>
      <p:ext uri="{BB962C8B-B14F-4D97-AF65-F5344CB8AC3E}">
        <p14:creationId xmlns:p14="http://schemas.microsoft.com/office/powerpoint/2010/main" val="357505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2156</Words>
  <Application>Microsoft Macintosh PowerPoint</Application>
  <PresentationFormat>Widescreen</PresentationFormat>
  <Paragraphs>363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Avenir Book</vt:lpstr>
      <vt:lpstr>Calibri</vt:lpstr>
      <vt:lpstr>Courier</vt:lpstr>
      <vt:lpstr>Helvetica Neue</vt:lpstr>
      <vt:lpstr>System Font Regular</vt:lpstr>
      <vt:lpstr>Office Theme</vt:lpstr>
      <vt:lpstr>Lecture 14 </vt:lpstr>
      <vt:lpstr>Transactions</vt:lpstr>
      <vt:lpstr>ACID Properties of Transactions</vt:lpstr>
      <vt:lpstr>Optimistic Concurrency Control (OCC)</vt:lpstr>
      <vt:lpstr>Tradeoff</vt:lpstr>
      <vt:lpstr>Today</vt:lpstr>
      <vt:lpstr>Locking Granularity</vt:lpstr>
      <vt:lpstr>Tradeoff</vt:lpstr>
      <vt:lpstr>Multiple Granularities Complicate Locking</vt:lpstr>
      <vt:lpstr>Intention Locks</vt:lpstr>
      <vt:lpstr>Lock compatibility table</vt:lpstr>
      <vt:lpstr>Locking Protocol with IS/IX locks</vt:lpstr>
      <vt:lpstr>Study Break</vt:lpstr>
      <vt:lpstr>Study Break</vt:lpstr>
      <vt:lpstr>Introduction to Recovery</vt:lpstr>
      <vt:lpstr>Why Rollback Uncommitted Transactions?</vt:lpstr>
      <vt:lpstr>Database State During Query Execution</vt:lpstr>
      <vt:lpstr>Why is a Log Needed?</vt:lpstr>
      <vt:lpstr>Logical vs Physical Logging</vt:lpstr>
      <vt:lpstr>Write Ahead Logging</vt:lpstr>
      <vt:lpstr>Types of Log Records</vt:lpstr>
      <vt:lpstr>Why Do We Sometimes Write Dirty Pages?</vt:lpstr>
      <vt:lpstr>Why Not Force All Writes to Tables Before Commit?</vt:lpstr>
      <vt:lpstr>STEAL/NO FORCE  UNDO/REDO</vt:lpstr>
      <vt:lpstr>Recovery with NO FORCE / STEAL</vt:lpstr>
      <vt:lpstr>3 Phases of Recovery</vt:lpstr>
      <vt:lpstr>Example</vt:lpstr>
      <vt:lpstr>Study Break</vt:lpstr>
      <vt:lpstr>Next Time: 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</dc:title>
  <dc:creator>Samuel R Madden</dc:creator>
  <cp:lastModifiedBy>Samuel R Madden</cp:lastModifiedBy>
  <cp:revision>36</cp:revision>
  <dcterms:created xsi:type="dcterms:W3CDTF">2021-04-10T23:02:44Z</dcterms:created>
  <dcterms:modified xsi:type="dcterms:W3CDTF">2021-04-14T22:04:02Z</dcterms:modified>
</cp:coreProperties>
</file>