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2"/>
  </p:notesMasterIdLst>
  <p:sldIdLst>
    <p:sldId id="292" r:id="rId2"/>
    <p:sldId id="308" r:id="rId3"/>
    <p:sldId id="309" r:id="rId4"/>
    <p:sldId id="297" r:id="rId5"/>
    <p:sldId id="293" r:id="rId6"/>
    <p:sldId id="303" r:id="rId7"/>
    <p:sldId id="307" r:id="rId8"/>
    <p:sldId id="294" r:id="rId9"/>
    <p:sldId id="310" r:id="rId10"/>
    <p:sldId id="327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291" r:id="rId19"/>
    <p:sldId id="268" r:id="rId20"/>
    <p:sldId id="269" r:id="rId21"/>
    <p:sldId id="318" r:id="rId22"/>
    <p:sldId id="320" r:id="rId23"/>
    <p:sldId id="31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329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322" r:id="rId44"/>
    <p:sldId id="323" r:id="rId45"/>
    <p:sldId id="328" r:id="rId46"/>
    <p:sldId id="289" r:id="rId47"/>
    <p:sldId id="259" r:id="rId48"/>
    <p:sldId id="260" r:id="rId49"/>
    <p:sldId id="261" r:id="rId50"/>
    <p:sldId id="262" r:id="rId51"/>
    <p:sldId id="263" r:id="rId52"/>
    <p:sldId id="264" r:id="rId53"/>
    <p:sldId id="265" r:id="rId54"/>
    <p:sldId id="266" r:id="rId55"/>
    <p:sldId id="290" r:id="rId56"/>
    <p:sldId id="321" r:id="rId57"/>
    <p:sldId id="324" r:id="rId58"/>
    <p:sldId id="325" r:id="rId59"/>
    <p:sldId id="326" r:id="rId60"/>
    <p:sldId id="330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F00"/>
    <a:srgbClr val="861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3"/>
  </p:normalViewPr>
  <p:slideViewPr>
    <p:cSldViewPr snapToGrid="0">
      <p:cViewPr varScale="1">
        <p:scale>
          <a:sx n="127" d="100"/>
          <a:sy n="127" d="100"/>
        </p:scale>
        <p:origin x="184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9ACA221-FCDF-C64B-BB4F-B7D70E56A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9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FC05D-0D0B-2F4D-A2E1-57CB3168421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70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E48136-DDE6-0843-BEAA-296A0C61DCC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37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60F79F-AB02-6047-A15A-5827CC26A41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8FAEA-C239-C442-8BD0-8D78CC31B58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964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16226-AB79-E04A-AA76-02932B2DDFC3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541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6BBBD6-772A-7A40-93B3-AADB61D8F871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10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61D4CB-AC7D-384A-92E4-6B52B48C209D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944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06A8E-330F-7046-93F4-1DD65F5F85B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804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213250-B972-FB4D-A11B-7E665EEE328E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359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03B781-8445-FB4E-99D7-537028E1655D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50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DBB401-FB6C-C54F-A93E-400B23E53CF2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00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A0F9D-DFCD-5F47-AB1E-D379580869B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8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A6405-36DD-B74C-9413-D93EDAB41E08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8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59428-1421-1C4B-A17B-CC87C8825216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003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83031D-E441-9447-B9E2-4FB15172DCD1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012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1FCB5C-A9D9-C142-9E18-3B4F46259805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35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92987-4F16-2841-A6F0-96624BC8A60E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59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F5E809-9C35-A142-B146-FD68E734E25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177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FBFD8-CF61-E544-B8AE-9548F77AD49B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209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176C3A-2E20-7A4F-94CC-F684DE0A069C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595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58EC9-E067-1E42-B5C1-EB25E69C75B4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7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0B29A-1E88-9242-9E2B-8BF6530F440D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5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686EB5-1FBB-D24D-A3F3-2C72C099B94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898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5FDCB3-7565-474C-907E-F4E521045E5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995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17660-9DBA-F94C-844B-758329AE4FDB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2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0540B0-8017-E84C-BD30-FF81799CAD8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5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3A043C-B4D5-3A40-9F5C-7E1EB46E4EC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77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4B66A1-E9D4-6D47-97A1-E8F5756BDFB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15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8AA572-64DF-7648-A687-ECC85887CA6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5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9BD44E-8E8F-8A46-9A4E-20272DF650E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19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8CBCD9-FC74-504F-9F57-12B054BAFD3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77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31099-6D3B-BD4D-BB11-28DAB9F07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6F0B-7537-7F46-A6A5-08A7599B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145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912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32056-24E9-7E49-A6A7-D2E4EE5C8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0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892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9492"/>
            <a:ext cx="7772400" cy="455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pPr>
              <a:defRPr/>
            </a:pPr>
            <a:fld id="{CA4372AD-26C5-6B42-ADB8-6B2AB2C19A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5F9D-9EC6-FD49-BEB1-C72EE041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52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F5AAB-A99D-734B-A9AC-1A82E22A0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5089-9211-6343-BDD0-2D3A54905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9F549-7F3F-B248-9DE3-E85FFA86F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AB195-9410-E14A-A967-BF075467F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120F-1691-264B-9E10-DEF04FB70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9852E-DB75-C744-A092-47F258348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457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venir Book" panose="02000503020000020003" pitchFamily="2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venir Book" panose="02000503020000020003" pitchFamily="2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venir Book" panose="02000503020000020003" pitchFamily="2" charset="0"/>
                <a:cs typeface="+mn-cs"/>
              </a:defRPr>
            </a:lvl1pPr>
          </a:lstStyle>
          <a:p>
            <a:pPr>
              <a:defRPr/>
            </a:pPr>
            <a:fld id="{9A1FEE2C-3486-6B4E-9C7B-944C3FEB0C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venir Book" panose="02000503020000020003" pitchFamily="2" charset="0"/>
          <a:ea typeface="+mn-ea"/>
          <a:cs typeface="Avenir Book" panose="02000503020000020003" pitchFamily="2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venir Book" panose="02000503020000020003" pitchFamily="2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venir Book" panose="02000503020000020003" pitchFamily="2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venir Book" panose="02000503020000020003" pitchFamily="2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venir Book" panose="02000503020000020003" pitchFamily="2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Lecture 15 – ARIES Recovery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April 14, 2021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Holiday Monday/Tuesday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Lab 4 Due 4/22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303D-3CA6-F24E-875E-14A4A71E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“Physiological”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278B-76E3-FE4F-A20B-7922E39B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REDO is Physical</a:t>
            </a:r>
          </a:p>
          <a:p>
            <a:r>
              <a:rPr lang="en-US" dirty="0"/>
              <a:t>UNDO is Logical</a:t>
            </a:r>
          </a:p>
        </p:txBody>
      </p:sp>
    </p:spTree>
    <p:extLst>
      <p:ext uri="{BB962C8B-B14F-4D97-AF65-F5344CB8AC3E}">
        <p14:creationId xmlns:p14="http://schemas.microsoft.com/office/powerpoint/2010/main" val="286405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FF57-2E2D-3343-9189-9FEDB15B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9804"/>
            <a:ext cx="7772400" cy="1364104"/>
          </a:xfrm>
        </p:spPr>
        <p:txBody>
          <a:bodyPr/>
          <a:lstStyle/>
          <a:p>
            <a:r>
              <a:rPr lang="en-US" dirty="0"/>
              <a:t>REDO must be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99D6-4E7D-4542-B963-EBD4FCF6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1886808"/>
            <a:ext cx="8203367" cy="4559300"/>
          </a:xfrm>
        </p:spPr>
        <p:txBody>
          <a:bodyPr/>
          <a:lstStyle/>
          <a:p>
            <a:r>
              <a:rPr lang="en-US" sz="2800" dirty="0"/>
              <a:t>At time of crash, database may not be in an “action consistent” state</a:t>
            </a:r>
          </a:p>
          <a:p>
            <a:r>
              <a:rPr lang="en-US" sz="2800" dirty="0"/>
              <a:t>Some ops can encompass multiple non-atomic physical operations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2800" dirty="0"/>
              <a:t>Implies logging must be physical</a:t>
            </a:r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0F645-C5A0-FC43-A7B4-BDFFF9AA8654}"/>
              </a:ext>
            </a:extLst>
          </p:cNvPr>
          <p:cNvSpPr/>
          <p:nvPr/>
        </p:nvSpPr>
        <p:spPr>
          <a:xfrm>
            <a:off x="412229" y="4377608"/>
            <a:ext cx="2945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 VALUE X INTO TABLE Y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BAC2585-C0E1-3C4D-98A1-8F34A4E55C69}"/>
              </a:ext>
            </a:extLst>
          </p:cNvPr>
          <p:cNvSpPr/>
          <p:nvPr/>
        </p:nvSpPr>
        <p:spPr bwMode="auto">
          <a:xfrm>
            <a:off x="3537678" y="4047344"/>
            <a:ext cx="1199213" cy="71952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Idx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504F8-CA53-8B43-9799-191E4CE543BF}"/>
              </a:ext>
            </a:extLst>
          </p:cNvPr>
          <p:cNvSpPr/>
          <p:nvPr/>
        </p:nvSpPr>
        <p:spPr>
          <a:xfrm>
            <a:off x="4317167" y="489897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800" dirty="0">
                <a:latin typeface="Avenir Book" panose="02000503020000020003" pitchFamily="2" charset="0"/>
              </a:rPr>
              <a:t>X might be  reflected in an index but not the table, or vice versa, if system crashed halfway through operation.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A586F-FB32-364B-BD77-2B7FFB50B3CE}"/>
              </a:ext>
            </a:extLst>
          </p:cNvPr>
          <p:cNvSpPr/>
          <p:nvPr/>
        </p:nvSpPr>
        <p:spPr bwMode="auto">
          <a:xfrm>
            <a:off x="3687579" y="5074598"/>
            <a:ext cx="899410" cy="59376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F75A12-E6B1-8C44-8E3F-655364ABFAA8}"/>
              </a:ext>
            </a:extLst>
          </p:cNvPr>
          <p:cNvCxnSpPr/>
          <p:nvPr/>
        </p:nvCxnSpPr>
        <p:spPr bwMode="auto">
          <a:xfrm flipV="1">
            <a:off x="2998033" y="4377608"/>
            <a:ext cx="597208" cy="134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10B10-9002-5145-A017-BA49BBE31AE8}"/>
              </a:ext>
            </a:extLst>
          </p:cNvPr>
          <p:cNvCxnSpPr>
            <a:cxnSpLocks/>
          </p:cNvCxnSpPr>
          <p:nvPr/>
        </p:nvCxnSpPr>
        <p:spPr bwMode="auto">
          <a:xfrm>
            <a:off x="2969252" y="4766873"/>
            <a:ext cx="305750" cy="3077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0EBAB80-1B95-5A4D-99F9-957368F16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40951"/>
              </p:ext>
            </p:extLst>
          </p:nvPr>
        </p:nvGraphicFramePr>
        <p:xfrm>
          <a:off x="4829331" y="4329487"/>
          <a:ext cx="3902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918">
                  <a:extLst>
                    <a:ext uri="{9D8B030D-6E8A-4147-A177-3AD203B41FA5}">
                      <a16:colId xmlns:a16="http://schemas.microsoft.com/office/drawing/2014/main" val="30270910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824332930"/>
                    </a:ext>
                  </a:extLst>
                </a:gridCol>
                <a:gridCol w="359764">
                  <a:extLst>
                    <a:ext uri="{9D8B030D-6E8A-4147-A177-3AD203B41FA5}">
                      <a16:colId xmlns:a16="http://schemas.microsoft.com/office/drawing/2014/main" val="164380840"/>
                    </a:ext>
                  </a:extLst>
                </a:gridCol>
                <a:gridCol w="329784">
                  <a:extLst>
                    <a:ext uri="{9D8B030D-6E8A-4147-A177-3AD203B41FA5}">
                      <a16:colId xmlns:a16="http://schemas.microsoft.com/office/drawing/2014/main" val="630943568"/>
                    </a:ext>
                  </a:extLst>
                </a:gridCol>
                <a:gridCol w="262328">
                  <a:extLst>
                    <a:ext uri="{9D8B030D-6E8A-4147-A177-3AD203B41FA5}">
                      <a16:colId xmlns:a16="http://schemas.microsoft.com/office/drawing/2014/main" val="209346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+mj-lt"/>
                        </a:rPr>
                        <a:t>REDO: Insert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92D05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92D05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326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1CC5E3-4128-D142-99C4-FA0B450BAEA7}"/>
              </a:ext>
            </a:extLst>
          </p:cNvPr>
          <p:cNvSpPr txBox="1"/>
          <p:nvPr/>
        </p:nvSpPr>
        <p:spPr>
          <a:xfrm>
            <a:off x="4736891" y="4070409"/>
            <a:ext cx="207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Logical Log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A9FF40-8F48-2C4E-A52D-3BD2187EF6F1}"/>
              </a:ext>
            </a:extLst>
          </p:cNvPr>
          <p:cNvGrpSpPr/>
          <p:nvPr/>
        </p:nvGrpSpPr>
        <p:grpSpPr>
          <a:xfrm>
            <a:off x="2566457" y="5015392"/>
            <a:ext cx="1055819" cy="720977"/>
            <a:chOff x="2566457" y="5015392"/>
            <a:chExt cx="1055819" cy="720977"/>
          </a:xfrm>
        </p:grpSpPr>
        <p:sp>
          <p:nvSpPr>
            <p:cNvPr id="17" name="&quot;No&quot; Symbol 16">
              <a:extLst>
                <a:ext uri="{FF2B5EF4-FFF2-40B4-BE49-F238E27FC236}">
                  <a16:creationId xmlns:a16="http://schemas.microsoft.com/office/drawing/2014/main" id="{95CCD24E-DBAB-BC47-B85C-B4615F90656A}"/>
                </a:ext>
              </a:extLst>
            </p:cNvPr>
            <p:cNvSpPr/>
            <p:nvPr/>
          </p:nvSpPr>
          <p:spPr bwMode="auto">
            <a:xfrm>
              <a:off x="3191865" y="5015392"/>
              <a:ext cx="430411" cy="430411"/>
            </a:xfrm>
            <a:prstGeom prst="noSmoking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613E01-F664-9E42-A942-882569436A7B}"/>
                </a:ext>
              </a:extLst>
            </p:cNvPr>
            <p:cNvSpPr/>
            <p:nvPr/>
          </p:nvSpPr>
          <p:spPr>
            <a:xfrm rot="18961398">
              <a:off x="2566457" y="5459370"/>
              <a:ext cx="7760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CRASH!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5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FF57-2E2D-3343-9189-9FEDB15B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9804"/>
            <a:ext cx="7772400" cy="1364104"/>
          </a:xfrm>
        </p:spPr>
        <p:txBody>
          <a:bodyPr/>
          <a:lstStyle/>
          <a:p>
            <a:r>
              <a:rPr lang="en-US" dirty="0"/>
              <a:t>UNDO must be 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99D6-4E7D-4542-B963-EBD4FCF6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1886808"/>
            <a:ext cx="8203367" cy="4559300"/>
          </a:xfrm>
        </p:spPr>
        <p:txBody>
          <a:bodyPr/>
          <a:lstStyle/>
          <a:p>
            <a:r>
              <a:rPr lang="en-US" dirty="0"/>
              <a:t>We only UNDO some actions</a:t>
            </a:r>
          </a:p>
          <a:p>
            <a:r>
              <a:rPr lang="en-US" dirty="0"/>
              <a:t>Implies state when </a:t>
            </a:r>
            <a:r>
              <a:rPr lang="en-US" dirty="0" err="1"/>
              <a:t>UNDOing</a:t>
            </a:r>
            <a:r>
              <a:rPr lang="en-US" dirty="0"/>
              <a:t> may not be same as when the log was written</a:t>
            </a:r>
          </a:p>
          <a:p>
            <a:r>
              <a:rPr lang="en-US" dirty="0"/>
              <a:t>Physical logging (e.g., of the specific before and after images in the page) would fail</a:t>
            </a:r>
          </a:p>
        </p:txBody>
      </p:sp>
    </p:spTree>
    <p:extLst>
      <p:ext uri="{BB962C8B-B14F-4D97-AF65-F5344CB8AC3E}">
        <p14:creationId xmlns:p14="http://schemas.microsoft.com/office/powerpoint/2010/main" val="133648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44A9-76F4-304F-A817-B29A1182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Example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5BBCAB2-C9E1-2741-899D-490123217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31756"/>
              </p:ext>
            </p:extLst>
          </p:nvPr>
        </p:nvGraphicFramePr>
        <p:xfrm>
          <a:off x="685799" y="1621853"/>
          <a:ext cx="77724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57583283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6527736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63540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386205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5181732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239005326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1: T1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SOT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2: T2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SOT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3: T2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4: T1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5: T1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+mj-lt"/>
                        </a:rPr>
                        <a:t>~%!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+mj-lt"/>
                        </a:rPr>
                        <a:t>CRASH</a:t>
                      </a:r>
                      <a:r>
                        <a:rPr lang="en-US" dirty="0">
                          <a:latin typeface="+mj-lt"/>
                        </a:rPr>
                        <a:t>!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0612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366895E-D3D0-2343-AA24-F75362C42949}"/>
              </a:ext>
            </a:extLst>
          </p:cNvPr>
          <p:cNvSpPr txBox="1"/>
          <p:nvPr/>
        </p:nvSpPr>
        <p:spPr>
          <a:xfrm>
            <a:off x="5834921" y="3015894"/>
            <a:ext cx="33090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ß"/>
            </a:pPr>
            <a:r>
              <a:rPr lang="en-US" sz="1800" dirty="0">
                <a:latin typeface="Avenir Book" panose="02000503020000020003" pitchFamily="2" charset="0"/>
                <a:sym typeface="Wingdings" pitchFamily="2" charset="2"/>
              </a:rPr>
              <a:t>This will also be the state when LSN 3 is </a:t>
            </a:r>
            <a:r>
              <a:rPr lang="en-US" sz="1800" dirty="0" err="1">
                <a:latin typeface="Avenir Book" panose="02000503020000020003" pitchFamily="2" charset="0"/>
                <a:sym typeface="Wingdings" pitchFamily="2" charset="2"/>
              </a:rPr>
              <a:t>UNDOne</a:t>
            </a:r>
            <a:r>
              <a:rPr lang="en-US" sz="1800" dirty="0">
                <a:latin typeface="Avenir Book" panose="02000503020000020003" pitchFamily="2" charset="0"/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ß"/>
            </a:pPr>
            <a:endParaRPr lang="en-US" sz="1800" dirty="0">
              <a:latin typeface="Avenir Book" panose="02000503020000020003" pitchFamily="2" charset="0"/>
              <a:sym typeface="Wingdings" pitchFamily="2" charset="2"/>
            </a:endParaRPr>
          </a:p>
          <a:p>
            <a:r>
              <a:rPr lang="en-US" sz="1800" dirty="0">
                <a:latin typeface="Avenir Book" panose="02000503020000020003" pitchFamily="2" charset="0"/>
                <a:sym typeface="Wingdings" pitchFamily="2" charset="2"/>
              </a:rPr>
              <a:t>Different from state when record was written</a:t>
            </a:r>
          </a:p>
          <a:p>
            <a:pPr marL="342900" indent="-342900">
              <a:buFont typeface="Wingdings" pitchFamily="2" charset="2"/>
              <a:buChar char="ß"/>
            </a:pPr>
            <a:endParaRPr lang="en-US" sz="1800" dirty="0">
              <a:latin typeface="Avenir Book" panose="02000503020000020003" pitchFamily="2" charset="0"/>
              <a:sym typeface="Wingdings" pitchFamily="2" charset="2"/>
            </a:endParaRPr>
          </a:p>
          <a:p>
            <a:r>
              <a:rPr lang="en-US" sz="1800" dirty="0">
                <a:latin typeface="Avenir Book" panose="02000503020000020003" pitchFamily="2" charset="0"/>
                <a:sym typeface="Wingdings" pitchFamily="2" charset="2"/>
              </a:rPr>
              <a:t>Demands logical undo</a:t>
            </a:r>
            <a:endParaRPr lang="en-US" sz="1800" dirty="0">
              <a:latin typeface="Avenir Book" panose="02000503020000020003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A092DD-DECD-0B4E-B10D-6A9637396E53}"/>
              </a:ext>
            </a:extLst>
          </p:cNvPr>
          <p:cNvCxnSpPr>
            <a:cxnSpLocks/>
          </p:cNvCxnSpPr>
          <p:nvPr/>
        </p:nvCxnSpPr>
        <p:spPr bwMode="auto">
          <a:xfrm flipH="1">
            <a:off x="685799" y="1402492"/>
            <a:ext cx="64607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Graphic 19" descr="Sad face outline outline">
            <a:extLst>
              <a:ext uri="{FF2B5EF4-FFF2-40B4-BE49-F238E27FC236}">
                <a16:creationId xmlns:a16="http://schemas.microsoft.com/office/drawing/2014/main" id="{6CB2B3B0-2C63-1945-AEEC-05984D993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6179" y="2007017"/>
            <a:ext cx="457200" cy="4572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5359D2-A63C-4440-8282-6683399D3C89}"/>
              </a:ext>
            </a:extLst>
          </p:cNvPr>
          <p:cNvSpPr/>
          <p:nvPr/>
        </p:nvSpPr>
        <p:spPr>
          <a:xfrm>
            <a:off x="294622" y="5552625"/>
            <a:ext cx="8849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Not needed in REDO, because we "repeat history" and replay everything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venir Book" panose="02000503020000020003" pitchFamily="2" charset="0"/>
              </a:rPr>
              <a:t>Physical modifications  made to the database since last time will still be correct. </a:t>
            </a:r>
            <a:endParaRPr lang="en-US" sz="1800" dirty="0">
              <a:effectLst/>
              <a:latin typeface="Avenir Book" panose="02000503020000020003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C14526-A064-C942-800D-C31601436F27}"/>
              </a:ext>
            </a:extLst>
          </p:cNvPr>
          <p:cNvGrpSpPr/>
          <p:nvPr/>
        </p:nvGrpSpPr>
        <p:grpSpPr>
          <a:xfrm>
            <a:off x="588162" y="2659319"/>
            <a:ext cx="2791945" cy="2713698"/>
            <a:chOff x="588162" y="2659319"/>
            <a:chExt cx="2791945" cy="27136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725798-123B-B64B-BEB6-9BE9C96BFF9B}"/>
                </a:ext>
              </a:extLst>
            </p:cNvPr>
            <p:cNvSpPr txBox="1"/>
            <p:nvPr/>
          </p:nvSpPr>
          <p:spPr>
            <a:xfrm>
              <a:off x="588162" y="4542020"/>
              <a:ext cx="21735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At time LSN 3 is written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62AE213-2750-B647-990F-DCB2CF86CA26}"/>
                </a:ext>
              </a:extLst>
            </p:cNvPr>
            <p:cNvGrpSpPr/>
            <p:nvPr/>
          </p:nvGrpSpPr>
          <p:grpSpPr>
            <a:xfrm>
              <a:off x="685800" y="2659319"/>
              <a:ext cx="2694307" cy="1882701"/>
              <a:chOff x="685800" y="2659319"/>
              <a:chExt cx="2694307" cy="188270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A77D8F-9555-5341-A3CB-D83652C318FB}"/>
                  </a:ext>
                </a:extLst>
              </p:cNvPr>
              <p:cNvSpPr txBox="1"/>
              <p:nvPr/>
            </p:nvSpPr>
            <p:spPr>
              <a:xfrm>
                <a:off x="685800" y="2659319"/>
                <a:ext cx="20759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+mj-lt"/>
                  </a:rPr>
                  <a:t>Disk Page N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72377BE-E269-D345-981F-AC5912464C38}"/>
                  </a:ext>
                </a:extLst>
              </p:cNvPr>
              <p:cNvGrpSpPr/>
              <p:nvPr/>
            </p:nvGrpSpPr>
            <p:grpSpPr>
              <a:xfrm>
                <a:off x="685800" y="2696733"/>
                <a:ext cx="2694307" cy="1845287"/>
                <a:chOff x="685800" y="2696733"/>
                <a:chExt cx="2694307" cy="184528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B20DC9D-8230-BC42-B10C-10B7101F3FBF}"/>
                    </a:ext>
                  </a:extLst>
                </p:cNvPr>
                <p:cNvSpPr/>
                <p:nvPr/>
              </p:nvSpPr>
              <p:spPr bwMode="auto">
                <a:xfrm>
                  <a:off x="685800" y="3106295"/>
                  <a:ext cx="2075935" cy="14357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" charset="0"/>
                      <a:ea typeface="ＭＳ Ｐゴシック" charset="0"/>
                    </a:rPr>
                    <a:t>A: 0x00078</a:t>
                  </a: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solidFill>
                      <a:srgbClr val="000000"/>
                    </a:solidFill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" charset="0"/>
                      <a:ea typeface="ＭＳ Ｐゴシック" charset="0"/>
                    </a:rPr>
                    <a:t>B: 0x0031</a:t>
                  </a:r>
                </a:p>
              </p:txBody>
            </p:sp>
            <p:sp>
              <p:nvSpPr>
                <p:cNvPr id="22" name="Down Arrow 21">
                  <a:extLst>
                    <a:ext uri="{FF2B5EF4-FFF2-40B4-BE49-F238E27FC236}">
                      <a16:creationId xmlns:a16="http://schemas.microsoft.com/office/drawing/2014/main" id="{13329CF0-827D-A34E-B9BA-069B384EE162}"/>
                    </a:ext>
                  </a:extLst>
                </p:cNvPr>
                <p:cNvSpPr/>
                <p:nvPr/>
              </p:nvSpPr>
              <p:spPr bwMode="auto">
                <a:xfrm rot="3042857">
                  <a:off x="2959857" y="2554898"/>
                  <a:ext cx="278416" cy="562085"/>
                </a:xfrm>
                <a:prstGeom prst="downArrow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27724C-7E96-E941-9D1C-2FC5AB87F16B}"/>
              </a:ext>
            </a:extLst>
          </p:cNvPr>
          <p:cNvGrpSpPr/>
          <p:nvPr/>
        </p:nvGrpSpPr>
        <p:grpSpPr>
          <a:xfrm>
            <a:off x="3436395" y="2462983"/>
            <a:ext cx="2173573" cy="2863168"/>
            <a:chOff x="3436395" y="2462983"/>
            <a:chExt cx="2173573" cy="28631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AF0C1D-9BE1-8D45-8EE4-4501D0D0D68F}"/>
                </a:ext>
              </a:extLst>
            </p:cNvPr>
            <p:cNvSpPr/>
            <p:nvPr/>
          </p:nvSpPr>
          <p:spPr bwMode="auto">
            <a:xfrm>
              <a:off x="3534033" y="3059429"/>
              <a:ext cx="2075935" cy="143572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rPr>
                <a:t>A: 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" charset="0"/>
                  <a:ea typeface="ＭＳ Ｐゴシック" charset="0"/>
                </a:rPr>
                <a:t>0x0DD0078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rgbClr val="000000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rPr>
                <a:t>B: 0x0031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CE106C-88F0-FF4F-8850-633074C7AF97}"/>
                </a:ext>
              </a:extLst>
            </p:cNvPr>
            <p:cNvSpPr txBox="1"/>
            <p:nvPr/>
          </p:nvSpPr>
          <p:spPr>
            <a:xfrm>
              <a:off x="3534033" y="2612453"/>
              <a:ext cx="20759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+mj-lt"/>
                </a:rPr>
                <a:t>Disk Page 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C9AFD6-BBF5-7A4F-B790-B05AE9777E3E}"/>
                </a:ext>
              </a:extLst>
            </p:cNvPr>
            <p:cNvSpPr txBox="1"/>
            <p:nvPr/>
          </p:nvSpPr>
          <p:spPr>
            <a:xfrm>
              <a:off x="3436395" y="4495154"/>
              <a:ext cx="21735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At time LSN 4 is written</a:t>
              </a:r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FEBFF446-1DCA-7044-ABE6-90B322B0D273}"/>
                </a:ext>
              </a:extLst>
            </p:cNvPr>
            <p:cNvSpPr/>
            <p:nvPr/>
          </p:nvSpPr>
          <p:spPr bwMode="auto">
            <a:xfrm>
              <a:off x="5304821" y="2462983"/>
              <a:ext cx="278416" cy="56208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39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D6B3-DD01-CC4B-B50F-ACFC10C6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ARIES Normal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3C90-69A0-7C46-9188-89B1B5EAF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data structures:</a:t>
            </a:r>
          </a:p>
          <a:p>
            <a:pPr lvl="1"/>
            <a:r>
              <a:rPr lang="en-US" i="1" dirty="0"/>
              <a:t>Transaction table</a:t>
            </a:r>
            <a:r>
              <a:rPr lang="en-US" dirty="0"/>
              <a:t> -- list of active transactions</a:t>
            </a:r>
          </a:p>
          <a:p>
            <a:pPr lvl="1"/>
            <a:r>
              <a:rPr lang="en-US" i="1" dirty="0"/>
              <a:t>Dirty page table</a:t>
            </a:r>
            <a:r>
              <a:rPr lang="en-US" dirty="0"/>
              <a:t> -- List of pages that have been modified and not yet written to disk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2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DEE5-0529-C644-879D-F578BDB8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E1C7-F89C-154C-9AF8-D6997A97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66" y="1886808"/>
            <a:ext cx="4290934" cy="4559300"/>
          </a:xfrm>
        </p:spPr>
        <p:txBody>
          <a:bodyPr/>
          <a:lstStyle/>
          <a:p>
            <a:r>
              <a:rPr lang="en-US" dirty="0"/>
              <a:t>All active transactions in table</a:t>
            </a:r>
          </a:p>
          <a:p>
            <a:r>
              <a:rPr lang="en-US" b="1" dirty="0" err="1"/>
              <a:t>lastLSN</a:t>
            </a:r>
            <a:r>
              <a:rPr lang="en-US" dirty="0"/>
              <a:t>: most recent log record  written by that transaction </a:t>
            </a:r>
          </a:p>
          <a:p>
            <a:endParaRPr lang="en-US" dirty="0"/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4A5F668E-1BD7-CE4B-932E-B784503AB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017" y="1892508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graphicFrame>
        <p:nvGraphicFramePr>
          <p:cNvPr id="5" name="Group 207">
            <a:extLst>
              <a:ext uri="{FF2B5EF4-FFF2-40B4-BE49-F238E27FC236}">
                <a16:creationId xmlns:a16="http://schemas.microsoft.com/office/drawing/2014/main" id="{E2CB3104-A347-0043-907C-F8F4EB644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80129"/>
              </p:ext>
            </p:extLst>
          </p:nvPr>
        </p:nvGraphicFramePr>
        <p:xfrm>
          <a:off x="1041817" y="2349708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5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6AD0-8307-2548-A960-CDC96FEA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D4FD-5D35-0D48-910B-230B716C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734" y="1529492"/>
            <a:ext cx="3481466" cy="4559300"/>
          </a:xfrm>
        </p:spPr>
        <p:txBody>
          <a:bodyPr/>
          <a:lstStyle/>
          <a:p>
            <a:r>
              <a:rPr lang="en-US" dirty="0"/>
              <a:t>One entry for each page that has been modified but not flushed to disk</a:t>
            </a:r>
          </a:p>
          <a:p>
            <a:r>
              <a:rPr lang="en-US" dirty="0" err="1"/>
              <a:t>recLSN</a:t>
            </a:r>
            <a:r>
              <a:rPr lang="en-US" dirty="0"/>
              <a:t>: log record that first dirtied the page</a:t>
            </a:r>
          </a:p>
          <a:p>
            <a:endParaRPr lang="en-US" dirty="0"/>
          </a:p>
        </p:txBody>
      </p:sp>
      <p:sp>
        <p:nvSpPr>
          <p:cNvPr id="4" name="Text Box 79">
            <a:extLst>
              <a:ext uri="{FF2B5EF4-FFF2-40B4-BE49-F238E27FC236}">
                <a16:creationId xmlns:a16="http://schemas.microsoft.com/office/drawing/2014/main" id="{7F2EA7E0-693A-A549-B1AE-2EA033319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895" y="1470027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graphicFrame>
        <p:nvGraphicFramePr>
          <p:cNvPr id="5" name="Group 371">
            <a:extLst>
              <a:ext uri="{FF2B5EF4-FFF2-40B4-BE49-F238E27FC236}">
                <a16:creationId xmlns:a16="http://schemas.microsoft.com/office/drawing/2014/main" id="{81AD7854-7F62-8F48-8ACB-96EB9F788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8510"/>
              </p:ext>
            </p:extLst>
          </p:nvPr>
        </p:nvGraphicFramePr>
        <p:xfrm>
          <a:off x="1074295" y="1927227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36188C-5D7A-6044-8EA4-D0F837E29905}"/>
              </a:ext>
            </a:extLst>
          </p:cNvPr>
          <p:cNvSpPr/>
          <p:nvPr/>
        </p:nvSpPr>
        <p:spPr>
          <a:xfrm>
            <a:off x="921895" y="4137784"/>
            <a:ext cx="32453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Helvetica" pitchFamily="2" charset="0"/>
              </a:rPr>
              <a:t>Dirty pages are periodically flushed to disk by a background process (flushes are not logged)</a:t>
            </a:r>
          </a:p>
          <a:p>
            <a:r>
              <a:rPr lang="en-US" i="1" dirty="0">
                <a:latin typeface="Helvetica" pitchFamily="2" charset="0"/>
              </a:rPr>
              <a:t>On flush, remove from </a:t>
            </a:r>
            <a:r>
              <a:rPr lang="en-US" i="1" dirty="0" err="1">
                <a:latin typeface="Helvetica" pitchFamily="2" charset="0"/>
              </a:rPr>
              <a:t>dirtyPageTable</a:t>
            </a:r>
            <a:endParaRPr lang="en-US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8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06A3-39DA-6E4D-9A04-975985CC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ECAB-AF15-1042-8495-63EE8A24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Taken periodically </a:t>
            </a:r>
          </a:p>
          <a:p>
            <a:r>
              <a:rPr lang="en-US" dirty="0"/>
              <a:t>Record the state of the dirty page table and transaction table</a:t>
            </a:r>
          </a:p>
          <a:p>
            <a:pPr lvl="1"/>
            <a:r>
              <a:rPr lang="en-US" dirty="0"/>
              <a:t>Doesn’t require pages to be flushed to disk during checkpoint</a:t>
            </a:r>
          </a:p>
          <a:p>
            <a:r>
              <a:rPr lang="en-US" dirty="0"/>
              <a:t>Allow us to limit amount of log we have to keep and replay during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7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-87313"/>
            <a:ext cx="8458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ARIES Example</a:t>
            </a:r>
          </a:p>
        </p:txBody>
      </p:sp>
      <p:graphicFrame>
        <p:nvGraphicFramePr>
          <p:cNvPr id="27768" name="Group 120"/>
          <p:cNvGraphicFramePr>
            <a:graphicFrameLocks noGrp="1"/>
          </p:cNvGraphicFramePr>
          <p:nvPr/>
        </p:nvGraphicFramePr>
        <p:xfrm>
          <a:off x="785813" y="281940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376" name="Group 167"/>
          <p:cNvGrpSpPr>
            <a:grpSpLocks/>
          </p:cNvGrpSpPr>
          <p:nvPr/>
        </p:nvGrpSpPr>
        <p:grpSpPr bwMode="auto">
          <a:xfrm>
            <a:off x="457200" y="685800"/>
            <a:ext cx="6958013" cy="2012950"/>
            <a:chOff x="288" y="432"/>
            <a:chExt cx="4383" cy="1268"/>
          </a:xfrm>
        </p:grpSpPr>
        <p:grpSp>
          <p:nvGrpSpPr>
            <p:cNvPr id="15559" name="Group 130"/>
            <p:cNvGrpSpPr>
              <a:grpSpLocks/>
            </p:cNvGrpSpPr>
            <p:nvPr/>
          </p:nvGrpSpPr>
          <p:grpSpPr bwMode="auto">
            <a:xfrm>
              <a:off x="672" y="624"/>
              <a:ext cx="1776" cy="192"/>
              <a:chOff x="672" y="624"/>
              <a:chExt cx="2976" cy="192"/>
            </a:xfrm>
          </p:grpSpPr>
          <p:sp>
            <p:nvSpPr>
              <p:cNvPr id="27772" name="Line 124"/>
              <p:cNvSpPr>
                <a:spLocks noChangeShapeType="1"/>
              </p:cNvSpPr>
              <p:nvPr/>
            </p:nvSpPr>
            <p:spPr bwMode="auto">
              <a:xfrm>
                <a:off x="67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grpSp>
            <p:nvGrpSpPr>
              <p:cNvPr id="15589" name="Group 126"/>
              <p:cNvGrpSpPr>
                <a:grpSpLocks/>
              </p:cNvGrpSpPr>
              <p:nvPr/>
            </p:nvGrpSpPr>
            <p:grpSpPr bwMode="auto">
              <a:xfrm>
                <a:off x="672" y="624"/>
                <a:ext cx="2976" cy="192"/>
                <a:chOff x="672" y="624"/>
                <a:chExt cx="4320" cy="192"/>
              </a:xfrm>
            </p:grpSpPr>
            <p:sp>
              <p:nvSpPr>
                <p:cNvPr id="27769" name="Line 121"/>
                <p:cNvSpPr>
                  <a:spLocks noChangeShapeType="1"/>
                </p:cNvSpPr>
                <p:nvPr/>
              </p:nvSpPr>
              <p:spPr bwMode="auto">
                <a:xfrm>
                  <a:off x="672" y="72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  <p:sp>
              <p:nvSpPr>
                <p:cNvPr id="27773" name="Line 125"/>
                <p:cNvSpPr>
                  <a:spLocks noChangeShapeType="1"/>
                </p:cNvSpPr>
                <p:nvPr/>
              </p:nvSpPr>
              <p:spPr bwMode="auto">
                <a:xfrm>
                  <a:off x="4992" y="6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</p:grpSp>
        </p:grpSp>
        <p:sp>
          <p:nvSpPr>
            <p:cNvPr id="27780" name="Line 132"/>
            <p:cNvSpPr>
              <a:spLocks noChangeShapeType="1"/>
            </p:cNvSpPr>
            <p:nvPr/>
          </p:nvSpPr>
          <p:spPr bwMode="auto">
            <a:xfrm>
              <a:off x="1392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82" name="Line 134"/>
            <p:cNvSpPr>
              <a:spLocks noChangeShapeType="1"/>
            </p:cNvSpPr>
            <p:nvPr/>
          </p:nvSpPr>
          <p:spPr bwMode="auto">
            <a:xfrm>
              <a:off x="1392" y="13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85" name="Line 137"/>
            <p:cNvSpPr>
              <a:spLocks noChangeShapeType="1"/>
            </p:cNvSpPr>
            <p:nvPr/>
          </p:nvSpPr>
          <p:spPr bwMode="auto">
            <a:xfrm>
              <a:off x="1776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grpSp>
          <p:nvGrpSpPr>
            <p:cNvPr id="15563" name="Group 138"/>
            <p:cNvGrpSpPr>
              <a:grpSpLocks/>
            </p:cNvGrpSpPr>
            <p:nvPr/>
          </p:nvGrpSpPr>
          <p:grpSpPr bwMode="auto">
            <a:xfrm>
              <a:off x="1776" y="960"/>
              <a:ext cx="1632" cy="192"/>
              <a:chOff x="672" y="624"/>
              <a:chExt cx="4320" cy="192"/>
            </a:xfrm>
          </p:grpSpPr>
          <p:sp>
            <p:nvSpPr>
              <p:cNvPr id="27787" name="Line 139"/>
              <p:cNvSpPr>
                <a:spLocks noChangeShapeType="1"/>
              </p:cNvSpPr>
              <p:nvPr/>
            </p:nvSpPr>
            <p:spPr bwMode="auto">
              <a:xfrm>
                <a:off x="672" y="720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27788" name="Line 140"/>
              <p:cNvSpPr>
                <a:spLocks noChangeShapeType="1"/>
              </p:cNvSpPr>
              <p:nvPr/>
            </p:nvSpPr>
            <p:spPr bwMode="auto">
              <a:xfrm>
                <a:off x="499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27789" name="Text Box 141"/>
            <p:cNvSpPr txBox="1">
              <a:spLocks noChangeArrowheads="1"/>
            </p:cNvSpPr>
            <p:nvPr/>
          </p:nvSpPr>
          <p:spPr bwMode="auto">
            <a:xfrm>
              <a:off x="288" y="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27791" name="Text Box 143"/>
            <p:cNvSpPr txBox="1">
              <a:spLocks noChangeArrowheads="1"/>
            </p:cNvSpPr>
            <p:nvPr/>
          </p:nvSpPr>
          <p:spPr bwMode="auto">
            <a:xfrm>
              <a:off x="288" y="8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2</a:t>
              </a:r>
            </a:p>
          </p:txBody>
        </p:sp>
        <p:sp>
          <p:nvSpPr>
            <p:cNvPr id="27792" name="Text Box 144"/>
            <p:cNvSpPr txBox="1">
              <a:spLocks noChangeArrowheads="1"/>
            </p:cNvSpPr>
            <p:nvPr/>
          </p:nvSpPr>
          <p:spPr bwMode="auto">
            <a:xfrm>
              <a:off x="288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3</a:t>
              </a:r>
            </a:p>
          </p:txBody>
        </p:sp>
        <p:sp>
          <p:nvSpPr>
            <p:cNvPr id="27793" name="Line 145"/>
            <p:cNvSpPr>
              <a:spLocks noChangeShapeType="1"/>
            </p:cNvSpPr>
            <p:nvPr/>
          </p:nvSpPr>
          <p:spPr bwMode="auto">
            <a:xfrm>
              <a:off x="1008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4" name="Line 146"/>
            <p:cNvSpPr>
              <a:spLocks noChangeShapeType="1"/>
            </p:cNvSpPr>
            <p:nvPr/>
          </p:nvSpPr>
          <p:spPr bwMode="auto">
            <a:xfrm>
              <a:off x="110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5" name="Line 147"/>
            <p:cNvSpPr>
              <a:spLocks noChangeShapeType="1"/>
            </p:cNvSpPr>
            <p:nvPr/>
          </p:nvSpPr>
          <p:spPr bwMode="auto">
            <a:xfrm>
              <a:off x="1248" y="5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6" name="Text Box 148"/>
            <p:cNvSpPr txBox="1">
              <a:spLocks noChangeArrowheads="1"/>
            </p:cNvSpPr>
            <p:nvPr/>
          </p:nvSpPr>
          <p:spPr bwMode="auto">
            <a:xfrm>
              <a:off x="768" y="432"/>
              <a:ext cx="4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WA,B</a:t>
              </a:r>
            </a:p>
          </p:txBody>
        </p:sp>
        <p:sp>
          <p:nvSpPr>
            <p:cNvPr id="27797" name="Text Box 149"/>
            <p:cNvSpPr txBox="1">
              <a:spLocks noChangeArrowheads="1"/>
            </p:cNvSpPr>
            <p:nvPr/>
          </p:nvSpPr>
          <p:spPr bwMode="auto">
            <a:xfrm>
              <a:off x="1104" y="1488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CP</a:t>
              </a:r>
            </a:p>
          </p:txBody>
        </p:sp>
        <p:sp>
          <p:nvSpPr>
            <p:cNvPr id="27798" name="Line 150"/>
            <p:cNvSpPr>
              <a:spLocks noChangeShapeType="1"/>
            </p:cNvSpPr>
            <p:nvPr/>
          </p:nvSpPr>
          <p:spPr bwMode="auto">
            <a:xfrm>
              <a:off x="158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9" name="Text Box 151"/>
            <p:cNvSpPr txBox="1">
              <a:spLocks noChangeArrowheads="1"/>
            </p:cNvSpPr>
            <p:nvPr/>
          </p:nvSpPr>
          <p:spPr bwMode="auto">
            <a:xfrm>
              <a:off x="1440" y="432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WC</a:t>
              </a:r>
            </a:p>
          </p:txBody>
        </p:sp>
        <p:sp>
          <p:nvSpPr>
            <p:cNvPr id="27800" name="Line 152"/>
            <p:cNvSpPr>
              <a:spLocks noChangeShapeType="1"/>
            </p:cNvSpPr>
            <p:nvPr/>
          </p:nvSpPr>
          <p:spPr bwMode="auto">
            <a:xfrm>
              <a:off x="22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1" name="Text Box 153"/>
            <p:cNvSpPr txBox="1">
              <a:spLocks noChangeArrowheads="1"/>
            </p:cNvSpPr>
            <p:nvPr/>
          </p:nvSpPr>
          <p:spPr bwMode="auto">
            <a:xfrm>
              <a:off x="2064" y="753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WD</a:t>
              </a:r>
            </a:p>
          </p:txBody>
        </p:sp>
        <p:sp>
          <p:nvSpPr>
            <p:cNvPr id="27802" name="Line 154"/>
            <p:cNvSpPr>
              <a:spLocks noChangeShapeType="1"/>
            </p:cNvSpPr>
            <p:nvPr/>
          </p:nvSpPr>
          <p:spPr bwMode="auto">
            <a:xfrm>
              <a:off x="2688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3" name="Text Box 155"/>
            <p:cNvSpPr txBox="1">
              <a:spLocks noChangeArrowheads="1"/>
            </p:cNvSpPr>
            <p:nvPr/>
          </p:nvSpPr>
          <p:spPr bwMode="auto">
            <a:xfrm>
              <a:off x="2544" y="110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WB</a:t>
              </a:r>
            </a:p>
          </p:txBody>
        </p:sp>
        <p:sp>
          <p:nvSpPr>
            <p:cNvPr id="27804" name="Line 156"/>
            <p:cNvSpPr>
              <a:spLocks noChangeShapeType="1"/>
            </p:cNvSpPr>
            <p:nvPr/>
          </p:nvSpPr>
          <p:spPr bwMode="auto">
            <a:xfrm>
              <a:off x="292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5" name="Text Box 157"/>
            <p:cNvSpPr txBox="1">
              <a:spLocks noChangeArrowheads="1"/>
            </p:cNvSpPr>
            <p:nvPr/>
          </p:nvSpPr>
          <p:spPr bwMode="auto">
            <a:xfrm>
              <a:off x="2784" y="753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</a:t>
              </a:r>
            </a:p>
          </p:txBody>
        </p:sp>
        <p:sp>
          <p:nvSpPr>
            <p:cNvPr id="27806" name="Line 158"/>
            <p:cNvSpPr>
              <a:spLocks noChangeShapeType="1"/>
            </p:cNvSpPr>
            <p:nvPr/>
          </p:nvSpPr>
          <p:spPr bwMode="auto">
            <a:xfrm>
              <a:off x="3792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7" name="Text Box 159"/>
            <p:cNvSpPr txBox="1">
              <a:spLocks noChangeArrowheads="1"/>
            </p:cNvSpPr>
            <p:nvPr/>
          </p:nvSpPr>
          <p:spPr bwMode="auto">
            <a:xfrm>
              <a:off x="3648" y="1104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WE</a:t>
              </a:r>
            </a:p>
          </p:txBody>
        </p:sp>
        <p:sp>
          <p:nvSpPr>
            <p:cNvPr id="27811" name="Freeform 163"/>
            <p:cNvSpPr>
              <a:spLocks/>
            </p:cNvSpPr>
            <p:nvPr/>
          </p:nvSpPr>
          <p:spPr bwMode="auto">
            <a:xfrm>
              <a:off x="4320" y="960"/>
              <a:ext cx="148" cy="672"/>
            </a:xfrm>
            <a:custGeom>
              <a:avLst/>
              <a:gdLst>
                <a:gd name="T0" fmla="*/ 0 w 296"/>
                <a:gd name="T1" fmla="*/ 0 h 1344"/>
                <a:gd name="T2" fmla="*/ 288 w 296"/>
                <a:gd name="T3" fmla="*/ 144 h 1344"/>
                <a:gd name="T4" fmla="*/ 48 w 296"/>
                <a:gd name="T5" fmla="*/ 384 h 1344"/>
                <a:gd name="T6" fmla="*/ 288 w 296"/>
                <a:gd name="T7" fmla="*/ 576 h 1344"/>
                <a:gd name="T8" fmla="*/ 48 w 296"/>
                <a:gd name="T9" fmla="*/ 816 h 1344"/>
                <a:gd name="T10" fmla="*/ 288 w 296"/>
                <a:gd name="T11" fmla="*/ 1056 h 1344"/>
                <a:gd name="T12" fmla="*/ 48 w 296"/>
                <a:gd name="T13" fmla="*/ 1296 h 1344"/>
                <a:gd name="T14" fmla="*/ 48 w 296"/>
                <a:gd name="T15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344">
                  <a:moveTo>
                    <a:pt x="0" y="0"/>
                  </a:moveTo>
                  <a:cubicBezTo>
                    <a:pt x="140" y="40"/>
                    <a:pt x="280" y="80"/>
                    <a:pt x="288" y="144"/>
                  </a:cubicBezTo>
                  <a:cubicBezTo>
                    <a:pt x="296" y="208"/>
                    <a:pt x="48" y="312"/>
                    <a:pt x="48" y="384"/>
                  </a:cubicBezTo>
                  <a:cubicBezTo>
                    <a:pt x="48" y="456"/>
                    <a:pt x="288" y="504"/>
                    <a:pt x="288" y="576"/>
                  </a:cubicBezTo>
                  <a:cubicBezTo>
                    <a:pt x="288" y="648"/>
                    <a:pt x="48" y="736"/>
                    <a:pt x="48" y="816"/>
                  </a:cubicBezTo>
                  <a:cubicBezTo>
                    <a:pt x="48" y="896"/>
                    <a:pt x="288" y="976"/>
                    <a:pt x="288" y="1056"/>
                  </a:cubicBezTo>
                  <a:cubicBezTo>
                    <a:pt x="288" y="1136"/>
                    <a:pt x="88" y="1248"/>
                    <a:pt x="48" y="1296"/>
                  </a:cubicBezTo>
                  <a:cubicBezTo>
                    <a:pt x="8" y="1344"/>
                    <a:pt x="28" y="1344"/>
                    <a:pt x="48" y="134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12" name="Text Box 164"/>
            <p:cNvSpPr txBox="1">
              <a:spLocks noChangeArrowheads="1"/>
            </p:cNvSpPr>
            <p:nvPr/>
          </p:nvSpPr>
          <p:spPr bwMode="auto">
            <a:xfrm>
              <a:off x="4128" y="720"/>
              <a:ext cx="5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CRASH</a:t>
              </a:r>
              <a:endParaRPr lang="en-US">
                <a:cs typeface="+mn-cs"/>
              </a:endParaRPr>
            </a:p>
          </p:txBody>
        </p:sp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>
              <a:off x="1920" y="5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776" y="1488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cs typeface="+mn-cs"/>
                </a:rPr>
                <a:t>Flush</a:t>
              </a: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813" y="3097213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5813" y="3375025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85813" y="3652838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813" y="393065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813" y="421005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5813" y="4487863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5813" y="4765675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85813" y="5043488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85813" y="532130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85813" y="5599113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85813" y="5876925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85813" y="6154738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85813" y="643255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 Box 166">
            <a:extLst>
              <a:ext uri="{FF2B5EF4-FFF2-40B4-BE49-F238E27FC236}">
                <a16:creationId xmlns:a16="http://schemas.microsoft.com/office/drawing/2014/main" id="{474E8EAF-38B7-064F-9FC0-9B4293B11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4902994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Flush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ARIES Data Structures</a:t>
            </a:r>
          </a:p>
        </p:txBody>
      </p:sp>
      <p:grpSp>
        <p:nvGrpSpPr>
          <p:cNvPr id="19458" name="Group 4"/>
          <p:cNvGrpSpPr>
            <a:grpSpLocks/>
          </p:cNvGrpSpPr>
          <p:nvPr/>
        </p:nvGrpSpPr>
        <p:grpSpPr bwMode="auto">
          <a:xfrm>
            <a:off x="0" y="5108575"/>
            <a:ext cx="6002338" cy="1749425"/>
            <a:chOff x="288" y="432"/>
            <a:chExt cx="4484" cy="1307"/>
          </a:xfrm>
        </p:grpSpPr>
        <p:grpSp>
          <p:nvGrpSpPr>
            <p:cNvPr id="19792" name="Group 5"/>
            <p:cNvGrpSpPr>
              <a:grpSpLocks/>
            </p:cNvGrpSpPr>
            <p:nvPr/>
          </p:nvGrpSpPr>
          <p:grpSpPr bwMode="auto">
            <a:xfrm>
              <a:off x="672" y="624"/>
              <a:ext cx="1776" cy="192"/>
              <a:chOff x="672" y="624"/>
              <a:chExt cx="2976" cy="192"/>
            </a:xfrm>
          </p:grpSpPr>
          <p:sp>
            <p:nvSpPr>
              <p:cNvPr id="28678" name="Line 6"/>
              <p:cNvSpPr>
                <a:spLocks noChangeShapeType="1"/>
              </p:cNvSpPr>
              <p:nvPr/>
            </p:nvSpPr>
            <p:spPr bwMode="auto">
              <a:xfrm>
                <a:off x="67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grpSp>
            <p:nvGrpSpPr>
              <p:cNvPr id="19822" name="Group 7"/>
              <p:cNvGrpSpPr>
                <a:grpSpLocks/>
              </p:cNvGrpSpPr>
              <p:nvPr/>
            </p:nvGrpSpPr>
            <p:grpSpPr bwMode="auto">
              <a:xfrm>
                <a:off x="672" y="624"/>
                <a:ext cx="2976" cy="192"/>
                <a:chOff x="672" y="624"/>
                <a:chExt cx="4320" cy="192"/>
              </a:xfrm>
            </p:grpSpPr>
            <p:sp>
              <p:nvSpPr>
                <p:cNvPr id="28680" name="Line 8"/>
                <p:cNvSpPr>
                  <a:spLocks noChangeShapeType="1"/>
                </p:cNvSpPr>
                <p:nvPr/>
              </p:nvSpPr>
              <p:spPr bwMode="auto">
                <a:xfrm>
                  <a:off x="673" y="720"/>
                  <a:ext cx="4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  <p:sp>
              <p:nvSpPr>
                <p:cNvPr id="28681" name="Line 9"/>
                <p:cNvSpPr>
                  <a:spLocks noChangeShapeType="1"/>
                </p:cNvSpPr>
                <p:nvPr/>
              </p:nvSpPr>
              <p:spPr bwMode="auto">
                <a:xfrm>
                  <a:off x="4991" y="6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</p:grpSp>
        </p:grp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1392" y="129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1392" y="1391"/>
              <a:ext cx="29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1776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grpSp>
          <p:nvGrpSpPr>
            <p:cNvPr id="19796" name="Group 13"/>
            <p:cNvGrpSpPr>
              <a:grpSpLocks/>
            </p:cNvGrpSpPr>
            <p:nvPr/>
          </p:nvGrpSpPr>
          <p:grpSpPr bwMode="auto">
            <a:xfrm>
              <a:off x="1776" y="960"/>
              <a:ext cx="1632" cy="192"/>
              <a:chOff x="672" y="624"/>
              <a:chExt cx="4320" cy="192"/>
            </a:xfrm>
          </p:grpSpPr>
          <p:sp>
            <p:nvSpPr>
              <p:cNvPr id="28686" name="Line 14"/>
              <p:cNvSpPr>
                <a:spLocks noChangeShapeType="1"/>
              </p:cNvSpPr>
              <p:nvPr/>
            </p:nvSpPr>
            <p:spPr bwMode="auto">
              <a:xfrm>
                <a:off x="673" y="720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28687" name="Line 15"/>
              <p:cNvSpPr>
                <a:spLocks noChangeShapeType="1"/>
              </p:cNvSpPr>
              <p:nvPr/>
            </p:nvSpPr>
            <p:spPr bwMode="auto">
              <a:xfrm>
                <a:off x="499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88" y="576"/>
              <a:ext cx="25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288" y="864"/>
              <a:ext cx="251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2</a:t>
              </a: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288" y="1201"/>
              <a:ext cx="25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3</a:t>
              </a:r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1008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110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1247" y="528"/>
              <a:ext cx="0" cy="9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768" y="432"/>
              <a:ext cx="5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WA,B</a:t>
              </a: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1104" y="1488"/>
              <a:ext cx="3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CP</a:t>
              </a:r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>
              <a:off x="158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1440" y="432"/>
              <a:ext cx="38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WC</a:t>
              </a:r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>
              <a:off x="22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2065" y="753"/>
              <a:ext cx="3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WD</a:t>
              </a:r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2688" y="129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2544" y="1104"/>
              <a:ext cx="38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WB</a:t>
              </a:r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292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2784" y="753"/>
              <a:ext cx="3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</a:t>
              </a:r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3792" y="129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5" name="Text Box 33"/>
            <p:cNvSpPr txBox="1">
              <a:spLocks noChangeArrowheads="1"/>
            </p:cNvSpPr>
            <p:nvPr/>
          </p:nvSpPr>
          <p:spPr bwMode="auto">
            <a:xfrm>
              <a:off x="3648" y="1104"/>
              <a:ext cx="37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WE</a:t>
              </a:r>
            </a:p>
          </p:txBody>
        </p:sp>
        <p:sp>
          <p:nvSpPr>
            <p:cNvPr id="28706" name="Freeform 34"/>
            <p:cNvSpPr>
              <a:spLocks/>
            </p:cNvSpPr>
            <p:nvPr/>
          </p:nvSpPr>
          <p:spPr bwMode="auto">
            <a:xfrm>
              <a:off x="4320" y="960"/>
              <a:ext cx="148" cy="672"/>
            </a:xfrm>
            <a:custGeom>
              <a:avLst/>
              <a:gdLst>
                <a:gd name="T0" fmla="*/ 0 w 296"/>
                <a:gd name="T1" fmla="*/ 0 h 1344"/>
                <a:gd name="T2" fmla="*/ 288 w 296"/>
                <a:gd name="T3" fmla="*/ 144 h 1344"/>
                <a:gd name="T4" fmla="*/ 48 w 296"/>
                <a:gd name="T5" fmla="*/ 384 h 1344"/>
                <a:gd name="T6" fmla="*/ 288 w 296"/>
                <a:gd name="T7" fmla="*/ 576 h 1344"/>
                <a:gd name="T8" fmla="*/ 48 w 296"/>
                <a:gd name="T9" fmla="*/ 816 h 1344"/>
                <a:gd name="T10" fmla="*/ 288 w 296"/>
                <a:gd name="T11" fmla="*/ 1056 h 1344"/>
                <a:gd name="T12" fmla="*/ 48 w 296"/>
                <a:gd name="T13" fmla="*/ 1296 h 1344"/>
                <a:gd name="T14" fmla="*/ 48 w 296"/>
                <a:gd name="T15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344">
                  <a:moveTo>
                    <a:pt x="0" y="0"/>
                  </a:moveTo>
                  <a:cubicBezTo>
                    <a:pt x="140" y="40"/>
                    <a:pt x="280" y="80"/>
                    <a:pt x="288" y="144"/>
                  </a:cubicBezTo>
                  <a:cubicBezTo>
                    <a:pt x="296" y="208"/>
                    <a:pt x="48" y="312"/>
                    <a:pt x="48" y="384"/>
                  </a:cubicBezTo>
                  <a:cubicBezTo>
                    <a:pt x="48" y="456"/>
                    <a:pt x="288" y="504"/>
                    <a:pt x="288" y="576"/>
                  </a:cubicBezTo>
                  <a:cubicBezTo>
                    <a:pt x="288" y="648"/>
                    <a:pt x="48" y="736"/>
                    <a:pt x="48" y="816"/>
                  </a:cubicBezTo>
                  <a:cubicBezTo>
                    <a:pt x="48" y="896"/>
                    <a:pt x="288" y="976"/>
                    <a:pt x="288" y="1056"/>
                  </a:cubicBezTo>
                  <a:cubicBezTo>
                    <a:pt x="288" y="1136"/>
                    <a:pt x="88" y="1248"/>
                    <a:pt x="48" y="1296"/>
                  </a:cubicBezTo>
                  <a:cubicBezTo>
                    <a:pt x="8" y="1344"/>
                    <a:pt x="28" y="1344"/>
                    <a:pt x="48" y="134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4128" y="720"/>
              <a:ext cx="6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CRASH</a:t>
              </a:r>
              <a:endParaRPr lang="en-US">
                <a:cs typeface="+mn-cs"/>
              </a:endParaRPr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1920" y="528"/>
              <a:ext cx="0" cy="9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9" name="Text Box 37"/>
            <p:cNvSpPr txBox="1">
              <a:spLocks noChangeArrowheads="1"/>
            </p:cNvSpPr>
            <p:nvPr/>
          </p:nvSpPr>
          <p:spPr bwMode="auto">
            <a:xfrm>
              <a:off x="1776" y="1488"/>
              <a:ext cx="47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Flush</a:t>
              </a:r>
            </a:p>
          </p:txBody>
        </p:sp>
      </p:grpSp>
      <p:graphicFrame>
        <p:nvGraphicFramePr>
          <p:cNvPr id="28710" name="Group 38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30" name="Text Box 58"/>
          <p:cNvSpPr txBox="1">
            <a:spLocks noChangeArrowheads="1"/>
          </p:cNvSpPr>
          <p:nvPr/>
        </p:nvSpPr>
        <p:spPr bwMode="auto">
          <a:xfrm>
            <a:off x="533400" y="11430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graphicFrame>
        <p:nvGraphicFramePr>
          <p:cNvPr id="28731" name="Group 59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51" name="Text Box 79"/>
          <p:cNvSpPr txBox="1">
            <a:spLocks noChangeArrowheads="1"/>
          </p:cNvSpPr>
          <p:nvPr/>
        </p:nvSpPr>
        <p:spPr bwMode="auto">
          <a:xfrm>
            <a:off x="3581400" y="11430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graphicFrame>
        <p:nvGraphicFramePr>
          <p:cNvPr id="28817" name="Group 145"/>
          <p:cNvGraphicFramePr>
            <a:graphicFrameLocks noGrp="1"/>
          </p:cNvGraphicFramePr>
          <p:nvPr/>
        </p:nvGraphicFramePr>
        <p:xfrm>
          <a:off x="6096000" y="1676400"/>
          <a:ext cx="2819400" cy="822348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xactionTable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dirtyPgTable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6096000" y="1143000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Checkpoint</a:t>
            </a:r>
          </a:p>
        </p:txBody>
      </p:sp>
      <p:sp>
        <p:nvSpPr>
          <p:cNvPr id="28761" name="AutoShape 89"/>
          <p:cNvSpPr>
            <a:spLocks noChangeArrowheads="1"/>
          </p:cNvSpPr>
          <p:nvPr/>
        </p:nvSpPr>
        <p:spPr bwMode="auto">
          <a:xfrm>
            <a:off x="6096000" y="3124200"/>
            <a:ext cx="2590800" cy="3505200"/>
          </a:xfrm>
          <a:prstGeom prst="can">
            <a:avLst>
              <a:gd name="adj" fmla="val 338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28800" name="Group 128"/>
          <p:cNvGraphicFramePr>
            <a:graphicFrameLocks noGrp="1"/>
          </p:cNvGraphicFramePr>
          <p:nvPr/>
        </p:nvGraphicFramePr>
        <p:xfrm>
          <a:off x="6248400" y="40386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76" name="Rectangle 104"/>
          <p:cNvSpPr>
            <a:spLocks noChangeArrowheads="1"/>
          </p:cNvSpPr>
          <p:nvPr/>
        </p:nvSpPr>
        <p:spPr bwMode="auto">
          <a:xfrm>
            <a:off x="7010400" y="3352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  <p:graphicFrame>
        <p:nvGraphicFramePr>
          <p:cNvPr id="28819" name="Group 14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839" name="Group 16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859" name="Group 18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879" name="Group 20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899" name="Group 227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919" name="Group 247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939" name="Group 267"/>
          <p:cNvGraphicFramePr>
            <a:graphicFrameLocks noGrp="1"/>
          </p:cNvGraphicFramePr>
          <p:nvPr/>
        </p:nvGraphicFramePr>
        <p:xfrm>
          <a:off x="6248400" y="40386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962" name="Group 29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982" name="Group 31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002" name="Group 33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022" name="Group 35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043" name="Group 371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063" name="Group 391"/>
          <p:cNvGraphicFramePr>
            <a:graphicFrameLocks noGrp="1"/>
          </p:cNvGraphicFramePr>
          <p:nvPr/>
        </p:nvGraphicFramePr>
        <p:xfrm>
          <a:off x="6096000" y="1676400"/>
          <a:ext cx="2819400" cy="822348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xactionTable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3 - 1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dirtyPgTable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 - 2, B - 3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0" grpId="0" build="p" autoUpdateAnimBg="0"/>
      <p:bldP spid="28751" grpId="0" build="p" autoUpdateAnimBg="0"/>
      <p:bldP spid="28760" grpId="0" build="p" autoUpdateAnimBg="0"/>
      <p:bldP spid="28761" grpId="0" animBg="1"/>
      <p:bldP spid="2877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4943-90E9-F949-BBD5-02AF9435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0266-5EF2-A74F-9FFB-41549663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41859"/>
            <a:ext cx="7886700" cy="37742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happens during crash:</a:t>
            </a:r>
          </a:p>
          <a:p>
            <a:pPr lvl="1"/>
            <a:r>
              <a:rPr lang="en-US" dirty="0"/>
              <a:t>Memory is reset</a:t>
            </a:r>
          </a:p>
          <a:p>
            <a:pPr lvl="1"/>
            <a:r>
              <a:rPr lang="en-US" dirty="0"/>
              <a:t>State on disk persists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After a crash, recovery ensures:</a:t>
            </a:r>
          </a:p>
          <a:p>
            <a:pPr lvl="1"/>
            <a:r>
              <a:rPr lang="en-US" b="1" dirty="0"/>
              <a:t>Atomicity: </a:t>
            </a:r>
            <a:r>
              <a:rPr lang="en-US" dirty="0"/>
              <a:t>partially finished </a:t>
            </a:r>
            <a:r>
              <a:rPr lang="en-US" dirty="0" err="1"/>
              <a:t>xactions</a:t>
            </a:r>
            <a:r>
              <a:rPr lang="en-US" dirty="0"/>
              <a:t> are rolled back</a:t>
            </a:r>
          </a:p>
          <a:p>
            <a:pPr lvl="1"/>
            <a:r>
              <a:rPr lang="en-US" b="1" dirty="0"/>
              <a:t>Durability</a:t>
            </a:r>
            <a:r>
              <a:rPr lang="en-US" dirty="0"/>
              <a:t>: committed </a:t>
            </a:r>
            <a:r>
              <a:rPr lang="en-US" dirty="0" err="1"/>
              <a:t>xactions</a:t>
            </a:r>
            <a:r>
              <a:rPr lang="en-US" dirty="0"/>
              <a:t> are on stable storage (disk)</a:t>
            </a:r>
          </a:p>
          <a:p>
            <a:pPr lvl="1"/>
            <a:endParaRPr lang="en-US" dirty="0"/>
          </a:p>
          <a:p>
            <a:r>
              <a:rPr lang="en-US" dirty="0"/>
              <a:t>Brings database into a transaction consistent state, where committed transactions are fully reflected, and uncommitted transactions are completely undone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23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Crash Recovery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3 Phases</a:t>
            </a:r>
          </a:p>
          <a:p>
            <a:pPr lvl="1" eaLnBrk="1" hangingPunct="1">
              <a:defRPr/>
            </a:pPr>
            <a:r>
              <a:rPr lang="en-US" dirty="0"/>
              <a:t>Analysis</a:t>
            </a:r>
          </a:p>
          <a:p>
            <a:pPr lvl="2" eaLnBrk="1" hangingPunct="1">
              <a:defRPr/>
            </a:pPr>
            <a:r>
              <a:rPr lang="en-US" dirty="0"/>
              <a:t>Rebuild data structures</a:t>
            </a:r>
          </a:p>
          <a:p>
            <a:pPr lvl="2" eaLnBrk="1" hangingPunct="1">
              <a:defRPr/>
            </a:pPr>
            <a:r>
              <a:rPr lang="en-US" dirty="0"/>
              <a:t>Determine winners &amp; losers</a:t>
            </a:r>
          </a:p>
          <a:p>
            <a:pPr lvl="1" eaLnBrk="1" hangingPunct="1">
              <a:defRPr/>
            </a:pPr>
            <a:r>
              <a:rPr lang="en-US" dirty="0"/>
              <a:t>Redo</a:t>
            </a:r>
          </a:p>
          <a:p>
            <a:pPr lvl="2" eaLnBrk="1" hangingPunct="1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Repeat history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Why?</a:t>
            </a:r>
          </a:p>
          <a:p>
            <a:pPr lvl="1" eaLnBrk="1" hangingPunct="1">
              <a:defRPr/>
            </a:pPr>
            <a:r>
              <a:rPr lang="en-US" dirty="0"/>
              <a:t>Undo</a:t>
            </a:r>
          </a:p>
          <a:p>
            <a:pPr lvl="2" eaLnBrk="1" hangingPunct="1">
              <a:defRPr/>
            </a:pPr>
            <a:r>
              <a:rPr lang="en-US" dirty="0"/>
              <a:t>Undo Losers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63A0-3321-3E40-9AC5-EFC4C0C4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A557-AD7C-3B44-8A84-B5DC2892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55" y="1529492"/>
            <a:ext cx="8428219" cy="4559300"/>
          </a:xfrm>
        </p:spPr>
        <p:txBody>
          <a:bodyPr/>
          <a:lstStyle/>
          <a:p>
            <a:r>
              <a:rPr lang="en-US" dirty="0"/>
              <a:t>Goal: reconstruct the state of the transaction table and the dirty page table at  the time the crash occurred. </a:t>
            </a:r>
          </a:p>
          <a:p>
            <a:pPr lvl="1"/>
            <a:r>
              <a:rPr lang="en-US" dirty="0"/>
              <a:t>Play log forward</a:t>
            </a:r>
          </a:p>
          <a:p>
            <a:pPr lvl="2"/>
            <a:r>
              <a:rPr lang="en-US" dirty="0"/>
              <a:t>Adding new </a:t>
            </a:r>
            <a:r>
              <a:rPr lang="en-US" dirty="0" err="1"/>
              <a:t>xactions</a:t>
            </a:r>
            <a:r>
              <a:rPr lang="en-US" dirty="0"/>
              <a:t> to the transaction table and removing </a:t>
            </a:r>
            <a:r>
              <a:rPr lang="en-US" dirty="0" err="1"/>
              <a:t>xactions</a:t>
            </a:r>
            <a:r>
              <a:rPr lang="en-US" dirty="0"/>
              <a:t> from the </a:t>
            </a:r>
            <a:r>
              <a:rPr lang="en-US" dirty="0" err="1"/>
              <a:t>xaction</a:t>
            </a:r>
            <a:r>
              <a:rPr lang="en-US" dirty="0"/>
              <a:t> table when they commit, updating the </a:t>
            </a:r>
            <a:r>
              <a:rPr lang="en-US" dirty="0" err="1"/>
              <a:t>lastLSN</a:t>
            </a:r>
            <a:r>
              <a:rPr lang="en-US" dirty="0"/>
              <a:t>. </a:t>
            </a:r>
          </a:p>
          <a:p>
            <a:pPr lvl="2"/>
            <a:r>
              <a:rPr lang="en-US" dirty="0"/>
              <a:t>Updating the dirty page table as updates are encountered, adding pages that are modified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0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1B83-085B-D844-8651-35E35FCF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After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2714-B748-8D40-92EA-11F6192A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After analysis, what can we say about dirty page table and transaction table? </a:t>
            </a:r>
          </a:p>
          <a:p>
            <a:r>
              <a:rPr lang="en-US" sz="2800" dirty="0" err="1"/>
              <a:t>Txn</a:t>
            </a:r>
            <a:r>
              <a:rPr lang="en-US" sz="2800" dirty="0"/>
              <a:t> table tells us what to UNDO</a:t>
            </a:r>
          </a:p>
          <a:p>
            <a:r>
              <a:rPr lang="en-US" sz="2800" dirty="0"/>
              <a:t>Dirty pages is a conservative list of pages that need to be </a:t>
            </a:r>
            <a:r>
              <a:rPr lang="en-US" sz="2800" dirty="0" err="1"/>
              <a:t>REDOne</a:t>
            </a:r>
            <a:r>
              <a:rPr lang="en-US" sz="2800" dirty="0"/>
              <a:t> </a:t>
            </a:r>
          </a:p>
          <a:p>
            <a:pPr lvl="1"/>
            <a:r>
              <a:rPr lang="en-US" sz="2400" dirty="0"/>
              <a:t>Conservative because we don’t actually know what is on disk; some pages may already have updates applied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18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3D46-A619-4C46-91C5-08B62DDC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Begin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DEB3-9EB1-CE4B-A8F3-F21058E6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Beginning of log?</a:t>
            </a:r>
          </a:p>
          <a:p>
            <a:pPr lvl="1"/>
            <a:r>
              <a:rPr lang="en-US" dirty="0"/>
              <a:t>Ok, but may require us to scan a lot of log</a:t>
            </a:r>
          </a:p>
          <a:p>
            <a:pPr lvl="1"/>
            <a:endParaRPr lang="en-US" dirty="0"/>
          </a:p>
          <a:p>
            <a:r>
              <a:rPr lang="en-US" dirty="0"/>
              <a:t>Last checkpoint!</a:t>
            </a:r>
          </a:p>
          <a:p>
            <a:r>
              <a:rPr lang="en-US" dirty="0"/>
              <a:t>How do we find it?</a:t>
            </a:r>
          </a:p>
          <a:p>
            <a:pPr lvl="1"/>
            <a:r>
              <a:rPr lang="en-US" dirty="0"/>
              <a:t>Keep a pointer to the checkpoint at a well-known place on disk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Analysis</a:t>
            </a:r>
          </a:p>
        </p:txBody>
      </p:sp>
      <p:graphicFrame>
        <p:nvGraphicFramePr>
          <p:cNvPr id="34141" name="Group 349"/>
          <p:cNvGraphicFramePr>
            <a:graphicFrameLocks noGrp="1"/>
          </p:cNvGraphicFramePr>
          <p:nvPr/>
        </p:nvGraphicFramePr>
        <p:xfrm>
          <a:off x="1143000" y="1295400"/>
          <a:ext cx="6858000" cy="384048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3888" name="Line 96"/>
          <p:cNvSpPr>
            <a:spLocks noChangeShapeType="1"/>
          </p:cNvSpPr>
          <p:nvPr/>
        </p:nvSpPr>
        <p:spPr bwMode="auto">
          <a:xfrm>
            <a:off x="381000" y="25146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34137" name="Text Box 34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Analysis</a:t>
            </a:r>
          </a:p>
        </p:txBody>
      </p:sp>
      <p:sp>
        <p:nvSpPr>
          <p:cNvPr id="36959" name="Line 95"/>
          <p:cNvSpPr>
            <a:spLocks noChangeShapeType="1"/>
          </p:cNvSpPr>
          <p:nvPr/>
        </p:nvSpPr>
        <p:spPr bwMode="auto">
          <a:xfrm>
            <a:off x="381000" y="16764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36960" name="Group 96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7028" name="Group 164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048" name="Group 184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068" name="Group 204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091" name="Text Box 227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092" name="Text Box 228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37093" name="Text Box 229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37094" name="Text Box 230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Analysis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381000" y="16764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38916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8984" name="Group 72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004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024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047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9048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39049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39050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Analysis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368300" y="195421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3012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308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79297"/>
              </p:ext>
            </p:extLst>
          </p:nvPr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100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120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143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44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3145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3146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Analysis</a:t>
            </a: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354013" y="224472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12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81166"/>
              </p:ext>
            </p:extLst>
          </p:nvPr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148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168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91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192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5193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5194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Analysis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354013" y="253682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7108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717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81837"/>
              </p:ext>
            </p:extLst>
          </p:nvPr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196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216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239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240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7241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7242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3DC3-E259-6045-A582-B051A17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61" y="255102"/>
            <a:ext cx="8644077" cy="990600"/>
          </a:xfrm>
        </p:spPr>
        <p:txBody>
          <a:bodyPr/>
          <a:lstStyle/>
          <a:p>
            <a:r>
              <a:rPr lang="en-US" sz="3600" dirty="0"/>
              <a:t>Database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7E4DA-A522-1643-B721-234E2D50D310}"/>
              </a:ext>
            </a:extLst>
          </p:cNvPr>
          <p:cNvSpPr/>
          <p:nvPr/>
        </p:nvSpPr>
        <p:spPr>
          <a:xfrm>
            <a:off x="1274367" y="2485431"/>
            <a:ext cx="3246120" cy="178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venir Book" panose="02000503020000020003" pitchFamily="2" charset="0"/>
            </a:endParaRP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791BA024-CA32-644A-9E6A-B44AD4449828}"/>
              </a:ext>
            </a:extLst>
          </p:cNvPr>
          <p:cNvSpPr/>
          <p:nvPr/>
        </p:nvSpPr>
        <p:spPr>
          <a:xfrm>
            <a:off x="5202936" y="2586966"/>
            <a:ext cx="2894148" cy="1684068"/>
          </a:xfrm>
          <a:prstGeom prst="can">
            <a:avLst>
              <a:gd name="adj" fmla="val 1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venir Book" panose="02000503020000020003" pitchFamily="2" charset="0"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8FF1181-3F27-814B-A30A-FFCAF57785B8}"/>
              </a:ext>
            </a:extLst>
          </p:cNvPr>
          <p:cNvSpPr/>
          <p:nvPr/>
        </p:nvSpPr>
        <p:spPr>
          <a:xfrm rot="10800000">
            <a:off x="5528216" y="2958839"/>
            <a:ext cx="685800" cy="750671"/>
          </a:xfrm>
          <a:prstGeom prst="cube">
            <a:avLst>
              <a:gd name="adj" fmla="val 11667"/>
            </a:avLst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venir Book" panose="02000503020000020003" pitchFamily="2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C999C61-B439-9D41-B67E-B80E1F40C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49439"/>
              </p:ext>
            </p:extLst>
          </p:nvPr>
        </p:nvGraphicFramePr>
        <p:xfrm>
          <a:off x="6443544" y="3150870"/>
          <a:ext cx="1625600" cy="2819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68493741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47046363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57021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5462299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35414543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3507953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0465775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60374484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5031655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06745059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111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C4D50DF-5498-5A43-AC57-D8BB5343F8C1}"/>
              </a:ext>
            </a:extLst>
          </p:cNvPr>
          <p:cNvSpPr/>
          <p:nvPr/>
        </p:nvSpPr>
        <p:spPr>
          <a:xfrm>
            <a:off x="1495020" y="2772038"/>
            <a:ext cx="557784" cy="628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venir Book" panose="02000503020000020003" pitchFamily="2" charset="0"/>
              </a:rPr>
              <a:t>P1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E4D8F-7CF4-7B4E-85C1-B287ED66B09F}"/>
              </a:ext>
            </a:extLst>
          </p:cNvPr>
          <p:cNvSpPr/>
          <p:nvPr/>
        </p:nvSpPr>
        <p:spPr>
          <a:xfrm>
            <a:off x="2273457" y="2772038"/>
            <a:ext cx="557784" cy="628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venir Book" panose="02000503020000020003" pitchFamily="2" charset="0"/>
              </a:rPr>
              <a:t>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EA83D-693F-4642-9F74-F7911B860067}"/>
              </a:ext>
            </a:extLst>
          </p:cNvPr>
          <p:cNvSpPr txBox="1"/>
          <p:nvPr/>
        </p:nvSpPr>
        <p:spPr>
          <a:xfrm>
            <a:off x="3130599" y="2851492"/>
            <a:ext cx="17151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2FA59-4A6E-7E46-B735-A8FF101E84F5}"/>
              </a:ext>
            </a:extLst>
          </p:cNvPr>
          <p:cNvSpPr txBox="1"/>
          <p:nvPr/>
        </p:nvSpPr>
        <p:spPr>
          <a:xfrm>
            <a:off x="2980920" y="3922770"/>
            <a:ext cx="2014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Buffer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253E0-1CB5-7A46-B9C2-5310D89C423D}"/>
              </a:ext>
            </a:extLst>
          </p:cNvPr>
          <p:cNvSpPr txBox="1"/>
          <p:nvPr/>
        </p:nvSpPr>
        <p:spPr>
          <a:xfrm>
            <a:off x="6214016" y="4233470"/>
            <a:ext cx="1007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Disk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51278-5448-4F45-8876-39830CBF3B24}"/>
              </a:ext>
            </a:extLst>
          </p:cNvPr>
          <p:cNvSpPr txBox="1"/>
          <p:nvPr/>
        </p:nvSpPr>
        <p:spPr>
          <a:xfrm>
            <a:off x="5436281" y="3687279"/>
            <a:ext cx="100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Tables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1F799-01E9-5C49-9A6E-8790CC2F239D}"/>
              </a:ext>
            </a:extLst>
          </p:cNvPr>
          <p:cNvSpPr txBox="1"/>
          <p:nvPr/>
        </p:nvSpPr>
        <p:spPr>
          <a:xfrm>
            <a:off x="6352104" y="3432512"/>
            <a:ext cx="100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Log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B42BC-BD2C-A94B-8719-B989C998DC96}"/>
              </a:ext>
            </a:extLst>
          </p:cNvPr>
          <p:cNvSpPr txBox="1"/>
          <p:nvPr/>
        </p:nvSpPr>
        <p:spPr>
          <a:xfrm>
            <a:off x="2273457" y="4250203"/>
            <a:ext cx="1333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6F077-178D-B540-8676-59F711EBFB4E}"/>
              </a:ext>
            </a:extLst>
          </p:cNvPr>
          <p:cNvSpPr txBox="1"/>
          <p:nvPr/>
        </p:nvSpPr>
        <p:spPr>
          <a:xfrm>
            <a:off x="975009" y="4789170"/>
            <a:ext cx="59016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venir Book" panose="02000503020000020003" pitchFamily="2" charset="0"/>
              </a:rPr>
              <a:t>After crash, memory is gone!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66E283-59E4-1F4A-B5C8-7C74312C2F11}"/>
              </a:ext>
            </a:extLst>
          </p:cNvPr>
          <p:cNvSpPr/>
          <p:nvPr/>
        </p:nvSpPr>
        <p:spPr>
          <a:xfrm>
            <a:off x="3866920" y="4642618"/>
            <a:ext cx="30036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800" b="1" dirty="0">
                <a:latin typeface="Avenir Book" panose="02000503020000020003" pitchFamily="2" charset="0"/>
              </a:rPr>
              <a:t>Problem 1</a:t>
            </a:r>
            <a:r>
              <a:rPr lang="en-US" sz="1800" dirty="0">
                <a:latin typeface="Avenir Book" panose="02000503020000020003" pitchFamily="2" charset="0"/>
              </a:rPr>
              <a:t>: Some transactions may have written their uncommitted state to tables – need to </a:t>
            </a:r>
            <a:r>
              <a:rPr lang="en-US" sz="1800" b="1" dirty="0">
                <a:solidFill>
                  <a:srgbClr val="C00000"/>
                </a:solidFill>
                <a:latin typeface="Avenir Book" panose="02000503020000020003" pitchFamily="2" charset="0"/>
              </a:rPr>
              <a:t>UNDO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7D35E9-352B-3F48-870F-32751055DBDC}"/>
              </a:ext>
            </a:extLst>
          </p:cNvPr>
          <p:cNvSpPr/>
          <p:nvPr/>
        </p:nvSpPr>
        <p:spPr>
          <a:xfrm>
            <a:off x="6019752" y="4642617"/>
            <a:ext cx="28941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800" b="1" dirty="0">
                <a:latin typeface="Avenir Book" panose="02000503020000020003" pitchFamily="2" charset="0"/>
              </a:rPr>
              <a:t>Problem 2</a:t>
            </a:r>
            <a:r>
              <a:rPr lang="en-US" sz="1800" dirty="0">
                <a:latin typeface="Avenir Book" panose="02000503020000020003" pitchFamily="2" charset="0"/>
              </a:rPr>
              <a:t>: Some transactions may not have flushed all of their state to tables prior to commit – need to </a:t>
            </a:r>
            <a:r>
              <a:rPr lang="en-US" sz="1800" b="1" dirty="0">
                <a:solidFill>
                  <a:srgbClr val="00B050"/>
                </a:solidFill>
                <a:latin typeface="Avenir Book" panose="02000503020000020003" pitchFamily="2" charset="0"/>
              </a:rPr>
              <a:t>REDO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5A7248-A17D-4B4C-8D1C-AAB81C4F6E89}"/>
              </a:ext>
            </a:extLst>
          </p:cNvPr>
          <p:cNvSpPr/>
          <p:nvPr/>
        </p:nvSpPr>
        <p:spPr>
          <a:xfrm>
            <a:off x="5107415" y="1335735"/>
            <a:ext cx="3496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35" lvl="2"/>
            <a:r>
              <a:rPr lang="en-US" sz="1800" dirty="0">
                <a:solidFill>
                  <a:srgbClr val="C00000"/>
                </a:solidFill>
                <a:latin typeface="Avenir Book" panose="02000503020000020003" pitchFamily="2" charset="0"/>
              </a:rPr>
              <a:t>Log records start and end of transactions, and contents of writes done to tables so we can solve both problems</a:t>
            </a:r>
          </a:p>
        </p:txBody>
      </p:sp>
    </p:spTree>
    <p:extLst>
      <p:ext uri="{BB962C8B-B14F-4D97-AF65-F5344CB8AC3E}">
        <p14:creationId xmlns:p14="http://schemas.microsoft.com/office/powerpoint/2010/main" val="29522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Analysis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54013" y="38862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9224" name="Group 72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313" name="Group 161"/>
          <p:cNvGraphicFramePr>
            <a:graphicFrameLocks noGrp="1"/>
          </p:cNvGraphicFramePr>
          <p:nvPr/>
        </p:nvGraphicFramePr>
        <p:xfrm>
          <a:off x="3644900" y="44831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264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87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288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9289" name="Text Box 137"/>
          <p:cNvSpPr txBox="1">
            <a:spLocks noChangeArrowheads="1"/>
          </p:cNvSpPr>
          <p:nvPr/>
        </p:nvSpPr>
        <p:spPr bwMode="auto">
          <a:xfrm>
            <a:off x="3871913" y="4041775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9290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  <p:sp>
        <p:nvSpPr>
          <p:cNvPr id="49314" name="WordArt 162"/>
          <p:cNvSpPr>
            <a:spLocks noChangeArrowheads="1" noChangeShapeType="1" noTextEdit="1"/>
          </p:cNvSpPr>
          <p:nvPr/>
        </p:nvSpPr>
        <p:spPr bwMode="auto">
          <a:xfrm>
            <a:off x="1417638" y="5368925"/>
            <a:ext cx="1308100" cy="1143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Losers</a:t>
            </a:r>
          </a:p>
        </p:txBody>
      </p:sp>
      <p:grpSp>
        <p:nvGrpSpPr>
          <p:cNvPr id="49317" name="Group 165"/>
          <p:cNvGrpSpPr>
            <a:grpSpLocks/>
          </p:cNvGrpSpPr>
          <p:nvPr/>
        </p:nvGrpSpPr>
        <p:grpSpPr bwMode="auto">
          <a:xfrm>
            <a:off x="3479800" y="2928938"/>
            <a:ext cx="5664203" cy="3929063"/>
            <a:chOff x="2192" y="1845"/>
            <a:chExt cx="3568" cy="2475"/>
          </a:xfrm>
        </p:grpSpPr>
        <p:sp>
          <p:nvSpPr>
            <p:cNvPr id="49315" name="Rectangle 163"/>
            <p:cNvSpPr>
              <a:spLocks noChangeArrowheads="1"/>
            </p:cNvSpPr>
            <p:nvPr/>
          </p:nvSpPr>
          <p:spPr bwMode="auto">
            <a:xfrm>
              <a:off x="2192" y="2550"/>
              <a:ext cx="1683" cy="1770"/>
            </a:xfrm>
            <a:prstGeom prst="rect">
              <a:avLst/>
            </a:prstGeom>
            <a:noFill/>
            <a:ln w="38100">
              <a:solidFill>
                <a:srgbClr val="861F1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49316" name="Text Box 164"/>
            <p:cNvSpPr txBox="1">
              <a:spLocks noChangeArrowheads="1"/>
            </p:cNvSpPr>
            <p:nvPr/>
          </p:nvSpPr>
          <p:spPr bwMode="auto">
            <a:xfrm>
              <a:off x="3608" y="1845"/>
              <a:ext cx="2152" cy="7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61F1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cs typeface="+mn-cs"/>
                </a:rPr>
                <a:t>Dirty page table doesn</a:t>
              </a:r>
              <a:r>
                <a:rPr lang="en-US" sz="1800" dirty="0">
                  <a:latin typeface="Arial"/>
                  <a:cs typeface="+mn-cs"/>
                </a:rPr>
                <a:t>’</a:t>
              </a:r>
              <a:r>
                <a:rPr lang="en-US" sz="1800" dirty="0">
                  <a:cs typeface="+mn-cs"/>
                </a:rPr>
                <a:t>t</a:t>
              </a:r>
            </a:p>
            <a:p>
              <a:pPr>
                <a:defRPr/>
              </a:pPr>
              <a:r>
                <a:rPr lang="en-US" sz="1800" dirty="0">
                  <a:cs typeface="+mn-cs"/>
                </a:rPr>
                <a:t>reflect true state on disk.</a:t>
              </a:r>
            </a:p>
            <a:p>
              <a:pPr>
                <a:defRPr/>
              </a:pPr>
              <a:r>
                <a:rPr lang="en-US" sz="1800" b="1" dirty="0">
                  <a:cs typeface="+mn-cs"/>
                </a:rPr>
                <a:t>Conservative</a:t>
              </a:r>
              <a:r>
                <a:rPr lang="en-US" sz="1800" dirty="0">
                  <a:cs typeface="+mn-cs"/>
                </a:rPr>
                <a:t>: </a:t>
              </a:r>
              <a:r>
                <a:rPr lang="en-US" sz="1800" i="1" dirty="0">
                  <a:cs typeface="+mn-cs"/>
                </a:rPr>
                <a:t>at least </a:t>
              </a:r>
              <a:r>
                <a:rPr lang="en-US" sz="1800" dirty="0">
                  <a:cs typeface="+mn-cs"/>
                </a:rPr>
                <a:t>all previous</a:t>
              </a:r>
            </a:p>
            <a:p>
              <a:pPr>
                <a:defRPr/>
              </a:pPr>
              <a:r>
                <a:rPr lang="en-US" sz="1800" dirty="0">
                  <a:cs typeface="+mn-cs"/>
                </a:rPr>
                <a:t>LSNs are on disk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186591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Redo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086" y="1177191"/>
            <a:ext cx="6003139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cs typeface="+mn-cs"/>
              </a:rPr>
              <a:t>Where to begin?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Checkpoint?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Min(</a:t>
            </a:r>
            <a:r>
              <a:rPr lang="en-US" sz="1800" dirty="0" err="1"/>
              <a:t>recLSN</a:t>
            </a:r>
            <a:r>
              <a:rPr lang="en-US" sz="1800" dirty="0"/>
              <a:t>)! – earliest unflushed update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cs typeface="+mn-cs"/>
              </a:rPr>
              <a:t>What to REDO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Everything?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1800" dirty="0"/>
              <a:t>Slow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1800" dirty="0"/>
              <a:t>Problematic if using operational (escrow) logging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Redo an update UNLESS: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Page is not in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dirtyPgTable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/>
              <a:t>Page flushed prior to checkpoint, didn’t </a:t>
            </a:r>
            <a:r>
              <a:rPr lang="en-US" sz="1800" dirty="0" err="1"/>
              <a:t>redirty</a:t>
            </a:r>
            <a:endParaRPr lang="en-US" sz="1800" dirty="0"/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LSN &lt;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recLSN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/>
              <a:t>Page flushed &amp; </a:t>
            </a:r>
            <a:r>
              <a:rPr lang="en-US" sz="1800" dirty="0" err="1"/>
              <a:t>redirtied</a:t>
            </a:r>
            <a:r>
              <a:rPr lang="en-US" sz="1800" dirty="0"/>
              <a:t> prior to checkpoint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LSN &lt;=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pageLSN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/>
              <a:t>Page flushed after checkpoint</a:t>
            </a: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6437313" y="1281113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6664325" y="839788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graphicFrame>
        <p:nvGraphicFramePr>
          <p:cNvPr id="51229" name="Group 29"/>
          <p:cNvGraphicFramePr>
            <a:graphicFrameLocks noGrp="1"/>
          </p:cNvGraphicFramePr>
          <p:nvPr/>
        </p:nvGraphicFramePr>
        <p:xfrm>
          <a:off x="6430963" y="43434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7345363" y="3886200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  <p:sp>
        <p:nvSpPr>
          <p:cNvPr id="51253" name="Rectangle 53"/>
          <p:cNvSpPr>
            <a:spLocks noChangeArrowheads="1"/>
          </p:cNvSpPr>
          <p:nvPr/>
        </p:nvSpPr>
        <p:spPr bwMode="auto">
          <a:xfrm>
            <a:off x="7777163" y="1627188"/>
            <a:ext cx="754062" cy="384175"/>
          </a:xfrm>
          <a:prstGeom prst="rect">
            <a:avLst/>
          </a:prstGeom>
          <a:noFill/>
          <a:ln w="57150">
            <a:solidFill>
              <a:srgbClr val="861F1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7B1C7-9685-A04F-B32F-E44D53ED0487}"/>
              </a:ext>
            </a:extLst>
          </p:cNvPr>
          <p:cNvSpPr txBox="1"/>
          <p:nvPr/>
        </p:nvSpPr>
        <p:spPr>
          <a:xfrm>
            <a:off x="1391390" y="6081713"/>
            <a:ext cx="534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venir Next" panose="020B0503020202020204" pitchFamily="34" charset="0"/>
              </a:rPr>
              <a:t>Only step that requires going to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3"/>
      <p:bldP spid="51253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6817-2D65-8D4C-9588-6AF924C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Conditions Example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25FCAC7-DD9B-A642-A8F3-C6D874312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49738"/>
              </p:ext>
            </p:extLst>
          </p:nvPr>
        </p:nvGraphicFramePr>
        <p:xfrm>
          <a:off x="685799" y="1621853"/>
          <a:ext cx="7772400" cy="4897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57583283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6527736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63540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386205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5181732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239005326"/>
                    </a:ext>
                  </a:extLst>
                </a:gridCol>
              </a:tblGrid>
              <a:tr h="489751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2: 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3: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4: 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5: 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6:WC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061240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29DAC2D4-986C-6E4E-BF7A-A9FB7006D3A9}"/>
              </a:ext>
            </a:extLst>
          </p:cNvPr>
          <p:cNvSpPr/>
          <p:nvPr/>
        </p:nvSpPr>
        <p:spPr bwMode="auto">
          <a:xfrm rot="10800000">
            <a:off x="534045" y="2165775"/>
            <a:ext cx="303508" cy="61274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DE8DA-43E1-3845-866B-5BCEF411C638}"/>
              </a:ext>
            </a:extLst>
          </p:cNvPr>
          <p:cNvSpPr txBox="1"/>
          <p:nvPr/>
        </p:nvSpPr>
        <p:spPr>
          <a:xfrm>
            <a:off x="2314880" y="2839724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Flush</a:t>
            </a: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3109F2ED-91D9-1646-9CA7-34BB9F930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6613"/>
              </p:ext>
            </p:extLst>
          </p:nvPr>
        </p:nvGraphicFramePr>
        <p:xfrm>
          <a:off x="6123680" y="3223725"/>
          <a:ext cx="2286000" cy="10971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27">
            <a:extLst>
              <a:ext uri="{FF2B5EF4-FFF2-40B4-BE49-F238E27FC236}">
                <a16:creationId xmlns:a16="http://schemas.microsoft.com/office/drawing/2014/main" id="{50E43FD2-98B7-3B40-BE85-326EDA6B9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888" y="3139235"/>
            <a:ext cx="17677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cs typeface="+mn-cs"/>
              </a:rPr>
              <a:t>dirtyPgTable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@ CP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3034375-820B-AC47-9759-19288474E1CD}"/>
              </a:ext>
            </a:extLst>
          </p:cNvPr>
          <p:cNvSpPr/>
          <p:nvPr/>
        </p:nvSpPr>
        <p:spPr bwMode="auto">
          <a:xfrm rot="10800000">
            <a:off x="3163120" y="2165775"/>
            <a:ext cx="303508" cy="61274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CD914-CE93-8541-B19E-A1F85F4803D4}"/>
              </a:ext>
            </a:extLst>
          </p:cNvPr>
          <p:cNvSpPr txBox="1"/>
          <p:nvPr/>
        </p:nvSpPr>
        <p:spPr>
          <a:xfrm>
            <a:off x="-230080" y="2879507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Min(</a:t>
            </a:r>
            <a:r>
              <a:rPr lang="en-US" sz="1800" dirty="0" err="1">
                <a:latin typeface="+mj-lt"/>
              </a:rPr>
              <a:t>recLSN</a:t>
            </a:r>
            <a:r>
              <a:rPr lang="en-US" sz="1800" dirty="0">
                <a:latin typeface="+mj-lt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F773A-B23B-7547-BAB5-C92D2BCEB425}"/>
              </a:ext>
            </a:extLst>
          </p:cNvPr>
          <p:cNvSpPr txBox="1"/>
          <p:nvPr/>
        </p:nvSpPr>
        <p:spPr>
          <a:xfrm>
            <a:off x="5135399" y="2793557"/>
            <a:ext cx="14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Checkpoint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11B987CC-FDD2-F641-B70F-6C21CC7F81F5}"/>
              </a:ext>
            </a:extLst>
          </p:cNvPr>
          <p:cNvSpPr/>
          <p:nvPr/>
        </p:nvSpPr>
        <p:spPr bwMode="auto">
          <a:xfrm rot="10800000">
            <a:off x="5738767" y="2130956"/>
            <a:ext cx="303508" cy="61274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FCF9F-9A90-434E-9274-874DF7B40D8F}"/>
              </a:ext>
            </a:extLst>
          </p:cNvPr>
          <p:cNvSpPr/>
          <p:nvPr/>
        </p:nvSpPr>
        <p:spPr>
          <a:xfrm>
            <a:off x="-431703" y="4137691"/>
            <a:ext cx="4572000" cy="259096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Avenir Book" panose="02000503020000020003" pitchFamily="2" charset="0"/>
              </a:rPr>
              <a:t>Redo an update UNLESS: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Page is not in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dirtyPgTable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>
                <a:latin typeface="Avenir Book" panose="02000503020000020003" pitchFamily="2" charset="0"/>
              </a:rPr>
              <a:t>Page flushed prior to checkpoint, didn’t </a:t>
            </a:r>
            <a:r>
              <a:rPr lang="en-US" sz="1800" dirty="0" err="1">
                <a:latin typeface="Avenir Book" panose="02000503020000020003" pitchFamily="2" charset="0"/>
              </a:rPr>
              <a:t>redirty</a:t>
            </a:r>
            <a:endParaRPr lang="en-US" sz="1800" dirty="0">
              <a:latin typeface="Avenir Book" panose="02000503020000020003" pitchFamily="2" charset="0"/>
            </a:endParaRP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LSN &lt;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recLSN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>
                <a:latin typeface="Avenir Book" panose="02000503020000020003" pitchFamily="2" charset="0"/>
              </a:rPr>
              <a:t>Page flushed &amp; </a:t>
            </a:r>
            <a:r>
              <a:rPr lang="en-US" sz="1800" dirty="0" err="1">
                <a:latin typeface="Avenir Book" panose="02000503020000020003" pitchFamily="2" charset="0"/>
              </a:rPr>
              <a:t>redirtied</a:t>
            </a:r>
            <a:r>
              <a:rPr lang="en-US" sz="1800" dirty="0">
                <a:latin typeface="Avenir Book" panose="02000503020000020003" pitchFamily="2" charset="0"/>
              </a:rPr>
              <a:t> prior to checkpoint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LSN &lt;=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pageLSN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>
                <a:latin typeface="Avenir Book" panose="02000503020000020003" pitchFamily="2" charset="0"/>
              </a:rPr>
              <a:t>Page flushed after checkpoint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BE8CA-9C17-8740-A27B-AB2A543FF51B}"/>
              </a:ext>
            </a:extLst>
          </p:cNvPr>
          <p:cNvSpPr txBox="1"/>
          <p:nvPr/>
        </p:nvSpPr>
        <p:spPr>
          <a:xfrm>
            <a:off x="3618779" y="4285706"/>
            <a:ext cx="138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A/LSN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936E2-B16A-1641-A61D-30BD1F7E3DD2}"/>
              </a:ext>
            </a:extLst>
          </p:cNvPr>
          <p:cNvSpPr txBox="1"/>
          <p:nvPr/>
        </p:nvSpPr>
        <p:spPr>
          <a:xfrm>
            <a:off x="3618780" y="5143583"/>
            <a:ext cx="138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B/LSN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0EE86-5C86-F543-B5DA-CB4CCF3461F3}"/>
              </a:ext>
            </a:extLst>
          </p:cNvPr>
          <p:cNvSpPr txBox="1"/>
          <p:nvPr/>
        </p:nvSpPr>
        <p:spPr>
          <a:xfrm>
            <a:off x="3618780" y="5812995"/>
            <a:ext cx="138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C/LSN 6</a:t>
            </a:r>
          </a:p>
        </p:txBody>
      </p:sp>
      <p:graphicFrame>
        <p:nvGraphicFramePr>
          <p:cNvPr id="17" name="Group 29">
            <a:extLst>
              <a:ext uri="{FF2B5EF4-FFF2-40B4-BE49-F238E27FC236}">
                <a16:creationId xmlns:a16="http://schemas.microsoft.com/office/drawing/2014/main" id="{5580CA70-7A47-8342-9B36-6978F15DA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7561"/>
              </p:ext>
            </p:extLst>
          </p:nvPr>
        </p:nvGraphicFramePr>
        <p:xfrm>
          <a:off x="6445044" y="4746397"/>
          <a:ext cx="2286000" cy="1462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 Box 52">
            <a:extLst>
              <a:ext uri="{FF2B5EF4-FFF2-40B4-BE49-F238E27FC236}">
                <a16:creationId xmlns:a16="http://schemas.microsoft.com/office/drawing/2014/main" id="{7746C167-800F-744F-8E07-F82A279D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958" y="4675384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Disk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8DF35-B0BF-484F-AC90-852F897588EA}"/>
              </a:ext>
            </a:extLst>
          </p:cNvPr>
          <p:cNvSpPr txBox="1"/>
          <p:nvPr/>
        </p:nvSpPr>
        <p:spPr>
          <a:xfrm>
            <a:off x="6132164" y="2744846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Flush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5CDDE081-F8C6-F748-B582-66C640F2D5B8}"/>
              </a:ext>
            </a:extLst>
          </p:cNvPr>
          <p:cNvSpPr/>
          <p:nvPr/>
        </p:nvSpPr>
        <p:spPr bwMode="auto">
          <a:xfrm rot="10800000">
            <a:off x="7043232" y="2093264"/>
            <a:ext cx="303508" cy="61274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Redo Example</a:t>
            </a:r>
          </a:p>
        </p:txBody>
      </p:sp>
      <p:graphicFrame>
        <p:nvGraphicFramePr>
          <p:cNvPr id="54427" name="Group 155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4368" name="Line 96"/>
          <p:cNvSpPr>
            <a:spLocks noChangeShapeType="1"/>
          </p:cNvSpPr>
          <p:nvPr/>
        </p:nvSpPr>
        <p:spPr bwMode="auto">
          <a:xfrm>
            <a:off x="274638" y="333692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4425" name="Group 153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393" name="Rectangle 121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Page is not in </a:t>
            </a:r>
            <a:r>
              <a:rPr lang="en-US" sz="2000" dirty="0" err="1">
                <a:cs typeface="+mn-cs"/>
              </a:rPr>
              <a:t>dirtyPgTable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LSN &lt; </a:t>
            </a:r>
            <a:r>
              <a:rPr lang="en-US" sz="2000" dirty="0" err="1">
                <a:cs typeface="+mn-cs"/>
              </a:rPr>
              <a:t>recLSN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LSN &lt;= </a:t>
            </a:r>
            <a:r>
              <a:rPr lang="en-US" sz="2000" dirty="0" err="1">
                <a:cs typeface="+mn-cs"/>
              </a:rPr>
              <a:t>pageLSN</a:t>
            </a:r>
            <a:endParaRPr lang="en-US" sz="2000" dirty="0">
              <a:cs typeface="+mn-cs"/>
            </a:endParaRPr>
          </a:p>
        </p:txBody>
      </p:sp>
      <p:sp>
        <p:nvSpPr>
          <p:cNvPr id="54396" name="Text Box 124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4423" name="Group 15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420" name="Rectangle 148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4428" name="AutoShape 156"/>
          <p:cNvSpPr>
            <a:spLocks noChangeArrowheads="1"/>
          </p:cNvSpPr>
          <p:nvPr/>
        </p:nvSpPr>
        <p:spPr bwMode="auto">
          <a:xfrm>
            <a:off x="5940425" y="3135313"/>
            <a:ext cx="488950" cy="4492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4429" name="Group 157"/>
          <p:cNvGraphicFramePr>
            <a:graphicFrameLocks noGrp="1"/>
          </p:cNvGraphicFramePr>
          <p:nvPr/>
        </p:nvGraphicFramePr>
        <p:xfrm>
          <a:off x="7329488" y="671513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 Box 166">
            <a:extLst>
              <a:ext uri="{FF2B5EF4-FFF2-40B4-BE49-F238E27FC236}">
                <a16:creationId xmlns:a16="http://schemas.microsoft.com/office/drawing/2014/main" id="{7029F95E-3379-EB46-A323-C7244738B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96" y="4685301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Flush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Redo Example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5391" name="Line 95"/>
          <p:cNvSpPr>
            <a:spLocks noChangeShapeType="1"/>
          </p:cNvSpPr>
          <p:nvPr/>
        </p:nvSpPr>
        <p:spPr bwMode="auto">
          <a:xfrm>
            <a:off x="274638" y="362743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5392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415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Page is not in </a:t>
            </a:r>
            <a:r>
              <a:rPr lang="en-US" sz="2000" dirty="0" err="1">
                <a:cs typeface="+mn-cs"/>
              </a:rPr>
              <a:t>dirtyPgTable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LSN &lt; </a:t>
            </a:r>
            <a:r>
              <a:rPr lang="en-US" sz="2000" dirty="0" err="1">
                <a:cs typeface="+mn-cs"/>
              </a:rPr>
              <a:t>recLSN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LSN &lt;= </a:t>
            </a:r>
            <a:r>
              <a:rPr lang="en-US" sz="2000" dirty="0" err="1">
                <a:cs typeface="+mn-cs"/>
              </a:rPr>
              <a:t>pageLSN</a:t>
            </a:r>
            <a:endParaRPr lang="en-US" sz="2000" dirty="0">
              <a:cs typeface="+mn-cs"/>
            </a:endParaRPr>
          </a:p>
        </p:txBody>
      </p:sp>
      <p:sp>
        <p:nvSpPr>
          <p:cNvPr id="55416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5417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440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5442" name="AutoShape 146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5441" name="AutoShape 145"/>
          <p:cNvSpPr>
            <a:spLocks noChangeArrowheads="1"/>
          </p:cNvSpPr>
          <p:nvPr/>
        </p:nvSpPr>
        <p:spPr bwMode="auto">
          <a:xfrm>
            <a:off x="5953125" y="3402013"/>
            <a:ext cx="488950" cy="4492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5443" name="Group 147"/>
          <p:cNvGraphicFramePr>
            <a:graphicFrameLocks noGrp="1"/>
          </p:cNvGraphicFramePr>
          <p:nvPr/>
        </p:nvGraphicFramePr>
        <p:xfrm>
          <a:off x="7329488" y="682625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 Box 166">
            <a:extLst>
              <a:ext uri="{FF2B5EF4-FFF2-40B4-BE49-F238E27FC236}">
                <a16:creationId xmlns:a16="http://schemas.microsoft.com/office/drawing/2014/main" id="{742C1C7C-EF29-8E46-B1A1-86DECC3AF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96" y="4685301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Flush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Redo Example</a:t>
            </a:r>
          </a:p>
        </p:txBody>
      </p:sp>
      <p:graphicFrame>
        <p:nvGraphicFramePr>
          <p:cNvPr id="56323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6415" name="Line 95"/>
          <p:cNvSpPr>
            <a:spLocks noChangeShapeType="1"/>
          </p:cNvSpPr>
          <p:nvPr/>
        </p:nvSpPr>
        <p:spPr bwMode="auto">
          <a:xfrm>
            <a:off x="274638" y="446087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6416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6440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6441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464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6465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6466" name="AutoShape 146"/>
          <p:cNvSpPr>
            <a:spLocks noChangeArrowheads="1"/>
          </p:cNvSpPr>
          <p:nvPr/>
        </p:nvSpPr>
        <p:spPr bwMode="auto">
          <a:xfrm>
            <a:off x="5953125" y="4222750"/>
            <a:ext cx="488950" cy="449263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6467" name="AutoShape 147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6468" name="Group 148"/>
          <p:cNvGraphicFramePr>
            <a:graphicFrameLocks noGrp="1"/>
          </p:cNvGraphicFramePr>
          <p:nvPr/>
        </p:nvGraphicFramePr>
        <p:xfrm>
          <a:off x="7327900" y="66992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 Box 166">
            <a:extLst>
              <a:ext uri="{FF2B5EF4-FFF2-40B4-BE49-F238E27FC236}">
                <a16:creationId xmlns:a16="http://schemas.microsoft.com/office/drawing/2014/main" id="{67AE46DE-5541-4A4C-98D7-55EC158B1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96" y="4685301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Flush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Redo Example</a:t>
            </a:r>
          </a:p>
        </p:txBody>
      </p:sp>
      <p:graphicFrame>
        <p:nvGraphicFramePr>
          <p:cNvPr id="57347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7439" name="Line 95"/>
          <p:cNvSpPr>
            <a:spLocks noChangeShapeType="1"/>
          </p:cNvSpPr>
          <p:nvPr/>
        </p:nvSpPr>
        <p:spPr bwMode="auto">
          <a:xfrm>
            <a:off x="247650" y="498951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7440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463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7464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7465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488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7489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7491" name="AutoShape 147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7492" name="AutoShape 148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7493" name="AutoShape 149"/>
          <p:cNvSpPr>
            <a:spLocks noChangeArrowheads="1"/>
          </p:cNvSpPr>
          <p:nvPr/>
        </p:nvSpPr>
        <p:spPr bwMode="auto">
          <a:xfrm>
            <a:off x="65087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14" name="Text Box 166">
            <a:extLst>
              <a:ext uri="{FF2B5EF4-FFF2-40B4-BE49-F238E27FC236}">
                <a16:creationId xmlns:a16="http://schemas.microsoft.com/office/drawing/2014/main" id="{1F8929A7-8E62-074A-B76E-7C847704F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96" y="4685301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Flush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9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Redo Example</a:t>
            </a:r>
          </a:p>
        </p:txBody>
      </p:sp>
      <p:graphicFrame>
        <p:nvGraphicFramePr>
          <p:cNvPr id="58371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260350" y="551815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487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8488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8489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512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8513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4" name="AutoShape 146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5" name="AutoShape 147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6" name="AutoShape 148"/>
          <p:cNvSpPr>
            <a:spLocks noChangeArrowheads="1"/>
          </p:cNvSpPr>
          <p:nvPr/>
        </p:nvSpPr>
        <p:spPr bwMode="auto">
          <a:xfrm>
            <a:off x="65214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7" name="AutoShape 149"/>
          <p:cNvSpPr>
            <a:spLocks noChangeArrowheads="1"/>
          </p:cNvSpPr>
          <p:nvPr/>
        </p:nvSpPr>
        <p:spPr bwMode="auto">
          <a:xfrm>
            <a:off x="6527800" y="5299075"/>
            <a:ext cx="515938" cy="515938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8518" name="Group 150"/>
          <p:cNvGraphicFramePr>
            <a:graphicFrameLocks noGrp="1"/>
          </p:cNvGraphicFramePr>
          <p:nvPr/>
        </p:nvGraphicFramePr>
        <p:xfrm>
          <a:off x="7342188" y="669925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 Box 166">
            <a:extLst>
              <a:ext uri="{FF2B5EF4-FFF2-40B4-BE49-F238E27FC236}">
                <a16:creationId xmlns:a16="http://schemas.microsoft.com/office/drawing/2014/main" id="{F0945DC7-6980-6943-8B95-C9419B2ED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96" y="4685301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Flush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Redo Example</a:t>
            </a:r>
          </a:p>
        </p:txBody>
      </p:sp>
      <p:graphicFrame>
        <p:nvGraphicFramePr>
          <p:cNvPr id="59395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9487" name="Line 95"/>
          <p:cNvSpPr>
            <a:spLocks noChangeShapeType="1"/>
          </p:cNvSpPr>
          <p:nvPr/>
        </p:nvSpPr>
        <p:spPr bwMode="auto">
          <a:xfrm>
            <a:off x="260350" y="580866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9488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511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9512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9513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536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9537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38" name="AutoShape 146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39" name="AutoShape 147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40" name="AutoShape 148"/>
          <p:cNvSpPr>
            <a:spLocks noChangeArrowheads="1"/>
          </p:cNvSpPr>
          <p:nvPr/>
        </p:nvSpPr>
        <p:spPr bwMode="auto">
          <a:xfrm>
            <a:off x="65214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42" name="AutoShape 150"/>
          <p:cNvSpPr>
            <a:spLocks noChangeArrowheads="1"/>
          </p:cNvSpPr>
          <p:nvPr/>
        </p:nvSpPr>
        <p:spPr bwMode="auto">
          <a:xfrm>
            <a:off x="6554788" y="5299075"/>
            <a:ext cx="515937" cy="515938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41" name="AutoShape 149"/>
          <p:cNvSpPr>
            <a:spLocks noChangeArrowheads="1"/>
          </p:cNvSpPr>
          <p:nvPr/>
        </p:nvSpPr>
        <p:spPr bwMode="auto">
          <a:xfrm>
            <a:off x="6554788" y="5564188"/>
            <a:ext cx="515937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9543" name="Group 151"/>
          <p:cNvGraphicFramePr>
            <a:graphicFrameLocks noGrp="1"/>
          </p:cNvGraphicFramePr>
          <p:nvPr/>
        </p:nvGraphicFramePr>
        <p:xfrm>
          <a:off x="7342188" y="684213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 Box 166">
            <a:extLst>
              <a:ext uri="{FF2B5EF4-FFF2-40B4-BE49-F238E27FC236}">
                <a16:creationId xmlns:a16="http://schemas.microsoft.com/office/drawing/2014/main" id="{E30D4690-79C9-ED41-8EC2-706111220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96" y="4685301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Flush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Redo Example</a:t>
            </a:r>
          </a:p>
        </p:txBody>
      </p:sp>
      <p:graphicFrame>
        <p:nvGraphicFramePr>
          <p:cNvPr id="60419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511" name="Line 95"/>
          <p:cNvSpPr>
            <a:spLocks noChangeShapeType="1"/>
          </p:cNvSpPr>
          <p:nvPr/>
        </p:nvSpPr>
        <p:spPr bwMode="auto">
          <a:xfrm>
            <a:off x="260350" y="635158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60512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535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Page is not in </a:t>
            </a:r>
            <a:r>
              <a:rPr lang="en-US" sz="2000" dirty="0" err="1">
                <a:cs typeface="+mn-cs"/>
              </a:rPr>
              <a:t>dirtyPgTable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LSN &lt; </a:t>
            </a:r>
            <a:r>
              <a:rPr lang="en-US" sz="2000" dirty="0" err="1">
                <a:cs typeface="+mn-cs"/>
              </a:rPr>
              <a:t>recLSN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LSN &lt;= </a:t>
            </a:r>
            <a:r>
              <a:rPr lang="en-US" sz="2000" dirty="0" err="1">
                <a:cs typeface="+mn-cs"/>
              </a:rPr>
              <a:t>pageLSN</a:t>
            </a:r>
            <a:endParaRPr lang="en-US" sz="2000" dirty="0">
              <a:cs typeface="+mn-cs"/>
            </a:endParaRPr>
          </a:p>
        </p:txBody>
      </p:sp>
      <p:sp>
        <p:nvSpPr>
          <p:cNvPr id="60536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60537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560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60561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2" name="AutoShape 146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3" name="AutoShape 147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4" name="AutoShape 148"/>
          <p:cNvSpPr>
            <a:spLocks noChangeArrowheads="1"/>
          </p:cNvSpPr>
          <p:nvPr/>
        </p:nvSpPr>
        <p:spPr bwMode="auto">
          <a:xfrm>
            <a:off x="65214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5" name="AutoShape 149"/>
          <p:cNvSpPr>
            <a:spLocks noChangeArrowheads="1"/>
          </p:cNvSpPr>
          <p:nvPr/>
        </p:nvSpPr>
        <p:spPr bwMode="auto">
          <a:xfrm>
            <a:off x="6554788" y="5299075"/>
            <a:ext cx="515937" cy="515938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6" name="AutoShape 150"/>
          <p:cNvSpPr>
            <a:spLocks noChangeArrowheads="1"/>
          </p:cNvSpPr>
          <p:nvPr/>
        </p:nvSpPr>
        <p:spPr bwMode="auto">
          <a:xfrm>
            <a:off x="6542088" y="6132513"/>
            <a:ext cx="515937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7" name="AutoShape 151"/>
          <p:cNvSpPr>
            <a:spLocks noChangeArrowheads="1"/>
          </p:cNvSpPr>
          <p:nvPr/>
        </p:nvSpPr>
        <p:spPr bwMode="auto">
          <a:xfrm>
            <a:off x="6561138" y="5570538"/>
            <a:ext cx="515937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8" name="Text Box 152"/>
          <p:cNvSpPr txBox="1">
            <a:spLocks noChangeArrowheads="1"/>
          </p:cNvSpPr>
          <p:nvPr/>
        </p:nvSpPr>
        <p:spPr bwMode="auto">
          <a:xfrm>
            <a:off x="7308850" y="5081588"/>
            <a:ext cx="15986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State identical to pre-crash state</a:t>
            </a:r>
          </a:p>
        </p:txBody>
      </p:sp>
      <p:sp>
        <p:nvSpPr>
          <p:cNvPr id="18" name="Text Box 166">
            <a:extLst>
              <a:ext uri="{FF2B5EF4-FFF2-40B4-BE49-F238E27FC236}">
                <a16:creationId xmlns:a16="http://schemas.microsoft.com/office/drawing/2014/main" id="{37526A13-86AC-034D-9336-33CECCDB0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96" y="4685301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Flush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66" grpId="0" animBg="1"/>
      <p:bldP spid="6056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BEB4-F9E8-1F45-AA9C-C5D0D02B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03D0-0554-FF44-9F8D-B75B2477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8" y="1886808"/>
            <a:ext cx="8923663" cy="45593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Start (SOT)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/>
              <a:t>Log Sequence Number (LSN), Transaction ID (TID)</a:t>
            </a:r>
          </a:p>
          <a:p>
            <a:pPr lvl="1"/>
            <a:r>
              <a:rPr lang="en-US" sz="1800" dirty="0"/>
              <a:t>LSN is a monotonically increasing log record number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End (EOT)</a:t>
            </a:r>
            <a:r>
              <a:rPr lang="en-US" sz="2000" dirty="0">
                <a:solidFill>
                  <a:schemeClr val="accent1"/>
                </a:solidFill>
              </a:rPr>
              <a:t>		</a:t>
            </a:r>
            <a:r>
              <a:rPr lang="en-US" sz="2000" dirty="0"/>
              <a:t>LSN, TID, outcome (commit or abort)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UNDO</a:t>
            </a:r>
            <a:r>
              <a:rPr lang="en-US" sz="2000" dirty="0"/>
              <a:t>		LSN, TID, before image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REDO</a:t>
            </a:r>
            <a:r>
              <a:rPr lang="en-US" sz="2000" dirty="0"/>
              <a:t>		LSN, TID, after image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ARIES: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CHECKPOINT</a:t>
            </a:r>
            <a:r>
              <a:rPr lang="en-US" sz="2000" dirty="0"/>
              <a:t>	LSN, TID,  state to limit how much is logged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CLR</a:t>
            </a:r>
            <a:r>
              <a:rPr lang="en-US" sz="2000" dirty="0"/>
              <a:t>			LSN, TID, allows us to restart recovery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697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Undo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0958"/>
            <a:ext cx="7772400" cy="45593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Walk backwards, following </a:t>
            </a:r>
            <a:r>
              <a:rPr lang="en-US" sz="2800" dirty="0" err="1">
                <a:cs typeface="+mn-cs"/>
              </a:rPr>
              <a:t>prevLSNs</a:t>
            </a:r>
            <a:r>
              <a:rPr lang="en-US" sz="2800" dirty="0">
                <a:cs typeface="+mn-cs"/>
              </a:rPr>
              <a:t> to UNDO losers</a:t>
            </a:r>
          </a:p>
        </p:txBody>
      </p:sp>
      <p:graphicFrame>
        <p:nvGraphicFramePr>
          <p:cNvPr id="69636" name="Group 4"/>
          <p:cNvGraphicFramePr>
            <a:graphicFrameLocks noGrp="1"/>
          </p:cNvGraphicFramePr>
          <p:nvPr/>
        </p:nvGraphicFramePr>
        <p:xfrm>
          <a:off x="998538" y="23034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9728" name="Line 96"/>
          <p:cNvSpPr>
            <a:spLocks noChangeShapeType="1"/>
          </p:cNvSpPr>
          <p:nvPr/>
        </p:nvSpPr>
        <p:spPr bwMode="auto">
          <a:xfrm>
            <a:off x="180975" y="600868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69751" name="Group 119"/>
          <p:cNvGraphicFramePr>
            <a:graphicFrameLocks noGrp="1"/>
          </p:cNvGraphicFramePr>
          <p:nvPr/>
        </p:nvGraphicFramePr>
        <p:xfrm>
          <a:off x="7315200" y="3052763"/>
          <a:ext cx="1727200" cy="16764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750" name="Text Box 118"/>
          <p:cNvSpPr txBox="1">
            <a:spLocks noChangeArrowheads="1"/>
          </p:cNvSpPr>
          <p:nvPr/>
        </p:nvSpPr>
        <p:spPr bwMode="auto">
          <a:xfrm>
            <a:off x="7515225" y="27051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xactionTable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Undo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9669"/>
            <a:ext cx="7772400" cy="45593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Walk backwards, following </a:t>
            </a:r>
            <a:r>
              <a:rPr lang="en-US" sz="2800" dirty="0" err="1">
                <a:cs typeface="+mn-cs"/>
              </a:rPr>
              <a:t>prevLSNs</a:t>
            </a:r>
            <a:r>
              <a:rPr lang="en-US" sz="2800" dirty="0">
                <a:cs typeface="+mn-cs"/>
              </a:rPr>
              <a:t> to UNDO losers</a:t>
            </a:r>
          </a:p>
        </p:txBody>
      </p:sp>
      <p:graphicFrame>
        <p:nvGraphicFramePr>
          <p:cNvPr id="70660" name="Group 4"/>
          <p:cNvGraphicFramePr>
            <a:graphicFrameLocks noGrp="1"/>
          </p:cNvGraphicFramePr>
          <p:nvPr/>
        </p:nvGraphicFramePr>
        <p:xfrm>
          <a:off x="998538" y="23034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0752" name="Line 96"/>
          <p:cNvSpPr>
            <a:spLocks noChangeShapeType="1"/>
          </p:cNvSpPr>
          <p:nvPr/>
        </p:nvSpPr>
        <p:spPr bwMode="auto">
          <a:xfrm>
            <a:off x="207963" y="518795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70753" name="Group 97"/>
          <p:cNvGraphicFramePr>
            <a:graphicFrameLocks noGrp="1"/>
          </p:cNvGraphicFramePr>
          <p:nvPr/>
        </p:nvGraphicFramePr>
        <p:xfrm>
          <a:off x="7315200" y="3052763"/>
          <a:ext cx="1727200" cy="16764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73" name="Text Box 117"/>
          <p:cNvSpPr txBox="1">
            <a:spLocks noChangeArrowheads="1"/>
          </p:cNvSpPr>
          <p:nvPr/>
        </p:nvSpPr>
        <p:spPr bwMode="auto">
          <a:xfrm>
            <a:off x="7515225" y="27051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xactionTable</a:t>
            </a:r>
          </a:p>
        </p:txBody>
      </p:sp>
      <p:sp>
        <p:nvSpPr>
          <p:cNvPr id="70774" name="Rectangle 118"/>
          <p:cNvSpPr>
            <a:spLocks noChangeArrowheads="1"/>
          </p:cNvSpPr>
          <p:nvPr/>
        </p:nvSpPr>
        <p:spPr bwMode="auto">
          <a:xfrm>
            <a:off x="9234488" y="15732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Undo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149350"/>
            <a:ext cx="7772400" cy="45593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Walk backwards, following </a:t>
            </a:r>
            <a:r>
              <a:rPr lang="en-US" sz="2800" dirty="0" err="1">
                <a:cs typeface="+mn-cs"/>
              </a:rPr>
              <a:t>prevLSNs</a:t>
            </a:r>
            <a:r>
              <a:rPr lang="en-US" sz="2800" dirty="0">
                <a:cs typeface="+mn-cs"/>
              </a:rPr>
              <a:t> to UNDO losers</a:t>
            </a:r>
          </a:p>
        </p:txBody>
      </p:sp>
      <p:graphicFrame>
        <p:nvGraphicFramePr>
          <p:cNvPr id="71684" name="Group 4"/>
          <p:cNvGraphicFramePr>
            <a:graphicFrameLocks noGrp="1"/>
          </p:cNvGraphicFramePr>
          <p:nvPr/>
        </p:nvGraphicFramePr>
        <p:xfrm>
          <a:off x="998538" y="23034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1776" name="Line 96"/>
          <p:cNvSpPr>
            <a:spLocks noChangeShapeType="1"/>
          </p:cNvSpPr>
          <p:nvPr/>
        </p:nvSpPr>
        <p:spPr bwMode="auto">
          <a:xfrm>
            <a:off x="220663" y="381158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71777" name="Group 97"/>
          <p:cNvGraphicFramePr>
            <a:graphicFrameLocks noGrp="1"/>
          </p:cNvGraphicFramePr>
          <p:nvPr/>
        </p:nvGraphicFramePr>
        <p:xfrm>
          <a:off x="7315200" y="3052763"/>
          <a:ext cx="1727200" cy="16764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97" name="Text Box 117"/>
          <p:cNvSpPr txBox="1">
            <a:spLocks noChangeArrowheads="1"/>
          </p:cNvSpPr>
          <p:nvPr/>
        </p:nvSpPr>
        <p:spPr bwMode="auto">
          <a:xfrm>
            <a:off x="7515225" y="27051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xactionTable</a:t>
            </a:r>
          </a:p>
        </p:txBody>
      </p:sp>
      <p:sp>
        <p:nvSpPr>
          <p:cNvPr id="71798" name="Rectangle 118"/>
          <p:cNvSpPr>
            <a:spLocks noChangeArrowheads="1"/>
          </p:cNvSpPr>
          <p:nvPr/>
        </p:nvSpPr>
        <p:spPr bwMode="auto">
          <a:xfrm>
            <a:off x="427038" y="6175375"/>
            <a:ext cx="6075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>
                <a:cs typeface="+mn-cs"/>
              </a:rPr>
              <a:t>Why can we just blindly apply UNDOs?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7C7E2-8ADE-1A45-B0FC-792A49BA0A91}"/>
              </a:ext>
            </a:extLst>
          </p:cNvPr>
          <p:cNvSpPr txBox="1"/>
          <p:nvPr/>
        </p:nvSpPr>
        <p:spPr>
          <a:xfrm>
            <a:off x="6473175" y="6190365"/>
            <a:ext cx="267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Repeated history!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8" grpId="0" build="p" autoUpdateAnimBg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7242-C1E8-A645-A785-09CE57A9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A28C0-0755-7D4C-B719-C725312C96C7}"/>
              </a:ext>
            </a:extLst>
          </p:cNvPr>
          <p:cNvSpPr/>
          <p:nvPr/>
        </p:nvSpPr>
        <p:spPr>
          <a:xfrm>
            <a:off x="4127673" y="14024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"/>
              </a:rPr>
              <a:t>No flushes occur during the execution of these transactions. At the time of checkpoint1, the dirty page table and the transaction table are both empty.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0ADAD-5005-F24B-9325-8E825E3BB96E}"/>
              </a:ext>
            </a:extLst>
          </p:cNvPr>
          <p:cNvSpPr/>
          <p:nvPr/>
        </p:nvSpPr>
        <p:spPr>
          <a:xfrm>
            <a:off x="4195128" y="343233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"/>
              </a:rPr>
              <a:t>1. At what LSN does the analysis phase begin?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11FD1-D41F-F844-99CF-CA416F9D4C0A}"/>
              </a:ext>
            </a:extLst>
          </p:cNvPr>
          <p:cNvSpPr/>
          <p:nvPr/>
        </p:nvSpPr>
        <p:spPr>
          <a:xfrm>
            <a:off x="4159773" y="431865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"/>
              </a:rPr>
              <a:t>2. At what LSN does the REDO phase begin?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B3627B-F469-7943-A95A-540F698C4FD9}"/>
              </a:ext>
            </a:extLst>
          </p:cNvPr>
          <p:cNvSpPr/>
          <p:nvPr/>
        </p:nvSpPr>
        <p:spPr>
          <a:xfrm>
            <a:off x="4185516" y="51746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"/>
              </a:rPr>
              <a:t>3. What is the first LSN that is undone? </a:t>
            </a:r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ABB1837-5ED0-FF4D-A8B8-7F9D9A8DC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12655"/>
              </p:ext>
            </p:extLst>
          </p:nvPr>
        </p:nvGraphicFramePr>
        <p:xfrm>
          <a:off x="181659" y="1402492"/>
          <a:ext cx="3725736" cy="472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434">
                  <a:extLst>
                    <a:ext uri="{9D8B030D-6E8A-4147-A177-3AD203B41FA5}">
                      <a16:colId xmlns:a16="http://schemas.microsoft.com/office/drawing/2014/main" val="319642460"/>
                    </a:ext>
                  </a:extLst>
                </a:gridCol>
                <a:gridCol w="931434">
                  <a:extLst>
                    <a:ext uri="{9D8B030D-6E8A-4147-A177-3AD203B41FA5}">
                      <a16:colId xmlns:a16="http://schemas.microsoft.com/office/drawing/2014/main" val="2325555990"/>
                    </a:ext>
                  </a:extLst>
                </a:gridCol>
                <a:gridCol w="702758">
                  <a:extLst>
                    <a:ext uri="{9D8B030D-6E8A-4147-A177-3AD203B41FA5}">
                      <a16:colId xmlns:a16="http://schemas.microsoft.com/office/drawing/2014/main" val="2045863947"/>
                    </a:ext>
                  </a:extLst>
                </a:gridCol>
                <a:gridCol w="359764">
                  <a:extLst>
                    <a:ext uri="{9D8B030D-6E8A-4147-A177-3AD203B41FA5}">
                      <a16:colId xmlns:a16="http://schemas.microsoft.com/office/drawing/2014/main" val="3615290844"/>
                    </a:ext>
                  </a:extLst>
                </a:gridCol>
                <a:gridCol w="800346">
                  <a:extLst>
                    <a:ext uri="{9D8B030D-6E8A-4147-A177-3AD203B41FA5}">
                      <a16:colId xmlns:a16="http://schemas.microsoft.com/office/drawing/2014/main" val="3636951855"/>
                    </a:ext>
                  </a:extLst>
                </a:gridCol>
              </a:tblGrid>
              <a:tr h="5887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Avenir Book" panose="02000503020000020003" pitchFamily="2" charset="0"/>
                        </a:rPr>
                        <a:t>LSN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  <a:latin typeface="Avenir Book" panose="02000503020000020003" pitchFamily="2" charset="0"/>
                        </a:rPr>
                        <a:t>Txn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Avenir Book" panose="02000503020000020003" pitchFamily="2" charset="0"/>
                        </a:rPr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Avenir Book" panose="02000503020000020003" pitchFamily="2" charset="0"/>
                        </a:rPr>
                        <a:t>Page ID / Object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Page ID /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06133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Checkpoint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0651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SOT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1292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P1/A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01145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SOT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5515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SOT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85349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P5/B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96776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Commit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38451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P3/C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29263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18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Checkpoint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42541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P3/C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15484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Commit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0027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06552F9-B988-2A4B-8ECE-A1FA28BE70BE}"/>
              </a:ext>
            </a:extLst>
          </p:cNvPr>
          <p:cNvSpPr txBox="1"/>
          <p:nvPr/>
        </p:nvSpPr>
        <p:spPr>
          <a:xfrm>
            <a:off x="6100997" y="3849326"/>
            <a:ext cx="131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E22D7-26F6-714D-908F-32D93A42FEDC}"/>
              </a:ext>
            </a:extLst>
          </p:cNvPr>
          <p:cNvSpPr txBox="1"/>
          <p:nvPr/>
        </p:nvSpPr>
        <p:spPr>
          <a:xfrm>
            <a:off x="6100997" y="4727980"/>
            <a:ext cx="2598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Min(</a:t>
            </a:r>
            <a:r>
              <a:rPr lang="en-US" b="1" dirty="0" err="1">
                <a:solidFill>
                  <a:srgbClr val="C00000"/>
                </a:solidFill>
              </a:rPr>
              <a:t>recLSN</a:t>
            </a:r>
            <a:r>
              <a:rPr lang="en-US" b="1" dirty="0">
                <a:solidFill>
                  <a:srgbClr val="C00000"/>
                </a:solidFill>
              </a:rPr>
              <a:t>) = 12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F4C69-A8AA-D946-A112-06B8A13B0A74}"/>
              </a:ext>
            </a:extLst>
          </p:cNvPr>
          <p:cNvSpPr txBox="1"/>
          <p:nvPr/>
        </p:nvSpPr>
        <p:spPr>
          <a:xfrm>
            <a:off x="6100997" y="5670711"/>
            <a:ext cx="2598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724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AE57-C1A3-2647-836D-3002D8F2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403B-D606-224D-AD7C-44E64B21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821" y="3979551"/>
            <a:ext cx="4881417" cy="2443734"/>
          </a:xfrm>
        </p:spPr>
        <p:txBody>
          <a:bodyPr/>
          <a:lstStyle/>
          <a:p>
            <a:r>
              <a:rPr lang="en-US" dirty="0"/>
              <a:t>What must the status of the tables have been at the time of the crash?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F0A8B-DF1D-4941-9258-C4F5A72B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21" y="1260159"/>
            <a:ext cx="5404836" cy="2443734"/>
          </a:xfrm>
          <a:prstGeom prst="rect">
            <a:avLst/>
          </a:prstGeom>
        </p:spPr>
      </p:pic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596B748E-02B5-AC47-83ED-2286A93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537542"/>
              </p:ext>
            </p:extLst>
          </p:nvPr>
        </p:nvGraphicFramePr>
        <p:xfrm>
          <a:off x="76729" y="1372512"/>
          <a:ext cx="3725736" cy="472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434">
                  <a:extLst>
                    <a:ext uri="{9D8B030D-6E8A-4147-A177-3AD203B41FA5}">
                      <a16:colId xmlns:a16="http://schemas.microsoft.com/office/drawing/2014/main" val="319642460"/>
                    </a:ext>
                  </a:extLst>
                </a:gridCol>
                <a:gridCol w="931434">
                  <a:extLst>
                    <a:ext uri="{9D8B030D-6E8A-4147-A177-3AD203B41FA5}">
                      <a16:colId xmlns:a16="http://schemas.microsoft.com/office/drawing/2014/main" val="2325555990"/>
                    </a:ext>
                  </a:extLst>
                </a:gridCol>
                <a:gridCol w="702758">
                  <a:extLst>
                    <a:ext uri="{9D8B030D-6E8A-4147-A177-3AD203B41FA5}">
                      <a16:colId xmlns:a16="http://schemas.microsoft.com/office/drawing/2014/main" val="2045863947"/>
                    </a:ext>
                  </a:extLst>
                </a:gridCol>
                <a:gridCol w="359764">
                  <a:extLst>
                    <a:ext uri="{9D8B030D-6E8A-4147-A177-3AD203B41FA5}">
                      <a16:colId xmlns:a16="http://schemas.microsoft.com/office/drawing/2014/main" val="3615290844"/>
                    </a:ext>
                  </a:extLst>
                </a:gridCol>
                <a:gridCol w="800346">
                  <a:extLst>
                    <a:ext uri="{9D8B030D-6E8A-4147-A177-3AD203B41FA5}">
                      <a16:colId xmlns:a16="http://schemas.microsoft.com/office/drawing/2014/main" val="3636951855"/>
                    </a:ext>
                  </a:extLst>
                </a:gridCol>
              </a:tblGrid>
              <a:tr h="5887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Avenir Book" panose="02000503020000020003" pitchFamily="2" charset="0"/>
                        </a:rPr>
                        <a:t>LSN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00000"/>
                          </a:solidFill>
                          <a:latin typeface="Avenir Book" panose="02000503020000020003" pitchFamily="2" charset="0"/>
                        </a:rPr>
                        <a:t>Txn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Avenir Book" panose="02000503020000020003" pitchFamily="2" charset="0"/>
                        </a:rPr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Avenir Book" panose="02000503020000020003" pitchFamily="2" charset="0"/>
                        </a:rPr>
                        <a:t>Page ID / Object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Page ID /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06133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Checkpoint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0651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SOT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1292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P1/A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01145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SOT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5515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SOT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85349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P5/B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96776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Commit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38451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P3/C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29263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18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Checkpoint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42541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P3/C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15484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Commit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00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404B48-3D47-D141-B7A3-B30DC4F3BA2B}"/>
              </a:ext>
            </a:extLst>
          </p:cNvPr>
          <p:cNvSpPr txBox="1"/>
          <p:nvPr/>
        </p:nvSpPr>
        <p:spPr>
          <a:xfrm>
            <a:off x="4257206" y="1813371"/>
            <a:ext cx="1888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P1	12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P3	17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P5	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E205E-D753-CD4E-BCD5-7E83DB68F5EC}"/>
              </a:ext>
            </a:extLst>
          </p:cNvPr>
          <p:cNvSpPr/>
          <p:nvPr/>
        </p:nvSpPr>
        <p:spPr>
          <a:xfrm>
            <a:off x="7368466" y="181337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P1	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96D53-6124-2740-A2E7-7CFE3F4B8CF4}"/>
              </a:ext>
            </a:extLst>
          </p:cNvPr>
          <p:cNvSpPr/>
          <p:nvPr/>
        </p:nvSpPr>
        <p:spPr>
          <a:xfrm>
            <a:off x="487287" y="-11812"/>
            <a:ext cx="82969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venir Book" panose="02000503020000020003" pitchFamily="2" charset="0"/>
              </a:rPr>
              <a:t>recLSN</a:t>
            </a:r>
            <a:r>
              <a:rPr lang="en-US" dirty="0">
                <a:latin typeface="Avenir Book" panose="02000503020000020003" pitchFamily="2" charset="0"/>
              </a:rPr>
              <a:t> = first LSN that dirtied the page</a:t>
            </a:r>
          </a:p>
          <a:p>
            <a:r>
              <a:rPr lang="en-US" dirty="0" err="1">
                <a:latin typeface="Avenir Book" panose="02000503020000020003" pitchFamily="2" charset="0"/>
              </a:rPr>
              <a:t>lastLSN</a:t>
            </a:r>
            <a:r>
              <a:rPr lang="en-US" dirty="0">
                <a:latin typeface="Avenir Book" panose="02000503020000020003" pitchFamily="2" charset="0"/>
              </a:rPr>
              <a:t> = most recent log record written by the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0862-2863-6143-9056-23A5ADF3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Truncating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EAE8-93F3-F642-8277-64CDCD5B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have to keep log forever?</a:t>
            </a:r>
          </a:p>
          <a:p>
            <a:r>
              <a:rPr lang="en-US" dirty="0"/>
              <a:t>No, note that we will never look before min(last </a:t>
            </a:r>
            <a:r>
              <a:rPr lang="en-US" dirty="0" err="1"/>
              <a:t>checkpoint,min</a:t>
            </a:r>
            <a:r>
              <a:rPr lang="en-US" dirty="0"/>
              <a:t>(</a:t>
            </a:r>
            <a:r>
              <a:rPr lang="en-US" dirty="0" err="1"/>
              <a:t>recLSN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we </a:t>
            </a:r>
            <a:r>
              <a:rPr lang="en-US" dirty="0"/>
              <a:t>can safely truncate anything earlier</a:t>
            </a:r>
          </a:p>
        </p:txBody>
      </p:sp>
    </p:spTree>
    <p:extLst>
      <p:ext uri="{BB962C8B-B14F-4D97-AF65-F5344CB8AC3E}">
        <p14:creationId xmlns:p14="http://schemas.microsoft.com/office/powerpoint/2010/main" val="3368907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Compensation Log Records</a:t>
            </a:r>
            <a:r>
              <a:rPr lang="en-US" altLang="ja-JP" sz="3600" dirty="0">
                <a:latin typeface="Arial"/>
              </a:rPr>
              <a:t> (CLRs)</a:t>
            </a:r>
            <a:endParaRPr lang="en-US" sz="2800" dirty="0">
              <a:cs typeface="+mj-cs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64403"/>
            <a:ext cx="7772400" cy="45593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CLR record written after each UNDO</a:t>
            </a:r>
          </a:p>
          <a:p>
            <a:pPr eaLnBrk="1" hangingPunct="1">
              <a:defRPr/>
            </a:pPr>
            <a:r>
              <a:rPr lang="en-US" dirty="0"/>
              <a:t>Avoid repeating UNDO work</a:t>
            </a:r>
          </a:p>
          <a:p>
            <a:pPr eaLnBrk="1" hangingPunct="1">
              <a:defRPr/>
            </a:pPr>
            <a:r>
              <a:rPr lang="en-US" dirty="0"/>
              <a:t>Why?</a:t>
            </a:r>
          </a:p>
          <a:p>
            <a:pPr lvl="1" eaLnBrk="1" hangingPunct="1">
              <a:defRPr/>
            </a:pPr>
            <a:r>
              <a:rPr lang="en-US" dirty="0"/>
              <a:t>Because UNDO Is logical, and we don't check if records have already been UNDONE.  Could get into trouble if re-undid some logical operation.</a:t>
            </a:r>
          </a:p>
          <a:p>
            <a:pPr marL="514350" lvl="1" indent="0" eaLnBrk="1" hangingPunct="1"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UNDO with CLR</a:t>
            </a:r>
          </a:p>
        </p:txBody>
      </p:sp>
      <p:graphicFrame>
        <p:nvGraphicFramePr>
          <p:cNvPr id="5207" name="Group 87"/>
          <p:cNvGraphicFramePr>
            <a:graphicFrameLocks noGrp="1"/>
          </p:cNvGraphicFramePr>
          <p:nvPr/>
        </p:nvGraphicFramePr>
        <p:xfrm>
          <a:off x="1143000" y="914400"/>
          <a:ext cx="6858000" cy="4572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08" name="Text Box 88"/>
          <p:cNvSpPr txBox="1">
            <a:spLocks noChangeArrowheads="1"/>
          </p:cNvSpPr>
          <p:nvPr/>
        </p:nvSpPr>
        <p:spPr bwMode="auto">
          <a:xfrm>
            <a:off x="1143000" y="5715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Losers: 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UNDO with CLR</a:t>
            </a:r>
          </a:p>
        </p:txBody>
      </p:sp>
      <p:graphicFrame>
        <p:nvGraphicFramePr>
          <p:cNvPr id="6215" name="Group 71"/>
          <p:cNvGraphicFramePr>
            <a:graphicFrameLocks noGrp="1"/>
          </p:cNvGraphicFramePr>
          <p:nvPr/>
        </p:nvGraphicFramePr>
        <p:xfrm>
          <a:off x="1143000" y="914400"/>
          <a:ext cx="6858000" cy="4572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UNDO with CLR</a:t>
            </a:r>
          </a:p>
        </p:txBody>
      </p:sp>
      <p:graphicFrame>
        <p:nvGraphicFramePr>
          <p:cNvPr id="7262" name="Group 94"/>
          <p:cNvGraphicFramePr>
            <a:graphicFrameLocks noGrp="1"/>
          </p:cNvGraphicFramePr>
          <p:nvPr/>
        </p:nvGraphicFramePr>
        <p:xfrm>
          <a:off x="1143000" y="914400"/>
          <a:ext cx="6858000" cy="5029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263" name="Freeform 95"/>
          <p:cNvSpPr>
            <a:spLocks/>
          </p:cNvSpPr>
          <p:nvPr/>
        </p:nvSpPr>
        <p:spPr bwMode="auto">
          <a:xfrm>
            <a:off x="8001000" y="3886200"/>
            <a:ext cx="609600" cy="1828800"/>
          </a:xfrm>
          <a:custGeom>
            <a:avLst/>
            <a:gdLst>
              <a:gd name="T0" fmla="*/ 0 w 384"/>
              <a:gd name="T1" fmla="*/ 1152 h 1152"/>
              <a:gd name="T2" fmla="*/ 384 w 384"/>
              <a:gd name="T3" fmla="*/ 288 h 1152"/>
              <a:gd name="T4" fmla="*/ 0 w 384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152">
                <a:moveTo>
                  <a:pt x="0" y="1152"/>
                </a:moveTo>
                <a:cubicBezTo>
                  <a:pt x="192" y="816"/>
                  <a:pt x="384" y="480"/>
                  <a:pt x="384" y="288"/>
                </a:cubicBezTo>
                <a:cubicBezTo>
                  <a:pt x="384" y="96"/>
                  <a:pt x="19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Ahead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95492" cy="4800600"/>
          </a:xfrm>
        </p:spPr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9525" lvl="1" indent="0" algn="ctr">
              <a:buNone/>
            </a:pPr>
            <a:r>
              <a:rPr lang="en-US" sz="2400" dirty="0"/>
              <a:t>Write what we plan to do, before we do it</a:t>
            </a:r>
          </a:p>
        </p:txBody>
      </p:sp>
    </p:spTree>
    <p:extLst>
      <p:ext uri="{BB962C8B-B14F-4D97-AF65-F5344CB8AC3E}">
        <p14:creationId xmlns:p14="http://schemas.microsoft.com/office/powerpoint/2010/main" val="34266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UNDO with CLR</a:t>
            </a:r>
          </a:p>
        </p:txBody>
      </p:sp>
      <p:graphicFrame>
        <p:nvGraphicFramePr>
          <p:cNvPr id="8270" name="Group 78"/>
          <p:cNvGraphicFramePr>
            <a:graphicFrameLocks noGrp="1"/>
          </p:cNvGraphicFramePr>
          <p:nvPr/>
        </p:nvGraphicFramePr>
        <p:xfrm>
          <a:off x="1143000" y="914400"/>
          <a:ext cx="6858000" cy="5029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269" name="Freeform 77"/>
          <p:cNvSpPr>
            <a:spLocks/>
          </p:cNvSpPr>
          <p:nvPr/>
        </p:nvSpPr>
        <p:spPr bwMode="auto">
          <a:xfrm>
            <a:off x="8001000" y="3886200"/>
            <a:ext cx="609600" cy="1828800"/>
          </a:xfrm>
          <a:custGeom>
            <a:avLst/>
            <a:gdLst>
              <a:gd name="T0" fmla="*/ 0 w 384"/>
              <a:gd name="T1" fmla="*/ 1152 h 1152"/>
              <a:gd name="T2" fmla="*/ 384 w 384"/>
              <a:gd name="T3" fmla="*/ 288 h 1152"/>
              <a:gd name="T4" fmla="*/ 0 w 384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152">
                <a:moveTo>
                  <a:pt x="0" y="1152"/>
                </a:moveTo>
                <a:cubicBezTo>
                  <a:pt x="192" y="816"/>
                  <a:pt x="384" y="480"/>
                  <a:pt x="384" y="288"/>
                </a:cubicBezTo>
                <a:cubicBezTo>
                  <a:pt x="384" y="96"/>
                  <a:pt x="19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7456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UNDO with CLR</a:t>
            </a:r>
          </a:p>
        </p:txBody>
      </p:sp>
      <p:graphicFrame>
        <p:nvGraphicFramePr>
          <p:cNvPr id="9316" name="Group 100"/>
          <p:cNvGraphicFramePr>
            <a:graphicFrameLocks noGrp="1"/>
          </p:cNvGraphicFramePr>
          <p:nvPr/>
        </p:nvGraphicFramePr>
        <p:xfrm>
          <a:off x="1143000" y="914400"/>
          <a:ext cx="6858000" cy="5486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293" name="Freeform 77"/>
          <p:cNvSpPr>
            <a:spLocks/>
          </p:cNvSpPr>
          <p:nvPr/>
        </p:nvSpPr>
        <p:spPr bwMode="auto">
          <a:xfrm>
            <a:off x="8001000" y="3886200"/>
            <a:ext cx="609600" cy="1828800"/>
          </a:xfrm>
          <a:custGeom>
            <a:avLst/>
            <a:gdLst>
              <a:gd name="T0" fmla="*/ 0 w 384"/>
              <a:gd name="T1" fmla="*/ 1152 h 1152"/>
              <a:gd name="T2" fmla="*/ 384 w 384"/>
              <a:gd name="T3" fmla="*/ 288 h 1152"/>
              <a:gd name="T4" fmla="*/ 0 w 384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152">
                <a:moveTo>
                  <a:pt x="0" y="1152"/>
                </a:moveTo>
                <a:cubicBezTo>
                  <a:pt x="192" y="816"/>
                  <a:pt x="384" y="480"/>
                  <a:pt x="384" y="288"/>
                </a:cubicBezTo>
                <a:cubicBezTo>
                  <a:pt x="384" y="96"/>
                  <a:pt x="19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9319" name="Freeform 103"/>
          <p:cNvSpPr>
            <a:spLocks/>
          </p:cNvSpPr>
          <p:nvPr/>
        </p:nvSpPr>
        <p:spPr bwMode="auto">
          <a:xfrm>
            <a:off x="8001000" y="1676400"/>
            <a:ext cx="990600" cy="4419600"/>
          </a:xfrm>
          <a:custGeom>
            <a:avLst/>
            <a:gdLst>
              <a:gd name="T0" fmla="*/ 0 w 624"/>
              <a:gd name="T1" fmla="*/ 2784 h 2784"/>
              <a:gd name="T2" fmla="*/ 624 w 624"/>
              <a:gd name="T3" fmla="*/ 1680 h 2784"/>
              <a:gd name="T4" fmla="*/ 0 w 624"/>
              <a:gd name="T5" fmla="*/ 0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784">
                <a:moveTo>
                  <a:pt x="0" y="2784"/>
                </a:moveTo>
                <a:cubicBezTo>
                  <a:pt x="312" y="2464"/>
                  <a:pt x="624" y="2144"/>
                  <a:pt x="624" y="1680"/>
                </a:cubicBezTo>
                <a:cubicBezTo>
                  <a:pt x="624" y="1216"/>
                  <a:pt x="312" y="6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81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UNDO with CLR</a:t>
            </a:r>
          </a:p>
        </p:txBody>
      </p:sp>
      <p:graphicFrame>
        <p:nvGraphicFramePr>
          <p:cNvPr id="10328" name="Group 88"/>
          <p:cNvGraphicFramePr>
            <a:graphicFrameLocks noGrp="1"/>
          </p:cNvGraphicFramePr>
          <p:nvPr/>
        </p:nvGraphicFramePr>
        <p:xfrm>
          <a:off x="1143000" y="914400"/>
          <a:ext cx="6858000" cy="5486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UNDO with CLR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1143000" y="914400"/>
          <a:ext cx="6858000" cy="5486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347" name="Freeform 83"/>
          <p:cNvSpPr>
            <a:spLocks/>
          </p:cNvSpPr>
          <p:nvPr/>
        </p:nvSpPr>
        <p:spPr bwMode="auto">
          <a:xfrm>
            <a:off x="8001000" y="1676400"/>
            <a:ext cx="990600" cy="4419600"/>
          </a:xfrm>
          <a:custGeom>
            <a:avLst/>
            <a:gdLst>
              <a:gd name="T0" fmla="*/ 0 w 624"/>
              <a:gd name="T1" fmla="*/ 2784 h 2784"/>
              <a:gd name="T2" fmla="*/ 624 w 624"/>
              <a:gd name="T3" fmla="*/ 1680 h 2784"/>
              <a:gd name="T4" fmla="*/ 0 w 624"/>
              <a:gd name="T5" fmla="*/ 0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784">
                <a:moveTo>
                  <a:pt x="0" y="2784"/>
                </a:moveTo>
                <a:cubicBezTo>
                  <a:pt x="312" y="2464"/>
                  <a:pt x="624" y="2144"/>
                  <a:pt x="624" y="1680"/>
                </a:cubicBezTo>
                <a:cubicBezTo>
                  <a:pt x="624" y="1216"/>
                  <a:pt x="312" y="6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UNDO with CLR</a:t>
            </a:r>
          </a:p>
        </p:txBody>
      </p:sp>
      <p:graphicFrame>
        <p:nvGraphicFramePr>
          <p:cNvPr id="12396" name="Group 108"/>
          <p:cNvGraphicFramePr>
            <a:graphicFrameLocks noGrp="1"/>
          </p:cNvGraphicFramePr>
          <p:nvPr/>
        </p:nvGraphicFramePr>
        <p:xfrm>
          <a:off x="1143000" y="914400"/>
          <a:ext cx="6858000" cy="59436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371" name="Freeform 83"/>
          <p:cNvSpPr>
            <a:spLocks/>
          </p:cNvSpPr>
          <p:nvPr/>
        </p:nvSpPr>
        <p:spPr bwMode="auto">
          <a:xfrm>
            <a:off x="8001000" y="1676400"/>
            <a:ext cx="990600" cy="4419600"/>
          </a:xfrm>
          <a:custGeom>
            <a:avLst/>
            <a:gdLst>
              <a:gd name="T0" fmla="*/ 0 w 624"/>
              <a:gd name="T1" fmla="*/ 2784 h 2784"/>
              <a:gd name="T2" fmla="*/ 624 w 624"/>
              <a:gd name="T3" fmla="*/ 1680 h 2784"/>
              <a:gd name="T4" fmla="*/ 0 w 624"/>
              <a:gd name="T5" fmla="*/ 0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784">
                <a:moveTo>
                  <a:pt x="0" y="2784"/>
                </a:moveTo>
                <a:cubicBezTo>
                  <a:pt x="312" y="2464"/>
                  <a:pt x="624" y="2144"/>
                  <a:pt x="624" y="1680"/>
                </a:cubicBezTo>
                <a:cubicBezTo>
                  <a:pt x="624" y="1216"/>
                  <a:pt x="312" y="6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REDO with CLR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REDO CLRs on crash recovery</a:t>
            </a:r>
          </a:p>
          <a:p>
            <a:pPr lvl="1" eaLnBrk="1" hangingPunct="1">
              <a:defRPr/>
            </a:pPr>
            <a:r>
              <a:rPr lang="en-US" dirty="0"/>
              <a:t>Use REDO rules to check if updates in CLRs have already been done</a:t>
            </a:r>
          </a:p>
          <a:p>
            <a:pPr lvl="2" eaLnBrk="1" hangingPunct="1">
              <a:defRPr/>
            </a:pPr>
            <a:r>
              <a:rPr lang="en-US" dirty="0"/>
              <a:t>Avoids repeating operational (escrow) operations</a:t>
            </a:r>
          </a:p>
          <a:p>
            <a:pPr lvl="2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After processing CLR, update </a:t>
            </a:r>
            <a:r>
              <a:rPr lang="en-US" dirty="0" err="1"/>
              <a:t>lastLSN</a:t>
            </a:r>
            <a:r>
              <a:rPr lang="en-US" dirty="0"/>
              <a:t> field in </a:t>
            </a:r>
            <a:r>
              <a:rPr lang="en-US" dirty="0" err="1"/>
              <a:t>dirtyPgTable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Allows UNDO to start from the right place, should we checkpoint while </a:t>
            </a:r>
            <a:r>
              <a:rPr lang="en-US" dirty="0" err="1"/>
              <a:t>UNDOing</a:t>
            </a:r>
            <a:endParaRPr lang="en-US" dirty="0"/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F009-836A-464D-8FCB-8302C288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ARIES/Logging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1F77-77DD-3A40-B8CD-77AF4515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FORCE, STEAL logging</a:t>
            </a:r>
          </a:p>
          <a:p>
            <a:r>
              <a:rPr lang="en-US" dirty="0"/>
              <a:t>Use write ahead logging protocol</a:t>
            </a:r>
          </a:p>
          <a:p>
            <a:r>
              <a:rPr lang="en-US" dirty="0"/>
              <a:t>Must FORCE log on COMMIT</a:t>
            </a:r>
          </a:p>
          <a:p>
            <a:r>
              <a:rPr lang="en-US" dirty="0"/>
              <a:t>Periodically take (lightweight) checkpoints</a:t>
            </a:r>
          </a:p>
          <a:p>
            <a:r>
              <a:rPr lang="en-US" dirty="0"/>
              <a:t>Asynchronously flush disk pages (without logging)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99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93D4-30D2-E144-80F4-F536C6A2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D998-DE47-A042-A191-DAED0063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if:</a:t>
            </a:r>
          </a:p>
          <a:p>
            <a:pPr lvl="1"/>
            <a:r>
              <a:rPr lang="en-US" dirty="0"/>
              <a:t>Disk on machine fails</a:t>
            </a:r>
          </a:p>
          <a:p>
            <a:pPr lvl="1"/>
            <a:r>
              <a:rPr lang="en-US" dirty="0"/>
              <a:t>Computer won’t restart</a:t>
            </a:r>
          </a:p>
          <a:p>
            <a:pPr lvl="1"/>
            <a:r>
              <a:rPr lang="en-US" dirty="0"/>
              <a:t>Data center loses power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Solution: replication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135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9A5A-FA8E-444F-AC07-35EAC989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7079"/>
            <a:ext cx="7772400" cy="990600"/>
          </a:xfrm>
        </p:spPr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EC86-F951-5040-8309-A875DD7D8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9649"/>
            <a:ext cx="7772400" cy="4559300"/>
          </a:xfrm>
        </p:spPr>
        <p:txBody>
          <a:bodyPr/>
          <a:lstStyle/>
          <a:p>
            <a:r>
              <a:rPr lang="en-US" sz="2800" dirty="0"/>
              <a:t>Typical approach: dedicated “hot standby” ready for failover</a:t>
            </a:r>
          </a:p>
          <a:p>
            <a:pPr lvl="1"/>
            <a:r>
              <a:rPr lang="en-US" sz="2400" dirty="0"/>
              <a:t>Kept up to date via “log shipping” – it executes operations in the log in identical order to the primary</a:t>
            </a:r>
          </a:p>
          <a:p>
            <a:r>
              <a:rPr lang="en-US" sz="2800" dirty="0"/>
              <a:t>If mission critical, may have several replicas, one nearby in local data center, one further away</a:t>
            </a:r>
          </a:p>
          <a:p>
            <a:pPr lvl="1"/>
            <a:r>
              <a:rPr lang="en-US" sz="2400" dirty="0"/>
              <a:t>“Half-width of a hurricane”</a:t>
            </a:r>
          </a:p>
          <a:p>
            <a:r>
              <a:rPr lang="en-US" sz="2800" dirty="0"/>
              <a:t>Replicas are also often used to handle read-only queries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8011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AB2D-1025-3E4B-A6ED-428D008B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Fail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27AD-1BBD-5F4B-B908-75968D4A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failure, start directing queries to replica</a:t>
            </a:r>
          </a:p>
          <a:p>
            <a:r>
              <a:rPr lang="en-US" dirty="0"/>
              <a:t>Bring up new replica</a:t>
            </a:r>
          </a:p>
          <a:p>
            <a:pPr lvl="1"/>
            <a:r>
              <a:rPr lang="en-US" dirty="0"/>
              <a:t>Using, e.g., nightly backup + log</a:t>
            </a:r>
          </a:p>
          <a:p>
            <a:r>
              <a:rPr lang="en-US" dirty="0"/>
              <a:t>Complex in practice:</a:t>
            </a:r>
          </a:p>
          <a:p>
            <a:pPr lvl="1"/>
            <a:r>
              <a:rPr lang="en-US" dirty="0"/>
              <a:t>Have to be really sure the database failed</a:t>
            </a:r>
          </a:p>
          <a:p>
            <a:pPr lvl="2"/>
            <a:r>
              <a:rPr lang="en-US" dirty="0"/>
              <a:t>Many organizations rely on manual failover</a:t>
            </a:r>
          </a:p>
          <a:p>
            <a:pPr lvl="1"/>
            <a:r>
              <a:rPr lang="en-US" dirty="0"/>
              <a:t>Failover needs to be tested frequently</a:t>
            </a:r>
          </a:p>
          <a:p>
            <a:pPr lvl="1"/>
            <a:r>
              <a:rPr lang="en-US" dirty="0"/>
              <a:t>Replication load can be significant</a:t>
            </a:r>
          </a:p>
        </p:txBody>
      </p:sp>
    </p:spTree>
    <p:extLst>
      <p:ext uri="{BB962C8B-B14F-4D97-AF65-F5344CB8AC3E}">
        <p14:creationId xmlns:p14="http://schemas.microsoft.com/office/powerpoint/2010/main" val="365034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5C29-AEA8-534B-840D-FF55D659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7" y="471890"/>
            <a:ext cx="8427904" cy="990600"/>
          </a:xfrm>
        </p:spPr>
        <p:txBody>
          <a:bodyPr/>
          <a:lstStyle/>
          <a:p>
            <a:r>
              <a:rPr lang="en-US" sz="3600" dirty="0"/>
              <a:t>Recovery with NO FORCE / STEAL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9B23-4CC0-DE43-A475-302D4F62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19995"/>
            <a:ext cx="7772400" cy="4559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After crash, we must:</a:t>
            </a:r>
          </a:p>
          <a:p>
            <a:pPr lvl="1"/>
            <a:r>
              <a:rPr lang="en-US" dirty="0"/>
              <a:t>REDO “winner” transactions that had committed</a:t>
            </a:r>
          </a:p>
          <a:p>
            <a:pPr lvl="1"/>
            <a:r>
              <a:rPr lang="en-US" dirty="0"/>
              <a:t>UNDO “loser” transactions that had not committed </a:t>
            </a:r>
          </a:p>
          <a:p>
            <a:pPr lvl="1"/>
            <a:endParaRPr lang="en-US" dirty="0"/>
          </a:p>
          <a:p>
            <a:r>
              <a:rPr lang="en-US" dirty="0"/>
              <a:t>Winners are transactions with SOT and COMMIT in log</a:t>
            </a:r>
          </a:p>
          <a:p>
            <a:r>
              <a:rPr lang="en-US" dirty="0"/>
              <a:t>Losers are those with SOT and no EOT</a:t>
            </a:r>
          </a:p>
          <a:p>
            <a:endParaRPr lang="en-US" dirty="0"/>
          </a:p>
          <a:p>
            <a:r>
              <a:rPr lang="en-US" dirty="0"/>
              <a:t>Need to REDO winners from start to end</a:t>
            </a:r>
          </a:p>
          <a:p>
            <a:r>
              <a:rPr lang="en-US" dirty="0"/>
              <a:t>Need to UNDO losers in reverse, from end to start</a:t>
            </a:r>
          </a:p>
          <a:p>
            <a:r>
              <a:rPr lang="en-US" dirty="0"/>
              <a:t>Also need to UNDO aborted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35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2880-7FE1-1F4F-9A37-7F17C05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480F-0C45-374F-A3FC-A56887EC1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provide a powerful way to isolate concurrent operations on the DB</a:t>
            </a:r>
          </a:p>
          <a:p>
            <a:r>
              <a:rPr lang="en-US" dirty="0"/>
              <a:t>Studied two concurrency control methods two-phase locking and OCC</a:t>
            </a:r>
          </a:p>
          <a:p>
            <a:r>
              <a:rPr lang="en-US" dirty="0"/>
              <a:t>Saw how write-ahead logging can be used to provide recoverability and roll-back</a:t>
            </a:r>
          </a:p>
          <a:p>
            <a:endParaRPr lang="en-US" dirty="0"/>
          </a:p>
          <a:p>
            <a:r>
              <a:rPr lang="en-US" dirty="0"/>
              <a:t>Next time: distributed DBs, and distributed </a:t>
            </a:r>
            <a:r>
              <a:rPr lang="en-US" dirty="0" err="1"/>
              <a:t>txns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24C9-119D-C143-8762-A19611DB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C0E2-FB25-9B4B-90C4-7DC22C3B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 standard in logging</a:t>
            </a:r>
          </a:p>
          <a:p>
            <a:pPr lvl="1"/>
            <a:r>
              <a:rPr lang="en-US" dirty="0"/>
              <a:t>Specifies </a:t>
            </a:r>
            <a:r>
              <a:rPr lang="en-US" b="1" dirty="0"/>
              <a:t>all</a:t>
            </a:r>
            <a:r>
              <a:rPr lang="en-US" dirty="0"/>
              <a:t> the details</a:t>
            </a:r>
          </a:p>
          <a:p>
            <a:r>
              <a:rPr lang="en-US" dirty="0"/>
              <a:t>NO FORCE/STEAL</a:t>
            </a:r>
          </a:p>
          <a:p>
            <a:r>
              <a:rPr lang="en-US" dirty="0"/>
              <a:t>Recoverable recovery</a:t>
            </a:r>
          </a:p>
          <a:p>
            <a:r>
              <a:rPr lang="en-US" dirty="0"/>
              <a:t>“Physiological” Logging</a:t>
            </a:r>
          </a:p>
          <a:p>
            <a:r>
              <a:rPr lang="en-US" dirty="0"/>
              <a:t>Low-overhead Checkpoints</a:t>
            </a:r>
          </a:p>
          <a:p>
            <a:r>
              <a:rPr lang="en-US" dirty="0"/>
              <a:t>Support for escrow operations</a:t>
            </a:r>
          </a:p>
          <a:p>
            <a:pPr lvl="1"/>
            <a:r>
              <a:rPr lang="en-US" dirty="0"/>
              <a:t>E.g., increment / decrements</a:t>
            </a:r>
          </a:p>
        </p:txBody>
      </p:sp>
    </p:spTree>
    <p:extLst>
      <p:ext uri="{BB962C8B-B14F-4D97-AF65-F5344CB8AC3E}">
        <p14:creationId xmlns:p14="http://schemas.microsoft.com/office/powerpoint/2010/main" val="309726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944C-DE07-D841-B0F9-EA77157A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7922"/>
            <a:ext cx="7772400" cy="990600"/>
          </a:xfrm>
        </p:spPr>
        <p:txBody>
          <a:bodyPr/>
          <a:lstStyle/>
          <a:p>
            <a:r>
              <a:rPr lang="en-US" sz="3600" dirty="0"/>
              <a:t>ARIES Approach: 3 Log 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1DA6-D0A8-E740-8A02-DC16D766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91" y="1424236"/>
            <a:ext cx="8615190" cy="4559300"/>
          </a:xfrm>
        </p:spPr>
        <p:txBody>
          <a:bodyPr/>
          <a:lstStyle/>
          <a:p>
            <a:r>
              <a:rPr lang="en-US" b="1" dirty="0"/>
              <a:t>Analysis</a:t>
            </a:r>
            <a:r>
              <a:rPr lang="en-US" dirty="0"/>
              <a:t>, to see what needs to be done (FW)</a:t>
            </a:r>
          </a:p>
          <a:p>
            <a:r>
              <a:rPr lang="en-US" b="1" dirty="0"/>
              <a:t>Redo</a:t>
            </a:r>
            <a:r>
              <a:rPr lang="en-US" dirty="0"/>
              <a:t>, to ensure DB reflects updates that are in the log but not in tables (FW)</a:t>
            </a:r>
          </a:p>
          <a:p>
            <a:pPr lvl="1"/>
            <a:r>
              <a:rPr lang="en-US" dirty="0"/>
              <a:t> Including those that belong to </a:t>
            </a:r>
            <a:r>
              <a:rPr lang="en-US" dirty="0" err="1"/>
              <a:t>txns</a:t>
            </a:r>
            <a:r>
              <a:rPr lang="en-US" dirty="0"/>
              <a:t> that will eventually be rolled back! </a:t>
            </a:r>
          </a:p>
          <a:p>
            <a:pPr lvl="1"/>
            <a:r>
              <a:rPr lang="en-US" dirty="0"/>
              <a:t>Why? Ensures “action consistent” state -- which will allow logical  undo.  </a:t>
            </a:r>
          </a:p>
          <a:p>
            <a:pPr lvl="1"/>
            <a:r>
              <a:rPr lang="en-US" dirty="0"/>
              <a:t>“Repeating History”</a:t>
            </a:r>
          </a:p>
          <a:p>
            <a:r>
              <a:rPr lang="en-US" b="1" dirty="0"/>
              <a:t>Undo</a:t>
            </a:r>
            <a:r>
              <a:rPr lang="en-US" dirty="0"/>
              <a:t>, to rollback losers (BW)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FE509-7FFF-944A-979C-679C50AB006B}"/>
              </a:ext>
            </a:extLst>
          </p:cNvPr>
          <p:cNvSpPr txBox="1"/>
          <p:nvPr/>
        </p:nvSpPr>
        <p:spPr>
          <a:xfrm>
            <a:off x="1046602" y="958467"/>
            <a:ext cx="7411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+mj-lt"/>
              </a:rPr>
              <a:t>FW = Forward Pass; BW = Backward Pass</a:t>
            </a:r>
          </a:p>
        </p:txBody>
      </p:sp>
    </p:spTree>
    <p:extLst>
      <p:ext uri="{BB962C8B-B14F-4D97-AF65-F5344CB8AC3E}">
        <p14:creationId xmlns:p14="http://schemas.microsoft.com/office/powerpoint/2010/main" val="18600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5A86-9747-2743-8A1F-151451B6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Format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834E6-BD0D-F74F-8BBD-E2A138450301}"/>
              </a:ext>
            </a:extLst>
          </p:cNvPr>
          <p:cNvSpPr/>
          <p:nvPr/>
        </p:nvSpPr>
        <p:spPr bwMode="auto">
          <a:xfrm>
            <a:off x="444843" y="2260552"/>
            <a:ext cx="3043812" cy="15724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charset="0"/>
              </a:rPr>
              <a:t>LSN	TID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charset="0"/>
              </a:rPr>
              <a:t>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charset="0"/>
              </a:rPr>
              <a:t>prevLSN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Undo Image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charset="0"/>
              </a:rPr>
              <a:t>(logical)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Redo Image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charset="0"/>
              </a:rPr>
              <a:t>(physical)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FAD3B7-82D8-884E-BED7-3D98CB241204}"/>
              </a:ext>
            </a:extLst>
          </p:cNvPr>
          <p:cNvSpPr/>
          <p:nvPr/>
        </p:nvSpPr>
        <p:spPr bwMode="auto">
          <a:xfrm>
            <a:off x="444843" y="4426932"/>
            <a:ext cx="2829698" cy="1572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  <a:latin typeface="+mj-lt"/>
              </a:rPr>
              <a:t>pageLSN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C81C2-EC14-1B4E-9B5B-48EBB619442A}"/>
              </a:ext>
            </a:extLst>
          </p:cNvPr>
          <p:cNvSpPr txBox="1"/>
          <p:nvPr/>
        </p:nvSpPr>
        <p:spPr>
          <a:xfrm>
            <a:off x="444843" y="1915462"/>
            <a:ext cx="2075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Log Record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A7661-4438-0D4A-935C-B5C4C44A5C10}"/>
              </a:ext>
            </a:extLst>
          </p:cNvPr>
          <p:cNvSpPr txBox="1"/>
          <p:nvPr/>
        </p:nvSpPr>
        <p:spPr>
          <a:xfrm>
            <a:off x="444842" y="4097643"/>
            <a:ext cx="2075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Disk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9BA505-F8F8-B54B-BB17-631D39F1FF54}"/>
              </a:ext>
            </a:extLst>
          </p:cNvPr>
          <p:cNvCxnSpPr>
            <a:cxnSpLocks/>
          </p:cNvCxnSpPr>
          <p:nvPr/>
        </p:nvCxnSpPr>
        <p:spPr bwMode="auto">
          <a:xfrm>
            <a:off x="444842" y="2614881"/>
            <a:ext cx="30438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9B668F-6623-C445-9B39-CB0E241AE897}"/>
              </a:ext>
            </a:extLst>
          </p:cNvPr>
          <p:cNvCxnSpPr>
            <a:cxnSpLocks/>
          </p:cNvCxnSpPr>
          <p:nvPr/>
        </p:nvCxnSpPr>
        <p:spPr bwMode="auto">
          <a:xfrm>
            <a:off x="429851" y="3232205"/>
            <a:ext cx="30588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2912FA-AAAE-9D44-BA2B-36869470820D}"/>
              </a:ext>
            </a:extLst>
          </p:cNvPr>
          <p:cNvCxnSpPr>
            <a:cxnSpLocks/>
          </p:cNvCxnSpPr>
          <p:nvPr/>
        </p:nvCxnSpPr>
        <p:spPr bwMode="auto">
          <a:xfrm>
            <a:off x="2098622" y="2260552"/>
            <a:ext cx="0" cy="3543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2E5547-D67E-E343-9E72-D5264B9B2DA3}"/>
              </a:ext>
            </a:extLst>
          </p:cNvPr>
          <p:cNvCxnSpPr>
            <a:cxnSpLocks/>
          </p:cNvCxnSpPr>
          <p:nvPr/>
        </p:nvCxnSpPr>
        <p:spPr bwMode="auto">
          <a:xfrm>
            <a:off x="1246681" y="2260552"/>
            <a:ext cx="0" cy="3543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A01F41-A4B3-AA45-B3A2-DE5EBA33EB58}"/>
              </a:ext>
            </a:extLst>
          </p:cNvPr>
          <p:cNvCxnSpPr/>
          <p:nvPr/>
        </p:nvCxnSpPr>
        <p:spPr bwMode="auto">
          <a:xfrm>
            <a:off x="429851" y="4838651"/>
            <a:ext cx="28296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8ED1CC-B486-624F-8C6C-F0DCF9EAD09F}"/>
              </a:ext>
            </a:extLst>
          </p:cNvPr>
          <p:cNvGrpSpPr/>
          <p:nvPr/>
        </p:nvGrpSpPr>
        <p:grpSpPr>
          <a:xfrm>
            <a:off x="2938072" y="4691097"/>
            <a:ext cx="5857303" cy="1830698"/>
            <a:chOff x="2938072" y="4691097"/>
            <a:chExt cx="5857303" cy="18306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AACEBF-A53A-3449-B9CE-4863968461EF}"/>
                </a:ext>
              </a:extLst>
            </p:cNvPr>
            <p:cNvSpPr/>
            <p:nvPr/>
          </p:nvSpPr>
          <p:spPr>
            <a:xfrm>
              <a:off x="4223375" y="4952135"/>
              <a:ext cx="4572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Every time a page is written, the latest LSN associated with that log record is included as the  </a:t>
              </a:r>
              <a:r>
                <a:rPr lang="en-US" dirty="0" err="1">
                  <a:latin typeface="Avenir Book" panose="02000503020000020003" pitchFamily="2" charset="0"/>
                </a:rPr>
                <a:t>pageLSN</a:t>
              </a:r>
              <a:r>
                <a:rPr lang="en-US" dirty="0">
                  <a:latin typeface="Avenir Book" panose="02000503020000020003" pitchFamily="2" charset="0"/>
                </a:rPr>
                <a:t>. </a:t>
              </a:r>
              <a:endParaRPr lang="en-US" dirty="0">
                <a:effectLst/>
                <a:latin typeface="Avenir Book" panose="02000503020000020003" pitchFamily="2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4815E7-07B3-CF4F-80AA-C1D2DC42EA9E}"/>
                </a:ext>
              </a:extLst>
            </p:cNvPr>
            <p:cNvCxnSpPr/>
            <p:nvPr/>
          </p:nvCxnSpPr>
          <p:spPr bwMode="auto">
            <a:xfrm>
              <a:off x="2938072" y="4691097"/>
              <a:ext cx="1300294" cy="52207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7F8F8F-4E76-3E4E-87B3-2303D9C77566}"/>
              </a:ext>
            </a:extLst>
          </p:cNvPr>
          <p:cNvGrpSpPr/>
          <p:nvPr/>
        </p:nvGrpSpPr>
        <p:grpSpPr>
          <a:xfrm>
            <a:off x="1246681" y="1289203"/>
            <a:ext cx="6997976" cy="933949"/>
            <a:chOff x="1194553" y="1529177"/>
            <a:chExt cx="6997976" cy="9339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76E2D7-BFF4-DB4B-A213-2EC998BF3A79}"/>
                </a:ext>
              </a:extLst>
            </p:cNvPr>
            <p:cNvSpPr/>
            <p:nvPr/>
          </p:nvSpPr>
          <p:spPr>
            <a:xfrm>
              <a:off x="4238366" y="1529177"/>
              <a:ext cx="3954163" cy="830997"/>
            </a:xfrm>
            <a:prstGeom prst="rect">
              <a:avLst/>
            </a:prstGeom>
            <a:ln>
              <a:noFill/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Every log record has an LSN associated with it. </a:t>
              </a:r>
              <a:endParaRPr lang="en-US" dirty="0">
                <a:effectLst/>
                <a:latin typeface="Avenir Book" panose="02000503020000020003" pitchFamily="2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3A9C3C9-CA48-C241-AA53-6CC39A0D2D9F}"/>
                </a:ext>
              </a:extLst>
            </p:cNvPr>
            <p:cNvCxnSpPr>
              <a:cxnSpLocks/>
              <a:endCxn id="4" idx="1"/>
            </p:cNvCxnSpPr>
            <p:nvPr/>
          </p:nvCxnSpPr>
          <p:spPr bwMode="auto">
            <a:xfrm flipV="1">
              <a:off x="1194553" y="1944676"/>
              <a:ext cx="3043813" cy="5184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C9AF46-902B-7B41-A150-938E56B4FEBD}"/>
              </a:ext>
            </a:extLst>
          </p:cNvPr>
          <p:cNvGrpSpPr/>
          <p:nvPr/>
        </p:nvGrpSpPr>
        <p:grpSpPr>
          <a:xfrm>
            <a:off x="3003602" y="2804024"/>
            <a:ext cx="5821755" cy="1272894"/>
            <a:chOff x="3003602" y="2804024"/>
            <a:chExt cx="5821755" cy="12728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3E2F72-0FAF-8148-81E6-E21D2E954427}"/>
                </a:ext>
              </a:extLst>
            </p:cNvPr>
            <p:cNvSpPr/>
            <p:nvPr/>
          </p:nvSpPr>
          <p:spPr>
            <a:xfrm>
              <a:off x="4253357" y="3245921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Update records have both UNDO and REDO information.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F316BE-A94B-1D40-A741-6F21DFEB44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3602" y="2804024"/>
              <a:ext cx="1219773" cy="6172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CBA509C-F1BB-6A4E-8F8C-23870E62CF50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3003602" y="3421936"/>
              <a:ext cx="1249755" cy="2394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C9DEE7-6C9D-754A-A189-972E870729A7}"/>
              </a:ext>
            </a:extLst>
          </p:cNvPr>
          <p:cNvGrpSpPr/>
          <p:nvPr/>
        </p:nvGrpSpPr>
        <p:grpSpPr>
          <a:xfrm>
            <a:off x="3444561" y="2315788"/>
            <a:ext cx="5699439" cy="830997"/>
            <a:chOff x="3444561" y="2315788"/>
            <a:chExt cx="5699439" cy="83099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AA8F7FC-B467-A94E-8B32-D1A5BDA599F6}"/>
                </a:ext>
              </a:extLst>
            </p:cNvPr>
            <p:cNvCxnSpPr>
              <a:cxnSpLocks/>
              <a:endCxn id="38" idx="1"/>
            </p:cNvCxnSpPr>
            <p:nvPr/>
          </p:nvCxnSpPr>
          <p:spPr bwMode="auto">
            <a:xfrm>
              <a:off x="3444561" y="2495363"/>
              <a:ext cx="1127439" cy="2359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E93145-1441-B448-A0B4-6C6324772517}"/>
                </a:ext>
              </a:extLst>
            </p:cNvPr>
            <p:cNvSpPr/>
            <p:nvPr/>
          </p:nvSpPr>
          <p:spPr>
            <a:xfrm>
              <a:off x="4572000" y="2315788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The previous LSN written by this 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4018</Words>
  <Application>Microsoft Macintosh PowerPoint</Application>
  <PresentationFormat>On-screen Show (4:3)</PresentationFormat>
  <Paragraphs>2421</Paragraphs>
  <Slides>60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 Black</vt:lpstr>
      <vt:lpstr>Avenir Book</vt:lpstr>
      <vt:lpstr>Avenir Next</vt:lpstr>
      <vt:lpstr>Helvetica</vt:lpstr>
      <vt:lpstr>NimbusRomNo9L</vt:lpstr>
      <vt:lpstr>Times</vt:lpstr>
      <vt:lpstr>Wingdings</vt:lpstr>
      <vt:lpstr>Blank Presentation</vt:lpstr>
      <vt:lpstr>Lecture 15 – ARIES Recovery</vt:lpstr>
      <vt:lpstr>Recovery Recap</vt:lpstr>
      <vt:lpstr>Database State</vt:lpstr>
      <vt:lpstr>Types of Log Records</vt:lpstr>
      <vt:lpstr>Write Ahead Logging</vt:lpstr>
      <vt:lpstr>Recovery with NO FORCE / STEAL</vt:lpstr>
      <vt:lpstr>ARIES</vt:lpstr>
      <vt:lpstr>ARIES Approach: 3 Log Passes</vt:lpstr>
      <vt:lpstr>Log Record Format</vt:lpstr>
      <vt:lpstr>“Physiological” Logging</vt:lpstr>
      <vt:lpstr>REDO must be physical</vt:lpstr>
      <vt:lpstr>UNDO must be logical</vt:lpstr>
      <vt:lpstr>UNDO Example</vt:lpstr>
      <vt:lpstr>ARIES Normal Operation</vt:lpstr>
      <vt:lpstr>Transaction Table</vt:lpstr>
      <vt:lpstr>Dirty Page Table</vt:lpstr>
      <vt:lpstr>Checkpoints</vt:lpstr>
      <vt:lpstr>ARIES Example</vt:lpstr>
      <vt:lpstr>ARIES Data Structures</vt:lpstr>
      <vt:lpstr>Crash Recovery</vt:lpstr>
      <vt:lpstr>Analysis Pass</vt:lpstr>
      <vt:lpstr>State After Analysis</vt:lpstr>
      <vt:lpstr>Where to Begin 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Redo</vt:lpstr>
      <vt:lpstr>REDO Conditions Example </vt:lpstr>
      <vt:lpstr>Redo Example</vt:lpstr>
      <vt:lpstr>Redo Example</vt:lpstr>
      <vt:lpstr>Redo Example</vt:lpstr>
      <vt:lpstr>Redo Example</vt:lpstr>
      <vt:lpstr>Redo Example</vt:lpstr>
      <vt:lpstr>Redo Example</vt:lpstr>
      <vt:lpstr>Redo Example</vt:lpstr>
      <vt:lpstr>Undo</vt:lpstr>
      <vt:lpstr>Undo</vt:lpstr>
      <vt:lpstr>Undo</vt:lpstr>
      <vt:lpstr>Study Break</vt:lpstr>
      <vt:lpstr>Study Break #2</vt:lpstr>
      <vt:lpstr>Truncating Log</vt:lpstr>
      <vt:lpstr>Compensation Log Records (CLRs)</vt:lpstr>
      <vt:lpstr>UNDO with CLR</vt:lpstr>
      <vt:lpstr>UNDO with CLR</vt:lpstr>
      <vt:lpstr>UNDO with CLR</vt:lpstr>
      <vt:lpstr>UNDO with CLR</vt:lpstr>
      <vt:lpstr>UNDO with CLR</vt:lpstr>
      <vt:lpstr>UNDO with CLR</vt:lpstr>
      <vt:lpstr>UNDO with CLR</vt:lpstr>
      <vt:lpstr>UNDO with CLR</vt:lpstr>
      <vt:lpstr>REDO with CLR</vt:lpstr>
      <vt:lpstr>ARIES/Logging Recap</vt:lpstr>
      <vt:lpstr>Disaster Recovery</vt:lpstr>
      <vt:lpstr>Replication</vt:lpstr>
      <vt:lpstr>Replica Fail Over</vt:lpstr>
      <vt:lpstr>Transactions Summary</vt:lpstr>
    </vt:vector>
  </TitlesOfParts>
  <Company>_x0008_ᖨ]狴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ARIES Overview</dc:title>
  <dc:creator>S</dc:creator>
  <cp:lastModifiedBy>Samuel R Madden</cp:lastModifiedBy>
  <cp:revision>90</cp:revision>
  <cp:lastPrinted>2014-11-03T17:29:00Z</cp:lastPrinted>
  <dcterms:created xsi:type="dcterms:W3CDTF">2004-10-25T12:25:14Z</dcterms:created>
  <dcterms:modified xsi:type="dcterms:W3CDTF">2021-05-09T21:09:41Z</dcterms:modified>
</cp:coreProperties>
</file>