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08" r:id="rId3"/>
    <p:sldId id="321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86" r:id="rId16"/>
    <p:sldId id="268" r:id="rId17"/>
    <p:sldId id="284" r:id="rId18"/>
    <p:sldId id="269" r:id="rId19"/>
    <p:sldId id="279" r:id="rId20"/>
    <p:sldId id="280" r:id="rId21"/>
    <p:sldId id="281" r:id="rId22"/>
    <p:sldId id="282" r:id="rId23"/>
    <p:sldId id="270" r:id="rId24"/>
    <p:sldId id="271" r:id="rId25"/>
    <p:sldId id="272" r:id="rId26"/>
    <p:sldId id="273" r:id="rId27"/>
    <p:sldId id="274" r:id="rId28"/>
    <p:sldId id="288" r:id="rId29"/>
    <p:sldId id="283" r:id="rId30"/>
    <p:sldId id="275" r:id="rId31"/>
    <p:sldId id="322" r:id="rId32"/>
    <p:sldId id="289" r:id="rId33"/>
    <p:sldId id="290" r:id="rId34"/>
    <p:sldId id="276" r:id="rId35"/>
    <p:sldId id="277" r:id="rId36"/>
    <p:sldId id="278" r:id="rId37"/>
    <p:sldId id="28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72"/>
    <p:restoredTop sz="92258"/>
  </p:normalViewPr>
  <p:slideViewPr>
    <p:cSldViewPr snapToGrid="0" snapToObjects="1">
      <p:cViewPr varScale="1">
        <p:scale>
          <a:sx n="83" d="100"/>
          <a:sy n="83" d="100"/>
        </p:scale>
        <p:origin x="232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23:12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5E208-D86B-B941-A02F-41B7093BE95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6643-704A-1A45-955A-CD2C108E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9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6643-704A-1A45-955A-CD2C108E70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8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5C16-3D7A-CF4C-9CD4-E25D0F525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403F5-7A32-A24A-95B9-F556C40F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D5FD-D6D4-1E40-A30C-B411010C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CFA9-0A4C-5148-A33A-1F9FC310703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78175-4EB6-1F41-A935-27C289FC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482E2-53E2-ED40-970B-3C9AA11B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FE3F-AABB-D94D-B09E-2813486C9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6B50-977F-A145-AE65-9ABFCB5A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05D4B-835C-E84A-99FD-80554AE92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A1F1-AEB1-8B41-8B86-EC9182F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CFA9-0A4C-5148-A33A-1F9FC310703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73918-BD3F-0E4E-94BB-E199AA44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1E631-F0B1-074C-BCBA-6C3C5C23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FE3F-AABB-D94D-B09E-2813486C9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83710-9499-C34F-9C5D-ED04A0D66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74D45-AE8A-0246-9264-DA3FB9653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6D76-F81F-7C42-931C-B5F0DF4A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CFA9-0A4C-5148-A33A-1F9FC310703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28CAB-E61D-C645-B435-3B633FC3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9588D-5CD9-A841-B705-84102DC0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FE3F-AABB-D94D-B09E-2813486C9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1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9DB0-4FD8-5947-929F-0104FC13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8E3-25ED-F64B-8140-25473609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B7B0-2A5E-1C44-BE2E-FB266131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CFA9-0A4C-5148-A33A-1F9FC310703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AFDC-5AE3-2E49-A522-B797C4E8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67BA7-EBFE-F146-BE2D-E32C0D20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FE3F-AABB-D94D-B09E-2813486C9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8BF8-A490-3844-AFC6-7505DC04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E2B15-2FB1-E94F-B8C4-04045A4E4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848B7-BDD3-2347-9471-8C36C2F3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CFA9-0A4C-5148-A33A-1F9FC310703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A223-6214-F14F-B0D0-EE78CC58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EA34-622B-0C48-A211-8D6FF0A4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FE3F-AABB-D94D-B09E-2813486C9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91E2-3E69-814A-9534-F6CF02EA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1AF3-14DC-1C4E-8B66-37FCB9178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F7DB2-CC0E-AF45-BC40-8AE322F2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04684-1AD4-E347-9E41-659295D4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CFA9-0A4C-5148-A33A-1F9FC310703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D52F-4AA0-CB4B-9D8B-6B0B0620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6B099-CFD5-8340-9E10-844683EF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FE3F-AABB-D94D-B09E-2813486C9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9019-FA99-DE4D-A6C7-D0DD2BC6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B412F-DE94-7B40-875C-D1C2A51E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D6DB0-4EAF-934E-871B-145D3402E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27943-BB52-8745-B349-716D82B24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56057-13A0-E643-A21B-C2A71B8D1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017AC-A074-D94C-89D8-47459FA1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CFA9-0A4C-5148-A33A-1F9FC310703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E08ED-BACC-DF45-AD9D-512CE76D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D4B89-C316-344C-A954-9E798B3E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FE3F-AABB-D94D-B09E-2813486C9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49BA-ADB7-3B46-BA65-3579372D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FA016-11AF-5E45-A8C1-9C8E56AA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CFA9-0A4C-5148-A33A-1F9FC310703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3AB8B-26D7-344D-B2ED-4F1EE679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E6CE4-6AA1-A24A-9DA0-4CF0FDF3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FE3F-AABB-D94D-B09E-2813486C9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7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F3CCC-447F-9B40-AC37-4CD89336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CFA9-0A4C-5148-A33A-1F9FC310703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9B7A4-86CB-0448-98DF-7F7E25ED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04124-AB93-BB4E-9AE7-19D4B434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FE3F-AABB-D94D-B09E-2813486C9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2BD2-A8D0-7840-ABC5-293D429E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593A-858D-394A-9A96-F821CC166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6A937-1149-A64D-8EC3-0C656449C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050AE-9642-814B-A3F7-EF66F6B9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CFA9-0A4C-5148-A33A-1F9FC310703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23AD7-F985-CD49-B1AC-4FE720DD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63DCE-2783-844E-A803-06832CC7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FE3F-AABB-D94D-B09E-2813486C9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7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F99B-DBE6-1140-BE9E-A7346A3C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047EA-530F-9649-B187-F0A999589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2BE3B-732B-B44C-85DD-D6C6AE2D0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C20C-846C-D049-9604-CE8F6D2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CFA9-0A4C-5148-A33A-1F9FC310703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21405-A36E-7440-B3C5-A5A86A84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933E7-2CD9-1A4A-A281-E8FF8C4F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FE3F-AABB-D94D-B09E-2813486C9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EE54B-6439-0141-968A-B278C78A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D1B08-1D56-0B43-91B8-990F46355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5ADBD-05C4-484E-9E54-A6F9DD02A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CFA9-0A4C-5148-A33A-1F9FC310703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9C97E-E9FF-684B-AB36-70AEDC981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2B365-2597-D542-A54B-F71894DBF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8FE3F-AABB-D94D-B09E-2813486C9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EE0-4B18-4F4F-B1AF-34C984153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16</a:t>
            </a:r>
            <a:br>
              <a:rPr lang="en-US" dirty="0"/>
            </a:br>
            <a:r>
              <a:rPr lang="en-US" dirty="0"/>
              <a:t>Parallel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3B904-B368-7D40-8C0A-833FA58B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4072391"/>
          </a:xfrm>
        </p:spPr>
        <p:txBody>
          <a:bodyPr>
            <a:normAutofit/>
          </a:bodyPr>
          <a:lstStyle/>
          <a:p>
            <a:r>
              <a:rPr lang="en-US" dirty="0"/>
              <a:t>4.21.2021</a:t>
            </a:r>
          </a:p>
          <a:p>
            <a:endParaRPr lang="en-US" dirty="0"/>
          </a:p>
          <a:p>
            <a:r>
              <a:rPr lang="en-US" dirty="0"/>
              <a:t>Final project meetings next week (midterm report due)</a:t>
            </a:r>
          </a:p>
          <a:p>
            <a:r>
              <a:rPr lang="en-US" dirty="0"/>
              <a:t>Lab 4 due tomorrow</a:t>
            </a:r>
          </a:p>
          <a:p>
            <a:r>
              <a:rPr lang="en-US" dirty="0"/>
              <a:t>Lab 5 out (6.814 Only)</a:t>
            </a:r>
          </a:p>
          <a:p>
            <a:r>
              <a:rPr lang="en-US" dirty="0"/>
              <a:t>Drop date next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4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28E7-1427-CC4E-85B7-C2F43553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447D-66F8-254D-A6CB-C0D4D3F2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different ways we might parallelize databases</a:t>
            </a:r>
          </a:p>
          <a:p>
            <a:r>
              <a:rPr lang="en-US" dirty="0"/>
              <a:t>Multiple cores?</a:t>
            </a:r>
          </a:p>
          <a:p>
            <a:r>
              <a:rPr lang="en-US" dirty="0"/>
              <a:t>Multiple machines?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8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5DE5-DB55-6D45-8E30-97BD8DCA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 – Shared Everything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0AD1FC5-981A-FC42-A6E5-05EE4B65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1" y="818048"/>
            <a:ext cx="6558602" cy="4873625"/>
          </a:xfrm>
        </p:spPr>
        <p:txBody>
          <a:bodyPr/>
          <a:lstStyle/>
          <a:p>
            <a:r>
              <a:rPr lang="en-US" dirty="0"/>
              <a:t>Conventional multicore computer</a:t>
            </a:r>
          </a:p>
          <a:p>
            <a:r>
              <a:rPr lang="en-US" dirty="0"/>
              <a:t>Multiple threads for execution</a:t>
            </a:r>
          </a:p>
          <a:p>
            <a:r>
              <a:rPr lang="en-US" dirty="0"/>
              <a:t>Each core can access any record</a:t>
            </a:r>
          </a:p>
          <a:p>
            <a:r>
              <a:rPr lang="en-US" dirty="0"/>
              <a:t>Difficult to scale beyond a few cores</a:t>
            </a:r>
          </a:p>
          <a:p>
            <a:r>
              <a:rPr lang="en-US" dirty="0"/>
              <a:t>Not fault tolerant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010AEE-F347-4E4E-98BB-67AE92F712E5}"/>
              </a:ext>
            </a:extLst>
          </p:cNvPr>
          <p:cNvSpPr/>
          <p:nvPr/>
        </p:nvSpPr>
        <p:spPr>
          <a:xfrm>
            <a:off x="838200" y="2369976"/>
            <a:ext cx="1382486" cy="7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  <a:p>
            <a:pPr algn="ctr"/>
            <a:r>
              <a:rPr lang="en-US" sz="2400" dirty="0"/>
              <a:t>Core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48289-30A9-F944-87BE-2C015D923C8B}"/>
              </a:ext>
            </a:extLst>
          </p:cNvPr>
          <p:cNvSpPr/>
          <p:nvPr/>
        </p:nvSpPr>
        <p:spPr>
          <a:xfrm>
            <a:off x="3920412" y="2369976"/>
            <a:ext cx="1382486" cy="7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  <a:p>
            <a:pPr algn="ctr"/>
            <a:r>
              <a:rPr lang="en-US" sz="2400" dirty="0"/>
              <a:t>Core 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3ECE4-E079-4448-BF0E-990C6EFB38AF}"/>
              </a:ext>
            </a:extLst>
          </p:cNvPr>
          <p:cNvSpPr txBox="1"/>
          <p:nvPr/>
        </p:nvSpPr>
        <p:spPr>
          <a:xfrm>
            <a:off x="2856722" y="2558534"/>
            <a:ext cx="106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BA8082-D3E2-B446-9BF9-3D65208B3737}"/>
              </a:ext>
            </a:extLst>
          </p:cNvPr>
          <p:cNvSpPr/>
          <p:nvPr/>
        </p:nvSpPr>
        <p:spPr>
          <a:xfrm>
            <a:off x="838200" y="3429001"/>
            <a:ext cx="4464698" cy="3667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3D5500-6D17-6945-93F2-56CA32D3D3FC}"/>
              </a:ext>
            </a:extLst>
          </p:cNvPr>
          <p:cNvSpPr/>
          <p:nvPr/>
        </p:nvSpPr>
        <p:spPr>
          <a:xfrm>
            <a:off x="838200" y="3984269"/>
            <a:ext cx="4464698" cy="6819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5E76A885-0294-2747-B58C-78296267077C}"/>
              </a:ext>
            </a:extLst>
          </p:cNvPr>
          <p:cNvSpPr/>
          <p:nvPr/>
        </p:nvSpPr>
        <p:spPr>
          <a:xfrm>
            <a:off x="1940767" y="5187820"/>
            <a:ext cx="2500604" cy="100770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20706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5DE5-DB55-6D45-8E30-97BD8DCA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 – Shared Disk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0AD1FC5-981A-FC42-A6E5-05EE4B65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1" y="818048"/>
            <a:ext cx="6558602" cy="48736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Several machines</a:t>
            </a:r>
          </a:p>
          <a:p>
            <a:r>
              <a:rPr lang="en-US" dirty="0"/>
              <a:t>Each can access any record on disk</a:t>
            </a:r>
          </a:p>
          <a:p>
            <a:r>
              <a:rPr lang="en-US" dirty="0"/>
              <a:t>Requires complex disk-oriented coherency protocols</a:t>
            </a:r>
          </a:p>
          <a:p>
            <a:r>
              <a:rPr lang="en-US" dirty="0"/>
              <a:t>Relies on reliable disk array for fault tolerance</a:t>
            </a:r>
          </a:p>
          <a:p>
            <a:r>
              <a:rPr lang="en-US" dirty="0"/>
              <a:t>Popularized by Oracle, not common otherwise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010AEE-F347-4E4E-98BB-67AE92F712E5}"/>
              </a:ext>
            </a:extLst>
          </p:cNvPr>
          <p:cNvSpPr/>
          <p:nvPr/>
        </p:nvSpPr>
        <p:spPr>
          <a:xfrm>
            <a:off x="838200" y="2369976"/>
            <a:ext cx="1382486" cy="7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  <a:p>
            <a:pPr algn="ctr"/>
            <a:r>
              <a:rPr lang="en-US" sz="2400" dirty="0"/>
              <a:t>Core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48289-30A9-F944-87BE-2C015D923C8B}"/>
              </a:ext>
            </a:extLst>
          </p:cNvPr>
          <p:cNvSpPr/>
          <p:nvPr/>
        </p:nvSpPr>
        <p:spPr>
          <a:xfrm>
            <a:off x="3920412" y="2369976"/>
            <a:ext cx="1382486" cy="7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  <a:p>
            <a:pPr algn="ctr"/>
            <a:r>
              <a:rPr lang="en-US" sz="2400" dirty="0"/>
              <a:t>Core 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3ECE4-E079-4448-BF0E-990C6EFB38AF}"/>
              </a:ext>
            </a:extLst>
          </p:cNvPr>
          <p:cNvSpPr txBox="1"/>
          <p:nvPr/>
        </p:nvSpPr>
        <p:spPr>
          <a:xfrm>
            <a:off x="2856722" y="3252529"/>
            <a:ext cx="106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BA8082-D3E2-B446-9BF9-3D65208B3737}"/>
              </a:ext>
            </a:extLst>
          </p:cNvPr>
          <p:cNvSpPr/>
          <p:nvPr/>
        </p:nvSpPr>
        <p:spPr>
          <a:xfrm>
            <a:off x="838200" y="3429001"/>
            <a:ext cx="1382486" cy="3125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3D5500-6D17-6945-93F2-56CA32D3D3FC}"/>
              </a:ext>
            </a:extLst>
          </p:cNvPr>
          <p:cNvSpPr/>
          <p:nvPr/>
        </p:nvSpPr>
        <p:spPr>
          <a:xfrm>
            <a:off x="838200" y="3984269"/>
            <a:ext cx="1382486" cy="6819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5E76A885-0294-2747-B58C-78296267077C}"/>
              </a:ext>
            </a:extLst>
          </p:cNvPr>
          <p:cNvSpPr/>
          <p:nvPr/>
        </p:nvSpPr>
        <p:spPr>
          <a:xfrm>
            <a:off x="1940767" y="5187820"/>
            <a:ext cx="2500604" cy="100770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Disk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B8D65-2F7E-C24C-9F0C-77471336C62C}"/>
              </a:ext>
            </a:extLst>
          </p:cNvPr>
          <p:cNvSpPr/>
          <p:nvPr/>
        </p:nvSpPr>
        <p:spPr>
          <a:xfrm>
            <a:off x="3911245" y="3485421"/>
            <a:ext cx="1382486" cy="3125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4F1AA-5D38-084E-926D-4B9128511318}"/>
              </a:ext>
            </a:extLst>
          </p:cNvPr>
          <p:cNvSpPr/>
          <p:nvPr/>
        </p:nvSpPr>
        <p:spPr>
          <a:xfrm>
            <a:off x="3911245" y="4040689"/>
            <a:ext cx="1382486" cy="6819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98031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5DE5-DB55-6D45-8E30-97BD8DCA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 – Shared Nothing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0AD1FC5-981A-FC42-A6E5-05EE4B65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1" y="818048"/>
            <a:ext cx="6558602" cy="4873625"/>
          </a:xfrm>
        </p:spPr>
        <p:txBody>
          <a:bodyPr>
            <a:normAutofit/>
          </a:bodyPr>
          <a:lstStyle/>
          <a:p>
            <a:r>
              <a:rPr lang="en-US" dirty="0"/>
              <a:t>Several machines</a:t>
            </a:r>
          </a:p>
          <a:p>
            <a:r>
              <a:rPr lang="en-US" dirty="0"/>
              <a:t>Data partitioned across machines</a:t>
            </a:r>
          </a:p>
          <a:p>
            <a:pPr lvl="1"/>
            <a:r>
              <a:rPr lang="en-US" dirty="0"/>
              <a:t>Each machine responsible for processing &amp; modifying its data</a:t>
            </a:r>
          </a:p>
          <a:p>
            <a:r>
              <a:rPr lang="en-US" dirty="0"/>
              <a:t>Scales very well</a:t>
            </a:r>
          </a:p>
          <a:p>
            <a:pPr lvl="1"/>
            <a:r>
              <a:rPr lang="en-US" dirty="0"/>
              <a:t>Easy to add new machines &amp; partitions</a:t>
            </a:r>
          </a:p>
          <a:p>
            <a:r>
              <a:rPr lang="en-US" dirty="0"/>
              <a:t>Fault tolerance via replication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010AEE-F347-4E4E-98BB-67AE92F712E5}"/>
              </a:ext>
            </a:extLst>
          </p:cNvPr>
          <p:cNvSpPr/>
          <p:nvPr/>
        </p:nvSpPr>
        <p:spPr>
          <a:xfrm>
            <a:off x="838200" y="2369976"/>
            <a:ext cx="1382486" cy="7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  <a:p>
            <a:pPr algn="ctr"/>
            <a:r>
              <a:rPr lang="en-US" sz="2400" dirty="0"/>
              <a:t>Core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48289-30A9-F944-87BE-2C015D923C8B}"/>
              </a:ext>
            </a:extLst>
          </p:cNvPr>
          <p:cNvSpPr/>
          <p:nvPr/>
        </p:nvSpPr>
        <p:spPr>
          <a:xfrm>
            <a:off x="3920412" y="2369976"/>
            <a:ext cx="1382486" cy="7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  <a:p>
            <a:pPr algn="ctr"/>
            <a:r>
              <a:rPr lang="en-US" sz="2400" dirty="0"/>
              <a:t>Core 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3ECE4-E079-4448-BF0E-990C6EFB38AF}"/>
              </a:ext>
            </a:extLst>
          </p:cNvPr>
          <p:cNvSpPr txBox="1"/>
          <p:nvPr/>
        </p:nvSpPr>
        <p:spPr>
          <a:xfrm>
            <a:off x="2856722" y="3652184"/>
            <a:ext cx="106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BA8082-D3E2-B446-9BF9-3D65208B3737}"/>
              </a:ext>
            </a:extLst>
          </p:cNvPr>
          <p:cNvSpPr/>
          <p:nvPr/>
        </p:nvSpPr>
        <p:spPr>
          <a:xfrm>
            <a:off x="838200" y="3429001"/>
            <a:ext cx="1382486" cy="3125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3D5500-6D17-6945-93F2-56CA32D3D3FC}"/>
              </a:ext>
            </a:extLst>
          </p:cNvPr>
          <p:cNvSpPr/>
          <p:nvPr/>
        </p:nvSpPr>
        <p:spPr>
          <a:xfrm>
            <a:off x="838200" y="3984269"/>
            <a:ext cx="1382486" cy="6819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5E76A885-0294-2747-B58C-78296267077C}"/>
              </a:ext>
            </a:extLst>
          </p:cNvPr>
          <p:cNvSpPr/>
          <p:nvPr/>
        </p:nvSpPr>
        <p:spPr>
          <a:xfrm>
            <a:off x="838200" y="5187819"/>
            <a:ext cx="1382486" cy="100770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B8D65-2F7E-C24C-9F0C-77471336C62C}"/>
              </a:ext>
            </a:extLst>
          </p:cNvPr>
          <p:cNvSpPr/>
          <p:nvPr/>
        </p:nvSpPr>
        <p:spPr>
          <a:xfrm>
            <a:off x="3911245" y="3485421"/>
            <a:ext cx="1382486" cy="3125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4F1AA-5D38-084E-926D-4B9128511318}"/>
              </a:ext>
            </a:extLst>
          </p:cNvPr>
          <p:cNvSpPr/>
          <p:nvPr/>
        </p:nvSpPr>
        <p:spPr>
          <a:xfrm>
            <a:off x="3911245" y="4040689"/>
            <a:ext cx="1382486" cy="6819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D747015A-BA26-164C-8B07-DC37013CA1BF}"/>
              </a:ext>
            </a:extLst>
          </p:cNvPr>
          <p:cNvSpPr/>
          <p:nvPr/>
        </p:nvSpPr>
        <p:spPr>
          <a:xfrm>
            <a:off x="3920412" y="5190602"/>
            <a:ext cx="1382486" cy="100770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Disk n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76BD9AE-C896-1043-99FF-3A5458BE321B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rot="16200000" flipH="1">
            <a:off x="3069158" y="4655811"/>
            <a:ext cx="2783" cy="3082212"/>
          </a:xfrm>
          <a:prstGeom prst="bentConnector3">
            <a:avLst>
              <a:gd name="adj1" fmla="val 8314157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1DBB2C-DB07-E84C-A5CC-04EDFD935BC2}"/>
              </a:ext>
            </a:extLst>
          </p:cNvPr>
          <p:cNvSpPr txBox="1"/>
          <p:nvPr/>
        </p:nvSpPr>
        <p:spPr>
          <a:xfrm>
            <a:off x="0" y="6463475"/>
            <a:ext cx="6558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 speed interconnect (e.g., 10GB Ethernet, </a:t>
            </a:r>
            <a:r>
              <a:rPr lang="en-US" sz="2000" dirty="0" err="1"/>
              <a:t>Infiniband</a:t>
            </a:r>
            <a:r>
              <a:rPr lang="en-US" sz="20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2789308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5DE5-DB55-6D45-8E30-97BD8DCA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86" y="376355"/>
            <a:ext cx="4680851" cy="1600200"/>
          </a:xfrm>
        </p:spPr>
        <p:txBody>
          <a:bodyPr>
            <a:normAutofit/>
          </a:bodyPr>
          <a:lstStyle/>
          <a:p>
            <a:r>
              <a:rPr lang="en-US" dirty="0"/>
              <a:t>Types of Parallelism – Shared Nothing on Distributed File System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0AD1FC5-981A-FC42-A6E5-05EE4B65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17" y="818048"/>
            <a:ext cx="6275246" cy="48736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Decouples scaling of storage from scaling of processing</a:t>
            </a:r>
          </a:p>
          <a:p>
            <a:r>
              <a:rPr lang="en-US" dirty="0"/>
              <a:t>Storage layer implements its own fault tolerance</a:t>
            </a:r>
          </a:p>
          <a:p>
            <a:r>
              <a:rPr lang="en-US" dirty="0"/>
              <a:t>Logically data is still partitioned and operated on by different processors</a:t>
            </a:r>
          </a:p>
          <a:p>
            <a:r>
              <a:rPr lang="en-US" dirty="0"/>
              <a:t>Has become common with rise of cloud computing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SnowFlake</a:t>
            </a:r>
            <a:r>
              <a:rPr lang="en-US" dirty="0"/>
              <a:t>, MapReduce, 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010AEE-F347-4E4E-98BB-67AE92F712E5}"/>
              </a:ext>
            </a:extLst>
          </p:cNvPr>
          <p:cNvSpPr/>
          <p:nvPr/>
        </p:nvSpPr>
        <p:spPr>
          <a:xfrm>
            <a:off x="838200" y="2369976"/>
            <a:ext cx="1382486" cy="7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  <a:p>
            <a:pPr algn="ctr"/>
            <a:r>
              <a:rPr lang="en-US" sz="2400" dirty="0"/>
              <a:t>Core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48289-30A9-F944-87BE-2C015D923C8B}"/>
              </a:ext>
            </a:extLst>
          </p:cNvPr>
          <p:cNvSpPr/>
          <p:nvPr/>
        </p:nvSpPr>
        <p:spPr>
          <a:xfrm>
            <a:off x="3920412" y="2369976"/>
            <a:ext cx="1382486" cy="7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  <a:p>
            <a:pPr algn="ctr"/>
            <a:r>
              <a:rPr lang="en-US" sz="2400" dirty="0"/>
              <a:t>Core 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3ECE4-E079-4448-BF0E-990C6EFB38AF}"/>
              </a:ext>
            </a:extLst>
          </p:cNvPr>
          <p:cNvSpPr txBox="1"/>
          <p:nvPr/>
        </p:nvSpPr>
        <p:spPr>
          <a:xfrm>
            <a:off x="2856722" y="3425033"/>
            <a:ext cx="106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BA8082-D3E2-B446-9BF9-3D65208B3737}"/>
              </a:ext>
            </a:extLst>
          </p:cNvPr>
          <p:cNvSpPr/>
          <p:nvPr/>
        </p:nvSpPr>
        <p:spPr>
          <a:xfrm>
            <a:off x="838200" y="3429001"/>
            <a:ext cx="1382486" cy="3125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3D5500-6D17-6945-93F2-56CA32D3D3FC}"/>
              </a:ext>
            </a:extLst>
          </p:cNvPr>
          <p:cNvSpPr/>
          <p:nvPr/>
        </p:nvSpPr>
        <p:spPr>
          <a:xfrm>
            <a:off x="838200" y="3984269"/>
            <a:ext cx="1382486" cy="6819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5E76A885-0294-2747-B58C-78296267077C}"/>
              </a:ext>
            </a:extLst>
          </p:cNvPr>
          <p:cNvSpPr/>
          <p:nvPr/>
        </p:nvSpPr>
        <p:spPr>
          <a:xfrm>
            <a:off x="558691" y="5328402"/>
            <a:ext cx="2209800" cy="100770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B8D65-2F7E-C24C-9F0C-77471336C62C}"/>
              </a:ext>
            </a:extLst>
          </p:cNvPr>
          <p:cNvSpPr/>
          <p:nvPr/>
        </p:nvSpPr>
        <p:spPr>
          <a:xfrm>
            <a:off x="3911245" y="3485421"/>
            <a:ext cx="1382486" cy="3125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4F1AA-5D38-084E-926D-4B9128511318}"/>
              </a:ext>
            </a:extLst>
          </p:cNvPr>
          <p:cNvSpPr/>
          <p:nvPr/>
        </p:nvSpPr>
        <p:spPr>
          <a:xfrm>
            <a:off x="3911245" y="4040689"/>
            <a:ext cx="1382486" cy="6819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D747015A-BA26-164C-8B07-DC37013CA1BF}"/>
              </a:ext>
            </a:extLst>
          </p:cNvPr>
          <p:cNvSpPr/>
          <p:nvPr/>
        </p:nvSpPr>
        <p:spPr>
          <a:xfrm>
            <a:off x="3613890" y="5314267"/>
            <a:ext cx="2043568" cy="100770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76BD9AE-C896-1043-99FF-3A5458BE321B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rot="5400000" flipH="1" flipV="1">
            <a:off x="3142564" y="4843000"/>
            <a:ext cx="14135" cy="2972083"/>
          </a:xfrm>
          <a:prstGeom prst="bentConnector3">
            <a:avLst>
              <a:gd name="adj1" fmla="val -161726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63358-BA84-0541-BE3E-45216893955C}"/>
              </a:ext>
            </a:extLst>
          </p:cNvPr>
          <p:cNvSpPr/>
          <p:nvPr/>
        </p:nvSpPr>
        <p:spPr>
          <a:xfrm>
            <a:off x="507822" y="4945730"/>
            <a:ext cx="5197642" cy="18608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D50A7-D5B8-EC41-91AA-3EB97CF0C0A1}"/>
              </a:ext>
            </a:extLst>
          </p:cNvPr>
          <p:cNvSpPr txBox="1"/>
          <p:nvPr/>
        </p:nvSpPr>
        <p:spPr>
          <a:xfrm>
            <a:off x="475738" y="4945730"/>
            <a:ext cx="412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File System (E.g., HDFS, S3)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C7A540-D047-2D40-B4DD-50D256DF5183}"/>
              </a:ext>
            </a:extLst>
          </p:cNvPr>
          <p:cNvSpPr/>
          <p:nvPr/>
        </p:nvSpPr>
        <p:spPr>
          <a:xfrm>
            <a:off x="542769" y="5573356"/>
            <a:ext cx="744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Disk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DE98AE-6DFE-0440-AA84-1A78466BED8F}"/>
              </a:ext>
            </a:extLst>
          </p:cNvPr>
          <p:cNvSpPr/>
          <p:nvPr/>
        </p:nvSpPr>
        <p:spPr>
          <a:xfrm>
            <a:off x="3597968" y="5573356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Disk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B57710-74FC-3F4A-9DD9-17E759FD4269}"/>
              </a:ext>
            </a:extLst>
          </p:cNvPr>
          <p:cNvSpPr txBox="1"/>
          <p:nvPr/>
        </p:nvSpPr>
        <p:spPr>
          <a:xfrm>
            <a:off x="2973228" y="5496342"/>
            <a:ext cx="106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4DD729-E05B-8744-BAA0-AF464DB66AA4}"/>
              </a:ext>
            </a:extLst>
          </p:cNvPr>
          <p:cNvSpPr/>
          <p:nvPr/>
        </p:nvSpPr>
        <p:spPr>
          <a:xfrm>
            <a:off x="651254" y="5924356"/>
            <a:ext cx="744113" cy="27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73046C-BEC0-BE4E-BF31-F9617C85AE6F}"/>
              </a:ext>
            </a:extLst>
          </p:cNvPr>
          <p:cNvSpPr/>
          <p:nvPr/>
        </p:nvSpPr>
        <p:spPr>
          <a:xfrm>
            <a:off x="1851263" y="5919289"/>
            <a:ext cx="744113" cy="27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1042C5-F605-9747-A6A5-9D938CA48814}"/>
              </a:ext>
            </a:extLst>
          </p:cNvPr>
          <p:cNvSpPr/>
          <p:nvPr/>
        </p:nvSpPr>
        <p:spPr>
          <a:xfrm>
            <a:off x="3681884" y="5927363"/>
            <a:ext cx="744113" cy="27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A8604-0A46-DC41-9CC6-F0C74A86D930}"/>
              </a:ext>
            </a:extLst>
          </p:cNvPr>
          <p:cNvSpPr/>
          <p:nvPr/>
        </p:nvSpPr>
        <p:spPr>
          <a:xfrm>
            <a:off x="4800356" y="5903247"/>
            <a:ext cx="744113" cy="27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20E681-DB41-5346-8E51-B8BC38998D04}"/>
              </a:ext>
            </a:extLst>
          </p:cNvPr>
          <p:cNvSpPr txBox="1"/>
          <p:nvPr/>
        </p:nvSpPr>
        <p:spPr>
          <a:xfrm>
            <a:off x="1441599" y="5740105"/>
            <a:ext cx="106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CF4C0D-3544-FF42-9B3A-F4F73FBB67D8}"/>
              </a:ext>
            </a:extLst>
          </p:cNvPr>
          <p:cNvSpPr txBox="1"/>
          <p:nvPr/>
        </p:nvSpPr>
        <p:spPr>
          <a:xfrm>
            <a:off x="4424865" y="5753013"/>
            <a:ext cx="106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626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A5ED52-6FF8-2342-BBDC-BC3559D6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Between Partitioning Methods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2131F5A-5601-B644-90B6-1E2905C16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111632"/>
              </p:ext>
            </p:extLst>
          </p:nvPr>
        </p:nvGraphicFramePr>
        <p:xfrm>
          <a:off x="838200" y="1825625"/>
          <a:ext cx="10515597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94130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6878061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3447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6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Shared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Easy to build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Performance / scalability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1171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No changes to concurrency control / recovery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Poor fault tolerance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67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Shared Disk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Better scalability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Complex cache coherency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9081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Better fault tolerance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Poor scalability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036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Relies on expensive disk array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01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Shared Nothing (partitioned data)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New concurrency control/recovery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8544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New executor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175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Fault tolerance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30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6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942" y="156530"/>
            <a:ext cx="10515600" cy="1325563"/>
          </a:xfrm>
        </p:spPr>
        <p:txBody>
          <a:bodyPr/>
          <a:lstStyle/>
          <a:p>
            <a:r>
              <a:rPr lang="en-US" dirty="0"/>
              <a:t>Parallel Query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7777" y="1504726"/>
            <a:ext cx="7886700" cy="1604539"/>
          </a:xfrm>
        </p:spPr>
        <p:txBody>
          <a:bodyPr/>
          <a:lstStyle/>
          <a:p>
            <a:r>
              <a:rPr lang="en-US" dirty="0"/>
              <a:t>Three main ways to parallelize</a:t>
            </a:r>
          </a:p>
          <a:p>
            <a:pPr marL="457200" lvl="1" indent="0">
              <a:buNone/>
            </a:pPr>
            <a:r>
              <a:rPr lang="en-US" dirty="0"/>
              <a:t>1.  Run multiple queries, each on a different thread</a:t>
            </a:r>
          </a:p>
          <a:p>
            <a:pPr marL="457200" lvl="1" indent="0">
              <a:buNone/>
            </a:pPr>
            <a:r>
              <a:rPr lang="en-US" dirty="0"/>
              <a:t>2.  Run operators in different threads (“pipeline”)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tabLst>
                <a:tab pos="6456363" algn="l"/>
              </a:tabLst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7777" y="4192058"/>
            <a:ext cx="9160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3.  Partition data,  process each partition in a different processor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11236" y="330430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4303568" y="3261639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9178" y="3261639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</a:t>
            </a:r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3596987" y="3488975"/>
            <a:ext cx="706581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46617" y="3487711"/>
            <a:ext cx="706581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78900" y="3749160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0484" y="3718839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5956" y="5952826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Processor 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19111" y="507454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89318" y="5032465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64928" y="5032465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</a:t>
            </a:r>
          </a:p>
        </p:txBody>
      </p:sp>
      <p:cxnSp>
        <p:nvCxnSpPr>
          <p:cNvPr id="35" name="Straight Arrow Connector 34"/>
          <p:cNvCxnSpPr>
            <a:endCxn id="38" idx="1"/>
          </p:cNvCxnSpPr>
          <p:nvPr/>
        </p:nvCxnSpPr>
        <p:spPr>
          <a:xfrm>
            <a:off x="-2541034" y="4868799"/>
            <a:ext cx="706581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32367" y="5258537"/>
            <a:ext cx="706581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66464" y="5098663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Processor 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41034" y="592143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89318" y="5858997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64927" y="5856469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882737" y="6086333"/>
            <a:ext cx="706581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32367" y="6085069"/>
            <a:ext cx="706581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797776" y="5269388"/>
            <a:ext cx="706581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859576" y="5465233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cxnSp>
        <p:nvCxnSpPr>
          <p:cNvPr id="48" name="Straight Arrow Connector 47"/>
          <p:cNvCxnSpPr>
            <a:endCxn id="47" idx="1"/>
          </p:cNvCxnSpPr>
          <p:nvPr/>
        </p:nvCxnSpPr>
        <p:spPr>
          <a:xfrm>
            <a:off x="8433957" y="5277853"/>
            <a:ext cx="425619" cy="41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387195" y="5692836"/>
            <a:ext cx="47238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014012" y="6085070"/>
            <a:ext cx="164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Runs on 1 of the processors</a:t>
            </a:r>
          </a:p>
        </p:txBody>
      </p:sp>
    </p:spTree>
    <p:extLst>
      <p:ext uri="{BB962C8B-B14F-4D97-AF65-F5344CB8AC3E}">
        <p14:creationId xmlns:p14="http://schemas.microsoft.com/office/powerpoint/2010/main" val="55545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3" grpId="0"/>
      <p:bldP spid="14" grpId="0"/>
      <p:bldP spid="20" grpId="0"/>
      <p:bldP spid="32" grpId="0"/>
      <p:bldP spid="33" grpId="0" animBg="1"/>
      <p:bldP spid="34" grpId="0" animBg="1"/>
      <p:bldP spid="38" grpId="0"/>
      <p:bldP spid="39" grpId="0"/>
      <p:bldP spid="40" grpId="0" animBg="1"/>
      <p:bldP spid="41" grpId="0" animBg="1"/>
      <p:bldP spid="47" grpId="0" animBg="1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D18E-2438-CE49-8344-17722818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616C-1A6C-A945-9B87-45514960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1062"/>
            <a:ext cx="10515600" cy="4351338"/>
          </a:xfrm>
        </p:spPr>
        <p:txBody>
          <a:bodyPr/>
          <a:lstStyle/>
          <a:p>
            <a:r>
              <a:rPr lang="en-US" dirty="0"/>
              <a:t>Only works when each pipeline stage is about the same speed </a:t>
            </a:r>
          </a:p>
          <a:p>
            <a:r>
              <a:rPr lang="en-US" dirty="0"/>
              <a:t>Limited parallelism as most pipelines are short</a:t>
            </a:r>
          </a:p>
          <a:p>
            <a:r>
              <a:rPr lang="en-US" dirty="0"/>
              <a:t>Inputs to stage i+1 depend on stage </a:t>
            </a:r>
            <a:r>
              <a:rPr lang="en-US" dirty="0" err="1"/>
              <a:t>i</a:t>
            </a:r>
            <a:r>
              <a:rPr lang="en-US" dirty="0"/>
              <a:t> </a:t>
            </a:r>
          </a:p>
          <a:p>
            <a:r>
              <a:rPr lang="en-US" dirty="0"/>
              <a:t>If stage </a:t>
            </a:r>
            <a:r>
              <a:rPr lang="en-US" dirty="0" err="1"/>
              <a:t>i</a:t>
            </a:r>
            <a:r>
              <a:rPr lang="en-US" dirty="0"/>
              <a:t> blocks (i.e., sorts), breaks pipeline  </a:t>
            </a:r>
          </a:p>
          <a:p>
            <a:endParaRPr lang="en-US" dirty="0"/>
          </a:p>
          <a:p>
            <a:r>
              <a:rPr lang="en-US" dirty="0"/>
              <a:t>As a result, partitioned parallelism is the primary way database systems scale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0FF70-581C-AC45-B38D-8DFAD9B1B0D9}"/>
              </a:ext>
            </a:extLst>
          </p:cNvPr>
          <p:cNvSpPr txBox="1"/>
          <p:nvPr/>
        </p:nvSpPr>
        <p:spPr>
          <a:xfrm>
            <a:off x="3311236" y="173335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A15972-226D-9746-8889-AB15FCB6BF76}"/>
              </a:ext>
            </a:extLst>
          </p:cNvPr>
          <p:cNvSpPr/>
          <p:nvPr/>
        </p:nvSpPr>
        <p:spPr>
          <a:xfrm>
            <a:off x="4303568" y="1690688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C201CF-26E7-B14F-80FC-7467AE28692D}"/>
              </a:ext>
            </a:extLst>
          </p:cNvPr>
          <p:cNvSpPr/>
          <p:nvPr/>
        </p:nvSpPr>
        <p:spPr>
          <a:xfrm>
            <a:off x="6579178" y="1690688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DB890E-5E97-9D4A-8824-FA34B5B3F20D}"/>
              </a:ext>
            </a:extLst>
          </p:cNvPr>
          <p:cNvCxnSpPr>
            <a:endCxn id="5" idx="1"/>
          </p:cNvCxnSpPr>
          <p:nvPr/>
        </p:nvCxnSpPr>
        <p:spPr>
          <a:xfrm>
            <a:off x="3596987" y="1918024"/>
            <a:ext cx="706581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B9895A-4146-9040-9E8F-4BA9F0F33628}"/>
              </a:ext>
            </a:extLst>
          </p:cNvPr>
          <p:cNvCxnSpPr/>
          <p:nvPr/>
        </p:nvCxnSpPr>
        <p:spPr>
          <a:xfrm>
            <a:off x="5846617" y="1916760"/>
            <a:ext cx="706581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0B4334-62CF-3446-B727-E00691A7F6ED}"/>
              </a:ext>
            </a:extLst>
          </p:cNvPr>
          <p:cNvSpPr txBox="1"/>
          <p:nvPr/>
        </p:nvSpPr>
        <p:spPr>
          <a:xfrm>
            <a:off x="4378900" y="2178209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3917C4-59AC-0244-A9F9-C6E1F1D47DAC}"/>
              </a:ext>
            </a:extLst>
          </p:cNvPr>
          <p:cNvSpPr txBox="1"/>
          <p:nvPr/>
        </p:nvSpPr>
        <p:spPr>
          <a:xfrm>
            <a:off x="6680484" y="2147888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2</a:t>
            </a:r>
          </a:p>
        </p:txBody>
      </p:sp>
    </p:spTree>
    <p:extLst>
      <p:ext uri="{BB962C8B-B14F-4D97-AF65-F5344CB8AC3E}">
        <p14:creationId xmlns:p14="http://schemas.microsoft.com/office/powerpoint/2010/main" val="332757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660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b="1" dirty="0"/>
              <a:t>Random / Round Robin</a:t>
            </a:r>
          </a:p>
          <a:p>
            <a:pPr marL="809625" lvl="1" indent="-349250"/>
            <a:r>
              <a:rPr lang="en-US" dirty="0"/>
              <a:t>Evenly distributes data (no skew)</a:t>
            </a:r>
          </a:p>
          <a:p>
            <a:pPr marL="809625" lvl="1" indent="-349250"/>
            <a:r>
              <a:rPr lang="en-US" dirty="0"/>
              <a:t>Requires us to repartition for joins</a:t>
            </a:r>
          </a:p>
          <a:p>
            <a:r>
              <a:rPr lang="en-US" sz="2400" b="1" dirty="0"/>
              <a:t>Range partitioning</a:t>
            </a:r>
          </a:p>
          <a:p>
            <a:pPr marL="809625" lvl="1" indent="-285750"/>
            <a:r>
              <a:rPr lang="en-US" dirty="0"/>
              <a:t>Allows us to perform joins without repartitioning, when tables are partitioned on join attributes</a:t>
            </a:r>
          </a:p>
          <a:p>
            <a:pPr marL="809625" lvl="1" indent="-285750"/>
            <a:r>
              <a:rPr lang="en-US" dirty="0"/>
              <a:t>Subject to skew</a:t>
            </a:r>
          </a:p>
          <a:p>
            <a:r>
              <a:rPr lang="en-US" sz="2400" b="1" dirty="0"/>
              <a:t>Hash partitioning</a:t>
            </a:r>
          </a:p>
          <a:p>
            <a:pPr marL="800100" lvl="2" indent="-342900"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2400" dirty="0"/>
              <a:t>Allows us to perform joins without repartitioning, when tables are partitioned on join attributes</a:t>
            </a:r>
          </a:p>
          <a:p>
            <a:pPr marL="800100" lvl="2" indent="-342900"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2400" dirty="0"/>
              <a:t>Only subject to skew when there are many duplicate values</a:t>
            </a:r>
          </a:p>
        </p:txBody>
      </p:sp>
    </p:spTree>
    <p:extLst>
      <p:ext uri="{BB962C8B-B14F-4D97-AF65-F5344CB8AC3E}">
        <p14:creationId xmlns:p14="http://schemas.microsoft.com/office/powerpoint/2010/main" val="77064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2A88-0B3F-5844-9461-FA532FD1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Partitioning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0D1E8E-4EA0-4B47-83F3-CD4DB1FFA51D}"/>
              </a:ext>
            </a:extLst>
          </p:cNvPr>
          <p:cNvSpPr/>
          <p:nvPr/>
        </p:nvSpPr>
        <p:spPr>
          <a:xfrm>
            <a:off x="6673516" y="1925053"/>
            <a:ext cx="2213811" cy="83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B37C3-B927-E041-999F-44B6048BF511}"/>
              </a:ext>
            </a:extLst>
          </p:cNvPr>
          <p:cNvSpPr/>
          <p:nvPr/>
        </p:nvSpPr>
        <p:spPr>
          <a:xfrm>
            <a:off x="6673516" y="3344780"/>
            <a:ext cx="2213811" cy="83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F819C-421B-4A40-ADE4-AE2238AA0219}"/>
              </a:ext>
            </a:extLst>
          </p:cNvPr>
          <p:cNvSpPr/>
          <p:nvPr/>
        </p:nvSpPr>
        <p:spPr>
          <a:xfrm>
            <a:off x="6673515" y="5434096"/>
            <a:ext cx="2213811" cy="83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4BCEC-404B-2D4B-9DD4-E81B9AFCBBF0}"/>
              </a:ext>
            </a:extLst>
          </p:cNvPr>
          <p:cNvSpPr txBox="1"/>
          <p:nvPr/>
        </p:nvSpPr>
        <p:spPr>
          <a:xfrm>
            <a:off x="7562484" y="4579841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35976F50-DEEF-4548-B533-D839D394F4E5}"/>
              </a:ext>
            </a:extLst>
          </p:cNvPr>
          <p:cNvSpPr/>
          <p:nvPr/>
        </p:nvSpPr>
        <p:spPr>
          <a:xfrm>
            <a:off x="2518610" y="3128199"/>
            <a:ext cx="2245895" cy="1379453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66D25-0A22-B44D-BD06-5183491454A6}"/>
              </a:ext>
            </a:extLst>
          </p:cNvPr>
          <p:cNvCxnSpPr>
            <a:stCxn id="8" idx="4"/>
            <a:endCxn id="4" idx="1"/>
          </p:cNvCxnSpPr>
          <p:nvPr/>
        </p:nvCxnSpPr>
        <p:spPr>
          <a:xfrm flipV="1">
            <a:off x="4764505" y="2342148"/>
            <a:ext cx="1909011" cy="1475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2A9965-5508-E949-8317-02C666FCE2E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764505" y="3761875"/>
            <a:ext cx="1909011" cy="76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C763E8-E298-5A42-8E77-63BDEF732D7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764505" y="3839869"/>
            <a:ext cx="1909010" cy="2011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9A48DB-AF86-0A4D-B4BA-2633857E9A1B}"/>
              </a:ext>
            </a:extLst>
          </p:cNvPr>
          <p:cNvSpPr txBox="1"/>
          <p:nvPr/>
        </p:nvSpPr>
        <p:spPr>
          <a:xfrm>
            <a:off x="9625264" y="1582340"/>
            <a:ext cx="23421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venir Book" panose="02000503020000020003" pitchFamily="2" charset="0"/>
              </a:rPr>
              <a:t>Advantages: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Each partition has the same number of records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u="sng" dirty="0">
                <a:latin typeface="Avenir Book" panose="02000503020000020003" pitchFamily="2" charset="0"/>
              </a:rPr>
              <a:t>Disadvantage: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No ability to push down predicates to filter out some partitions</a:t>
            </a:r>
          </a:p>
        </p:txBody>
      </p:sp>
    </p:spTree>
    <p:extLst>
      <p:ext uri="{BB962C8B-B14F-4D97-AF65-F5344CB8AC3E}">
        <p14:creationId xmlns:p14="http://schemas.microsoft.com/office/powerpoint/2010/main" val="23465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4943-90E9-F949-BBD5-02AF9435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0266-5EF2-A74F-9FFB-41549663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1860"/>
            <a:ext cx="9958754" cy="49510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happens during crash:</a:t>
            </a:r>
          </a:p>
          <a:p>
            <a:pPr lvl="1"/>
            <a:r>
              <a:rPr lang="en-US" dirty="0"/>
              <a:t>Memory is reset</a:t>
            </a:r>
          </a:p>
          <a:p>
            <a:pPr lvl="1"/>
            <a:r>
              <a:rPr lang="en-US" dirty="0"/>
              <a:t>State on disk persists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After a crash, recovery ensures:</a:t>
            </a:r>
          </a:p>
          <a:p>
            <a:pPr lvl="1"/>
            <a:r>
              <a:rPr lang="en-US" b="1" dirty="0"/>
              <a:t>Atomicity: </a:t>
            </a:r>
            <a:r>
              <a:rPr lang="en-US" dirty="0"/>
              <a:t>partially finished </a:t>
            </a:r>
            <a:r>
              <a:rPr lang="en-US" dirty="0" err="1"/>
              <a:t>xactions</a:t>
            </a:r>
            <a:r>
              <a:rPr lang="en-US" dirty="0"/>
              <a:t> are rolled back</a:t>
            </a:r>
          </a:p>
          <a:p>
            <a:pPr lvl="1"/>
            <a:r>
              <a:rPr lang="en-US" b="1" dirty="0"/>
              <a:t>Durability</a:t>
            </a:r>
            <a:r>
              <a:rPr lang="en-US" dirty="0"/>
              <a:t>: committed </a:t>
            </a:r>
            <a:r>
              <a:rPr lang="en-US" dirty="0" err="1"/>
              <a:t>xactions</a:t>
            </a:r>
            <a:r>
              <a:rPr lang="en-US" dirty="0"/>
              <a:t> are on stable storage (disk)</a:t>
            </a:r>
          </a:p>
          <a:p>
            <a:pPr lvl="1"/>
            <a:endParaRPr lang="en-US" dirty="0"/>
          </a:p>
          <a:p>
            <a:r>
              <a:rPr lang="en-US" dirty="0"/>
              <a:t>Brings database into a transaction consistent state, where committed transactions are fully reflected, and uncommitted transactions are completely undone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23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A687-4FC8-1A41-9CE5-72870C2F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Partitioning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37F86855-44D0-DC49-ACC5-E42E1C4F8D56}"/>
              </a:ext>
            </a:extLst>
          </p:cNvPr>
          <p:cNvSpPr/>
          <p:nvPr/>
        </p:nvSpPr>
        <p:spPr>
          <a:xfrm>
            <a:off x="2550694" y="2366031"/>
            <a:ext cx="2245895" cy="2816964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2C895D-2639-F545-ACFC-1934F563EE06}"/>
              </a:ext>
            </a:extLst>
          </p:cNvPr>
          <p:cNvSpPr txBox="1"/>
          <p:nvPr/>
        </p:nvSpPr>
        <p:spPr>
          <a:xfrm>
            <a:off x="697830" y="218136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 A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EE077D-7ECB-2041-97B8-4B543A23AD8A}"/>
              </a:ext>
            </a:extLst>
          </p:cNvPr>
          <p:cNvGrpSpPr/>
          <p:nvPr/>
        </p:nvGrpSpPr>
        <p:grpSpPr>
          <a:xfrm>
            <a:off x="1351548" y="1925053"/>
            <a:ext cx="7535779" cy="1291390"/>
            <a:chOff x="1351548" y="1925053"/>
            <a:chExt cx="7535779" cy="129139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B8281B-1E30-C345-9FD7-A6B633579D89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4796587" y="2342148"/>
              <a:ext cx="1876929" cy="7077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B909966-B060-F742-9DBF-94FCD6AC4022}"/>
                </a:ext>
              </a:extLst>
            </p:cNvPr>
            <p:cNvGrpSpPr/>
            <p:nvPr/>
          </p:nvGrpSpPr>
          <p:grpSpPr>
            <a:xfrm>
              <a:off x="1351548" y="1925053"/>
              <a:ext cx="7535779" cy="1291390"/>
              <a:chOff x="1351548" y="1925053"/>
              <a:chExt cx="7535779" cy="129139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AA019A4-9F4B-C940-A5C9-59F984830527}"/>
                  </a:ext>
                </a:extLst>
              </p:cNvPr>
              <p:cNvSpPr/>
              <p:nvPr/>
            </p:nvSpPr>
            <p:spPr>
              <a:xfrm>
                <a:off x="6673516" y="1925053"/>
                <a:ext cx="2213811" cy="834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Partition 1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9950EA0-997D-404B-BC04-231A3CCA23B4}"/>
                  </a:ext>
                </a:extLst>
              </p:cNvPr>
              <p:cNvCxnSpPr/>
              <p:nvPr/>
            </p:nvCxnSpPr>
            <p:spPr>
              <a:xfrm>
                <a:off x="2550693" y="3216443"/>
                <a:ext cx="224589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3E7892-AD00-CE46-8247-BD9FB1D25528}"/>
                  </a:ext>
                </a:extLst>
              </p:cNvPr>
              <p:cNvSpPr txBox="1"/>
              <p:nvPr/>
            </p:nvSpPr>
            <p:spPr>
              <a:xfrm>
                <a:off x="1351548" y="278121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&lt; 10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65E777D-1CC6-1446-BB5B-99118195FC30}"/>
              </a:ext>
            </a:extLst>
          </p:cNvPr>
          <p:cNvGrpSpPr/>
          <p:nvPr/>
        </p:nvGrpSpPr>
        <p:grpSpPr>
          <a:xfrm>
            <a:off x="1351548" y="3237880"/>
            <a:ext cx="7535779" cy="941090"/>
            <a:chOff x="1351548" y="3237880"/>
            <a:chExt cx="7535779" cy="9410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74BBBC-21D9-664D-9C5C-21F346F6A9AB}"/>
                </a:ext>
              </a:extLst>
            </p:cNvPr>
            <p:cNvSpPr/>
            <p:nvPr/>
          </p:nvSpPr>
          <p:spPr>
            <a:xfrm>
              <a:off x="6673516" y="3344780"/>
              <a:ext cx="2213811" cy="834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Partition 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D375B0-2B8E-8845-89AF-F35AEF6F692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796587" y="3467005"/>
              <a:ext cx="1876929" cy="2948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B9F0978-1DCC-8842-B8F1-473ED22D519E}"/>
                </a:ext>
              </a:extLst>
            </p:cNvPr>
            <p:cNvCxnSpPr/>
            <p:nvPr/>
          </p:nvCxnSpPr>
          <p:spPr>
            <a:xfrm>
              <a:off x="2550693" y="3601454"/>
              <a:ext cx="2245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98CF47-F4A8-574C-88DB-835A04A79D81}"/>
                </a:ext>
              </a:extLst>
            </p:cNvPr>
            <p:cNvSpPr txBox="1"/>
            <p:nvPr/>
          </p:nvSpPr>
          <p:spPr>
            <a:xfrm>
              <a:off x="1351548" y="323788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 &lt; A &lt; 17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FFB137C-9C42-A244-9C68-6E4A7DEAE8DA}"/>
              </a:ext>
            </a:extLst>
          </p:cNvPr>
          <p:cNvGrpSpPr/>
          <p:nvPr/>
        </p:nvGrpSpPr>
        <p:grpSpPr>
          <a:xfrm>
            <a:off x="1191808" y="4157381"/>
            <a:ext cx="7695518" cy="2110905"/>
            <a:chOff x="1191808" y="4157381"/>
            <a:chExt cx="7695518" cy="21109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51978E-5F63-3A45-BCEB-20A433DA9262}"/>
                </a:ext>
              </a:extLst>
            </p:cNvPr>
            <p:cNvSpPr txBox="1"/>
            <p:nvPr/>
          </p:nvSpPr>
          <p:spPr>
            <a:xfrm>
              <a:off x="7562484" y="4579841"/>
              <a:ext cx="1324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A90585E-9973-EE4C-A0D9-627D5959159F}"/>
                </a:ext>
              </a:extLst>
            </p:cNvPr>
            <p:cNvGrpSpPr/>
            <p:nvPr/>
          </p:nvGrpSpPr>
          <p:grpSpPr>
            <a:xfrm>
              <a:off x="1191808" y="4157381"/>
              <a:ext cx="7695518" cy="2110905"/>
              <a:chOff x="1191808" y="4157381"/>
              <a:chExt cx="7695518" cy="211090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BBD856-E3B3-4749-9137-E4C794FC3C24}"/>
                  </a:ext>
                </a:extLst>
              </p:cNvPr>
              <p:cNvSpPr/>
              <p:nvPr/>
            </p:nvSpPr>
            <p:spPr>
              <a:xfrm>
                <a:off x="6673515" y="5434096"/>
                <a:ext cx="2213811" cy="834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Partition 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7CFD184-20E2-C94F-9F7C-21CF3AB615CB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4796587" y="4764507"/>
                <a:ext cx="1876928" cy="108668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DA32905-12F9-3146-A850-734A8A46195B}"/>
                  </a:ext>
                </a:extLst>
              </p:cNvPr>
              <p:cNvCxnSpPr/>
              <p:nvPr/>
            </p:nvCxnSpPr>
            <p:spPr>
              <a:xfrm>
                <a:off x="2550692" y="4595884"/>
                <a:ext cx="224589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8387B0-2BF9-FA45-AF39-DDBC8CB5EC20}"/>
                  </a:ext>
                </a:extLst>
              </p:cNvPr>
              <p:cNvSpPr txBox="1"/>
              <p:nvPr/>
            </p:nvSpPr>
            <p:spPr>
              <a:xfrm rot="5400000">
                <a:off x="3121189" y="4588969"/>
                <a:ext cx="13248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400" dirty="0">
                    <a:solidFill>
                      <a:schemeClr val="bg1"/>
                    </a:solidFill>
                  </a:rPr>
                  <a:t>…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72FA50-E088-F743-96FC-41767339862B}"/>
                  </a:ext>
                </a:extLst>
              </p:cNvPr>
              <p:cNvSpPr txBox="1"/>
              <p:nvPr/>
            </p:nvSpPr>
            <p:spPr>
              <a:xfrm>
                <a:off x="1191808" y="459291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98 &lt; A &lt; 109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83D330F-8EBE-BE4E-A776-851FF48148E3}"/>
              </a:ext>
            </a:extLst>
          </p:cNvPr>
          <p:cNvSpPr txBox="1"/>
          <p:nvPr/>
        </p:nvSpPr>
        <p:spPr>
          <a:xfrm>
            <a:off x="9625264" y="1582340"/>
            <a:ext cx="23421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venir Book" panose="02000503020000020003" pitchFamily="2" charset="0"/>
              </a:rPr>
              <a:t>Advantages: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Easy to push down predicates (on partitioning attribute)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u="sng" dirty="0">
                <a:latin typeface="Avenir Book" panose="02000503020000020003" pitchFamily="2" charset="0"/>
              </a:rPr>
              <a:t>Disadvantage: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Difficult to ensure equal sized partitions, particularly in the face of inserts and skewed data</a:t>
            </a:r>
          </a:p>
        </p:txBody>
      </p:sp>
    </p:spTree>
    <p:extLst>
      <p:ext uri="{BB962C8B-B14F-4D97-AF65-F5344CB8AC3E}">
        <p14:creationId xmlns:p14="http://schemas.microsoft.com/office/powerpoint/2010/main" val="405194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5075-9B71-5B4A-8F19-AC30B204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Partitioning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1B8F0-C3B6-E94D-8E52-0BC0D85B71C3}"/>
              </a:ext>
            </a:extLst>
          </p:cNvPr>
          <p:cNvSpPr/>
          <p:nvPr/>
        </p:nvSpPr>
        <p:spPr>
          <a:xfrm>
            <a:off x="6673516" y="1925053"/>
            <a:ext cx="2213811" cy="83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77A8F-6E31-1145-BBA6-9A7D6B1F480E}"/>
              </a:ext>
            </a:extLst>
          </p:cNvPr>
          <p:cNvSpPr/>
          <p:nvPr/>
        </p:nvSpPr>
        <p:spPr>
          <a:xfrm>
            <a:off x="6673516" y="3344780"/>
            <a:ext cx="2213811" cy="83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DE0F7-815F-A146-92BC-C75A7824838E}"/>
              </a:ext>
            </a:extLst>
          </p:cNvPr>
          <p:cNvSpPr/>
          <p:nvPr/>
        </p:nvSpPr>
        <p:spPr>
          <a:xfrm>
            <a:off x="6673515" y="5434096"/>
            <a:ext cx="2213811" cy="83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6EC14-2151-1B4C-85D0-EBA0E2EE7EF8}"/>
              </a:ext>
            </a:extLst>
          </p:cNvPr>
          <p:cNvSpPr txBox="1"/>
          <p:nvPr/>
        </p:nvSpPr>
        <p:spPr>
          <a:xfrm>
            <a:off x="7562484" y="4579841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A6258741-6439-EB4A-9A93-D0533FD6178C}"/>
              </a:ext>
            </a:extLst>
          </p:cNvPr>
          <p:cNvSpPr/>
          <p:nvPr/>
        </p:nvSpPr>
        <p:spPr>
          <a:xfrm>
            <a:off x="2518610" y="3128199"/>
            <a:ext cx="2245895" cy="1379453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8361FC-1847-3D4D-8E01-48F9DF53D975}"/>
              </a:ext>
            </a:extLst>
          </p:cNvPr>
          <p:cNvCxnSpPr>
            <a:stCxn id="9" idx="4"/>
            <a:endCxn id="5" idx="1"/>
          </p:cNvCxnSpPr>
          <p:nvPr/>
        </p:nvCxnSpPr>
        <p:spPr>
          <a:xfrm flipV="1">
            <a:off x="4764505" y="2342148"/>
            <a:ext cx="1909011" cy="1475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7254D8-5740-E04C-A445-211BC50A21A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764505" y="3761875"/>
            <a:ext cx="1909011" cy="76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DF201C-9716-AC45-9EC5-7E52D2B8D2A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64505" y="3839869"/>
            <a:ext cx="1909010" cy="2011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1683D0-E00A-664D-B516-421FF833940F}"/>
              </a:ext>
            </a:extLst>
          </p:cNvPr>
          <p:cNvSpPr txBox="1"/>
          <p:nvPr/>
        </p:nvSpPr>
        <p:spPr>
          <a:xfrm>
            <a:off x="6423494" y="1540074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H(T.A)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42108-23A3-D143-94CF-50E94D83366A}"/>
              </a:ext>
            </a:extLst>
          </p:cNvPr>
          <p:cNvSpPr txBox="1"/>
          <p:nvPr/>
        </p:nvSpPr>
        <p:spPr>
          <a:xfrm>
            <a:off x="6423494" y="2991672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H(T.A)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64C11-5CE3-6745-89D0-5CAB7C1B4282}"/>
              </a:ext>
            </a:extLst>
          </p:cNvPr>
          <p:cNvSpPr txBox="1"/>
          <p:nvPr/>
        </p:nvSpPr>
        <p:spPr>
          <a:xfrm>
            <a:off x="6423494" y="4973053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H(T.A) =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5E243-700D-524F-A413-695AE2FE0309}"/>
              </a:ext>
            </a:extLst>
          </p:cNvPr>
          <p:cNvSpPr txBox="1"/>
          <p:nvPr/>
        </p:nvSpPr>
        <p:spPr>
          <a:xfrm>
            <a:off x="838200" y="1430715"/>
            <a:ext cx="4696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Book" panose="02000503020000020003" pitchFamily="2" charset="0"/>
              </a:rPr>
              <a:t>H(T.A) is a hash function mapping from each record in T to its partition, based on value of attribute 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47109C-80F5-8C48-8F30-1505C3BF125F}"/>
              </a:ext>
            </a:extLst>
          </p:cNvPr>
          <p:cNvSpPr txBox="1"/>
          <p:nvPr/>
        </p:nvSpPr>
        <p:spPr>
          <a:xfrm>
            <a:off x="9581148" y="1298870"/>
            <a:ext cx="23421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venir Book" panose="02000503020000020003" pitchFamily="2" charset="0"/>
              </a:rPr>
              <a:t>Advantages: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Each partition has about the same number of records, unless one value is very frequent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Possible to push down equality predicates on partitioning attribute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u="sng" dirty="0">
                <a:latin typeface="Avenir Book" panose="02000503020000020003" pitchFamily="2" charset="0"/>
              </a:rPr>
              <a:t>Disadvantages: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Can’t push down range predicates</a:t>
            </a:r>
          </a:p>
        </p:txBody>
      </p:sp>
    </p:spTree>
    <p:extLst>
      <p:ext uri="{BB962C8B-B14F-4D97-AF65-F5344CB8AC3E}">
        <p14:creationId xmlns:p14="http://schemas.microsoft.com/office/powerpoint/2010/main" val="2935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92C6-25C6-554B-BD4B-318DB84D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Operations in a Partitioned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3B7A-0BB5-F146-A205-D8F69E3C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2747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SELECT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Trivial to “push down” to each worker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Depending on partitioning attribute, may be able to skip some partitions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PROJECT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Assuming all columns are on each node, nothing to be done</a:t>
            </a:r>
          </a:p>
          <a:p>
            <a:pPr>
              <a:lnSpc>
                <a:spcPct val="110000"/>
              </a:lnSpc>
            </a:pPr>
            <a:r>
              <a:rPr lang="en-US" b="1" dirty="0"/>
              <a:t>JOIN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Depending on data partitioning, may be able to process partitions individually and then merge, or may need to repartition</a:t>
            </a:r>
          </a:p>
          <a:p>
            <a:pPr>
              <a:lnSpc>
                <a:spcPct val="110000"/>
              </a:lnSpc>
            </a:pPr>
            <a:r>
              <a:rPr lang="en-US" b="1" dirty="0"/>
              <a:t>AGGREGATE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Partially aggregate data at each node, merge final result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75" y="307224"/>
            <a:ext cx="10515600" cy="1325563"/>
          </a:xfrm>
        </p:spPr>
        <p:txBody>
          <a:bodyPr/>
          <a:lstStyle/>
          <a:p>
            <a:r>
              <a:rPr lang="en-US" dirty="0"/>
              <a:t>Join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75" y="1632787"/>
            <a:ext cx="11518230" cy="4639676"/>
          </a:xfrm>
        </p:spPr>
        <p:txBody>
          <a:bodyPr>
            <a:normAutofit/>
          </a:bodyPr>
          <a:lstStyle/>
          <a:p>
            <a:r>
              <a:rPr lang="en-US" sz="3200" dirty="0"/>
              <a:t>If tables are partitioned on same attribute, just run local joins</a:t>
            </a:r>
          </a:p>
          <a:p>
            <a:pPr lvl="1"/>
            <a:r>
              <a:rPr lang="en-US" sz="2800" dirty="0"/>
              <a:t>Also, if one table is replicated, no need to join</a:t>
            </a:r>
          </a:p>
          <a:p>
            <a:r>
              <a:rPr lang="en-US" sz="3200" dirty="0"/>
              <a:t>Otherwise, several options: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Collect all tables at one node</a:t>
            </a:r>
          </a:p>
          <a:p>
            <a:pPr lvl="2"/>
            <a:r>
              <a:rPr lang="en-US" sz="2400" dirty="0"/>
              <a:t>Inferior except in extreme cases, i.e., very small tables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Re-partition one or both tables – “shuffle join”</a:t>
            </a:r>
          </a:p>
          <a:p>
            <a:pPr lvl="2"/>
            <a:r>
              <a:rPr lang="en-US" sz="2400" dirty="0"/>
              <a:t>Depending on initial partitioning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Replicate (smaller) table on all nodes</a:t>
            </a:r>
          </a:p>
        </p:txBody>
      </p:sp>
    </p:spTree>
    <p:extLst>
      <p:ext uri="{BB962C8B-B14F-4D97-AF65-F5344CB8AC3E}">
        <p14:creationId xmlns:p14="http://schemas.microsoft.com/office/powerpoint/2010/main" val="1437700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3" y="32447"/>
            <a:ext cx="10515600" cy="1325563"/>
          </a:xfrm>
        </p:spPr>
        <p:txBody>
          <a:bodyPr/>
          <a:lstStyle/>
          <a:p>
            <a:r>
              <a:rPr lang="en-US" dirty="0"/>
              <a:t>Table Pre-Partitioned on Join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39" y="1046411"/>
            <a:ext cx="11527577" cy="4351338"/>
          </a:xfrm>
        </p:spPr>
        <p:txBody>
          <a:bodyPr/>
          <a:lstStyle/>
          <a:p>
            <a:r>
              <a:rPr lang="en-US" dirty="0"/>
              <a:t>Suppose we have hashed A on a, using hash function F to get F(</a:t>
            </a:r>
            <a:r>
              <a:rPr lang="en-US" dirty="0" err="1"/>
              <a:t>A.a</a:t>
            </a:r>
            <a:r>
              <a:rPr lang="en-US" dirty="0"/>
              <a:t>) </a:t>
            </a:r>
            <a:r>
              <a:rPr lang="en-US" dirty="0">
                <a:sym typeface="Wingdings"/>
              </a:rPr>
              <a:t> 1..n (n = # machines)</a:t>
            </a:r>
          </a:p>
          <a:p>
            <a:r>
              <a:rPr lang="en-US" dirty="0">
                <a:sym typeface="Wingdings"/>
              </a:rPr>
              <a:t>Also hash B on b using </a:t>
            </a:r>
            <a:r>
              <a:rPr lang="en-US" i="1" dirty="0">
                <a:sym typeface="Wingdings"/>
              </a:rPr>
              <a:t>same</a:t>
            </a:r>
            <a:r>
              <a:rPr lang="en-US" dirty="0">
                <a:sym typeface="Wingdings"/>
              </a:rPr>
              <a:t> F</a:t>
            </a:r>
          </a:p>
          <a:p>
            <a:r>
              <a:rPr lang="en-US" dirty="0"/>
              <a:t>Query: SELECT * FROM A,B WHERE </a:t>
            </a:r>
            <a:r>
              <a:rPr lang="en-US" dirty="0" err="1"/>
              <a:t>A.a</a:t>
            </a:r>
            <a:r>
              <a:rPr lang="en-US" dirty="0"/>
              <a:t> = </a:t>
            </a:r>
            <a:r>
              <a:rPr lang="en-US" dirty="0" err="1"/>
              <a:t>B.b</a:t>
            </a:r>
            <a:endParaRPr lang="en-US" dirty="0"/>
          </a:p>
          <a:p>
            <a:endParaRPr lang="en-US" dirty="0">
              <a:sym typeface="Wingdings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890246" y="4684080"/>
            <a:ext cx="1842247" cy="1749907"/>
            <a:chOff x="766481" y="4502976"/>
            <a:chExt cx="1842247" cy="1749907"/>
          </a:xfrm>
        </p:grpSpPr>
        <p:sp>
          <p:nvSpPr>
            <p:cNvPr id="14" name="Rectangle 13"/>
            <p:cNvSpPr/>
            <p:nvPr/>
          </p:nvSpPr>
          <p:spPr>
            <a:xfrm>
              <a:off x="766481" y="4502977"/>
              <a:ext cx="1842247" cy="17499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954741" y="5432612"/>
              <a:ext cx="564777" cy="6723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A2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1845609" y="5432612"/>
              <a:ext cx="564777" cy="6723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85047" y="4502976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10" name="Straight Arrow Connector 9"/>
            <p:cNvCxnSpPr>
              <a:stCxn id="6" idx="1"/>
              <a:endCxn id="8" idx="2"/>
            </p:cNvCxnSpPr>
            <p:nvPr/>
          </p:nvCxnSpPr>
          <p:spPr>
            <a:xfrm flipV="1">
              <a:off x="1237130" y="5087751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1"/>
              <a:endCxn id="8" idx="2"/>
            </p:cNvCxnSpPr>
            <p:nvPr/>
          </p:nvCxnSpPr>
          <p:spPr>
            <a:xfrm flipH="1" flipV="1">
              <a:off x="1689287" y="5087751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429433" y="4684080"/>
            <a:ext cx="1842247" cy="1749907"/>
            <a:chOff x="766481" y="4502976"/>
            <a:chExt cx="1842247" cy="1749907"/>
          </a:xfrm>
        </p:grpSpPr>
        <p:sp>
          <p:nvSpPr>
            <p:cNvPr id="19" name="Rectangle 18"/>
            <p:cNvSpPr/>
            <p:nvPr/>
          </p:nvSpPr>
          <p:spPr>
            <a:xfrm>
              <a:off x="766481" y="4502977"/>
              <a:ext cx="1842247" cy="17499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an 19"/>
            <p:cNvSpPr/>
            <p:nvPr/>
          </p:nvSpPr>
          <p:spPr>
            <a:xfrm>
              <a:off x="954741" y="5432612"/>
              <a:ext cx="564777" cy="6723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A1</a:t>
              </a:r>
            </a:p>
          </p:txBody>
        </p:sp>
        <p:sp>
          <p:nvSpPr>
            <p:cNvPr id="21" name="Can 20"/>
            <p:cNvSpPr/>
            <p:nvPr/>
          </p:nvSpPr>
          <p:spPr>
            <a:xfrm>
              <a:off x="1845609" y="5432612"/>
              <a:ext cx="564777" cy="6723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85047" y="4502976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23" name="Straight Arrow Connector 22"/>
            <p:cNvCxnSpPr>
              <a:stCxn id="20" idx="1"/>
              <a:endCxn id="22" idx="2"/>
            </p:cNvCxnSpPr>
            <p:nvPr/>
          </p:nvCxnSpPr>
          <p:spPr>
            <a:xfrm flipV="1">
              <a:off x="1237130" y="5087751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1" idx="1"/>
              <a:endCxn id="22" idx="2"/>
            </p:cNvCxnSpPr>
            <p:nvPr/>
          </p:nvCxnSpPr>
          <p:spPr>
            <a:xfrm flipH="1" flipV="1">
              <a:off x="1689287" y="5087751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969625" y="4738762"/>
            <a:ext cx="1842247" cy="1749907"/>
            <a:chOff x="766481" y="4502976"/>
            <a:chExt cx="1842247" cy="1749907"/>
          </a:xfrm>
        </p:grpSpPr>
        <p:sp>
          <p:nvSpPr>
            <p:cNvPr id="26" name="Rectangle 25"/>
            <p:cNvSpPr/>
            <p:nvPr/>
          </p:nvSpPr>
          <p:spPr>
            <a:xfrm>
              <a:off x="766481" y="4502977"/>
              <a:ext cx="1842247" cy="17499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n 26"/>
            <p:cNvSpPr/>
            <p:nvPr/>
          </p:nvSpPr>
          <p:spPr>
            <a:xfrm>
              <a:off x="954741" y="5432612"/>
              <a:ext cx="564777" cy="6723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</a:t>
              </a:r>
            </a:p>
          </p:txBody>
        </p:sp>
        <p:sp>
          <p:nvSpPr>
            <p:cNvPr id="28" name="Can 27"/>
            <p:cNvSpPr/>
            <p:nvPr/>
          </p:nvSpPr>
          <p:spPr>
            <a:xfrm>
              <a:off x="1845609" y="5432612"/>
              <a:ext cx="564777" cy="6723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Bn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85047" y="4502976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30" name="Straight Arrow Connector 29"/>
            <p:cNvCxnSpPr>
              <a:stCxn id="27" idx="1"/>
              <a:endCxn id="29" idx="2"/>
            </p:cNvCxnSpPr>
            <p:nvPr/>
          </p:nvCxnSpPr>
          <p:spPr>
            <a:xfrm flipV="1">
              <a:off x="1237130" y="5087751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8" idx="1"/>
              <a:endCxn id="29" idx="2"/>
            </p:cNvCxnSpPr>
            <p:nvPr/>
          </p:nvCxnSpPr>
          <p:spPr>
            <a:xfrm flipH="1" flipV="1">
              <a:off x="1689287" y="5087751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748495" y="6409515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 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53583" y="6409515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57884" y="6488668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24523" y="5495966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392984" y="3475500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cxnSp>
        <p:nvCxnSpPr>
          <p:cNvPr id="37" name="Straight Arrow Connector 36"/>
          <p:cNvCxnSpPr>
            <a:stCxn id="22" idx="0"/>
            <a:endCxn id="36" idx="2"/>
          </p:cNvCxnSpPr>
          <p:nvPr/>
        </p:nvCxnSpPr>
        <p:spPr>
          <a:xfrm flipV="1">
            <a:off x="3352238" y="3932701"/>
            <a:ext cx="2778500" cy="75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0"/>
            <a:endCxn id="36" idx="2"/>
          </p:cNvCxnSpPr>
          <p:nvPr/>
        </p:nvCxnSpPr>
        <p:spPr>
          <a:xfrm flipV="1">
            <a:off x="5811370" y="3932700"/>
            <a:ext cx="319369" cy="75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0"/>
            <a:endCxn id="36" idx="2"/>
          </p:cNvCxnSpPr>
          <p:nvPr/>
        </p:nvCxnSpPr>
        <p:spPr>
          <a:xfrm flipH="1" flipV="1">
            <a:off x="6130738" y="3932700"/>
            <a:ext cx="2760010" cy="8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29433" y="4684080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2617693" y="5613716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A1</a:t>
            </a:r>
          </a:p>
        </p:txBody>
      </p:sp>
      <p:sp>
        <p:nvSpPr>
          <p:cNvPr id="14" name="Can 13"/>
          <p:cNvSpPr/>
          <p:nvPr/>
        </p:nvSpPr>
        <p:spPr>
          <a:xfrm>
            <a:off x="3508561" y="5613716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7" name="Straight Arrow Connector 16"/>
          <p:cNvCxnSpPr>
            <a:stCxn id="23" idx="1"/>
            <a:endCxn id="24" idx="2"/>
          </p:cNvCxnSpPr>
          <p:nvPr/>
        </p:nvCxnSpPr>
        <p:spPr>
          <a:xfrm flipH="1" flipV="1">
            <a:off x="3352239" y="5268855"/>
            <a:ext cx="438711" cy="34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8495" y="6409515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  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71940" y="4811654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70255" y="4720499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5258515" y="5650135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39" name="Can 38"/>
          <p:cNvSpPr/>
          <p:nvPr/>
        </p:nvSpPr>
        <p:spPr>
          <a:xfrm>
            <a:off x="6149383" y="5650135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993061" y="5305274"/>
            <a:ext cx="438711" cy="34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89317" y="6445934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12762" y="4848073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11077" y="4756918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7899337" y="5686554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</a:t>
            </a:r>
          </a:p>
        </p:txBody>
      </p:sp>
      <p:sp>
        <p:nvSpPr>
          <p:cNvPr id="46" name="Can 45"/>
          <p:cNvSpPr/>
          <p:nvPr/>
        </p:nvSpPr>
        <p:spPr>
          <a:xfrm>
            <a:off x="8790205" y="5686554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Bn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8633883" y="5341693"/>
            <a:ext cx="438711" cy="34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30139" y="6482353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953584" y="4884492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9B5A6DB-E48F-4A4D-B1A8-9ED9D20F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14" y="-294199"/>
            <a:ext cx="9737660" cy="1325563"/>
          </a:xfrm>
        </p:spPr>
        <p:txBody>
          <a:bodyPr/>
          <a:lstStyle/>
          <a:p>
            <a:r>
              <a:rPr lang="en-US" dirty="0"/>
              <a:t>Repartitioning Example – “Shuffle Join”</a:t>
            </a:r>
          </a:p>
        </p:txBody>
      </p:sp>
      <p:sp>
        <p:nvSpPr>
          <p:cNvPr id="23" name="Content Placeholder 32">
            <a:extLst>
              <a:ext uri="{FF2B5EF4-FFF2-40B4-BE49-F238E27FC236}">
                <a16:creationId xmlns:a16="http://schemas.microsoft.com/office/drawing/2014/main" id="{E4EA72D2-DE06-594F-9105-41D987628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52" y="743676"/>
            <a:ext cx="9308726" cy="928109"/>
          </a:xfrm>
        </p:spPr>
        <p:txBody>
          <a:bodyPr>
            <a:normAutofit/>
          </a:bodyPr>
          <a:lstStyle/>
          <a:p>
            <a:r>
              <a:rPr lang="en-US" sz="2400" dirty="0"/>
              <a:t>Suppose A pre-partitioned on a, but B needs to be repartitioned</a:t>
            </a:r>
          </a:p>
        </p:txBody>
      </p:sp>
    </p:spTree>
    <p:extLst>
      <p:ext uri="{BB962C8B-B14F-4D97-AF65-F5344CB8AC3E}">
        <p14:creationId xmlns:p14="http://schemas.microsoft.com/office/powerpoint/2010/main" val="185795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29433" y="4684080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2617693" y="5613716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A1</a:t>
            </a:r>
          </a:p>
        </p:txBody>
      </p:sp>
      <p:sp>
        <p:nvSpPr>
          <p:cNvPr id="14" name="Can 13"/>
          <p:cNvSpPr/>
          <p:nvPr/>
        </p:nvSpPr>
        <p:spPr>
          <a:xfrm>
            <a:off x="3508561" y="5613716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352239" y="5268855"/>
            <a:ext cx="438711" cy="34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8495" y="6409515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  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71940" y="4811654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70255" y="4720499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5258515" y="5650135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39" name="Can 38"/>
          <p:cNvSpPr/>
          <p:nvPr/>
        </p:nvSpPr>
        <p:spPr>
          <a:xfrm>
            <a:off x="6149383" y="5650135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993061" y="5305274"/>
            <a:ext cx="438711" cy="34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89317" y="6445934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12762" y="4848073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11077" y="4756918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7899337" y="5686554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</a:t>
            </a:r>
          </a:p>
        </p:txBody>
      </p:sp>
      <p:sp>
        <p:nvSpPr>
          <p:cNvPr id="46" name="Can 45"/>
          <p:cNvSpPr/>
          <p:nvPr/>
        </p:nvSpPr>
        <p:spPr>
          <a:xfrm>
            <a:off x="8790205" y="5686554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Bn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8633883" y="5341693"/>
            <a:ext cx="438711" cy="34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30139" y="6482353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953584" y="4884492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31115" y="2226296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an 55"/>
          <p:cNvSpPr/>
          <p:nvPr/>
        </p:nvSpPr>
        <p:spPr>
          <a:xfrm>
            <a:off x="2619375" y="3155932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A1</a:t>
            </a:r>
          </a:p>
        </p:txBody>
      </p:sp>
      <p:sp>
        <p:nvSpPr>
          <p:cNvPr id="57" name="Can 56"/>
          <p:cNvSpPr/>
          <p:nvPr/>
        </p:nvSpPr>
        <p:spPr>
          <a:xfrm>
            <a:off x="3510243" y="3155932"/>
            <a:ext cx="564777" cy="67235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50177" y="3951731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  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71937" y="2262715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n 61"/>
          <p:cNvSpPr/>
          <p:nvPr/>
        </p:nvSpPr>
        <p:spPr>
          <a:xfrm>
            <a:off x="5260197" y="3192351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63" name="Can 62"/>
          <p:cNvSpPr/>
          <p:nvPr/>
        </p:nvSpPr>
        <p:spPr>
          <a:xfrm>
            <a:off x="6151065" y="3192351"/>
            <a:ext cx="564777" cy="67235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90999" y="3988150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712759" y="2299134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n 67"/>
          <p:cNvSpPr/>
          <p:nvPr/>
        </p:nvSpPr>
        <p:spPr>
          <a:xfrm>
            <a:off x="7901019" y="3228770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</a:t>
            </a:r>
          </a:p>
        </p:txBody>
      </p:sp>
      <p:sp>
        <p:nvSpPr>
          <p:cNvPr id="69" name="Can 68"/>
          <p:cNvSpPr/>
          <p:nvPr/>
        </p:nvSpPr>
        <p:spPr>
          <a:xfrm>
            <a:off x="8791887" y="3228770"/>
            <a:ext cx="564777" cy="67235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031821" y="4024569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08561" y="3148106"/>
            <a:ext cx="5846421" cy="745191"/>
            <a:chOff x="1984560" y="3148105"/>
            <a:chExt cx="5846421" cy="745191"/>
          </a:xfrm>
          <a:solidFill>
            <a:schemeClr val="accent1"/>
          </a:solidFill>
        </p:grpSpPr>
        <p:sp>
          <p:nvSpPr>
            <p:cNvPr id="73" name="Can 72"/>
            <p:cNvSpPr/>
            <p:nvPr/>
          </p:nvSpPr>
          <p:spPr>
            <a:xfrm>
              <a:off x="1984560" y="3148105"/>
              <a:ext cx="564777" cy="67235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B1</a:t>
              </a:r>
            </a:p>
          </p:txBody>
        </p:sp>
        <p:sp>
          <p:nvSpPr>
            <p:cNvPr id="74" name="Can 73"/>
            <p:cNvSpPr/>
            <p:nvPr/>
          </p:nvSpPr>
          <p:spPr>
            <a:xfrm>
              <a:off x="4625382" y="3184524"/>
              <a:ext cx="564777" cy="67235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B2</a:t>
              </a:r>
            </a:p>
          </p:txBody>
        </p:sp>
        <p:sp>
          <p:nvSpPr>
            <p:cNvPr id="75" name="Can 74"/>
            <p:cNvSpPr/>
            <p:nvPr/>
          </p:nvSpPr>
          <p:spPr>
            <a:xfrm>
              <a:off x="7266204" y="3220943"/>
              <a:ext cx="564777" cy="67235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Bn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Straight Arrow Connector 75"/>
          <p:cNvCxnSpPr>
            <a:endCxn id="57" idx="3"/>
          </p:cNvCxnSpPr>
          <p:nvPr/>
        </p:nvCxnSpPr>
        <p:spPr>
          <a:xfrm flipV="1">
            <a:off x="3316379" y="3828285"/>
            <a:ext cx="476252" cy="83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4" idx="3"/>
          </p:cNvCxnSpPr>
          <p:nvPr/>
        </p:nvCxnSpPr>
        <p:spPr>
          <a:xfrm flipV="1">
            <a:off x="3308537" y="3856878"/>
            <a:ext cx="3123235" cy="80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69" idx="3"/>
          </p:cNvCxnSpPr>
          <p:nvPr/>
        </p:nvCxnSpPr>
        <p:spPr>
          <a:xfrm flipV="1">
            <a:off x="3268421" y="3901122"/>
            <a:ext cx="5805855" cy="77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0"/>
            <a:endCxn id="57" idx="3"/>
          </p:cNvCxnSpPr>
          <p:nvPr/>
        </p:nvCxnSpPr>
        <p:spPr>
          <a:xfrm flipH="1" flipV="1">
            <a:off x="3792632" y="3828285"/>
            <a:ext cx="2198747" cy="89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7" idx="0"/>
            <a:endCxn id="74" idx="3"/>
          </p:cNvCxnSpPr>
          <p:nvPr/>
        </p:nvCxnSpPr>
        <p:spPr>
          <a:xfrm flipV="1">
            <a:off x="5991379" y="3856877"/>
            <a:ext cx="440393" cy="86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7" idx="0"/>
            <a:endCxn id="69" idx="3"/>
          </p:cNvCxnSpPr>
          <p:nvPr/>
        </p:nvCxnSpPr>
        <p:spPr>
          <a:xfrm flipV="1">
            <a:off x="5991379" y="3901123"/>
            <a:ext cx="3082897" cy="81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4" idx="0"/>
          </p:cNvCxnSpPr>
          <p:nvPr/>
        </p:nvCxnSpPr>
        <p:spPr>
          <a:xfrm flipV="1">
            <a:off x="8632201" y="3945368"/>
            <a:ext cx="442075" cy="81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3" idx="3"/>
          </p:cNvCxnSpPr>
          <p:nvPr/>
        </p:nvCxnSpPr>
        <p:spPr>
          <a:xfrm flipH="1" flipV="1">
            <a:off x="6433454" y="3864703"/>
            <a:ext cx="2217233" cy="88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4" idx="0"/>
            <a:endCxn id="73" idx="3"/>
          </p:cNvCxnSpPr>
          <p:nvPr/>
        </p:nvCxnSpPr>
        <p:spPr>
          <a:xfrm flipH="1" flipV="1">
            <a:off x="3790950" y="3820458"/>
            <a:ext cx="4841251" cy="93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2872625" y="2240836"/>
            <a:ext cx="6222950" cy="937524"/>
            <a:chOff x="1348625" y="2240836"/>
            <a:chExt cx="6222950" cy="937524"/>
          </a:xfrm>
        </p:grpSpPr>
        <p:sp>
          <p:nvSpPr>
            <p:cNvPr id="85" name="TextBox 84"/>
            <p:cNvSpPr txBox="1"/>
            <p:nvPr/>
          </p:nvSpPr>
          <p:spPr>
            <a:xfrm>
              <a:off x="1496542" y="2240836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1348625" y="2825611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1800782" y="2825611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62583" y="2244780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4014666" y="2829555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 flipV="1">
              <a:off x="4466823" y="2829555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828624" y="2248724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6680707" y="2833499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 flipV="1">
              <a:off x="7132864" y="2833499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370883" y="1257015"/>
            <a:ext cx="5538511" cy="1061983"/>
            <a:chOff x="1846882" y="1257014"/>
            <a:chExt cx="5538511" cy="1061983"/>
          </a:xfrm>
        </p:grpSpPr>
        <p:sp>
          <p:nvSpPr>
            <p:cNvPr id="95" name="Rectangle 94"/>
            <p:cNvSpPr/>
            <p:nvPr/>
          </p:nvSpPr>
          <p:spPr>
            <a:xfrm>
              <a:off x="3909592" y="1257014"/>
              <a:ext cx="1475509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merge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1846882" y="1721596"/>
              <a:ext cx="2679633" cy="515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4306013" y="1732148"/>
              <a:ext cx="319369" cy="505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 flipV="1">
              <a:off x="4647346" y="1735781"/>
              <a:ext cx="2738047" cy="58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/>
          <p:cNvSpPr/>
          <p:nvPr/>
        </p:nvSpPr>
        <p:spPr>
          <a:xfrm>
            <a:off x="7509196" y="1275291"/>
            <a:ext cx="2710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/>
              <a:t>Generalizes to the case of repartitioning both tables</a:t>
            </a:r>
            <a:endParaRPr lang="en-US" i="1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86A126E4-4331-EA4B-A29B-7A5DA3AD35A9}"/>
              </a:ext>
            </a:extLst>
          </p:cNvPr>
          <p:cNvSpPr txBox="1">
            <a:spLocks/>
          </p:cNvSpPr>
          <p:nvPr/>
        </p:nvSpPr>
        <p:spPr>
          <a:xfrm>
            <a:off x="577414" y="-29419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Repartitioning Example</a:t>
            </a:r>
            <a:endParaRPr lang="en-US" dirty="0"/>
          </a:p>
        </p:txBody>
      </p:sp>
      <p:sp>
        <p:nvSpPr>
          <p:cNvPr id="72" name="Content Placeholder 32">
            <a:extLst>
              <a:ext uri="{FF2B5EF4-FFF2-40B4-BE49-F238E27FC236}">
                <a16:creationId xmlns:a16="http://schemas.microsoft.com/office/drawing/2014/main" id="{DB691977-63DE-3E43-A45C-C5874104B62D}"/>
              </a:ext>
            </a:extLst>
          </p:cNvPr>
          <p:cNvSpPr txBox="1">
            <a:spLocks/>
          </p:cNvSpPr>
          <p:nvPr/>
        </p:nvSpPr>
        <p:spPr>
          <a:xfrm>
            <a:off x="604152" y="743676"/>
            <a:ext cx="9308726" cy="92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Suppose A pre-partitioned on a, but B needs to be repartitioned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747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414" y="-294199"/>
            <a:ext cx="7886700" cy="1325563"/>
          </a:xfrm>
        </p:spPr>
        <p:txBody>
          <a:bodyPr/>
          <a:lstStyle/>
          <a:p>
            <a:r>
              <a:rPr lang="en-US" dirty="0"/>
              <a:t>Repartitioning Example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604152" y="743676"/>
            <a:ext cx="9308726" cy="928109"/>
          </a:xfrm>
        </p:spPr>
        <p:txBody>
          <a:bodyPr>
            <a:normAutofit/>
          </a:bodyPr>
          <a:lstStyle/>
          <a:p>
            <a:r>
              <a:rPr lang="en-US" sz="2400" dirty="0"/>
              <a:t>Suppose A pre-partitioned on a, but B needs to be repartitioned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29433" y="4684080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2617693" y="5613716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A1</a:t>
            </a:r>
          </a:p>
        </p:txBody>
      </p:sp>
      <p:sp>
        <p:nvSpPr>
          <p:cNvPr id="14" name="Can 13"/>
          <p:cNvSpPr/>
          <p:nvPr/>
        </p:nvSpPr>
        <p:spPr>
          <a:xfrm>
            <a:off x="3508561" y="5613716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352239" y="5268855"/>
            <a:ext cx="438711" cy="34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8495" y="6409515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  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71940" y="4811654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70255" y="4720499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5258515" y="5650135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39" name="Can 38"/>
          <p:cNvSpPr/>
          <p:nvPr/>
        </p:nvSpPr>
        <p:spPr>
          <a:xfrm>
            <a:off x="6149383" y="5650135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993061" y="5305274"/>
            <a:ext cx="438711" cy="34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89317" y="6445934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12762" y="4848073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11077" y="4756918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7899337" y="5686554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</a:t>
            </a:r>
          </a:p>
        </p:txBody>
      </p:sp>
      <p:sp>
        <p:nvSpPr>
          <p:cNvPr id="46" name="Can 45"/>
          <p:cNvSpPr/>
          <p:nvPr/>
        </p:nvSpPr>
        <p:spPr>
          <a:xfrm>
            <a:off x="8790205" y="5686554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Bn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8633883" y="5341693"/>
            <a:ext cx="438711" cy="34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30139" y="6482353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953584" y="4884492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31115" y="2226296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an 55"/>
          <p:cNvSpPr/>
          <p:nvPr/>
        </p:nvSpPr>
        <p:spPr>
          <a:xfrm>
            <a:off x="2619375" y="3155932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A1</a:t>
            </a:r>
          </a:p>
        </p:txBody>
      </p:sp>
      <p:sp>
        <p:nvSpPr>
          <p:cNvPr id="57" name="Can 56"/>
          <p:cNvSpPr/>
          <p:nvPr/>
        </p:nvSpPr>
        <p:spPr>
          <a:xfrm>
            <a:off x="3510243" y="3155932"/>
            <a:ext cx="564777" cy="67235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50177" y="3951731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  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71937" y="2262715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n 61"/>
          <p:cNvSpPr/>
          <p:nvPr/>
        </p:nvSpPr>
        <p:spPr>
          <a:xfrm>
            <a:off x="5260197" y="3192351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63" name="Can 62"/>
          <p:cNvSpPr/>
          <p:nvPr/>
        </p:nvSpPr>
        <p:spPr>
          <a:xfrm>
            <a:off x="6151065" y="3192351"/>
            <a:ext cx="564777" cy="67235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90999" y="3988150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712759" y="2299134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n 67"/>
          <p:cNvSpPr/>
          <p:nvPr/>
        </p:nvSpPr>
        <p:spPr>
          <a:xfrm>
            <a:off x="7901019" y="3228770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</a:t>
            </a:r>
          </a:p>
        </p:txBody>
      </p:sp>
      <p:sp>
        <p:nvSpPr>
          <p:cNvPr id="69" name="Can 68"/>
          <p:cNvSpPr/>
          <p:nvPr/>
        </p:nvSpPr>
        <p:spPr>
          <a:xfrm>
            <a:off x="8791887" y="3228770"/>
            <a:ext cx="564777" cy="67235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031821" y="4024569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08561" y="3148106"/>
            <a:ext cx="5846421" cy="745191"/>
            <a:chOff x="1984560" y="3148105"/>
            <a:chExt cx="5846421" cy="745191"/>
          </a:xfrm>
          <a:solidFill>
            <a:schemeClr val="accent1"/>
          </a:solidFill>
        </p:grpSpPr>
        <p:sp>
          <p:nvSpPr>
            <p:cNvPr id="73" name="Can 72"/>
            <p:cNvSpPr/>
            <p:nvPr/>
          </p:nvSpPr>
          <p:spPr>
            <a:xfrm>
              <a:off x="1984560" y="3148105"/>
              <a:ext cx="564777" cy="67235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B1</a:t>
              </a:r>
            </a:p>
          </p:txBody>
        </p:sp>
        <p:sp>
          <p:nvSpPr>
            <p:cNvPr id="74" name="Can 73"/>
            <p:cNvSpPr/>
            <p:nvPr/>
          </p:nvSpPr>
          <p:spPr>
            <a:xfrm>
              <a:off x="4625382" y="3184524"/>
              <a:ext cx="564777" cy="67235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B2</a:t>
              </a:r>
            </a:p>
          </p:txBody>
        </p:sp>
        <p:sp>
          <p:nvSpPr>
            <p:cNvPr id="75" name="Can 74"/>
            <p:cNvSpPr/>
            <p:nvPr/>
          </p:nvSpPr>
          <p:spPr>
            <a:xfrm>
              <a:off x="7266204" y="3220943"/>
              <a:ext cx="564777" cy="67235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Bn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Straight Arrow Connector 75"/>
          <p:cNvCxnSpPr>
            <a:endCxn id="57" idx="3"/>
          </p:cNvCxnSpPr>
          <p:nvPr/>
        </p:nvCxnSpPr>
        <p:spPr>
          <a:xfrm flipV="1">
            <a:off x="3316379" y="3828285"/>
            <a:ext cx="476252" cy="83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4" idx="3"/>
          </p:cNvCxnSpPr>
          <p:nvPr/>
        </p:nvCxnSpPr>
        <p:spPr>
          <a:xfrm flipV="1">
            <a:off x="3308537" y="3856878"/>
            <a:ext cx="3123235" cy="80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69" idx="3"/>
          </p:cNvCxnSpPr>
          <p:nvPr/>
        </p:nvCxnSpPr>
        <p:spPr>
          <a:xfrm flipV="1">
            <a:off x="3268421" y="3901122"/>
            <a:ext cx="5805855" cy="77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0"/>
            <a:endCxn id="57" idx="3"/>
          </p:cNvCxnSpPr>
          <p:nvPr/>
        </p:nvCxnSpPr>
        <p:spPr>
          <a:xfrm flipH="1" flipV="1">
            <a:off x="3792632" y="3828285"/>
            <a:ext cx="2198747" cy="89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7" idx="0"/>
            <a:endCxn id="74" idx="3"/>
          </p:cNvCxnSpPr>
          <p:nvPr/>
        </p:nvCxnSpPr>
        <p:spPr>
          <a:xfrm flipV="1">
            <a:off x="5991379" y="3856877"/>
            <a:ext cx="440393" cy="86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7" idx="0"/>
            <a:endCxn id="69" idx="3"/>
          </p:cNvCxnSpPr>
          <p:nvPr/>
        </p:nvCxnSpPr>
        <p:spPr>
          <a:xfrm flipV="1">
            <a:off x="5991379" y="3901123"/>
            <a:ext cx="3082897" cy="81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4" idx="0"/>
          </p:cNvCxnSpPr>
          <p:nvPr/>
        </p:nvCxnSpPr>
        <p:spPr>
          <a:xfrm flipV="1">
            <a:off x="8632201" y="3945368"/>
            <a:ext cx="442075" cy="81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3" idx="3"/>
          </p:cNvCxnSpPr>
          <p:nvPr/>
        </p:nvCxnSpPr>
        <p:spPr>
          <a:xfrm flipH="1" flipV="1">
            <a:off x="6433454" y="3864703"/>
            <a:ext cx="2217233" cy="88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4" idx="0"/>
            <a:endCxn id="73" idx="3"/>
          </p:cNvCxnSpPr>
          <p:nvPr/>
        </p:nvCxnSpPr>
        <p:spPr>
          <a:xfrm flipH="1" flipV="1">
            <a:off x="3790950" y="3820458"/>
            <a:ext cx="4841251" cy="93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2872625" y="2240836"/>
            <a:ext cx="6222950" cy="937524"/>
            <a:chOff x="1348625" y="2240836"/>
            <a:chExt cx="6222950" cy="937524"/>
          </a:xfrm>
        </p:grpSpPr>
        <p:sp>
          <p:nvSpPr>
            <p:cNvPr id="85" name="TextBox 84"/>
            <p:cNvSpPr txBox="1"/>
            <p:nvPr/>
          </p:nvSpPr>
          <p:spPr>
            <a:xfrm>
              <a:off x="1496542" y="2240836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1348625" y="2825611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1800782" y="2825611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62583" y="2244780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4014666" y="2829555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 flipV="1">
              <a:off x="4466823" y="2829555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828624" y="2248724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6680707" y="2833499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 flipV="1">
              <a:off x="7132864" y="2833499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370883" y="1257015"/>
            <a:ext cx="5538511" cy="1061983"/>
            <a:chOff x="1846882" y="1257014"/>
            <a:chExt cx="5538511" cy="1061983"/>
          </a:xfrm>
        </p:grpSpPr>
        <p:sp>
          <p:nvSpPr>
            <p:cNvPr id="95" name="Rectangle 94"/>
            <p:cNvSpPr/>
            <p:nvPr/>
          </p:nvSpPr>
          <p:spPr>
            <a:xfrm>
              <a:off x="3909592" y="1257014"/>
              <a:ext cx="1475509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merge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1846882" y="1721596"/>
              <a:ext cx="2679633" cy="515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4306013" y="1732148"/>
              <a:ext cx="319369" cy="505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 flipV="1">
              <a:off x="4647346" y="1735781"/>
              <a:ext cx="2738047" cy="58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547705" y="1244016"/>
            <a:ext cx="305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node sends and receives</a:t>
            </a:r>
          </a:p>
          <a:p>
            <a:r>
              <a:rPr lang="en-US" dirty="0"/>
              <a:t>(|B|/n) / n  * (n-1) bytes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95840" y="4267321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|B|/n/n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4312" y="5262410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|B|/n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20A90-AF18-3B45-A2F1-508A6F0E9F41}"/>
              </a:ext>
            </a:extLst>
          </p:cNvPr>
          <p:cNvSpPr txBox="1"/>
          <p:nvPr/>
        </p:nvSpPr>
        <p:spPr>
          <a:xfrm>
            <a:off x="9723093" y="4772972"/>
            <a:ext cx="1912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partition is |B| / n records</a:t>
            </a:r>
          </a:p>
          <a:p>
            <a:r>
              <a:rPr lang="en-US" dirty="0"/>
              <a:t>Repartitioned splits it into n new chunks, sends n-1 of them </a:t>
            </a:r>
          </a:p>
        </p:txBody>
      </p:sp>
    </p:spTree>
    <p:extLst>
      <p:ext uri="{BB962C8B-B14F-4D97-AF65-F5344CB8AC3E}">
        <p14:creationId xmlns:p14="http://schemas.microsoft.com/office/powerpoint/2010/main" val="68958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414" y="-294199"/>
            <a:ext cx="7886700" cy="1325563"/>
          </a:xfrm>
        </p:spPr>
        <p:txBody>
          <a:bodyPr/>
          <a:lstStyle/>
          <a:p>
            <a:r>
              <a:rPr lang="en-US" dirty="0"/>
              <a:t>Repartitioning Both Tables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577414" y="1337234"/>
            <a:ext cx="11299090" cy="4630429"/>
          </a:xfrm>
        </p:spPr>
        <p:txBody>
          <a:bodyPr>
            <a:normAutofit/>
          </a:bodyPr>
          <a:lstStyle/>
          <a:p>
            <a:r>
              <a:rPr lang="en-US" sz="2400" dirty="0"/>
              <a:t>Suppose both tables, A and B, need to be repartitioned</a:t>
            </a:r>
          </a:p>
          <a:p>
            <a:r>
              <a:rPr lang="en-US" sz="2400" dirty="0"/>
              <a:t>Each node sends and receives</a:t>
            </a:r>
          </a:p>
          <a:p>
            <a:pPr marL="0" indent="0">
              <a:buNone/>
            </a:pPr>
            <a:r>
              <a:rPr lang="en-US" sz="2400" dirty="0"/>
              <a:t>	 (|A|/n)/n * (n-1)  + (|B|/n)/n * (n-1)  bytes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4871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E9D4-B3E8-324A-92E5-79E45E3D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83" y="-84212"/>
            <a:ext cx="10515600" cy="1325563"/>
          </a:xfrm>
        </p:spPr>
        <p:txBody>
          <a:bodyPr/>
          <a:lstStyle/>
          <a:p>
            <a:r>
              <a:rPr lang="en-US" dirty="0"/>
              <a:t>Replication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C8329-C861-024F-82B3-97B597CA6B62}"/>
              </a:ext>
            </a:extLst>
          </p:cNvPr>
          <p:cNvSpPr/>
          <p:nvPr/>
        </p:nvSpPr>
        <p:spPr>
          <a:xfrm>
            <a:off x="2429433" y="4684080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3BEE6A0-D6B2-D748-8965-7539A82C6028}"/>
              </a:ext>
            </a:extLst>
          </p:cNvPr>
          <p:cNvSpPr/>
          <p:nvPr/>
        </p:nvSpPr>
        <p:spPr>
          <a:xfrm>
            <a:off x="2617693" y="5613716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A1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48F70EA8-82BF-1743-A23E-97DC3DCEDBCA}"/>
              </a:ext>
            </a:extLst>
          </p:cNvPr>
          <p:cNvSpPr/>
          <p:nvPr/>
        </p:nvSpPr>
        <p:spPr>
          <a:xfrm>
            <a:off x="3508561" y="5613716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6113A1-A99A-7A4B-BC3C-8084A2A7D717}"/>
              </a:ext>
            </a:extLst>
          </p:cNvPr>
          <p:cNvCxnSpPr/>
          <p:nvPr/>
        </p:nvCxnSpPr>
        <p:spPr>
          <a:xfrm flipH="1" flipV="1">
            <a:off x="3352239" y="5268855"/>
            <a:ext cx="438711" cy="34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FCAEB1-58C5-2D42-9443-78B6AB5E7B29}"/>
              </a:ext>
            </a:extLst>
          </p:cNvPr>
          <p:cNvSpPr txBox="1"/>
          <p:nvPr/>
        </p:nvSpPr>
        <p:spPr>
          <a:xfrm>
            <a:off x="2748495" y="6409515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 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5A7FA-6974-BA48-BF0F-D2F16CB3600E}"/>
              </a:ext>
            </a:extLst>
          </p:cNvPr>
          <p:cNvSpPr/>
          <p:nvPr/>
        </p:nvSpPr>
        <p:spPr>
          <a:xfrm>
            <a:off x="2671940" y="4811654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00578-3E2F-D942-91DB-EE4CBC0D9F25}"/>
              </a:ext>
            </a:extLst>
          </p:cNvPr>
          <p:cNvSpPr/>
          <p:nvPr/>
        </p:nvSpPr>
        <p:spPr>
          <a:xfrm>
            <a:off x="5070255" y="4720499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81B18D71-0737-E045-864A-0FB47D649403}"/>
              </a:ext>
            </a:extLst>
          </p:cNvPr>
          <p:cNvSpPr/>
          <p:nvPr/>
        </p:nvSpPr>
        <p:spPr>
          <a:xfrm>
            <a:off x="5258515" y="5650135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9DCB3365-7639-4A45-BC4B-97AC19022177}"/>
              </a:ext>
            </a:extLst>
          </p:cNvPr>
          <p:cNvSpPr/>
          <p:nvPr/>
        </p:nvSpPr>
        <p:spPr>
          <a:xfrm>
            <a:off x="6149383" y="5650135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5D4CB8-2AF5-9D47-970D-E5773B78C355}"/>
              </a:ext>
            </a:extLst>
          </p:cNvPr>
          <p:cNvCxnSpPr/>
          <p:nvPr/>
        </p:nvCxnSpPr>
        <p:spPr>
          <a:xfrm flipH="1" flipV="1">
            <a:off x="5993061" y="5305274"/>
            <a:ext cx="438711" cy="34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C4F894-F9F9-5B41-9B14-2372A3C532F9}"/>
              </a:ext>
            </a:extLst>
          </p:cNvPr>
          <p:cNvSpPr txBox="1"/>
          <p:nvPr/>
        </p:nvSpPr>
        <p:spPr>
          <a:xfrm>
            <a:off x="5389317" y="6445934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15505F-C08F-6F4E-91ED-173F178E9BE7}"/>
              </a:ext>
            </a:extLst>
          </p:cNvPr>
          <p:cNvSpPr/>
          <p:nvPr/>
        </p:nvSpPr>
        <p:spPr>
          <a:xfrm>
            <a:off x="5312762" y="4848073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8082AB-BB8D-C244-AC6D-87FBAADCDC7E}"/>
              </a:ext>
            </a:extLst>
          </p:cNvPr>
          <p:cNvSpPr/>
          <p:nvPr/>
        </p:nvSpPr>
        <p:spPr>
          <a:xfrm>
            <a:off x="7711077" y="4756918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B81C7ADF-CDD1-6145-B619-B98F85D42080}"/>
              </a:ext>
            </a:extLst>
          </p:cNvPr>
          <p:cNvSpPr/>
          <p:nvPr/>
        </p:nvSpPr>
        <p:spPr>
          <a:xfrm>
            <a:off x="7899337" y="5686554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DBC0CF50-7057-2346-800C-B9E49F06E5BA}"/>
              </a:ext>
            </a:extLst>
          </p:cNvPr>
          <p:cNvSpPr/>
          <p:nvPr/>
        </p:nvSpPr>
        <p:spPr>
          <a:xfrm>
            <a:off x="8790205" y="5686554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C97887-C02F-2941-A4F0-057D7FABF48E}"/>
              </a:ext>
            </a:extLst>
          </p:cNvPr>
          <p:cNvCxnSpPr/>
          <p:nvPr/>
        </p:nvCxnSpPr>
        <p:spPr>
          <a:xfrm flipH="1" flipV="1">
            <a:off x="8633883" y="5341693"/>
            <a:ext cx="438711" cy="34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17FF8C-1FEF-1C42-81F7-390141A7311B}"/>
              </a:ext>
            </a:extLst>
          </p:cNvPr>
          <p:cNvSpPr txBox="1"/>
          <p:nvPr/>
        </p:nvSpPr>
        <p:spPr>
          <a:xfrm>
            <a:off x="8030139" y="6482353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C2CF79-3FFB-C940-9AE1-32BC4211A395}"/>
              </a:ext>
            </a:extLst>
          </p:cNvPr>
          <p:cNvSpPr/>
          <p:nvPr/>
        </p:nvSpPr>
        <p:spPr>
          <a:xfrm>
            <a:off x="7953584" y="4884492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54696B-6BED-3F46-8492-486C02BBB2DB}"/>
              </a:ext>
            </a:extLst>
          </p:cNvPr>
          <p:cNvSpPr/>
          <p:nvPr/>
        </p:nvSpPr>
        <p:spPr>
          <a:xfrm>
            <a:off x="2431115" y="2226296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9E87A806-9B20-5C4F-BF2C-D5553D8D511D}"/>
              </a:ext>
            </a:extLst>
          </p:cNvPr>
          <p:cNvSpPr/>
          <p:nvPr/>
        </p:nvSpPr>
        <p:spPr>
          <a:xfrm>
            <a:off x="2619375" y="3155932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A1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2B719C78-7E76-7847-8CBB-AAD1C4AA3F9F}"/>
              </a:ext>
            </a:extLst>
          </p:cNvPr>
          <p:cNvSpPr/>
          <p:nvPr/>
        </p:nvSpPr>
        <p:spPr>
          <a:xfrm>
            <a:off x="3510243" y="3155932"/>
            <a:ext cx="564777" cy="67235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8E0C12-890C-D540-B10C-60DCA0DD0A1C}"/>
              </a:ext>
            </a:extLst>
          </p:cNvPr>
          <p:cNvSpPr txBox="1"/>
          <p:nvPr/>
        </p:nvSpPr>
        <p:spPr>
          <a:xfrm>
            <a:off x="2750177" y="3951731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 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537622-B99B-D646-9A9F-A27C7AFBDD59}"/>
              </a:ext>
            </a:extLst>
          </p:cNvPr>
          <p:cNvSpPr/>
          <p:nvPr/>
        </p:nvSpPr>
        <p:spPr>
          <a:xfrm>
            <a:off x="5071937" y="2262715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50BA9C1C-1238-1D41-A104-2C2F155C8F71}"/>
              </a:ext>
            </a:extLst>
          </p:cNvPr>
          <p:cNvSpPr/>
          <p:nvPr/>
        </p:nvSpPr>
        <p:spPr>
          <a:xfrm>
            <a:off x="5260197" y="3192351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B53FF3B5-FD9A-9C46-8458-7257BE3CE6FB}"/>
              </a:ext>
            </a:extLst>
          </p:cNvPr>
          <p:cNvSpPr/>
          <p:nvPr/>
        </p:nvSpPr>
        <p:spPr>
          <a:xfrm>
            <a:off x="6151065" y="3192351"/>
            <a:ext cx="564777" cy="67235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C3901A-B2DF-6346-8589-417C02B569B7}"/>
              </a:ext>
            </a:extLst>
          </p:cNvPr>
          <p:cNvSpPr txBox="1"/>
          <p:nvPr/>
        </p:nvSpPr>
        <p:spPr>
          <a:xfrm>
            <a:off x="5390999" y="3988150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D724FC-AE36-ED4D-ADE7-797C25EC1552}"/>
              </a:ext>
            </a:extLst>
          </p:cNvPr>
          <p:cNvSpPr/>
          <p:nvPr/>
        </p:nvSpPr>
        <p:spPr>
          <a:xfrm>
            <a:off x="7712759" y="2299134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C6E58B06-7037-344C-822A-526CBD82200A}"/>
              </a:ext>
            </a:extLst>
          </p:cNvPr>
          <p:cNvSpPr/>
          <p:nvPr/>
        </p:nvSpPr>
        <p:spPr>
          <a:xfrm>
            <a:off x="7901019" y="3228770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CC323688-EBDF-2844-8D3F-09345F865D3F}"/>
              </a:ext>
            </a:extLst>
          </p:cNvPr>
          <p:cNvSpPr/>
          <p:nvPr/>
        </p:nvSpPr>
        <p:spPr>
          <a:xfrm>
            <a:off x="8791887" y="3228770"/>
            <a:ext cx="564777" cy="67235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9667F-890D-D942-83DA-D1032DCEAFD5}"/>
              </a:ext>
            </a:extLst>
          </p:cNvPr>
          <p:cNvSpPr txBox="1"/>
          <p:nvPr/>
        </p:nvSpPr>
        <p:spPr>
          <a:xfrm>
            <a:off x="8031821" y="4024569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E4B026-A141-D14E-990C-C9E365769DF8}"/>
              </a:ext>
            </a:extLst>
          </p:cNvPr>
          <p:cNvGrpSpPr/>
          <p:nvPr/>
        </p:nvGrpSpPr>
        <p:grpSpPr>
          <a:xfrm>
            <a:off x="3508561" y="3148106"/>
            <a:ext cx="5846421" cy="745191"/>
            <a:chOff x="1984560" y="3148105"/>
            <a:chExt cx="5846421" cy="745191"/>
          </a:xfrm>
          <a:solidFill>
            <a:schemeClr val="accent1"/>
          </a:solidFill>
        </p:grpSpPr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5C3B568-A1CA-D645-97DB-3DC8217C2C3F}"/>
                </a:ext>
              </a:extLst>
            </p:cNvPr>
            <p:cNvSpPr/>
            <p:nvPr/>
          </p:nvSpPr>
          <p:spPr>
            <a:xfrm>
              <a:off x="1984560" y="3148105"/>
              <a:ext cx="564777" cy="67235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" name="Can 35">
              <a:extLst>
                <a:ext uri="{FF2B5EF4-FFF2-40B4-BE49-F238E27FC236}">
                  <a16:creationId xmlns:a16="http://schemas.microsoft.com/office/drawing/2014/main" id="{8BD9E4EF-5BAC-A64C-B6CE-B22BF951710B}"/>
                </a:ext>
              </a:extLst>
            </p:cNvPr>
            <p:cNvSpPr/>
            <p:nvPr/>
          </p:nvSpPr>
          <p:spPr>
            <a:xfrm>
              <a:off x="4625382" y="3184524"/>
              <a:ext cx="564777" cy="67235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7" name="Can 36">
              <a:extLst>
                <a:ext uri="{FF2B5EF4-FFF2-40B4-BE49-F238E27FC236}">
                  <a16:creationId xmlns:a16="http://schemas.microsoft.com/office/drawing/2014/main" id="{763F8C43-851F-9847-B2BF-CC3EA06E7CE4}"/>
                </a:ext>
              </a:extLst>
            </p:cNvPr>
            <p:cNvSpPr/>
            <p:nvPr/>
          </p:nvSpPr>
          <p:spPr>
            <a:xfrm>
              <a:off x="7266204" y="3220943"/>
              <a:ext cx="564777" cy="67235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7EF250-315F-094E-90E7-FC5596E6B22B}"/>
              </a:ext>
            </a:extLst>
          </p:cNvPr>
          <p:cNvCxnSpPr>
            <a:endCxn id="24" idx="3"/>
          </p:cNvCxnSpPr>
          <p:nvPr/>
        </p:nvCxnSpPr>
        <p:spPr>
          <a:xfrm flipV="1">
            <a:off x="3316379" y="3828285"/>
            <a:ext cx="476252" cy="83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43BFB3-1885-AF4A-AA45-26B454586DA2}"/>
              </a:ext>
            </a:extLst>
          </p:cNvPr>
          <p:cNvCxnSpPr>
            <a:endCxn id="36" idx="3"/>
          </p:cNvCxnSpPr>
          <p:nvPr/>
        </p:nvCxnSpPr>
        <p:spPr>
          <a:xfrm flipV="1">
            <a:off x="3308537" y="3856878"/>
            <a:ext cx="3123235" cy="80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80D512-B952-454C-A064-A9353EE1F430}"/>
              </a:ext>
            </a:extLst>
          </p:cNvPr>
          <p:cNvCxnSpPr>
            <a:endCxn id="32" idx="3"/>
          </p:cNvCxnSpPr>
          <p:nvPr/>
        </p:nvCxnSpPr>
        <p:spPr>
          <a:xfrm flipV="1">
            <a:off x="3268421" y="3901122"/>
            <a:ext cx="5805855" cy="77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04F54C-421F-3D49-925F-C9C98392FB83}"/>
              </a:ext>
            </a:extLst>
          </p:cNvPr>
          <p:cNvCxnSpPr>
            <a:stCxn id="10" idx="0"/>
            <a:endCxn id="24" idx="3"/>
          </p:cNvCxnSpPr>
          <p:nvPr/>
        </p:nvCxnSpPr>
        <p:spPr>
          <a:xfrm flipH="1" flipV="1">
            <a:off x="3792632" y="3828285"/>
            <a:ext cx="2198747" cy="89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6A7377-2731-E24E-A0A3-3A69FE84703B}"/>
              </a:ext>
            </a:extLst>
          </p:cNvPr>
          <p:cNvCxnSpPr>
            <a:stCxn id="10" idx="0"/>
            <a:endCxn id="36" idx="3"/>
          </p:cNvCxnSpPr>
          <p:nvPr/>
        </p:nvCxnSpPr>
        <p:spPr>
          <a:xfrm flipV="1">
            <a:off x="5991379" y="3856877"/>
            <a:ext cx="440393" cy="86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BB7AA7-D39B-A84D-9202-ECA7A1127E4B}"/>
              </a:ext>
            </a:extLst>
          </p:cNvPr>
          <p:cNvCxnSpPr>
            <a:stCxn id="10" idx="0"/>
            <a:endCxn id="32" idx="3"/>
          </p:cNvCxnSpPr>
          <p:nvPr/>
        </p:nvCxnSpPr>
        <p:spPr>
          <a:xfrm flipV="1">
            <a:off x="5991379" y="3901123"/>
            <a:ext cx="3082897" cy="81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FDD5C5-27EE-E646-A635-589C0DE283E2}"/>
              </a:ext>
            </a:extLst>
          </p:cNvPr>
          <p:cNvCxnSpPr>
            <a:stCxn id="16" idx="0"/>
          </p:cNvCxnSpPr>
          <p:nvPr/>
        </p:nvCxnSpPr>
        <p:spPr>
          <a:xfrm flipV="1">
            <a:off x="8632201" y="3945368"/>
            <a:ext cx="442075" cy="81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A27F91-3793-D940-B2FE-FE2BE9E6514A}"/>
              </a:ext>
            </a:extLst>
          </p:cNvPr>
          <p:cNvCxnSpPr>
            <a:endCxn id="28" idx="3"/>
          </p:cNvCxnSpPr>
          <p:nvPr/>
        </p:nvCxnSpPr>
        <p:spPr>
          <a:xfrm flipH="1" flipV="1">
            <a:off x="6433454" y="3864703"/>
            <a:ext cx="2217233" cy="88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B386B9-EF2B-AD4F-A8A0-6854644209A5}"/>
              </a:ext>
            </a:extLst>
          </p:cNvPr>
          <p:cNvCxnSpPr>
            <a:stCxn id="16" idx="0"/>
            <a:endCxn id="35" idx="3"/>
          </p:cNvCxnSpPr>
          <p:nvPr/>
        </p:nvCxnSpPr>
        <p:spPr>
          <a:xfrm flipH="1" flipV="1">
            <a:off x="3790950" y="3820458"/>
            <a:ext cx="4841251" cy="93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CC77AF0-948B-C841-9F53-1E9575C88F44}"/>
              </a:ext>
            </a:extLst>
          </p:cNvPr>
          <p:cNvGrpSpPr/>
          <p:nvPr/>
        </p:nvGrpSpPr>
        <p:grpSpPr>
          <a:xfrm>
            <a:off x="2872625" y="2240836"/>
            <a:ext cx="6222950" cy="937524"/>
            <a:chOff x="1348625" y="2240836"/>
            <a:chExt cx="6222950" cy="9375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C481D7-980C-C348-863C-61853FBE7B09}"/>
                </a:ext>
              </a:extLst>
            </p:cNvPr>
            <p:cNvSpPr txBox="1"/>
            <p:nvPr/>
          </p:nvSpPr>
          <p:spPr>
            <a:xfrm>
              <a:off x="1496542" y="2240836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682AB3B-A882-0146-8DD9-79AE11752295}"/>
                </a:ext>
              </a:extLst>
            </p:cNvPr>
            <p:cNvCxnSpPr/>
            <p:nvPr/>
          </p:nvCxnSpPr>
          <p:spPr>
            <a:xfrm flipV="1">
              <a:off x="1348625" y="2825611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74C645B-E315-0A4A-9BC7-A8C76F67F1C5}"/>
                </a:ext>
              </a:extLst>
            </p:cNvPr>
            <p:cNvCxnSpPr/>
            <p:nvPr/>
          </p:nvCxnSpPr>
          <p:spPr>
            <a:xfrm flipH="1" flipV="1">
              <a:off x="1800782" y="2825611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240E09F-6D3B-BF4F-B172-EE148BD93E57}"/>
                </a:ext>
              </a:extLst>
            </p:cNvPr>
            <p:cNvSpPr txBox="1"/>
            <p:nvPr/>
          </p:nvSpPr>
          <p:spPr>
            <a:xfrm>
              <a:off x="4162583" y="2244780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4FB01B0-4D47-2743-B36B-1385F8294B1C}"/>
                </a:ext>
              </a:extLst>
            </p:cNvPr>
            <p:cNvCxnSpPr/>
            <p:nvPr/>
          </p:nvCxnSpPr>
          <p:spPr>
            <a:xfrm flipV="1">
              <a:off x="4014666" y="2829555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F97B820-54B6-4746-BD58-00B574D304B1}"/>
                </a:ext>
              </a:extLst>
            </p:cNvPr>
            <p:cNvCxnSpPr/>
            <p:nvPr/>
          </p:nvCxnSpPr>
          <p:spPr>
            <a:xfrm flipH="1" flipV="1">
              <a:off x="4466823" y="2829555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FF357A-C8F7-754E-ADF7-5727C37CB871}"/>
                </a:ext>
              </a:extLst>
            </p:cNvPr>
            <p:cNvSpPr txBox="1"/>
            <p:nvPr/>
          </p:nvSpPr>
          <p:spPr>
            <a:xfrm>
              <a:off x="6828624" y="2248724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282A994-4ECD-8A44-ACB9-F5D827BA186A}"/>
                </a:ext>
              </a:extLst>
            </p:cNvPr>
            <p:cNvCxnSpPr/>
            <p:nvPr/>
          </p:nvCxnSpPr>
          <p:spPr>
            <a:xfrm flipV="1">
              <a:off x="6680707" y="2833499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B4DD0B-D542-C049-8905-51E24F8C2E5B}"/>
                </a:ext>
              </a:extLst>
            </p:cNvPr>
            <p:cNvCxnSpPr/>
            <p:nvPr/>
          </p:nvCxnSpPr>
          <p:spPr>
            <a:xfrm flipH="1" flipV="1">
              <a:off x="7132864" y="2833499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1874A4A-D522-B74A-BB1D-670C1096A437}"/>
              </a:ext>
            </a:extLst>
          </p:cNvPr>
          <p:cNvGrpSpPr/>
          <p:nvPr/>
        </p:nvGrpSpPr>
        <p:grpSpPr>
          <a:xfrm>
            <a:off x="3370883" y="1257015"/>
            <a:ext cx="5538511" cy="1061983"/>
            <a:chOff x="1846882" y="1257014"/>
            <a:chExt cx="5538511" cy="106198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15E965-BF8D-CC4E-845B-9F75B5170139}"/>
                </a:ext>
              </a:extLst>
            </p:cNvPr>
            <p:cNvSpPr/>
            <p:nvPr/>
          </p:nvSpPr>
          <p:spPr>
            <a:xfrm>
              <a:off x="3909592" y="1257014"/>
              <a:ext cx="1475509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merge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A9FA1C4-3046-4143-BFB2-1DA8621B645E}"/>
                </a:ext>
              </a:extLst>
            </p:cNvPr>
            <p:cNvCxnSpPr/>
            <p:nvPr/>
          </p:nvCxnSpPr>
          <p:spPr>
            <a:xfrm flipV="1">
              <a:off x="1846882" y="1721596"/>
              <a:ext cx="2679633" cy="515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42F1AEB-FC84-5F49-B113-95D36CAA651D}"/>
                </a:ext>
              </a:extLst>
            </p:cNvPr>
            <p:cNvCxnSpPr/>
            <p:nvPr/>
          </p:nvCxnSpPr>
          <p:spPr>
            <a:xfrm flipV="1">
              <a:off x="4306013" y="1732148"/>
              <a:ext cx="319369" cy="505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BF314E-50F9-594D-B702-29CFC2754094}"/>
                </a:ext>
              </a:extLst>
            </p:cNvPr>
            <p:cNvCxnSpPr/>
            <p:nvPr/>
          </p:nvCxnSpPr>
          <p:spPr>
            <a:xfrm flipH="1" flipV="1">
              <a:off x="4647346" y="1735781"/>
              <a:ext cx="2738047" cy="58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1BD762E5-13AD-9748-A449-7CAE3E9326A0}"/>
              </a:ext>
            </a:extLst>
          </p:cNvPr>
          <p:cNvSpPr/>
          <p:nvPr/>
        </p:nvSpPr>
        <p:spPr>
          <a:xfrm>
            <a:off x="7482192" y="1333686"/>
            <a:ext cx="3690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|B| / n * (n-1) bytes sent  &amp; received </a:t>
            </a:r>
          </a:p>
          <a:p>
            <a:r>
              <a:rPr lang="en-US" dirty="0"/>
              <a:t>by each node </a:t>
            </a:r>
          </a:p>
        </p:txBody>
      </p:sp>
      <p:sp>
        <p:nvSpPr>
          <p:cNvPr id="64" name="Content Placeholder 32">
            <a:extLst>
              <a:ext uri="{FF2B5EF4-FFF2-40B4-BE49-F238E27FC236}">
                <a16:creationId xmlns:a16="http://schemas.microsoft.com/office/drawing/2014/main" id="{EAD9DB30-1D12-6841-9360-2F6BE2F2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37" y="809989"/>
            <a:ext cx="9308726" cy="928109"/>
          </a:xfrm>
        </p:spPr>
        <p:txBody>
          <a:bodyPr>
            <a:normAutofit/>
          </a:bodyPr>
          <a:lstStyle/>
          <a:p>
            <a:r>
              <a:rPr lang="en-US" sz="2400" dirty="0"/>
              <a:t>Suppose we replicate B to all nodes</a:t>
            </a:r>
          </a:p>
        </p:txBody>
      </p:sp>
    </p:spTree>
    <p:extLst>
      <p:ext uri="{BB962C8B-B14F-4D97-AF65-F5344CB8AC3E}">
        <p14:creationId xmlns:p14="http://schemas.microsoft.com/office/powerpoint/2010/main" val="193243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F009-836A-464D-8FCB-8302C288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ARIES/Logging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61F77-77DD-3A40-B8CD-77AF4515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FORCE, STEAL logging</a:t>
            </a:r>
          </a:p>
          <a:p>
            <a:r>
              <a:rPr lang="en-US" dirty="0"/>
              <a:t>Use write ahead logging protocol</a:t>
            </a:r>
          </a:p>
          <a:p>
            <a:r>
              <a:rPr lang="en-US" dirty="0"/>
              <a:t>Must FORCE log on COMMIT</a:t>
            </a:r>
          </a:p>
          <a:p>
            <a:r>
              <a:rPr lang="en-US" dirty="0"/>
              <a:t>Periodically take (lightweight) checkpoints</a:t>
            </a:r>
          </a:p>
          <a:p>
            <a:r>
              <a:rPr lang="en-US" dirty="0"/>
              <a:t>Asynchronously flush disk pages (without logging)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99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94"/>
            <a:ext cx="10515600" cy="1325563"/>
          </a:xfrm>
        </p:spPr>
        <p:txBody>
          <a:bodyPr/>
          <a:lstStyle/>
          <a:p>
            <a:r>
              <a:rPr lang="en-US" dirty="0"/>
              <a:t>Replication vs </a:t>
            </a:r>
            <a:r>
              <a:rPr lang="en-US" dirty="0" err="1"/>
              <a:t>Repartioning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144" y="1253331"/>
            <a:ext cx="11166013" cy="4351338"/>
          </a:xfrm>
        </p:spPr>
        <p:txBody>
          <a:bodyPr>
            <a:noAutofit/>
          </a:bodyPr>
          <a:lstStyle/>
          <a:p>
            <a:r>
              <a:rPr lang="en-US" sz="2400" dirty="0"/>
              <a:t>Replication requires each node to send smaller table to all other nodes</a:t>
            </a:r>
          </a:p>
          <a:p>
            <a:pPr lvl="1"/>
            <a:r>
              <a:rPr lang="en-US" dirty="0"/>
              <a:t>(|T| / n) * (n-1) bytes sent by each node</a:t>
            </a:r>
          </a:p>
          <a:p>
            <a:pPr lvl="1"/>
            <a:r>
              <a:rPr lang="en-US" dirty="0"/>
              <a:t>vs ((|T| / n) / n) * (n-1)  to repartition one table</a:t>
            </a:r>
          </a:p>
          <a:p>
            <a:r>
              <a:rPr lang="en-US" sz="2400" dirty="0"/>
              <a:t>When would replication be preferred over repartitioning for joins?</a:t>
            </a:r>
          </a:p>
          <a:p>
            <a:pPr lvl="1"/>
            <a:r>
              <a:rPr lang="en-US" dirty="0"/>
              <a:t>If size of smaller table &lt; data sent to repartition one or both tables</a:t>
            </a:r>
          </a:p>
          <a:p>
            <a:pPr lvl="1"/>
            <a:r>
              <a:rPr lang="en-US" dirty="0"/>
              <a:t>Should also account for cost of join: will be higher with replicated table</a:t>
            </a:r>
            <a:endParaRPr lang="en-US" sz="2400" dirty="0"/>
          </a:p>
          <a:p>
            <a:r>
              <a:rPr lang="en-US" sz="2400" dirty="0"/>
              <a:t>Example: |B| = 1 MB, |A|=100 MB, n=3</a:t>
            </a:r>
          </a:p>
          <a:p>
            <a:r>
              <a:rPr lang="en-US" sz="2400" dirty="0"/>
              <a:t>Need to repartition A (B distributed on join </a:t>
            </a:r>
            <a:r>
              <a:rPr lang="en-US" sz="2400" dirty="0" err="1"/>
              <a:t>attr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Data to repartition A is |A|/3 / 3 * 2 </a:t>
            </a:r>
            <a:r>
              <a:rPr lang="en-US"/>
              <a:t>= 22.2 </a:t>
            </a:r>
            <a:r>
              <a:rPr lang="en-US" dirty="0"/>
              <a:t>MB per node</a:t>
            </a:r>
          </a:p>
          <a:p>
            <a:pPr lvl="2"/>
            <a:r>
              <a:rPr lang="en-US" sz="2400" dirty="0"/>
              <a:t>Join .33 MB to 33 MB </a:t>
            </a:r>
          </a:p>
          <a:p>
            <a:pPr lvl="1"/>
            <a:r>
              <a:rPr lang="en-US" dirty="0"/>
              <a:t>Data to broadcast B is |B| = 1/3 * 2 = .66 MB</a:t>
            </a:r>
          </a:p>
          <a:p>
            <a:pPr lvl="2"/>
            <a:r>
              <a:rPr lang="en-US" sz="2400" dirty="0"/>
              <a:t>Join 1 MB to 33 MB </a:t>
            </a:r>
          </a:p>
          <a:p>
            <a:pPr lvl="2"/>
            <a:endParaRPr lang="en-US" sz="18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286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968C-B435-134F-AA70-841555AF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A2E6-C4D0-B143-A4F9-7139191D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3686" cy="4351338"/>
          </a:xfrm>
        </p:spPr>
        <p:txBody>
          <a:bodyPr>
            <a:normAutofit/>
          </a:bodyPr>
          <a:lstStyle/>
          <a:p>
            <a:r>
              <a:rPr lang="en-US" dirty="0"/>
              <a:t>Suppose we have two tables A and B, partitioned across 3 nodes</a:t>
            </a:r>
          </a:p>
          <a:p>
            <a:r>
              <a:rPr lang="en-US" dirty="0"/>
              <a:t>|A| = 9 MB</a:t>
            </a:r>
          </a:p>
          <a:p>
            <a:r>
              <a:rPr lang="en-US" dirty="0"/>
              <a:t>|B| = 90 MB</a:t>
            </a:r>
          </a:p>
          <a:p>
            <a:r>
              <a:rPr lang="en-US" dirty="0"/>
              <a:t>Join is </a:t>
            </a:r>
            <a:r>
              <a:rPr lang="en-US" dirty="0" err="1"/>
              <a:t>A.a</a:t>
            </a:r>
            <a:r>
              <a:rPr lang="en-US" dirty="0"/>
              <a:t> = </a:t>
            </a:r>
            <a:r>
              <a:rPr lang="en-US" dirty="0" err="1"/>
              <a:t>B.b</a:t>
            </a:r>
            <a:endParaRPr lang="en-US" dirty="0"/>
          </a:p>
          <a:p>
            <a:pPr lvl="1"/>
            <a:r>
              <a:rPr lang="en-US" dirty="0"/>
              <a:t>B is hash partitioned on b, A is not partitioned on a</a:t>
            </a:r>
          </a:p>
          <a:p>
            <a:r>
              <a:rPr lang="en-US" dirty="0"/>
              <a:t>How much data does each node send if we: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Repartition 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Replicate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F312A-C4F3-CA4E-91CA-2EEFEA0C4408}"/>
              </a:ext>
            </a:extLst>
          </p:cNvPr>
          <p:cNvSpPr/>
          <p:nvPr/>
        </p:nvSpPr>
        <p:spPr>
          <a:xfrm>
            <a:off x="4163786" y="641411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Replication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: (|T| / n) * (n-1) bytes sent by each node</a:t>
            </a:r>
          </a:p>
          <a:p>
            <a:pPr lvl="1"/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Partitioning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:  ((|T| / n) / n) * (n-1)  to repartition one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26916-6F71-1941-9EAB-571EC1B0A30E}"/>
              </a:ext>
            </a:extLst>
          </p:cNvPr>
          <p:cNvSpPr txBox="1"/>
          <p:nvPr/>
        </p:nvSpPr>
        <p:spPr>
          <a:xfrm>
            <a:off x="4457701" y="5496095"/>
            <a:ext cx="470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9 / 3 * 2  = 6 MB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9BCBD-640C-5843-8A04-A40DF23EB4B4}"/>
              </a:ext>
            </a:extLst>
          </p:cNvPr>
          <p:cNvSpPr txBox="1"/>
          <p:nvPr/>
        </p:nvSpPr>
        <p:spPr>
          <a:xfrm>
            <a:off x="4425043" y="5009327"/>
            <a:ext cx="470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(9 / 3) / 3 * 2  = 2 MB</a:t>
            </a:r>
          </a:p>
        </p:txBody>
      </p:sp>
    </p:spTree>
    <p:extLst>
      <p:ext uri="{BB962C8B-B14F-4D97-AF65-F5344CB8AC3E}">
        <p14:creationId xmlns:p14="http://schemas.microsoft.com/office/powerpoint/2010/main" val="220983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7009-44CD-C647-B3D8-B0F3D337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Options for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3824-723F-664A-9FA3-0C049958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Pre-replicated small tables</a:t>
            </a:r>
          </a:p>
          <a:p>
            <a:pPr lvl="1"/>
            <a:r>
              <a:rPr lang="en-US" dirty="0"/>
              <a:t>If space permits, can be a good option</a:t>
            </a:r>
          </a:p>
          <a:p>
            <a:endParaRPr lang="en-US" dirty="0"/>
          </a:p>
          <a:p>
            <a:r>
              <a:rPr lang="en-US" dirty="0"/>
              <a:t>”Semi-join”</a:t>
            </a:r>
          </a:p>
          <a:p>
            <a:pPr lvl="1"/>
            <a:r>
              <a:rPr lang="en-US" dirty="0"/>
              <a:t>send list of join attribute values in each partition of B to A, </a:t>
            </a:r>
          </a:p>
          <a:p>
            <a:pPr lvl="1"/>
            <a:r>
              <a:rPr lang="en-US" dirty="0"/>
              <a:t>then send list of matching tuples from A to B,</a:t>
            </a:r>
          </a:p>
          <a:p>
            <a:pPr lvl="1"/>
            <a:r>
              <a:rPr lang="en-US" dirty="0"/>
              <a:t>then compute join at B</a:t>
            </a:r>
          </a:p>
          <a:p>
            <a:r>
              <a:rPr lang="en-US" dirty="0"/>
              <a:t>Good for selective joins of wide tables</a:t>
            </a:r>
          </a:p>
          <a:p>
            <a:pPr lvl="1"/>
            <a:r>
              <a:rPr lang="en-US" dirty="0"/>
              <a:t>Pre-filters A with join values that actually occur in B, rather than sending all of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54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9847-9135-9C4C-9564-958CCED7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0"/>
            <a:ext cx="10515600" cy="1325563"/>
          </a:xfrm>
        </p:spPr>
        <p:txBody>
          <a:bodyPr/>
          <a:lstStyle/>
          <a:p>
            <a:r>
              <a:rPr lang="en-US" dirty="0"/>
              <a:t>Semi-join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A9DAC0-8E25-874E-B09E-6BDA9085E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89049"/>
              </p:ext>
            </p:extLst>
          </p:nvPr>
        </p:nvGraphicFramePr>
        <p:xfrm>
          <a:off x="427791" y="4617896"/>
          <a:ext cx="3454401" cy="2003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328658012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39623598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1880949025"/>
                    </a:ext>
                  </a:extLst>
                </a:gridCol>
              </a:tblGrid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96933"/>
                  </a:ext>
                </a:extLst>
              </a:tr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58976"/>
                  </a:ext>
                </a:extLst>
              </a:tr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769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E5291D-BF1A-6B43-A1D2-4D9D140A0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30968"/>
              </p:ext>
            </p:extLst>
          </p:nvPr>
        </p:nvGraphicFramePr>
        <p:xfrm>
          <a:off x="4719054" y="4617896"/>
          <a:ext cx="3454401" cy="2003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328658012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39623598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1880949025"/>
                    </a:ext>
                  </a:extLst>
                </a:gridCol>
              </a:tblGrid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96933"/>
                  </a:ext>
                </a:extLst>
              </a:tr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58976"/>
                  </a:ext>
                </a:extLst>
              </a:tr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769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9C4331-E9D1-1B4F-ACCA-69E3948BF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2840"/>
              </p:ext>
            </p:extLst>
          </p:nvPr>
        </p:nvGraphicFramePr>
        <p:xfrm>
          <a:off x="427791" y="1690688"/>
          <a:ext cx="3454401" cy="20033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328658012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39623598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1880949025"/>
                    </a:ext>
                  </a:extLst>
                </a:gridCol>
              </a:tblGrid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96933"/>
                  </a:ext>
                </a:extLst>
              </a:tr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58976"/>
                  </a:ext>
                </a:extLst>
              </a:tr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769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8CBE85-2C0B-D443-B038-772A1DDA7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73083"/>
              </p:ext>
            </p:extLst>
          </p:nvPr>
        </p:nvGraphicFramePr>
        <p:xfrm>
          <a:off x="4719054" y="1690688"/>
          <a:ext cx="3454401" cy="20033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328658012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39623598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1880949025"/>
                    </a:ext>
                  </a:extLst>
                </a:gridCol>
              </a:tblGrid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96933"/>
                  </a:ext>
                </a:extLst>
              </a:tr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58976"/>
                  </a:ext>
                </a:extLst>
              </a:tr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769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A93EF92-ABA3-B947-AB1D-908175428D25}"/>
              </a:ext>
            </a:extLst>
          </p:cNvPr>
          <p:cNvSpPr txBox="1"/>
          <p:nvPr/>
        </p:nvSpPr>
        <p:spPr>
          <a:xfrm>
            <a:off x="0" y="1690688"/>
            <a:ext cx="57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9F15-FD92-0B4C-B81B-4A6D62FE3B98}"/>
              </a:ext>
            </a:extLst>
          </p:cNvPr>
          <p:cNvSpPr txBox="1"/>
          <p:nvPr/>
        </p:nvSpPr>
        <p:spPr>
          <a:xfrm>
            <a:off x="-48126" y="4511277"/>
            <a:ext cx="57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 P1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83116-FBE7-CB41-85B7-9C548AE4652C}"/>
              </a:ext>
            </a:extLst>
          </p:cNvPr>
          <p:cNvSpPr txBox="1"/>
          <p:nvPr/>
        </p:nvSpPr>
        <p:spPr>
          <a:xfrm>
            <a:off x="4317333" y="1690688"/>
            <a:ext cx="57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P2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A6995-95F4-C14F-A943-38BF472093E8}"/>
              </a:ext>
            </a:extLst>
          </p:cNvPr>
          <p:cNvSpPr txBox="1"/>
          <p:nvPr/>
        </p:nvSpPr>
        <p:spPr>
          <a:xfrm>
            <a:off x="4269207" y="4511277"/>
            <a:ext cx="57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 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12245-5807-CF44-9781-92B78C8F7890}"/>
              </a:ext>
            </a:extLst>
          </p:cNvPr>
          <p:cNvSpPr txBox="1"/>
          <p:nvPr/>
        </p:nvSpPr>
        <p:spPr>
          <a:xfrm>
            <a:off x="1683646" y="3919141"/>
            <a:ext cx="17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87260-4AD3-E74A-8E10-3780F2E43E86}"/>
              </a:ext>
            </a:extLst>
          </p:cNvPr>
          <p:cNvSpPr txBox="1"/>
          <p:nvPr/>
        </p:nvSpPr>
        <p:spPr>
          <a:xfrm>
            <a:off x="6096000" y="3907254"/>
            <a:ext cx="17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2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3A6F7CD-A8AA-1B43-9ECF-7336EB371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59083"/>
              </p:ext>
            </p:extLst>
          </p:nvPr>
        </p:nvGraphicFramePr>
        <p:xfrm>
          <a:off x="4704795" y="4617896"/>
          <a:ext cx="1151467" cy="2003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3139681034"/>
                    </a:ext>
                  </a:extLst>
                </a:gridCol>
              </a:tblGrid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17273"/>
                  </a:ext>
                </a:extLst>
              </a:tr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61432"/>
                  </a:ext>
                </a:extLst>
              </a:tr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2707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3A4F9EF-D925-5D40-A753-C10373584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5122"/>
              </p:ext>
            </p:extLst>
          </p:nvPr>
        </p:nvGraphicFramePr>
        <p:xfrm>
          <a:off x="429573" y="4617896"/>
          <a:ext cx="1151467" cy="2003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71646626"/>
                    </a:ext>
                  </a:extLst>
                </a:gridCol>
              </a:tblGrid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6220"/>
                  </a:ext>
                </a:extLst>
              </a:tr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98202"/>
                  </a:ext>
                </a:extLst>
              </a:tr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5409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2B2BC86-DEEE-9947-8761-073727192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00976"/>
              </p:ext>
            </p:extLst>
          </p:nvPr>
        </p:nvGraphicFramePr>
        <p:xfrm>
          <a:off x="457199" y="2358250"/>
          <a:ext cx="3454401" cy="66777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3052244519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876758826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840562361"/>
                    </a:ext>
                  </a:extLst>
                </a:gridCol>
              </a:tblGrid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59358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0034EE9-7771-064A-8116-4DE193EFB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95139"/>
              </p:ext>
            </p:extLst>
          </p:nvPr>
        </p:nvGraphicFramePr>
        <p:xfrm>
          <a:off x="4719054" y="3047673"/>
          <a:ext cx="3454401" cy="66777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52664476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1115933505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783092602"/>
                    </a:ext>
                  </a:extLst>
                </a:gridCol>
              </a:tblGrid>
              <a:tr h="66777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67091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962D1A5-49FE-E249-B43A-CEF4D10BD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00361"/>
              </p:ext>
            </p:extLst>
          </p:nvPr>
        </p:nvGraphicFramePr>
        <p:xfrm>
          <a:off x="4752032" y="236788"/>
          <a:ext cx="3699710" cy="12842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9942">
                  <a:extLst>
                    <a:ext uri="{9D8B030D-6E8A-4147-A177-3AD203B41FA5}">
                      <a16:colId xmlns:a16="http://schemas.microsoft.com/office/drawing/2014/main" val="1130800515"/>
                    </a:ext>
                  </a:extLst>
                </a:gridCol>
                <a:gridCol w="739942">
                  <a:extLst>
                    <a:ext uri="{9D8B030D-6E8A-4147-A177-3AD203B41FA5}">
                      <a16:colId xmlns:a16="http://schemas.microsoft.com/office/drawing/2014/main" val="1359780720"/>
                    </a:ext>
                  </a:extLst>
                </a:gridCol>
                <a:gridCol w="739942">
                  <a:extLst>
                    <a:ext uri="{9D8B030D-6E8A-4147-A177-3AD203B41FA5}">
                      <a16:colId xmlns:a16="http://schemas.microsoft.com/office/drawing/2014/main" val="4217818282"/>
                    </a:ext>
                  </a:extLst>
                </a:gridCol>
                <a:gridCol w="739942">
                  <a:extLst>
                    <a:ext uri="{9D8B030D-6E8A-4147-A177-3AD203B41FA5}">
                      <a16:colId xmlns:a16="http://schemas.microsoft.com/office/drawing/2014/main" val="3845640968"/>
                    </a:ext>
                  </a:extLst>
                </a:gridCol>
                <a:gridCol w="739942">
                  <a:extLst>
                    <a:ext uri="{9D8B030D-6E8A-4147-A177-3AD203B41FA5}">
                      <a16:colId xmlns:a16="http://schemas.microsoft.com/office/drawing/2014/main" val="929422564"/>
                    </a:ext>
                  </a:extLst>
                </a:gridCol>
              </a:tblGrid>
              <a:tr h="64212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9614"/>
                  </a:ext>
                </a:extLst>
              </a:tr>
              <a:tr h="6421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4308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896E34-1718-D34C-9215-835A935BA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17344"/>
              </p:ext>
            </p:extLst>
          </p:nvPr>
        </p:nvGraphicFramePr>
        <p:xfrm>
          <a:off x="439045" y="120302"/>
          <a:ext cx="3699710" cy="12842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9942">
                  <a:extLst>
                    <a:ext uri="{9D8B030D-6E8A-4147-A177-3AD203B41FA5}">
                      <a16:colId xmlns:a16="http://schemas.microsoft.com/office/drawing/2014/main" val="1130800515"/>
                    </a:ext>
                  </a:extLst>
                </a:gridCol>
                <a:gridCol w="739942">
                  <a:extLst>
                    <a:ext uri="{9D8B030D-6E8A-4147-A177-3AD203B41FA5}">
                      <a16:colId xmlns:a16="http://schemas.microsoft.com/office/drawing/2014/main" val="1359780720"/>
                    </a:ext>
                  </a:extLst>
                </a:gridCol>
                <a:gridCol w="739942">
                  <a:extLst>
                    <a:ext uri="{9D8B030D-6E8A-4147-A177-3AD203B41FA5}">
                      <a16:colId xmlns:a16="http://schemas.microsoft.com/office/drawing/2014/main" val="4217818282"/>
                    </a:ext>
                  </a:extLst>
                </a:gridCol>
                <a:gridCol w="739942">
                  <a:extLst>
                    <a:ext uri="{9D8B030D-6E8A-4147-A177-3AD203B41FA5}">
                      <a16:colId xmlns:a16="http://schemas.microsoft.com/office/drawing/2014/main" val="3845640968"/>
                    </a:ext>
                  </a:extLst>
                </a:gridCol>
                <a:gridCol w="739942">
                  <a:extLst>
                    <a:ext uri="{9D8B030D-6E8A-4147-A177-3AD203B41FA5}">
                      <a16:colId xmlns:a16="http://schemas.microsoft.com/office/drawing/2014/main" val="929422564"/>
                    </a:ext>
                  </a:extLst>
                </a:gridCol>
              </a:tblGrid>
              <a:tr h="64212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9614"/>
                  </a:ext>
                </a:extLst>
              </a:tr>
              <a:tr h="6421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43083"/>
                  </a:ext>
                </a:extLst>
              </a:tr>
            </a:tbl>
          </a:graphicData>
        </a:graphic>
      </p:graphicFrame>
      <p:sp>
        <p:nvSpPr>
          <p:cNvPr id="20" name="Right Arrow 19">
            <a:extLst>
              <a:ext uri="{FF2B5EF4-FFF2-40B4-BE49-F238E27FC236}">
                <a16:creationId xmlns:a16="http://schemas.microsoft.com/office/drawing/2014/main" id="{7ABA435E-CA70-A04D-9513-373B3843C7AF}"/>
              </a:ext>
            </a:extLst>
          </p:cNvPr>
          <p:cNvSpPr/>
          <p:nvPr/>
        </p:nvSpPr>
        <p:spPr>
          <a:xfrm>
            <a:off x="0" y="3208421"/>
            <a:ext cx="577516" cy="286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E1571C9-FB37-B94A-B60E-7B29C0AB871F}"/>
              </a:ext>
            </a:extLst>
          </p:cNvPr>
          <p:cNvSpPr/>
          <p:nvPr/>
        </p:nvSpPr>
        <p:spPr>
          <a:xfrm>
            <a:off x="-1338" y="5525708"/>
            <a:ext cx="577516" cy="286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4E8659F-E480-D041-8392-7DB5D48D7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20563"/>
              </p:ext>
            </p:extLst>
          </p:nvPr>
        </p:nvGraphicFramePr>
        <p:xfrm>
          <a:off x="441157" y="1390450"/>
          <a:ext cx="3699710" cy="6421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9942">
                  <a:extLst>
                    <a:ext uri="{9D8B030D-6E8A-4147-A177-3AD203B41FA5}">
                      <a16:colId xmlns:a16="http://schemas.microsoft.com/office/drawing/2014/main" val="75836207"/>
                    </a:ext>
                  </a:extLst>
                </a:gridCol>
                <a:gridCol w="739942">
                  <a:extLst>
                    <a:ext uri="{9D8B030D-6E8A-4147-A177-3AD203B41FA5}">
                      <a16:colId xmlns:a16="http://schemas.microsoft.com/office/drawing/2014/main" val="24857237"/>
                    </a:ext>
                  </a:extLst>
                </a:gridCol>
                <a:gridCol w="739942">
                  <a:extLst>
                    <a:ext uri="{9D8B030D-6E8A-4147-A177-3AD203B41FA5}">
                      <a16:colId xmlns:a16="http://schemas.microsoft.com/office/drawing/2014/main" val="3993606379"/>
                    </a:ext>
                  </a:extLst>
                </a:gridCol>
                <a:gridCol w="739942">
                  <a:extLst>
                    <a:ext uri="{9D8B030D-6E8A-4147-A177-3AD203B41FA5}">
                      <a16:colId xmlns:a16="http://schemas.microsoft.com/office/drawing/2014/main" val="381402627"/>
                    </a:ext>
                  </a:extLst>
                </a:gridCol>
                <a:gridCol w="739942">
                  <a:extLst>
                    <a:ext uri="{9D8B030D-6E8A-4147-A177-3AD203B41FA5}">
                      <a16:colId xmlns:a16="http://schemas.microsoft.com/office/drawing/2014/main" val="3242678891"/>
                    </a:ext>
                  </a:extLst>
                </a:gridCol>
              </a:tblGrid>
              <a:tr h="64212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52860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4F42F4F-56F0-1240-992A-35FB6F42CA82}"/>
              </a:ext>
            </a:extLst>
          </p:cNvPr>
          <p:cNvSpPr txBox="1"/>
          <p:nvPr/>
        </p:nvSpPr>
        <p:spPr>
          <a:xfrm>
            <a:off x="8716989" y="1711511"/>
            <a:ext cx="32084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venir Book" panose="02000503020000020003" pitchFamily="2" charset="0"/>
              </a:rPr>
              <a:t>Total cost: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Each nodes sends &amp; receives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(|join col|  / n ) / n * (n-1)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+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(f * |A|  / n ) / n * (n-1)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Where f is join selectivity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6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67 -0.11458 L 0.48919 -0.65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26" y="-2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87 -0.06597 L -0.30338 -0.693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3" y="-3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19 0.05185 L 0.36159 0.31227 " pathEditMode="relative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35 0.00694 L -0.36342 0.2990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1" grpId="0" animBg="1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932" y="2611050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Processor 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98087" y="173276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8294" y="1690689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743904" y="1690689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agg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1343" y="1916761"/>
            <a:ext cx="706581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45440" y="1756887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Processor 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0010" y="257966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68294" y="2517221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43903" y="2514693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agg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61713" y="2744557"/>
            <a:ext cx="706581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11343" y="2743293"/>
            <a:ext cx="706581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76752" y="1927612"/>
            <a:ext cx="706581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738552" y="2123457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312933" y="1936077"/>
            <a:ext cx="425619" cy="41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266171" y="2351060"/>
            <a:ext cx="47238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92988" y="2743294"/>
            <a:ext cx="164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Runs on 1 of the processors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324" y="3389625"/>
            <a:ext cx="11599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In general, each node will have data for the same groups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So merge will need to combine groups, e.g.: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	MAX (MAX1, MAX2)</a:t>
            </a:r>
          </a:p>
          <a:p>
            <a:r>
              <a:rPr lang="en-US" sz="2400" dirty="0">
                <a:latin typeface="Avenir Book" panose="02000503020000020003" pitchFamily="2" charset="0"/>
              </a:rPr>
              <a:t>	SUM (SUM1, SUM2)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What about average?</a:t>
            </a:r>
          </a:p>
          <a:p>
            <a:r>
              <a:rPr lang="en-US" sz="2400" dirty="0">
                <a:latin typeface="Avenir Book" panose="02000503020000020003" pitchFamily="2" charset="0"/>
              </a:rPr>
              <a:t>	Maintain SUMs and COUNTs, combine in merge step</a:t>
            </a:r>
          </a:p>
        </p:txBody>
      </p:sp>
    </p:spTree>
    <p:extLst>
      <p:ext uri="{BB962C8B-B14F-4D97-AF65-F5344CB8AC3E}">
        <p14:creationId xmlns:p14="http://schemas.microsoft.com/office/powerpoint/2010/main" val="66174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Parallel 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714" y="1690688"/>
            <a:ext cx="10515600" cy="4351338"/>
          </a:xfrm>
        </p:spPr>
        <p:txBody>
          <a:bodyPr/>
          <a:lstStyle/>
          <a:p>
            <a:r>
              <a:rPr lang="en-US" dirty="0"/>
              <a:t>Express aggregates as 3 functions:</a:t>
            </a:r>
          </a:p>
          <a:p>
            <a:pPr lvl="1"/>
            <a:r>
              <a:rPr lang="en-US" u="sng" dirty="0"/>
              <a:t>INIT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create partial aggregate value</a:t>
            </a:r>
          </a:p>
          <a:p>
            <a:pPr lvl="1"/>
            <a:r>
              <a:rPr lang="en-US" u="sng" dirty="0"/>
              <a:t>MERGE</a:t>
            </a:r>
            <a:r>
              <a:rPr lang="en-US" dirty="0"/>
              <a:t>  –  combine 2 partial aggregates</a:t>
            </a:r>
          </a:p>
          <a:p>
            <a:pPr lvl="1"/>
            <a:r>
              <a:rPr lang="en-US" u="sng" dirty="0"/>
              <a:t>FINAL</a:t>
            </a:r>
            <a:r>
              <a:rPr lang="en-US" dirty="0"/>
              <a:t> – compute final aggregate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AVG:</a:t>
            </a:r>
          </a:p>
          <a:p>
            <a:pPr lvl="2"/>
            <a:r>
              <a:rPr lang="en-US" dirty="0"/>
              <a:t>INIT(tuple)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 (SUM=</a:t>
            </a:r>
            <a:r>
              <a:rPr lang="en-US" dirty="0" err="1"/>
              <a:t>tuple.value</a:t>
            </a:r>
            <a:r>
              <a:rPr lang="en-US" dirty="0"/>
              <a:t>, COUNT=1)</a:t>
            </a:r>
          </a:p>
          <a:p>
            <a:pPr lvl="2"/>
            <a:r>
              <a:rPr lang="en-US" dirty="0"/>
              <a:t>MERGE (a1, a2) </a:t>
            </a:r>
            <a:r>
              <a:rPr lang="en-US" dirty="0">
                <a:sym typeface="Wingdings"/>
              </a:rPr>
              <a:t> (SUM=a1.SUM + a2.SUM, COUNT=a1.count+a2.count)</a:t>
            </a:r>
          </a:p>
          <a:p>
            <a:pPr lvl="2"/>
            <a:r>
              <a:rPr lang="en-US" dirty="0">
                <a:sym typeface="Wingdings"/>
              </a:rPr>
              <a:t>FINAL(a)   </a:t>
            </a:r>
            <a:r>
              <a:rPr lang="en-US" dirty="0" err="1">
                <a:sym typeface="Wingdings"/>
              </a:rPr>
              <a:t>a.SUM</a:t>
            </a:r>
            <a:r>
              <a:rPr lang="en-US" dirty="0">
                <a:sym typeface="Wingdings"/>
              </a:rPr>
              <a:t>/</a:t>
            </a:r>
            <a:r>
              <a:rPr lang="en-US" dirty="0" err="1">
                <a:sym typeface="Wingdings"/>
              </a:rPr>
              <a:t>a.COUNT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35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MERGE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aggregate queries, receives partial aggregates from each processor, MERGEs and </a:t>
            </a:r>
            <a:r>
              <a:rPr lang="en-US" dirty="0" err="1"/>
              <a:t>FINALizes</a:t>
            </a:r>
            <a:r>
              <a:rPr lang="en-US" dirty="0"/>
              <a:t> them</a:t>
            </a:r>
          </a:p>
          <a:p>
            <a:endParaRPr lang="en-US" dirty="0"/>
          </a:p>
          <a:p>
            <a:r>
              <a:rPr lang="en-US" dirty="0"/>
              <a:t>For non-aggregates, just UNIONs results</a:t>
            </a:r>
          </a:p>
        </p:txBody>
      </p:sp>
    </p:spTree>
    <p:extLst>
      <p:ext uri="{BB962C8B-B14F-4D97-AF65-F5344CB8AC3E}">
        <p14:creationId xmlns:p14="http://schemas.microsoft.com/office/powerpoint/2010/main" val="1453143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958B-565E-8347-9786-9E86A515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08"/>
            <a:ext cx="10515600" cy="1325563"/>
          </a:xfrm>
        </p:spPr>
        <p:txBody>
          <a:bodyPr/>
          <a:lstStyle/>
          <a:p>
            <a:r>
              <a:rPr lang="en-US" dirty="0"/>
              <a:t>DB Parallel Processing vs General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0EF6-8154-D342-9573-8760EC31B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99"/>
            <a:ext cx="10515600" cy="50201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Shared nothing partitioned parallelism is the dominant approach</a:t>
            </a:r>
          </a:p>
          <a:p>
            <a:r>
              <a:rPr lang="en-US" dirty="0"/>
              <a:t>Hooray for the relational model!</a:t>
            </a:r>
          </a:p>
          <a:p>
            <a:pPr lvl="1"/>
            <a:r>
              <a:rPr lang="en-US" dirty="0"/>
              <a:t>Apps don't change when you parallelize system (physical data independence!).  </a:t>
            </a:r>
          </a:p>
          <a:p>
            <a:pPr lvl="1"/>
            <a:r>
              <a:rPr lang="en-US" dirty="0"/>
              <a:t>Can tune, scale system without changing applications!</a:t>
            </a:r>
          </a:p>
          <a:p>
            <a:pPr lvl="1"/>
            <a:r>
              <a:rPr lang="en-US" dirty="0"/>
              <a:t>Can partition records arbitrarily, w/o synchronization </a:t>
            </a:r>
          </a:p>
          <a:p>
            <a:r>
              <a:rPr lang="en-US" dirty="0"/>
              <a:t>Essentially no synchronization except setup &amp; teardown </a:t>
            </a:r>
          </a:p>
          <a:p>
            <a:pPr lvl="1"/>
            <a:r>
              <a:rPr lang="en-US" dirty="0"/>
              <a:t>No barriers, cache coherence,  etc. </a:t>
            </a:r>
          </a:p>
          <a:p>
            <a:pPr lvl="1"/>
            <a:r>
              <a:rPr lang="en-US" dirty="0"/>
              <a:t>DB transactions work ﬁne in parallel</a:t>
            </a:r>
          </a:p>
          <a:p>
            <a:r>
              <a:rPr lang="en-US" dirty="0"/>
              <a:t>Data updated in place, with 2-phase locking transactions                </a:t>
            </a:r>
          </a:p>
          <a:p>
            <a:pPr lvl="1"/>
            <a:r>
              <a:rPr lang="en-US" dirty="0"/>
              <a:t>Replicas managed only at EOT via 2-phase commit (next lecture)                 </a:t>
            </a:r>
          </a:p>
          <a:p>
            <a:pPr lvl="1"/>
            <a:r>
              <a:rPr lang="en-US" dirty="0"/>
              <a:t>Coarser grain, higher overhead than cache coherency on processors</a:t>
            </a:r>
          </a:p>
          <a:p>
            <a:r>
              <a:rPr lang="en-US" dirty="0"/>
              <a:t>Bandwidth much more important than latency (in analytics at least)</a:t>
            </a:r>
          </a:p>
          <a:p>
            <a:pPr lvl="1"/>
            <a:r>
              <a:rPr lang="en-US" dirty="0"/>
              <a:t>Often pump 1-1/n % of a table through the network </a:t>
            </a:r>
          </a:p>
          <a:p>
            <a:pPr lvl="2"/>
            <a:r>
              <a:rPr lang="en-US" dirty="0"/>
              <a:t>Aggregate net BW should match aggregate disk BW </a:t>
            </a:r>
          </a:p>
        </p:txBody>
      </p:sp>
    </p:spTree>
    <p:extLst>
      <p:ext uri="{BB962C8B-B14F-4D97-AF65-F5344CB8AC3E}">
        <p14:creationId xmlns:p14="http://schemas.microsoft.com/office/powerpoint/2010/main" val="11567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6FF5-E5BF-1D49-8524-280D2EDF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&amp; Distributed DBs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668B-261D-5A48-BABA-89CF4D244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DBs:  how to get multiple processors/machines to execute different parts of a SQL query</a:t>
            </a:r>
          </a:p>
          <a:p>
            <a:pPr lvl="1"/>
            <a:r>
              <a:rPr lang="en-US" dirty="0"/>
              <a:t>Especially relevant for big, slow running queries</a:t>
            </a:r>
          </a:p>
          <a:p>
            <a:endParaRPr lang="en-US" dirty="0"/>
          </a:p>
          <a:p>
            <a:r>
              <a:rPr lang="en-US" dirty="0"/>
              <a:t>Distributed DBs:  what happens when these machines are physically disjoint / fail independently</a:t>
            </a:r>
          </a:p>
          <a:p>
            <a:pPr lvl="1"/>
            <a:r>
              <a:rPr lang="en-US" dirty="0"/>
              <a:t>Especially relevant for transaction processing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FFAF47-CF6A-E44C-AE47-975C58AE77FC}"/>
              </a:ext>
            </a:extLst>
          </p:cNvPr>
          <p:cNvGrpSpPr/>
          <p:nvPr/>
        </p:nvGrpSpPr>
        <p:grpSpPr>
          <a:xfrm>
            <a:off x="729343" y="1825625"/>
            <a:ext cx="10199914" cy="1395764"/>
            <a:chOff x="729343" y="1825625"/>
            <a:chExt cx="10199914" cy="13957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E60FF7-6836-7C41-9E22-8E92155A0A61}"/>
                </a:ext>
              </a:extLst>
            </p:cNvPr>
            <p:cNvSpPr/>
            <p:nvPr/>
          </p:nvSpPr>
          <p:spPr>
            <a:xfrm>
              <a:off x="729343" y="1825625"/>
              <a:ext cx="10199914" cy="1353004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763D8E-B99C-CD46-9DE1-5F4261299A43}"/>
                </a:ext>
              </a:extLst>
            </p:cNvPr>
            <p:cNvSpPr txBox="1"/>
            <p:nvPr/>
          </p:nvSpPr>
          <p:spPr>
            <a:xfrm>
              <a:off x="8610600" y="2852057"/>
              <a:ext cx="2100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Today!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76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7376-D257-3945-970A-E4BEB76A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DB 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E344A-F1EB-5B49-B3D6-F8430DC1F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SQL, but faster by running on multiple processors</a:t>
                </a:r>
              </a:p>
              <a:p>
                <a:endParaRPr lang="en-US" dirty="0"/>
              </a:p>
              <a:p>
                <a:r>
                  <a:rPr lang="en-US" dirty="0"/>
                  <a:t>What do we mean by faster?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problem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times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hardware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𝑠𝑐𝑎𝑙𝑒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𝑙𝑎𝑟𝑔𝑒𝑟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𝑝𝑟𝑜𝑏𝑙𝑒𝑚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h𝑎𝑟𝑑𝑤𝑎𝑟𝑒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𝑙𝑎𝑟𝑔𝑒𝑟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𝑝𝑟𝑜𝑏𝑒𝑙𝑚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h𝑎𝑟𝑑𝑤𝑎𝑟𝑒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 necessarily the same: smaller problem may be harder to parallelize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E344A-F1EB-5B49-B3D6-F8430DC1F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96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55CB-4505-A147-864F-1334AD18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Specific 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43EA-6BFC-3148-974F-714FF82C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Transaction speedup</a:t>
            </a:r>
            <a:r>
              <a:rPr lang="en-US" dirty="0"/>
              <a:t>: fixed set of </a:t>
            </a:r>
            <a:r>
              <a:rPr lang="en-US" dirty="0" err="1"/>
              <a:t>txns</a:t>
            </a:r>
            <a:r>
              <a:rPr lang="en-US" dirty="0"/>
              <a:t>, with 1 vs N machines</a:t>
            </a:r>
          </a:p>
          <a:p>
            <a:r>
              <a:rPr lang="en-US" b="1" dirty="0"/>
              <a:t>Batch speedup</a:t>
            </a:r>
            <a:r>
              <a:rPr lang="en-US" dirty="0"/>
              <a:t>: fixed sized DB, with 1 vs N machines</a:t>
            </a:r>
          </a:p>
          <a:p>
            <a:endParaRPr lang="en-US" dirty="0"/>
          </a:p>
          <a:p>
            <a:r>
              <a:rPr lang="en-US" b="1" dirty="0"/>
              <a:t>Transaction scaleup</a:t>
            </a:r>
            <a:r>
              <a:rPr lang="en-US" dirty="0"/>
              <a:t>:  N times as many </a:t>
            </a:r>
            <a:r>
              <a:rPr lang="en-US" dirty="0" err="1"/>
              <a:t>txns</a:t>
            </a:r>
            <a:r>
              <a:rPr lang="en-US" dirty="0"/>
              <a:t>  for N machines </a:t>
            </a:r>
          </a:p>
          <a:p>
            <a:r>
              <a:rPr lang="en-US" b="1" dirty="0"/>
              <a:t>Batch scaleup </a:t>
            </a:r>
            <a:r>
              <a:rPr lang="en-US" dirty="0"/>
              <a:t>: N times as big a query for N machines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7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2C58-52BB-1240-9287-738EBDAB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0DF1-85C7-C94A-A4AE-AD9239AD3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37A5B9-15AB-4A48-818D-3FDDF14D649F}"/>
              </a:ext>
            </a:extLst>
          </p:cNvPr>
          <p:cNvCxnSpPr/>
          <p:nvPr/>
        </p:nvCxnSpPr>
        <p:spPr>
          <a:xfrm flipV="1">
            <a:off x="4125686" y="1690688"/>
            <a:ext cx="0" cy="3327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F6A1B-B066-B048-BA18-2914858B61FF}"/>
              </a:ext>
            </a:extLst>
          </p:cNvPr>
          <p:cNvCxnSpPr/>
          <p:nvPr/>
        </p:nvCxnSpPr>
        <p:spPr>
          <a:xfrm>
            <a:off x="4125686" y="5029200"/>
            <a:ext cx="36684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C772B51-2A9B-8E4E-B71B-EF117CFD5D92}"/>
                  </a:ext>
                </a:extLst>
              </p14:cNvPr>
              <p14:cNvContentPartPr/>
              <p14:nvPr/>
            </p14:nvContentPartPr>
            <p14:xfrm>
              <a:off x="-489977" y="269208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C772B51-2A9B-8E4E-B71B-EF117CFD5D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98977" y="26830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75669342-A068-464C-BC71-09C1F61169C9}"/>
              </a:ext>
            </a:extLst>
          </p:cNvPr>
          <p:cNvGrpSpPr/>
          <p:nvPr/>
        </p:nvGrpSpPr>
        <p:grpSpPr>
          <a:xfrm>
            <a:off x="4147457" y="4214244"/>
            <a:ext cx="4267199" cy="804070"/>
            <a:chOff x="4147457" y="4214244"/>
            <a:chExt cx="4267199" cy="804070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7DA599D-E706-2F41-BEA7-EF23F0F5FEDE}"/>
                </a:ext>
              </a:extLst>
            </p:cNvPr>
            <p:cNvSpPr/>
            <p:nvPr/>
          </p:nvSpPr>
          <p:spPr>
            <a:xfrm>
              <a:off x="4147457" y="4214244"/>
              <a:ext cx="3309257" cy="804070"/>
            </a:xfrm>
            <a:custGeom>
              <a:avLst/>
              <a:gdLst>
                <a:gd name="connsiteX0" fmla="*/ 0 w 3309257"/>
                <a:gd name="connsiteY0" fmla="*/ 804070 h 804070"/>
                <a:gd name="connsiteX1" fmla="*/ 1208314 w 3309257"/>
                <a:gd name="connsiteY1" fmla="*/ 96499 h 804070"/>
                <a:gd name="connsiteX2" fmla="*/ 2340429 w 3309257"/>
                <a:gd name="connsiteY2" fmla="*/ 52956 h 804070"/>
                <a:gd name="connsiteX3" fmla="*/ 3309257 w 3309257"/>
                <a:gd name="connsiteY3" fmla="*/ 531927 h 8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9257" h="804070">
                  <a:moveTo>
                    <a:pt x="0" y="804070"/>
                  </a:moveTo>
                  <a:cubicBezTo>
                    <a:pt x="409121" y="512877"/>
                    <a:pt x="818243" y="221685"/>
                    <a:pt x="1208314" y="96499"/>
                  </a:cubicBezTo>
                  <a:cubicBezTo>
                    <a:pt x="1598385" y="-28687"/>
                    <a:pt x="1990272" y="-19615"/>
                    <a:pt x="2340429" y="52956"/>
                  </a:cubicBezTo>
                  <a:cubicBezTo>
                    <a:pt x="2690586" y="125527"/>
                    <a:pt x="2999921" y="328727"/>
                    <a:pt x="3309257" y="53192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358D6B-93B6-1C4C-8CA8-CEB069D85B67}"/>
                </a:ext>
              </a:extLst>
            </p:cNvPr>
            <p:cNvSpPr txBox="1"/>
            <p:nvPr/>
          </p:nvSpPr>
          <p:spPr>
            <a:xfrm>
              <a:off x="7511141" y="4524931"/>
              <a:ext cx="903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B328CA6-784B-8840-A6BF-9B2FE00B9360}"/>
              </a:ext>
            </a:extLst>
          </p:cNvPr>
          <p:cNvGrpSpPr/>
          <p:nvPr/>
        </p:nvGrpSpPr>
        <p:grpSpPr>
          <a:xfrm>
            <a:off x="4158343" y="2949048"/>
            <a:ext cx="4767942" cy="2080152"/>
            <a:chOff x="4158343" y="2949048"/>
            <a:chExt cx="4767942" cy="2080152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6AEB96F-D687-CC40-8482-F9CDA700B43F}"/>
                </a:ext>
              </a:extLst>
            </p:cNvPr>
            <p:cNvSpPr/>
            <p:nvPr/>
          </p:nvSpPr>
          <p:spPr>
            <a:xfrm>
              <a:off x="4158343" y="3189514"/>
              <a:ext cx="3831771" cy="1839686"/>
            </a:xfrm>
            <a:custGeom>
              <a:avLst/>
              <a:gdLst>
                <a:gd name="connsiteX0" fmla="*/ 0 w 3831771"/>
                <a:gd name="connsiteY0" fmla="*/ 1839686 h 1839686"/>
                <a:gd name="connsiteX1" fmla="*/ 1295400 w 3831771"/>
                <a:gd name="connsiteY1" fmla="*/ 979715 h 1839686"/>
                <a:gd name="connsiteX2" fmla="*/ 2656114 w 3831771"/>
                <a:gd name="connsiteY2" fmla="*/ 272143 h 1839686"/>
                <a:gd name="connsiteX3" fmla="*/ 3831771 w 3831771"/>
                <a:gd name="connsiteY3" fmla="*/ 0 h 1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1771" h="1839686">
                  <a:moveTo>
                    <a:pt x="0" y="1839686"/>
                  </a:moveTo>
                  <a:cubicBezTo>
                    <a:pt x="426357" y="1540329"/>
                    <a:pt x="852714" y="1240972"/>
                    <a:pt x="1295400" y="979715"/>
                  </a:cubicBezTo>
                  <a:cubicBezTo>
                    <a:pt x="1738086" y="718458"/>
                    <a:pt x="2233386" y="435429"/>
                    <a:pt x="2656114" y="272143"/>
                  </a:cubicBezTo>
                  <a:cubicBezTo>
                    <a:pt x="3078843" y="108857"/>
                    <a:pt x="3455307" y="54428"/>
                    <a:pt x="3831771" y="0"/>
                  </a:cubicBezTo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CF7E72-E51B-EB42-8980-9A2C97C62752}"/>
                </a:ext>
              </a:extLst>
            </p:cNvPr>
            <p:cNvSpPr txBox="1"/>
            <p:nvPr/>
          </p:nvSpPr>
          <p:spPr>
            <a:xfrm>
              <a:off x="8022770" y="2949048"/>
              <a:ext cx="903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Typical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B60477-F6D6-E64E-82C0-AAD2F5FA8AEB}"/>
              </a:ext>
            </a:extLst>
          </p:cNvPr>
          <p:cNvGrpSpPr/>
          <p:nvPr/>
        </p:nvGrpSpPr>
        <p:grpSpPr>
          <a:xfrm>
            <a:off x="4169229" y="1758627"/>
            <a:ext cx="5007429" cy="3237916"/>
            <a:chOff x="4169229" y="1758627"/>
            <a:chExt cx="5007429" cy="3237916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CB6C0C5-79AB-3743-8580-AA7B7AAD5550}"/>
                </a:ext>
              </a:extLst>
            </p:cNvPr>
            <p:cNvSpPr/>
            <p:nvPr/>
          </p:nvSpPr>
          <p:spPr>
            <a:xfrm>
              <a:off x="4169229" y="2111829"/>
              <a:ext cx="4103914" cy="2884714"/>
            </a:xfrm>
            <a:custGeom>
              <a:avLst/>
              <a:gdLst>
                <a:gd name="connsiteX0" fmla="*/ 0 w 4103914"/>
                <a:gd name="connsiteY0" fmla="*/ 2884714 h 2884714"/>
                <a:gd name="connsiteX1" fmla="*/ 4103914 w 4103914"/>
                <a:gd name="connsiteY1" fmla="*/ 0 h 2884714"/>
                <a:gd name="connsiteX2" fmla="*/ 4103914 w 4103914"/>
                <a:gd name="connsiteY2" fmla="*/ 0 h 288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914" h="2884714">
                  <a:moveTo>
                    <a:pt x="0" y="2884714"/>
                  </a:moveTo>
                  <a:lnTo>
                    <a:pt x="4103914" y="0"/>
                  </a:lnTo>
                  <a:lnTo>
                    <a:pt x="4103914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FE7966-FAF0-9647-8916-C9751386B0C4}"/>
                </a:ext>
              </a:extLst>
            </p:cNvPr>
            <p:cNvSpPr txBox="1"/>
            <p:nvPr/>
          </p:nvSpPr>
          <p:spPr>
            <a:xfrm>
              <a:off x="8273143" y="1758627"/>
              <a:ext cx="903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1E1D37A-C347-804C-8F6B-13E9925EBC05}"/>
              </a:ext>
            </a:extLst>
          </p:cNvPr>
          <p:cNvGrpSpPr/>
          <p:nvPr/>
        </p:nvGrpSpPr>
        <p:grpSpPr>
          <a:xfrm>
            <a:off x="4169229" y="1656091"/>
            <a:ext cx="3973282" cy="3340452"/>
            <a:chOff x="4169229" y="1656091"/>
            <a:chExt cx="3973282" cy="3340452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5FA1862-0D9B-5E47-B145-FDB08F936C09}"/>
                </a:ext>
              </a:extLst>
            </p:cNvPr>
            <p:cNvSpPr/>
            <p:nvPr/>
          </p:nvSpPr>
          <p:spPr>
            <a:xfrm>
              <a:off x="4169229" y="2024743"/>
              <a:ext cx="2971800" cy="2971800"/>
            </a:xfrm>
            <a:custGeom>
              <a:avLst/>
              <a:gdLst>
                <a:gd name="connsiteX0" fmla="*/ 0 w 2971800"/>
                <a:gd name="connsiteY0" fmla="*/ 2971800 h 2971800"/>
                <a:gd name="connsiteX1" fmla="*/ 1981200 w 2971800"/>
                <a:gd name="connsiteY1" fmla="*/ 1480457 h 2971800"/>
                <a:gd name="connsiteX2" fmla="*/ 2971800 w 2971800"/>
                <a:gd name="connsiteY2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1800" h="2971800">
                  <a:moveTo>
                    <a:pt x="0" y="2971800"/>
                  </a:moveTo>
                  <a:cubicBezTo>
                    <a:pt x="742950" y="2473778"/>
                    <a:pt x="1485900" y="1975757"/>
                    <a:pt x="1981200" y="1480457"/>
                  </a:cubicBezTo>
                  <a:cubicBezTo>
                    <a:pt x="2476500" y="985157"/>
                    <a:pt x="2724150" y="492578"/>
                    <a:pt x="2971800" y="0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985618-E8AD-FC4E-A4B9-43B07CD72432}"/>
                </a:ext>
              </a:extLst>
            </p:cNvPr>
            <p:cNvSpPr txBox="1"/>
            <p:nvPr/>
          </p:nvSpPr>
          <p:spPr>
            <a:xfrm>
              <a:off x="6934205" y="1656091"/>
              <a:ext cx="1208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Possible?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DC87DD7-4798-DB49-BE77-E3C9973387AD}"/>
              </a:ext>
            </a:extLst>
          </p:cNvPr>
          <p:cNvSpPr txBox="1"/>
          <p:nvPr/>
        </p:nvSpPr>
        <p:spPr>
          <a:xfrm rot="16200000">
            <a:off x="2076996" y="3169733"/>
            <a:ext cx="348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(e.g., TPS, or seconds)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4CCA6F-CFBB-1747-A369-C4FBDE86780A}"/>
              </a:ext>
            </a:extLst>
          </p:cNvPr>
          <p:cNvSpPr txBox="1"/>
          <p:nvPr/>
        </p:nvSpPr>
        <p:spPr>
          <a:xfrm>
            <a:off x="4125686" y="5181600"/>
            <a:ext cx="38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parallel units</a:t>
            </a:r>
          </a:p>
        </p:txBody>
      </p:sp>
    </p:spTree>
    <p:extLst>
      <p:ext uri="{BB962C8B-B14F-4D97-AF65-F5344CB8AC3E}">
        <p14:creationId xmlns:p14="http://schemas.microsoft.com/office/powerpoint/2010/main" val="38092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FF24-26C4-8F44-80C7-E924E04E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to Linear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E3E2-DD9B-604F-BA9D-B81D2D12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Startup times</a:t>
            </a:r>
          </a:p>
          <a:p>
            <a:pPr lvl="1"/>
            <a:r>
              <a:rPr lang="en-US" dirty="0"/>
              <a:t>e.g., may take time to launch each parallel executor</a:t>
            </a:r>
          </a:p>
          <a:p>
            <a:r>
              <a:rPr lang="en-US" dirty="0"/>
              <a:t>Interference</a:t>
            </a:r>
          </a:p>
          <a:p>
            <a:pPr lvl="1"/>
            <a:r>
              <a:rPr lang="en-US" dirty="0"/>
              <a:t>processors depend on some shared resource</a:t>
            </a:r>
          </a:p>
          <a:p>
            <a:pPr lvl="1"/>
            <a:r>
              <a:rPr lang="en-US" dirty="0"/>
              <a:t>E.g., input or output queue, or other data item</a:t>
            </a:r>
          </a:p>
          <a:p>
            <a:r>
              <a:rPr lang="en-US" dirty="0"/>
              <a:t>Skew</a:t>
            </a:r>
          </a:p>
          <a:p>
            <a:pPr lvl="1"/>
            <a:r>
              <a:rPr lang="en-US" dirty="0"/>
              <a:t>workload not of equal size on each processor</a:t>
            </a:r>
          </a:p>
          <a:p>
            <a:pPr lvl="1"/>
            <a:endParaRPr lang="en-US" dirty="0"/>
          </a:p>
          <a:p>
            <a:r>
              <a:rPr lang="en-US" i="1" dirty="0"/>
              <a:t>Almost all workloads will stop scaling at some point!</a:t>
            </a:r>
          </a:p>
          <a:p>
            <a:endParaRPr lang="en-US" dirty="0"/>
          </a:p>
          <a:p>
            <a:r>
              <a:rPr lang="en-US" dirty="0"/>
              <a:t>What are some barriers in analytics and transactional workloads?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7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768B-11D4-3F47-A16C-55F9ED73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Parallelizable Workloads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2968-F7A3-404B-A68B-01A5E7CA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linear speedup</a:t>
            </a:r>
          </a:p>
          <a:p>
            <a:r>
              <a:rPr lang="en-US" dirty="0"/>
              <a:t>Usually can be decomposed into small units that can be executed independently</a:t>
            </a:r>
          </a:p>
          <a:p>
            <a:pPr lvl="1"/>
            <a:r>
              <a:rPr lang="en-US" dirty="0"/>
              <a:t>"embarrassingly parallel"</a:t>
            </a:r>
          </a:p>
          <a:p>
            <a:r>
              <a:rPr lang="en-US" dirty="0"/>
              <a:t>As we will see, relational model generally provides this</a:t>
            </a:r>
          </a:p>
        </p:txBody>
      </p:sp>
    </p:spTree>
    <p:extLst>
      <p:ext uri="{BB962C8B-B14F-4D97-AF65-F5344CB8AC3E}">
        <p14:creationId xmlns:p14="http://schemas.microsoft.com/office/powerpoint/2010/main" val="232520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2411</Words>
  <Application>Microsoft Macintosh PowerPoint</Application>
  <PresentationFormat>Widescreen</PresentationFormat>
  <Paragraphs>596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Avenir Book</vt:lpstr>
      <vt:lpstr>Calibri</vt:lpstr>
      <vt:lpstr>Cambria Math</vt:lpstr>
      <vt:lpstr>Courier New</vt:lpstr>
      <vt:lpstr>Helvetica Neue</vt:lpstr>
      <vt:lpstr>Wingdings</vt:lpstr>
      <vt:lpstr>Office Theme</vt:lpstr>
      <vt:lpstr>Lecture 16 Parallel Databases</vt:lpstr>
      <vt:lpstr>Recovery Recap</vt:lpstr>
      <vt:lpstr>ARIES/Logging Recap</vt:lpstr>
      <vt:lpstr>Parallel &amp; Distributed DBs Overview</vt:lpstr>
      <vt:lpstr>Parallel DB Goal</vt:lpstr>
      <vt:lpstr>DB Specific Metrics </vt:lpstr>
      <vt:lpstr>Speedup Goal</vt:lpstr>
      <vt:lpstr>Barriers to Linear Scaling</vt:lpstr>
      <vt:lpstr>Properties of Parallelizable Workloads </vt:lpstr>
      <vt:lpstr>Parallel Architectures</vt:lpstr>
      <vt:lpstr>Types of Parallelism – Shared Everything</vt:lpstr>
      <vt:lpstr>Types of Parallelism – Shared Disk</vt:lpstr>
      <vt:lpstr>Types of Parallelism – Shared Nothing</vt:lpstr>
      <vt:lpstr>Types of Parallelism – Shared Nothing on Distributed File System</vt:lpstr>
      <vt:lpstr>Tradeoffs Between Partitioning Methods</vt:lpstr>
      <vt:lpstr>Parallel Query Processing</vt:lpstr>
      <vt:lpstr>Pipelined Parallelism</vt:lpstr>
      <vt:lpstr>Partitioning Strategies</vt:lpstr>
      <vt:lpstr>Round Robin Partitioning</vt:lpstr>
      <vt:lpstr>Range Partitioning</vt:lpstr>
      <vt:lpstr>Hash Partitioning</vt:lpstr>
      <vt:lpstr>Parallel Operations in a Partitioned DB</vt:lpstr>
      <vt:lpstr>Join Strategies</vt:lpstr>
      <vt:lpstr>Table Pre-Partitioned on Join Attribute</vt:lpstr>
      <vt:lpstr>Repartitioning Example – “Shuffle Join”</vt:lpstr>
      <vt:lpstr>PowerPoint Presentation</vt:lpstr>
      <vt:lpstr>Repartitioning Example</vt:lpstr>
      <vt:lpstr>Repartitioning Both Tables</vt:lpstr>
      <vt:lpstr>Replication Example</vt:lpstr>
      <vt:lpstr>Replication vs Repartioning</vt:lpstr>
      <vt:lpstr>Study Break</vt:lpstr>
      <vt:lpstr>Additional Options for Joins</vt:lpstr>
      <vt:lpstr>Semi-join Example</vt:lpstr>
      <vt:lpstr>Aggregation</vt:lpstr>
      <vt:lpstr>Generalized Parallel Aggregates</vt:lpstr>
      <vt:lpstr>What does MERGE do?</vt:lpstr>
      <vt:lpstr>DB Parallel Processing vs General Parallelism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Databases</dc:title>
  <dc:creator>Samuel R Madden</dc:creator>
  <cp:lastModifiedBy>Samuel R Madden</cp:lastModifiedBy>
  <cp:revision>25</cp:revision>
  <dcterms:created xsi:type="dcterms:W3CDTF">2021-04-19T23:00:13Z</dcterms:created>
  <dcterms:modified xsi:type="dcterms:W3CDTF">2021-04-23T02:55:32Z</dcterms:modified>
</cp:coreProperties>
</file>