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93" r:id="rId3"/>
    <p:sldId id="295" r:id="rId4"/>
    <p:sldId id="296" r:id="rId5"/>
    <p:sldId id="297" r:id="rId6"/>
    <p:sldId id="273" r:id="rId7"/>
    <p:sldId id="270" r:id="rId8"/>
    <p:sldId id="272" r:id="rId9"/>
    <p:sldId id="271" r:id="rId10"/>
    <p:sldId id="274" r:id="rId11"/>
    <p:sldId id="298" r:id="rId12"/>
    <p:sldId id="299" r:id="rId13"/>
    <p:sldId id="300" r:id="rId14"/>
    <p:sldId id="275" r:id="rId15"/>
    <p:sldId id="278" r:id="rId16"/>
    <p:sldId id="277" r:id="rId17"/>
    <p:sldId id="279" r:id="rId18"/>
    <p:sldId id="276" r:id="rId19"/>
    <p:sldId id="292" r:id="rId20"/>
    <p:sldId id="257" r:id="rId21"/>
    <p:sldId id="281" r:id="rId22"/>
    <p:sldId id="280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89" r:id="rId31"/>
    <p:sldId id="291" r:id="rId32"/>
    <p:sldId id="259" r:id="rId33"/>
    <p:sldId id="258" r:id="rId34"/>
    <p:sldId id="260" r:id="rId35"/>
    <p:sldId id="263" r:id="rId36"/>
    <p:sldId id="262" r:id="rId37"/>
    <p:sldId id="265" r:id="rId38"/>
    <p:sldId id="264" r:id="rId39"/>
    <p:sldId id="266" r:id="rId40"/>
    <p:sldId id="268" r:id="rId41"/>
    <p:sldId id="282" r:id="rId42"/>
    <p:sldId id="26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35"/>
    <p:restoredTop sz="94600"/>
  </p:normalViewPr>
  <p:slideViewPr>
    <p:cSldViewPr snapToGrid="0" snapToObjects="1">
      <p:cViewPr>
        <p:scale>
          <a:sx n="95" d="100"/>
          <a:sy n="95" d="100"/>
        </p:scale>
        <p:origin x="12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3B251-7CD0-E442-81FF-28F71B6BFB8E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34E25-54DC-6246-9DB9-009746113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4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34E25-54DC-6246-9DB9-0097461139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4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42A-A345-8A42-BF12-6030401B827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F93-959F-7F44-B790-EAE14179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42A-A345-8A42-BF12-6030401B827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F93-959F-7F44-B790-EAE14179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2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42A-A345-8A42-BF12-6030401B827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F93-959F-7F44-B790-EAE14179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42A-A345-8A42-BF12-6030401B827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F93-959F-7F44-B790-EAE14179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6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42A-A345-8A42-BF12-6030401B827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F93-959F-7F44-B790-EAE14179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3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42A-A345-8A42-BF12-6030401B827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F93-959F-7F44-B790-EAE14179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42A-A345-8A42-BF12-6030401B827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F93-959F-7F44-B790-EAE14179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42A-A345-8A42-BF12-6030401B827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F93-959F-7F44-B790-EAE14179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4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42A-A345-8A42-BF12-6030401B827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F93-959F-7F44-B790-EAE14179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42A-A345-8A42-BF12-6030401B827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F93-959F-7F44-B790-EAE14179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4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42A-A345-8A42-BF12-6030401B827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F93-959F-7F44-B790-EAE14179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042A-A345-8A42-BF12-6030401B827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7F93-959F-7F44-B790-EAE14179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3798"/>
            <a:ext cx="9144000" cy="2387600"/>
          </a:xfrm>
        </p:spPr>
        <p:txBody>
          <a:bodyPr/>
          <a:lstStyle/>
          <a:p>
            <a:r>
              <a:rPr lang="en-US" dirty="0"/>
              <a:t>6.830 Lecture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047" y="3023813"/>
            <a:ext cx="10945906" cy="3645927"/>
          </a:xfrm>
        </p:spPr>
        <p:txBody>
          <a:bodyPr>
            <a:normAutofit/>
          </a:bodyPr>
          <a:lstStyle/>
          <a:p>
            <a:r>
              <a:rPr lang="en-US" sz="3200" dirty="0"/>
              <a:t>Distributed Transactions &amp; Two-Phase Commit</a:t>
            </a:r>
          </a:p>
          <a:p>
            <a:br>
              <a:rPr lang="en-US" sz="3200" dirty="0"/>
            </a:br>
            <a:r>
              <a:rPr lang="en-US" sz="3200" dirty="0"/>
              <a:t>April 26, 2021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6.830 Final Project Meetings This Week (Sign Up!)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Drop Date Thursday (Grade Calculator Posted)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22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2F9E-5B5A-B447-8472-D716C2D2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EE36-4EB6-D34F-B5D0-8557C806D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Idea:  Add a new state, “PREPARED” to transactions</a:t>
            </a:r>
          </a:p>
          <a:p>
            <a:endParaRPr lang="en-US" dirty="0"/>
          </a:p>
          <a:p>
            <a:r>
              <a:rPr lang="en-US" dirty="0"/>
              <a:t>Indicates that a node has done the work for a transaction, and the decision to COMMIT/ABORT will be done by a </a:t>
            </a:r>
            <a:r>
              <a:rPr lang="en-US" i="1" dirty="0"/>
              <a:t>coordinator</a:t>
            </a:r>
          </a:p>
          <a:p>
            <a:endParaRPr lang="en-US" dirty="0"/>
          </a:p>
          <a:p>
            <a:r>
              <a:rPr lang="en-US" dirty="0"/>
              <a:t>Once prepared, a node will not COMMIT or ABORT on its own</a:t>
            </a:r>
          </a:p>
          <a:p>
            <a:pPr>
              <a:buFont typeface="Wingdings" pitchFamily="2" charset="2"/>
              <a:buChar char="è"/>
            </a:pPr>
            <a:r>
              <a:rPr lang="en-US" dirty="0"/>
              <a:t>”Prepared” state must survive crashes</a:t>
            </a:r>
          </a:p>
          <a:p>
            <a:pPr>
              <a:buFont typeface="Wingdings" pitchFamily="2" charset="2"/>
              <a:buChar char="è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(Postgres Demo)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6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9968-10DE-F448-A53C-BFFE3C9A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2PC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B93F45-BA92-F348-A3F8-0BF592571719}"/>
              </a:ext>
            </a:extLst>
          </p:cNvPr>
          <p:cNvSpPr/>
          <p:nvPr/>
        </p:nvSpPr>
        <p:spPr>
          <a:xfrm>
            <a:off x="1613647" y="3173507"/>
            <a:ext cx="275664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Coordinator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5C7C9-D2F6-F74C-9578-B739FBDED832}"/>
              </a:ext>
            </a:extLst>
          </p:cNvPr>
          <p:cNvSpPr/>
          <p:nvPr/>
        </p:nvSpPr>
        <p:spPr>
          <a:xfrm>
            <a:off x="5625353" y="1927413"/>
            <a:ext cx="2756647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Worker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532F9-9562-8C4D-9444-178914361A1A}"/>
              </a:ext>
            </a:extLst>
          </p:cNvPr>
          <p:cNvSpPr/>
          <p:nvPr/>
        </p:nvSpPr>
        <p:spPr>
          <a:xfrm>
            <a:off x="5625352" y="4387385"/>
            <a:ext cx="2756647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Worker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705FA-EF19-934C-A945-49F60D2E25AA}"/>
              </a:ext>
            </a:extLst>
          </p:cNvPr>
          <p:cNvSpPr txBox="1"/>
          <p:nvPr/>
        </p:nvSpPr>
        <p:spPr>
          <a:xfrm>
            <a:off x="6252882" y="3173507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B7D7FB-CA8A-0540-88F3-8F35C251E5F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370294" y="2270313"/>
            <a:ext cx="1255059" cy="124609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44214B-B44E-6542-904A-0134778D422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370294" y="3516407"/>
            <a:ext cx="1255058" cy="121387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5F823A-C1DB-074F-B945-23888C065400}"/>
              </a:ext>
            </a:extLst>
          </p:cNvPr>
          <p:cNvSpPr txBox="1"/>
          <p:nvPr/>
        </p:nvSpPr>
        <p:spPr>
          <a:xfrm>
            <a:off x="4231342" y="2409216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</a:t>
            </a:r>
          </a:p>
        </p:txBody>
      </p:sp>
    </p:spTree>
    <p:extLst>
      <p:ext uri="{BB962C8B-B14F-4D97-AF65-F5344CB8AC3E}">
        <p14:creationId xmlns:p14="http://schemas.microsoft.com/office/powerpoint/2010/main" val="107364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9968-10DE-F448-A53C-BFFE3C9A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2PC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B93F45-BA92-F348-A3F8-0BF592571719}"/>
              </a:ext>
            </a:extLst>
          </p:cNvPr>
          <p:cNvSpPr/>
          <p:nvPr/>
        </p:nvSpPr>
        <p:spPr>
          <a:xfrm>
            <a:off x="1613647" y="3173507"/>
            <a:ext cx="275664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Coordinator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5C7C9-D2F6-F74C-9578-B739FBDED832}"/>
              </a:ext>
            </a:extLst>
          </p:cNvPr>
          <p:cNvSpPr/>
          <p:nvPr/>
        </p:nvSpPr>
        <p:spPr>
          <a:xfrm>
            <a:off x="5625353" y="1927413"/>
            <a:ext cx="2756647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Worker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532F9-9562-8C4D-9444-178914361A1A}"/>
              </a:ext>
            </a:extLst>
          </p:cNvPr>
          <p:cNvSpPr/>
          <p:nvPr/>
        </p:nvSpPr>
        <p:spPr>
          <a:xfrm>
            <a:off x="5625352" y="4387385"/>
            <a:ext cx="2756647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Worker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705FA-EF19-934C-A945-49F60D2E25AA}"/>
              </a:ext>
            </a:extLst>
          </p:cNvPr>
          <p:cNvSpPr txBox="1"/>
          <p:nvPr/>
        </p:nvSpPr>
        <p:spPr>
          <a:xfrm>
            <a:off x="6252882" y="3173507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B7D7FB-CA8A-0540-88F3-8F35C251E5F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370294" y="2270313"/>
            <a:ext cx="1255059" cy="124609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44214B-B44E-6542-904A-0134778D422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370294" y="3516407"/>
            <a:ext cx="1255058" cy="1213878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5F823A-C1DB-074F-B945-23888C065400}"/>
              </a:ext>
            </a:extLst>
          </p:cNvPr>
          <p:cNvSpPr txBox="1"/>
          <p:nvPr/>
        </p:nvSpPr>
        <p:spPr>
          <a:xfrm>
            <a:off x="4069978" y="2237363"/>
            <a:ext cx="113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 yes/no</a:t>
            </a:r>
          </a:p>
        </p:txBody>
      </p:sp>
    </p:spTree>
    <p:extLst>
      <p:ext uri="{BB962C8B-B14F-4D97-AF65-F5344CB8AC3E}">
        <p14:creationId xmlns:p14="http://schemas.microsoft.com/office/powerpoint/2010/main" val="34570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9968-10DE-F448-A53C-BFFE3C9A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2PC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B93F45-BA92-F348-A3F8-0BF592571719}"/>
              </a:ext>
            </a:extLst>
          </p:cNvPr>
          <p:cNvSpPr/>
          <p:nvPr/>
        </p:nvSpPr>
        <p:spPr>
          <a:xfrm>
            <a:off x="1613647" y="3173507"/>
            <a:ext cx="275664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Coordinator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5C7C9-D2F6-F74C-9578-B739FBDED832}"/>
              </a:ext>
            </a:extLst>
          </p:cNvPr>
          <p:cNvSpPr/>
          <p:nvPr/>
        </p:nvSpPr>
        <p:spPr>
          <a:xfrm>
            <a:off x="5625353" y="1927413"/>
            <a:ext cx="2756647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Worker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532F9-9562-8C4D-9444-178914361A1A}"/>
              </a:ext>
            </a:extLst>
          </p:cNvPr>
          <p:cNvSpPr/>
          <p:nvPr/>
        </p:nvSpPr>
        <p:spPr>
          <a:xfrm>
            <a:off x="5625352" y="4387385"/>
            <a:ext cx="2756647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Worker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705FA-EF19-934C-A945-49F60D2E25AA}"/>
              </a:ext>
            </a:extLst>
          </p:cNvPr>
          <p:cNvSpPr txBox="1"/>
          <p:nvPr/>
        </p:nvSpPr>
        <p:spPr>
          <a:xfrm>
            <a:off x="6252882" y="3173507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B7D7FB-CA8A-0540-88F3-8F35C251E5F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370294" y="2270313"/>
            <a:ext cx="1255059" cy="124609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44214B-B44E-6542-904A-0134778D422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370294" y="3516407"/>
            <a:ext cx="1255058" cy="121387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5F823A-C1DB-074F-B945-23888C065400}"/>
              </a:ext>
            </a:extLst>
          </p:cNvPr>
          <p:cNvSpPr txBox="1"/>
          <p:nvPr/>
        </p:nvSpPr>
        <p:spPr>
          <a:xfrm>
            <a:off x="4231342" y="1970432"/>
            <a:ext cx="113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</a:t>
            </a:r>
          </a:p>
          <a:p>
            <a:r>
              <a:rPr lang="en-US" dirty="0"/>
              <a:t>If all</a:t>
            </a:r>
          </a:p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7978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F95E-2FE9-4244-99F4-433C8516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Coordinator Overview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DB3E744-885F-524F-9BAC-88AC8A622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87019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start of transaction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 transaction on </a:t>
            </a:r>
            <a:r>
              <a:rPr lang="en-US" i="1" dirty="0"/>
              <a:t>worker </a:t>
            </a:r>
            <a:r>
              <a:rPr lang="en-US" dirty="0"/>
              <a:t>nodes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each worker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workers are all prepared, log transaction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each worker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DONE, so we know all transactions are done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(If one of the workers fails to prepare, abort each worker)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452446-3A4E-DD49-AC88-0AD69F0415F5}"/>
              </a:ext>
            </a:extLst>
          </p:cNvPr>
          <p:cNvCxnSpPr>
            <a:cxnSpLocks/>
          </p:cNvCxnSpPr>
          <p:nvPr/>
        </p:nvCxnSpPr>
        <p:spPr>
          <a:xfrm flipH="1">
            <a:off x="7260116" y="2610998"/>
            <a:ext cx="991519" cy="1134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D2D41E-C4F6-DF45-A8E5-CE8379AAD468}"/>
              </a:ext>
            </a:extLst>
          </p:cNvPr>
          <p:cNvSpPr txBox="1"/>
          <p:nvPr/>
        </p:nvSpPr>
        <p:spPr>
          <a:xfrm>
            <a:off x="8020280" y="1905918"/>
            <a:ext cx="201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commits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14072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A300-B318-CC4B-BBDE-C13C0644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75" y="-251819"/>
            <a:ext cx="10515600" cy="1325563"/>
          </a:xfrm>
        </p:spPr>
        <p:txBody>
          <a:bodyPr/>
          <a:lstStyle/>
          <a:p>
            <a:r>
              <a:rPr lang="en-US" dirty="0"/>
              <a:t>Coordinator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F520B9-3B1A-1245-B50E-B61BD4A6A4F5}"/>
              </a:ext>
            </a:extLst>
          </p:cNvPr>
          <p:cNvSpPr/>
          <p:nvPr/>
        </p:nvSpPr>
        <p:spPr>
          <a:xfrm>
            <a:off x="163876" y="816686"/>
            <a:ext cx="1186424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all_prepared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2" charset="0"/>
              </a:rPr>
              <a:t>True</a:t>
            </a:r>
          </a:p>
          <a:p>
            <a:r>
              <a:rPr lang="en-US" i="1" dirty="0">
                <a:solidFill>
                  <a:srgbClr val="408080"/>
                </a:solidFill>
                <a:latin typeface="Courier" pitchFamily="2" charset="0"/>
              </a:rPr>
              <a:t>#log START, get TID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logger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start_coord_txn</a:t>
            </a:r>
            <a:r>
              <a:rPr lang="en-US" dirty="0">
                <a:latin typeface="Courier" pitchFamily="2" charset="0"/>
              </a:rPr>
              <a:t>() </a:t>
            </a:r>
          </a:p>
          <a:p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worker </a:t>
            </a:r>
            <a:r>
              <a:rPr lang="en-US" b="1" dirty="0">
                <a:solidFill>
                  <a:srgbClr val="AA22FF"/>
                </a:solidFill>
                <a:latin typeface="Courier" pitchFamily="2" charset="0"/>
              </a:rPr>
              <a:t>in</a:t>
            </a:r>
            <a:r>
              <a:rPr lang="en-US" dirty="0">
                <a:latin typeface="Courier" pitchFamily="2" charset="0"/>
              </a:rPr>
              <a:t> workers:</a:t>
            </a: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dirty="0" err="1">
                <a:latin typeface="Courier" pitchFamily="2" charset="0"/>
              </a:rPr>
              <a:t>logger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start_worker_txn</a:t>
            </a:r>
            <a:r>
              <a:rPr lang="en-US" dirty="0">
                <a:latin typeface="Courier" pitchFamily="2" charset="0"/>
              </a:rPr>
              <a:t>(worker, 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dirty="0" err="1">
                <a:latin typeface="Courier" pitchFamily="2" charset="0"/>
              </a:rPr>
              <a:t>do_work</a:t>
            </a:r>
            <a:r>
              <a:rPr lang="en-US" dirty="0">
                <a:latin typeface="Courier" pitchFamily="2" charset="0"/>
              </a:rPr>
              <a:t>(worker)</a:t>
            </a:r>
          </a:p>
          <a:p>
            <a:r>
              <a:rPr lang="en-US" dirty="0">
                <a:latin typeface="Courier" pitchFamily="2" charset="0"/>
              </a:rPr>
              <a:t>    result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logger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prepare</a:t>
            </a:r>
            <a:r>
              <a:rPr lang="en-US" dirty="0">
                <a:latin typeface="Courier" pitchFamily="2" charset="0"/>
              </a:rPr>
              <a:t>(worker, 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dirty="0" err="1">
                <a:latin typeface="Courier" pitchFamily="2" charset="0"/>
              </a:rPr>
              <a:t>all_prepared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all_prepared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&amp;</a:t>
            </a:r>
            <a:r>
              <a:rPr lang="en-US" dirty="0">
                <a:latin typeface="Courier" pitchFamily="2" charset="0"/>
              </a:rPr>
              <a:t> result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dirty="0" err="1">
                <a:latin typeface="Courier" pitchFamily="2" charset="0"/>
              </a:rPr>
              <a:t>all_prepared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dirty="0" err="1">
                <a:latin typeface="Courier" pitchFamily="2" charset="0"/>
              </a:rPr>
              <a:t>logger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,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"COMMIT"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</a:t>
            </a:r>
            <a:endParaRPr lang="en-US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dirty="0" err="1">
                <a:latin typeface="Courier" pitchFamily="2" charset="0"/>
              </a:rPr>
              <a:t>logger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,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"ABORT"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worker </a:t>
            </a:r>
            <a:r>
              <a:rPr lang="en-US" b="1" dirty="0">
                <a:solidFill>
                  <a:srgbClr val="AA22FF"/>
                </a:solidFill>
                <a:latin typeface="Courier" pitchFamily="2" charset="0"/>
              </a:rPr>
              <a:t>in</a:t>
            </a:r>
            <a:r>
              <a:rPr lang="en-US" dirty="0">
                <a:latin typeface="Courier" pitchFamily="2" charset="0"/>
              </a:rPr>
              <a:t> workers:</a:t>
            </a: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dirty="0" err="1">
                <a:latin typeface="Courier" pitchFamily="2" charset="0"/>
              </a:rPr>
              <a:t>all_prepared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r>
              <a:rPr lang="en-US" dirty="0">
                <a:latin typeface="Courier" pitchFamily="2" charset="0"/>
              </a:rPr>
              <a:t>        </a:t>
            </a:r>
            <a:r>
              <a:rPr lang="en-US" dirty="0" err="1">
                <a:latin typeface="Courier" pitchFamily="2" charset="0"/>
              </a:rPr>
              <a:t>logger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commit</a:t>
            </a:r>
            <a:r>
              <a:rPr lang="en-US" dirty="0">
                <a:latin typeface="Courier" pitchFamily="2" charset="0"/>
              </a:rPr>
              <a:t>(worker, 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)  </a:t>
            </a: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        </a:t>
            </a:r>
            <a:r>
              <a:rPr lang="en-US" dirty="0" err="1">
                <a:latin typeface="Courier" pitchFamily="2" charset="0"/>
              </a:rPr>
              <a:t>logger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abort</a:t>
            </a:r>
            <a:r>
              <a:rPr lang="en-US" dirty="0">
                <a:latin typeface="Courier" pitchFamily="2" charset="0"/>
              </a:rPr>
              <a:t>(worker, 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logger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,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"DONE"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A0835-C267-2643-A51F-AF750A72C390}"/>
              </a:ext>
            </a:extLst>
          </p:cNvPr>
          <p:cNvSpPr/>
          <p:nvPr/>
        </p:nvSpPr>
        <p:spPr>
          <a:xfrm>
            <a:off x="5421675" y="2328218"/>
            <a:ext cx="69655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def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pitchFamily="2" charset="0"/>
              </a:rPr>
              <a:t>start_worker_txn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>
                <a:latin typeface="Courier" pitchFamily="2" charset="0"/>
              </a:rPr>
              <a:t>, cursor, 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r>
              <a:rPr lang="en-US" dirty="0">
                <a:latin typeface="Courier" pitchFamily="2" charset="0"/>
              </a:rPr>
              <a:t>        </a:t>
            </a:r>
            <a:r>
              <a:rPr lang="en-US" dirty="0" err="1">
                <a:latin typeface="Courier" pitchFamily="2" charset="0"/>
              </a:rPr>
              <a:t>cursor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execute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"BEGIN TRANSACTION"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def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prepare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>
                <a:latin typeface="Courier" pitchFamily="2" charset="0"/>
              </a:rPr>
              <a:t>, cursor, 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r>
              <a:rPr lang="en-US" dirty="0">
                <a:latin typeface="Courier" pitchFamily="2" charset="0"/>
              </a:rPr>
              <a:t>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try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            </a:t>
            </a:r>
            <a:r>
              <a:rPr lang="en-US" dirty="0" err="1">
                <a:latin typeface="Courier" pitchFamily="2" charset="0"/>
              </a:rPr>
              <a:t>cursor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execute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"prepare transaction </a:t>
            </a:r>
            <a:br>
              <a:rPr lang="en-US" dirty="0">
                <a:solidFill>
                  <a:srgbClr val="BA2121"/>
                </a:solidFill>
                <a:latin typeface="Courier" pitchFamily="2" charset="0"/>
              </a:rPr>
            </a:b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			'</a:t>
            </a:r>
            <a:r>
              <a:rPr lang="en-US" b="1" dirty="0">
                <a:solidFill>
                  <a:srgbClr val="BB6688"/>
                </a:solidFill>
                <a:latin typeface="Courier" pitchFamily="2" charset="0"/>
              </a:rPr>
              <a:t>%s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’”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%(</a:t>
            </a:r>
            <a:r>
              <a:rPr lang="en-US" dirty="0" err="1">
                <a:latin typeface="Courier" pitchFamily="2" charset="0"/>
              </a:rPr>
              <a:t>t_name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%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)))</a:t>
            </a:r>
          </a:p>
          <a:p>
            <a:r>
              <a:rPr lang="en-US" dirty="0">
                <a:latin typeface="Courier" pitchFamily="2" charset="0"/>
              </a:rPr>
              <a:t>    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2" charset="0"/>
              </a:rPr>
              <a:t>True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except</a:t>
            </a:r>
            <a:r>
              <a:rPr lang="en-US" dirty="0">
                <a:latin typeface="Courier" pitchFamily="2" charset="0"/>
              </a:rPr>
              <a:t> psycopg2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>
                <a:latin typeface="Courier" pitchFamily="2" charset="0"/>
              </a:rPr>
              <a:t>DatabaseError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as</a:t>
            </a:r>
            <a:r>
              <a:rPr lang="en-US" dirty="0">
                <a:latin typeface="Courier" pitchFamily="2" charset="0"/>
              </a:rPr>
              <a:t> error:</a:t>
            </a:r>
          </a:p>
          <a:p>
            <a:r>
              <a:rPr lang="en-US" dirty="0">
                <a:latin typeface="Courier" pitchFamily="2" charset="0"/>
              </a:rPr>
              <a:t>    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2" charset="0"/>
              </a:rPr>
              <a:t>False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def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commit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>
                <a:latin typeface="Courier" pitchFamily="2" charset="0"/>
              </a:rPr>
              <a:t>, cursor, 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r>
              <a:rPr lang="en-US" dirty="0">
                <a:latin typeface="Courier" pitchFamily="2" charset="0"/>
              </a:rPr>
              <a:t>   	</a:t>
            </a:r>
            <a:r>
              <a:rPr lang="en-US" dirty="0" err="1">
                <a:latin typeface="Courier" pitchFamily="2" charset="0"/>
              </a:rPr>
              <a:t>cursor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execute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"commit prepared </a:t>
            </a:r>
          </a:p>
          <a:p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			'</a:t>
            </a:r>
            <a:r>
              <a:rPr lang="en-US" b="1" dirty="0">
                <a:solidFill>
                  <a:srgbClr val="BB6688"/>
                </a:solidFill>
                <a:latin typeface="Courier" pitchFamily="2" charset="0"/>
              </a:rPr>
              <a:t>%s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’”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%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t_name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%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)))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6BEC47-F46F-FA4E-A0AF-F544E1A9699A}"/>
              </a:ext>
            </a:extLst>
          </p:cNvPr>
          <p:cNvSpPr/>
          <p:nvPr/>
        </p:nvSpPr>
        <p:spPr>
          <a:xfrm>
            <a:off x="5421675" y="6514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pitchFamily="2" charset="0"/>
              </a:rPr>
              <a:t>start_coord_txn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):</a:t>
            </a:r>
            <a:endParaRPr lang="en-US" dirty="0">
              <a:solidFill>
                <a:srgbClr val="0000FF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      </a:t>
            </a:r>
            <a:r>
              <a:rPr lang="en-US" dirty="0" err="1">
                <a:latin typeface="Courier" pitchFamily="2" charset="0"/>
              </a:rPr>
              <a:t>cur_tid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tid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cur_tid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'START'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1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cur_tid</a:t>
            </a: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2375B0-103F-C245-892C-640F63FCE833}"/>
              </a:ext>
            </a:extLst>
          </p:cNvPr>
          <p:cNvSpPr txBox="1"/>
          <p:nvPr/>
        </p:nvSpPr>
        <p:spPr>
          <a:xfrm>
            <a:off x="5988424" y="267390"/>
            <a:ext cx="377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Logger:</a:t>
            </a:r>
          </a:p>
        </p:txBody>
      </p:sp>
    </p:spTree>
    <p:extLst>
      <p:ext uri="{BB962C8B-B14F-4D97-AF65-F5344CB8AC3E}">
        <p14:creationId xmlns:p14="http://schemas.microsoft.com/office/powerpoint/2010/main" val="39895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53D9-FD6F-0440-8DF5-698D19C5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Coordinator Crashes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EDC12C-D400-984D-B475-F3414CE9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tells us which transactions were running</a:t>
            </a:r>
          </a:p>
          <a:p>
            <a:r>
              <a:rPr lang="en-US" dirty="0"/>
              <a:t>If before Coordinator COMMIT, all workers should abort</a:t>
            </a:r>
          </a:p>
          <a:p>
            <a:pPr lvl="1"/>
            <a:r>
              <a:rPr lang="en-US" dirty="0"/>
              <a:t>Some may have prepared, some may not</a:t>
            </a:r>
          </a:p>
          <a:p>
            <a:pPr lvl="1"/>
            <a:r>
              <a:rPr lang="en-US" dirty="0"/>
              <a:t>(Workers may be asked to abort unprepared transactions)</a:t>
            </a:r>
          </a:p>
          <a:p>
            <a:r>
              <a:rPr lang="en-US" dirty="0"/>
              <a:t>If after Coordinator COMMIT, but not DONE all workers should commit</a:t>
            </a:r>
          </a:p>
          <a:p>
            <a:pPr lvl="1"/>
            <a:r>
              <a:rPr lang="en-US" dirty="0"/>
              <a:t>Some may have committed, some may not</a:t>
            </a:r>
          </a:p>
          <a:p>
            <a:pPr lvl="1"/>
            <a:r>
              <a:rPr lang="en-US" dirty="0"/>
              <a:t>(Workers must be asked to commit transactions again)</a:t>
            </a:r>
          </a:p>
        </p:txBody>
      </p:sp>
    </p:spTree>
    <p:extLst>
      <p:ext uri="{BB962C8B-B14F-4D97-AF65-F5344CB8AC3E}">
        <p14:creationId xmlns:p14="http://schemas.microsoft.com/office/powerpoint/2010/main" val="396326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1AC3AB-C531-D64E-A06E-8662B672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7" y="-285986"/>
            <a:ext cx="10515600" cy="1325563"/>
          </a:xfrm>
        </p:spPr>
        <p:txBody>
          <a:bodyPr/>
          <a:lstStyle/>
          <a:p>
            <a:r>
              <a:rPr lang="en-US" dirty="0"/>
              <a:t>Recovery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2D0F5E-DC33-DA44-990A-F5CF5E4BCFB1}"/>
              </a:ext>
            </a:extLst>
          </p:cNvPr>
          <p:cNvSpPr/>
          <p:nvPr/>
        </p:nvSpPr>
        <p:spPr>
          <a:xfrm>
            <a:off x="-275422" y="762578"/>
            <a:ext cx="81965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def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recover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r>
              <a:rPr lang="en-US" dirty="0">
                <a:latin typeface="Courier" pitchFamily="2" charset="0"/>
              </a:rPr>
              <a:t>        </a:t>
            </a:r>
            <a:r>
              <a:rPr lang="en-US" dirty="0" err="1">
                <a:latin typeface="Courier" pitchFamily="2" charset="0"/>
              </a:rPr>
              <a:t>to_abort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[]</a:t>
            </a:r>
          </a:p>
          <a:p>
            <a:r>
              <a:rPr lang="en-US" dirty="0">
                <a:latin typeface="Courier" pitchFamily="2" charset="0"/>
              </a:rPr>
              <a:t>        </a:t>
            </a:r>
            <a:r>
              <a:rPr lang="en-US" dirty="0" err="1">
                <a:latin typeface="Courier" pitchFamily="2" charset="0"/>
              </a:rPr>
              <a:t>to_commit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[]</a:t>
            </a:r>
          </a:p>
          <a:p>
            <a:r>
              <a:rPr lang="en-US" dirty="0">
                <a:latin typeface="Courier" pitchFamily="2" charset="0"/>
              </a:rPr>
              <a:t>        </a:t>
            </a:r>
            <a:r>
              <a:rPr lang="en-US" dirty="0" err="1">
                <a:latin typeface="Courier" pitchFamily="2" charset="0"/>
              </a:rPr>
              <a:t>max_tid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dirty="0" err="1">
                <a:latin typeface="Courier" pitchFamily="2" charset="0"/>
              </a:rPr>
              <a:t>tid,cmd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b="1" dirty="0">
                <a:solidFill>
                  <a:srgbClr val="AA22FF"/>
                </a:solidFill>
                <a:latin typeface="Courier" pitchFamily="2" charset="0"/>
              </a:rPr>
              <a:t>in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log_lines</a:t>
            </a:r>
            <a:r>
              <a:rPr lang="en-US" dirty="0">
                <a:latin typeface="Courier" pitchFamily="2" charset="0"/>
              </a:rPr>
              <a:t>():</a:t>
            </a:r>
          </a:p>
          <a:p>
            <a:r>
              <a:rPr lang="en-US" dirty="0">
                <a:latin typeface="Courier" pitchFamily="2" charset="0"/>
              </a:rPr>
              <a:t>    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cmd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'START'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                </a:t>
            </a:r>
            <a:r>
              <a:rPr lang="en-US" dirty="0" err="1">
                <a:latin typeface="Courier" pitchFamily="2" charset="0"/>
              </a:rPr>
              <a:t>to_abort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append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                </a:t>
            </a:r>
            <a:r>
              <a:rPr lang="en-US" dirty="0" err="1">
                <a:latin typeface="Courier" pitchFamily="2" charset="0"/>
              </a:rPr>
              <a:t>max_tid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2" charset="0"/>
              </a:rPr>
              <a:t>max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    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cmd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'COMMIT'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                </a:t>
            </a:r>
            <a:r>
              <a:rPr lang="en-US" dirty="0" err="1">
                <a:latin typeface="Courier" pitchFamily="2" charset="0"/>
              </a:rPr>
              <a:t>to_abort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remove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                </a:t>
            </a:r>
            <a:r>
              <a:rPr lang="en-US" dirty="0" err="1">
                <a:latin typeface="Courier" pitchFamily="2" charset="0"/>
              </a:rPr>
              <a:t>to_commit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append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i="1" dirty="0">
                <a:solidFill>
                  <a:srgbClr val="408080"/>
                </a:solidFill>
                <a:latin typeface="Courier" pitchFamily="2" charset="0"/>
              </a:rPr>
              <a:t>#</a:t>
            </a:r>
            <a:r>
              <a:rPr lang="en-US" i="1" dirty="0" err="1">
                <a:solidFill>
                  <a:srgbClr val="408080"/>
                </a:solidFill>
                <a:latin typeface="Courier" pitchFamily="2" charset="0"/>
              </a:rPr>
              <a:t>txns</a:t>
            </a:r>
            <a:r>
              <a:rPr lang="en-US" i="1" dirty="0">
                <a:solidFill>
                  <a:srgbClr val="408080"/>
                </a:solidFill>
                <a:latin typeface="Courier" pitchFamily="2" charset="0"/>
              </a:rPr>
              <a:t> logged as 'ABORT' implicitly abort</a:t>
            </a:r>
            <a:endParaRPr lang="en-US" dirty="0">
              <a:solidFill>
                <a:srgbClr val="408080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  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cmd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'DONE'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        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Courier" pitchFamily="2" charset="0"/>
              </a:rPr>
              <a:t>in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to_abort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                    </a:t>
            </a:r>
            <a:r>
              <a:rPr lang="en-US" dirty="0" err="1">
                <a:latin typeface="Courier" pitchFamily="2" charset="0"/>
              </a:rPr>
              <a:t>to_abort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remove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        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Courier" pitchFamily="2" charset="0"/>
              </a:rPr>
              <a:t>in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to_commit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                    </a:t>
            </a:r>
            <a:r>
              <a:rPr lang="en-US" dirty="0" err="1">
                <a:latin typeface="Courier" pitchFamily="2" charset="0"/>
              </a:rPr>
              <a:t>to_commit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remove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     </a:t>
            </a: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B70EBD-2765-784B-A8E5-759BC90C5BAB}"/>
              </a:ext>
            </a:extLst>
          </p:cNvPr>
          <p:cNvSpPr/>
          <p:nvPr/>
        </p:nvSpPr>
        <p:spPr>
          <a:xfrm>
            <a:off x="5501090" y="762578"/>
            <a:ext cx="9345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dirty="0" err="1">
                <a:solidFill>
                  <a:srgbClr val="008000"/>
                </a:solidFill>
                <a:latin typeface="Courier" pitchFamily="2" charset="0"/>
              </a:rPr>
              <a:t>len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to_abort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&gt;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Courier" pitchFamily="2" charset="0"/>
              </a:rPr>
              <a:t>or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urier" pitchFamily="2" charset="0"/>
              </a:rPr>
              <a:t>            </a:t>
            </a:r>
            <a:r>
              <a:rPr lang="en-US" dirty="0" err="1">
                <a:solidFill>
                  <a:srgbClr val="008000"/>
                </a:solidFill>
                <a:latin typeface="Courier" pitchFamily="2" charset="0"/>
              </a:rPr>
              <a:t>len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to_commit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&gt;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r>
              <a:rPr lang="en-US" dirty="0">
                <a:latin typeface="Courier" pitchFamily="2" charset="0"/>
              </a:rPr>
              <a:t>            workers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get_workers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    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txn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Courier" pitchFamily="2" charset="0"/>
              </a:rPr>
              <a:t>in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to_abort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        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worker </a:t>
            </a:r>
            <a:r>
              <a:rPr lang="en-US" b="1" dirty="0">
                <a:solidFill>
                  <a:srgbClr val="AA22FF"/>
                </a:solidFill>
                <a:latin typeface="Courier" pitchFamily="2" charset="0"/>
              </a:rPr>
              <a:t>in</a:t>
            </a:r>
            <a:r>
              <a:rPr lang="en-US" dirty="0">
                <a:latin typeface="Courier" pitchFamily="2" charset="0"/>
              </a:rPr>
              <a:t> workers:</a:t>
            </a:r>
          </a:p>
          <a:p>
            <a:r>
              <a:rPr lang="en-US" dirty="0">
                <a:latin typeface="Courier" pitchFamily="2" charset="0"/>
              </a:rPr>
              <a:t>                    </a:t>
            </a:r>
            <a:r>
              <a:rPr lang="en-US" dirty="0" err="1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abort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worker,txn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                </a:t>
            </a:r>
            <a:r>
              <a:rPr lang="en-US" dirty="0" err="1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txn</a:t>
            </a:r>
            <a:r>
              <a:rPr lang="en-US" dirty="0">
                <a:latin typeface="Courier" pitchFamily="2" charset="0"/>
              </a:rPr>
              <a:t>,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'DONE'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    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txn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Courier" pitchFamily="2" charset="0"/>
              </a:rPr>
              <a:t>in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to_commit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        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worker </a:t>
            </a:r>
            <a:r>
              <a:rPr lang="en-US" b="1" dirty="0">
                <a:solidFill>
                  <a:srgbClr val="AA22FF"/>
                </a:solidFill>
                <a:latin typeface="Courier" pitchFamily="2" charset="0"/>
              </a:rPr>
              <a:t>in</a:t>
            </a:r>
            <a:r>
              <a:rPr lang="en-US" dirty="0">
                <a:latin typeface="Courier" pitchFamily="2" charset="0"/>
              </a:rPr>
              <a:t> workers:</a:t>
            </a:r>
          </a:p>
          <a:p>
            <a:r>
              <a:rPr lang="en-US" dirty="0">
                <a:latin typeface="Courier" pitchFamily="2" charset="0"/>
              </a:rPr>
              <a:t>                    </a:t>
            </a:r>
            <a:r>
              <a:rPr lang="en-US" dirty="0" err="1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commit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worker,txn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                </a:t>
            </a:r>
            <a:r>
              <a:rPr lang="en-US" dirty="0" err="1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txn</a:t>
            </a:r>
            <a:r>
              <a:rPr lang="en-US" dirty="0">
                <a:latin typeface="Courier" pitchFamily="2" charset="0"/>
              </a:rPr>
              <a:t>,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'DONE'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        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worker </a:t>
            </a:r>
            <a:r>
              <a:rPr lang="en-US" b="1" dirty="0">
                <a:solidFill>
                  <a:srgbClr val="AA22FF"/>
                </a:solidFill>
                <a:latin typeface="Courier" pitchFamily="2" charset="0"/>
              </a:rPr>
              <a:t>in</a:t>
            </a:r>
            <a:r>
              <a:rPr lang="en-US" dirty="0">
                <a:latin typeface="Courier" pitchFamily="2" charset="0"/>
              </a:rPr>
              <a:t> workers:</a:t>
            </a:r>
          </a:p>
          <a:p>
            <a:r>
              <a:rPr lang="en-US" dirty="0">
                <a:latin typeface="Courier" pitchFamily="2" charset="0"/>
              </a:rPr>
              <a:t>                </a:t>
            </a:r>
            <a:r>
              <a:rPr lang="en-US" dirty="0" err="1">
                <a:latin typeface="Courier" pitchFamily="2" charset="0"/>
              </a:rPr>
              <a:t>worker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close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008000"/>
                </a:solidFill>
                <a:latin typeface="Courier" pitchFamily="2" charset="0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tid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max_tid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1</a:t>
            </a:r>
            <a:endParaRPr lang="en-US" dirty="0">
              <a:effectLst/>
              <a:latin typeface="Courier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B2FCD9-A639-AB45-9155-00B8B6FA244D}"/>
              </a:ext>
            </a:extLst>
          </p:cNvPr>
          <p:cNvGrpSpPr/>
          <p:nvPr/>
        </p:nvGrpSpPr>
        <p:grpSpPr>
          <a:xfrm>
            <a:off x="3822852" y="929089"/>
            <a:ext cx="2722088" cy="5559846"/>
            <a:chOff x="3822852" y="929089"/>
            <a:chExt cx="2722088" cy="555984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50D09A4-81A0-9F4F-AB37-5F3B2BF5D103}"/>
                </a:ext>
              </a:extLst>
            </p:cNvPr>
            <p:cNvCxnSpPr/>
            <p:nvPr/>
          </p:nvCxnSpPr>
          <p:spPr>
            <a:xfrm>
              <a:off x="3822852" y="5728771"/>
              <a:ext cx="0" cy="7601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92AAAE-6CE0-2D4E-A254-8A4FCDBE280D}"/>
                </a:ext>
              </a:extLst>
            </p:cNvPr>
            <p:cNvCxnSpPr>
              <a:cxnSpLocks/>
            </p:cNvCxnSpPr>
            <p:nvPr/>
          </p:nvCxnSpPr>
          <p:spPr>
            <a:xfrm>
              <a:off x="3822852" y="6488935"/>
              <a:ext cx="23686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88E731-6FD0-D84D-8576-ED873B58010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80" y="929089"/>
              <a:ext cx="0" cy="55598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0F07E61-982E-F14D-8107-FF3BF1718055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80" y="929089"/>
              <a:ext cx="353460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516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A4F2F7-604C-4044-B15B-30056488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Worker PREPARE?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4607D-34DA-9444-A250-C4FC0547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</a:t>
            </a:r>
            <a:r>
              <a:rPr lang="en-US" dirty="0" err="1"/>
              <a:t>PREPAREd</a:t>
            </a:r>
            <a:r>
              <a:rPr lang="en-US" dirty="0"/>
              <a:t> state is not committed, a worker must:</a:t>
            </a:r>
          </a:p>
          <a:p>
            <a:pPr lvl="1"/>
            <a:r>
              <a:rPr lang="en-US" dirty="0"/>
              <a:t>Hold locks until COMMIT or ABORT</a:t>
            </a:r>
          </a:p>
          <a:p>
            <a:pPr lvl="1"/>
            <a:r>
              <a:rPr lang="en-US" dirty="0"/>
              <a:t>Be able to COMMIT / ABORT even if it crashes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Because </a:t>
            </a:r>
            <a:r>
              <a:rPr lang="en-US" dirty="0" err="1"/>
              <a:t>PREPAREd</a:t>
            </a:r>
            <a:r>
              <a:rPr lang="en-US" dirty="0"/>
              <a:t> state must survive a crash, a worker must</a:t>
            </a:r>
          </a:p>
          <a:p>
            <a:pPr lvl="1"/>
            <a:r>
              <a:rPr lang="en-US" dirty="0"/>
              <a:t>Log that it is prepared (before acknowledging the prepare to </a:t>
            </a:r>
            <a:r>
              <a:rPr lang="en-US" dirty="0" err="1"/>
              <a:t>coord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Recover back into the </a:t>
            </a:r>
            <a:r>
              <a:rPr lang="en-US" dirty="0" err="1"/>
              <a:t>PREPAREd</a:t>
            </a:r>
            <a:r>
              <a:rPr lang="en-US" dirty="0"/>
              <a:t> state (re-acquiring locks!)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Requires logging locked objects, and forcing log to disk before acknowledging PREPARE</a:t>
            </a:r>
          </a:p>
        </p:txBody>
      </p:sp>
    </p:spTree>
    <p:extLst>
      <p:ext uri="{BB962C8B-B14F-4D97-AF65-F5344CB8AC3E}">
        <p14:creationId xmlns:p14="http://schemas.microsoft.com/office/powerpoint/2010/main" val="71835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EBB2-7BBF-5A43-BD4B-6FA443A9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Recovery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0700-75E3-1646-8D61-CF984D50F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worker has a </a:t>
            </a:r>
            <a:r>
              <a:rPr lang="en-US" i="1" dirty="0"/>
              <a:t>recovery process</a:t>
            </a:r>
            <a:r>
              <a:rPr lang="en-US" dirty="0"/>
              <a:t> that keeps track of the outcome of transactions  running on the site</a:t>
            </a:r>
          </a:p>
          <a:p>
            <a:r>
              <a:rPr lang="en-US" dirty="0"/>
              <a:t>If a site is prepared and crashes, it needs to ask coordinator about the outcome of the transaction on recovery</a:t>
            </a:r>
          </a:p>
          <a:p>
            <a:endParaRPr lang="en-US" dirty="0"/>
          </a:p>
          <a:p>
            <a:r>
              <a:rPr lang="en-US" dirty="0"/>
              <a:t>This is not handled in our pseudocode, or Postgres</a:t>
            </a:r>
          </a:p>
          <a:p>
            <a:r>
              <a:rPr lang="en-US" dirty="0"/>
              <a:t>Would require a separate monitor for each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180-5103-1346-8FFD-316F57B6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DB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97E7-CAD4-3A49-B7A2-B03EDC0A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time:  discussed parallel query execution</a:t>
            </a:r>
          </a:p>
          <a:p>
            <a:r>
              <a:rPr lang="en-US" dirty="0"/>
              <a:t>Focused on </a:t>
            </a:r>
            <a:r>
              <a:rPr lang="en-US" i="1" dirty="0"/>
              <a:t>partitioned parallelism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D14FE2-8F7E-6C42-A67F-D0047AEC08C5}"/>
              </a:ext>
            </a:extLst>
          </p:cNvPr>
          <p:cNvGrpSpPr/>
          <p:nvPr/>
        </p:nvGrpSpPr>
        <p:grpSpPr>
          <a:xfrm>
            <a:off x="4855507" y="4180380"/>
            <a:ext cx="1842247" cy="1749907"/>
            <a:chOff x="766481" y="4502976"/>
            <a:chExt cx="1842247" cy="17499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C78438-5CB2-3442-97F6-DD0EAD5812F3}"/>
                </a:ext>
              </a:extLst>
            </p:cNvPr>
            <p:cNvSpPr/>
            <p:nvPr/>
          </p:nvSpPr>
          <p:spPr>
            <a:xfrm>
              <a:off x="766481" y="4502977"/>
              <a:ext cx="1842247" cy="17499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8991A25-6560-E644-97FB-E71852FB8FEA}"/>
                </a:ext>
              </a:extLst>
            </p:cNvPr>
            <p:cNvSpPr/>
            <p:nvPr/>
          </p:nvSpPr>
          <p:spPr>
            <a:xfrm>
              <a:off x="954741" y="5432612"/>
              <a:ext cx="564777" cy="6723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A2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44D3DC44-E56E-1042-AB17-AC4B77D54F58}"/>
                </a:ext>
              </a:extLst>
            </p:cNvPr>
            <p:cNvSpPr/>
            <p:nvPr/>
          </p:nvSpPr>
          <p:spPr>
            <a:xfrm>
              <a:off x="1845609" y="5432612"/>
              <a:ext cx="564777" cy="6723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B8B793-BC8D-274A-8446-67A165103591}"/>
                </a:ext>
              </a:extLst>
            </p:cNvPr>
            <p:cNvSpPr txBox="1"/>
            <p:nvPr/>
          </p:nvSpPr>
          <p:spPr>
            <a:xfrm>
              <a:off x="1385047" y="4502976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BEE60E-214D-314B-88BC-401D93F2EBA3}"/>
                </a:ext>
              </a:extLst>
            </p:cNvPr>
            <p:cNvCxnSpPr>
              <a:stCxn id="6" idx="1"/>
              <a:endCxn id="8" idx="2"/>
            </p:cNvCxnSpPr>
            <p:nvPr/>
          </p:nvCxnSpPr>
          <p:spPr>
            <a:xfrm flipV="1">
              <a:off x="1237130" y="5087751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3952477-BD32-644B-9889-D3F982031DE4}"/>
                </a:ext>
              </a:extLst>
            </p:cNvPr>
            <p:cNvCxnSpPr>
              <a:stCxn id="7" idx="1"/>
              <a:endCxn id="8" idx="2"/>
            </p:cNvCxnSpPr>
            <p:nvPr/>
          </p:nvCxnSpPr>
          <p:spPr>
            <a:xfrm flipH="1" flipV="1">
              <a:off x="1689287" y="5087751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42CC6-54F4-C24D-A6F4-37875C81686C}"/>
              </a:ext>
            </a:extLst>
          </p:cNvPr>
          <p:cNvGrpSpPr/>
          <p:nvPr/>
        </p:nvGrpSpPr>
        <p:grpSpPr>
          <a:xfrm>
            <a:off x="2394694" y="4180380"/>
            <a:ext cx="1842247" cy="1749907"/>
            <a:chOff x="766481" y="4502976"/>
            <a:chExt cx="1842247" cy="17499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B4DB9F-370E-2B4A-8DC4-879F0C9B345C}"/>
                </a:ext>
              </a:extLst>
            </p:cNvPr>
            <p:cNvSpPr/>
            <p:nvPr/>
          </p:nvSpPr>
          <p:spPr>
            <a:xfrm>
              <a:off x="766481" y="4502977"/>
              <a:ext cx="1842247" cy="17499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387ECDC9-2B3E-B345-83EF-1156C3E1A38A}"/>
                </a:ext>
              </a:extLst>
            </p:cNvPr>
            <p:cNvSpPr/>
            <p:nvPr/>
          </p:nvSpPr>
          <p:spPr>
            <a:xfrm>
              <a:off x="954741" y="5432612"/>
              <a:ext cx="564777" cy="6723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A1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094601F6-669A-A44D-881E-5AB8F8355135}"/>
                </a:ext>
              </a:extLst>
            </p:cNvPr>
            <p:cNvSpPr/>
            <p:nvPr/>
          </p:nvSpPr>
          <p:spPr>
            <a:xfrm>
              <a:off x="1845609" y="5432612"/>
              <a:ext cx="564777" cy="6723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71E443-5563-B242-B70A-03F876036015}"/>
                </a:ext>
              </a:extLst>
            </p:cNvPr>
            <p:cNvSpPr txBox="1"/>
            <p:nvPr/>
          </p:nvSpPr>
          <p:spPr>
            <a:xfrm>
              <a:off x="1385047" y="4502976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CD41FB-3EBE-3240-9E04-1DA5AACE87CE}"/>
                </a:ext>
              </a:extLst>
            </p:cNvPr>
            <p:cNvCxnSpPr>
              <a:stCxn id="13" idx="1"/>
              <a:endCxn id="15" idx="2"/>
            </p:cNvCxnSpPr>
            <p:nvPr/>
          </p:nvCxnSpPr>
          <p:spPr>
            <a:xfrm flipV="1">
              <a:off x="1237130" y="5087751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FC419F4-FEB5-714B-AB08-D61F70B2D38B}"/>
                </a:ext>
              </a:extLst>
            </p:cNvPr>
            <p:cNvCxnSpPr>
              <a:stCxn id="14" idx="1"/>
              <a:endCxn id="15" idx="2"/>
            </p:cNvCxnSpPr>
            <p:nvPr/>
          </p:nvCxnSpPr>
          <p:spPr>
            <a:xfrm flipH="1" flipV="1">
              <a:off x="1689287" y="5087751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80F1B7-1B59-CE40-8CB4-E24A77500921}"/>
              </a:ext>
            </a:extLst>
          </p:cNvPr>
          <p:cNvGrpSpPr/>
          <p:nvPr/>
        </p:nvGrpSpPr>
        <p:grpSpPr>
          <a:xfrm>
            <a:off x="7934886" y="4235062"/>
            <a:ext cx="1842247" cy="1749907"/>
            <a:chOff x="766481" y="4502976"/>
            <a:chExt cx="1842247" cy="174990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184608-18E3-9F4B-AA11-2C7AD6270F86}"/>
                </a:ext>
              </a:extLst>
            </p:cNvPr>
            <p:cNvSpPr/>
            <p:nvPr/>
          </p:nvSpPr>
          <p:spPr>
            <a:xfrm>
              <a:off x="766481" y="4502977"/>
              <a:ext cx="1842247" cy="17499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C1D980C8-F0A7-894A-B899-CE3E99AB18A0}"/>
                </a:ext>
              </a:extLst>
            </p:cNvPr>
            <p:cNvSpPr/>
            <p:nvPr/>
          </p:nvSpPr>
          <p:spPr>
            <a:xfrm>
              <a:off x="954741" y="5432612"/>
              <a:ext cx="564777" cy="6723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</a:t>
              </a:r>
            </a:p>
          </p:txBody>
        </p: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084473E0-5FCD-8641-9D7A-39E9B4D873AE}"/>
                </a:ext>
              </a:extLst>
            </p:cNvPr>
            <p:cNvSpPr/>
            <p:nvPr/>
          </p:nvSpPr>
          <p:spPr>
            <a:xfrm>
              <a:off x="1845609" y="5432612"/>
              <a:ext cx="564777" cy="6723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Bn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B7DACA-FC04-DB42-AA82-0FD35601BC31}"/>
                </a:ext>
              </a:extLst>
            </p:cNvPr>
            <p:cNvSpPr txBox="1"/>
            <p:nvPr/>
          </p:nvSpPr>
          <p:spPr>
            <a:xfrm>
              <a:off x="1385047" y="4502976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72CFCB8-B133-584C-9C65-E7D4F28E31B2}"/>
                </a:ext>
              </a:extLst>
            </p:cNvPr>
            <p:cNvCxnSpPr>
              <a:stCxn id="20" idx="1"/>
              <a:endCxn id="22" idx="2"/>
            </p:cNvCxnSpPr>
            <p:nvPr/>
          </p:nvCxnSpPr>
          <p:spPr>
            <a:xfrm flipV="1">
              <a:off x="1237130" y="5087751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8F000B1-55ED-9B4C-BC0A-0DE63FCCDDD1}"/>
                </a:ext>
              </a:extLst>
            </p:cNvPr>
            <p:cNvCxnSpPr>
              <a:stCxn id="21" idx="1"/>
              <a:endCxn id="22" idx="2"/>
            </p:cNvCxnSpPr>
            <p:nvPr/>
          </p:nvCxnSpPr>
          <p:spPr>
            <a:xfrm flipH="1" flipV="1">
              <a:off x="1689287" y="5087751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83228F5-B02D-C44A-905F-F72B66D1BF2B}"/>
              </a:ext>
            </a:extLst>
          </p:cNvPr>
          <p:cNvSpPr txBox="1"/>
          <p:nvPr/>
        </p:nvSpPr>
        <p:spPr>
          <a:xfrm>
            <a:off x="2713756" y="5905815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 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30E96B-2F41-DA41-B624-41F3845FBD24}"/>
              </a:ext>
            </a:extLst>
          </p:cNvPr>
          <p:cNvSpPr txBox="1"/>
          <p:nvPr/>
        </p:nvSpPr>
        <p:spPr>
          <a:xfrm>
            <a:off x="5118844" y="5905815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28A227-83F8-3045-B19F-EC3626852C3B}"/>
              </a:ext>
            </a:extLst>
          </p:cNvPr>
          <p:cNvSpPr txBox="1"/>
          <p:nvPr/>
        </p:nvSpPr>
        <p:spPr>
          <a:xfrm>
            <a:off x="8123145" y="5984968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9BA07B-B0EF-5E4A-AB28-FF91022B6093}"/>
              </a:ext>
            </a:extLst>
          </p:cNvPr>
          <p:cNvSpPr txBox="1"/>
          <p:nvPr/>
        </p:nvSpPr>
        <p:spPr>
          <a:xfrm>
            <a:off x="7089784" y="4992266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74AF40-27AC-C342-84ED-EBBEA54A9FA6}"/>
              </a:ext>
            </a:extLst>
          </p:cNvPr>
          <p:cNvSpPr/>
          <p:nvPr/>
        </p:nvSpPr>
        <p:spPr>
          <a:xfrm>
            <a:off x="5358245" y="2971800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499983-9ADF-A64E-8829-C64EC7F4DF57}"/>
              </a:ext>
            </a:extLst>
          </p:cNvPr>
          <p:cNvCxnSpPr>
            <a:stCxn id="15" idx="0"/>
            <a:endCxn id="29" idx="2"/>
          </p:cNvCxnSpPr>
          <p:nvPr/>
        </p:nvCxnSpPr>
        <p:spPr>
          <a:xfrm flipV="1">
            <a:off x="3317499" y="3429001"/>
            <a:ext cx="2778500" cy="75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1FF6AC-3A8D-8B4F-82D9-D662419FEF71}"/>
              </a:ext>
            </a:extLst>
          </p:cNvPr>
          <p:cNvCxnSpPr>
            <a:stCxn id="5" idx="0"/>
            <a:endCxn id="29" idx="2"/>
          </p:cNvCxnSpPr>
          <p:nvPr/>
        </p:nvCxnSpPr>
        <p:spPr>
          <a:xfrm flipV="1">
            <a:off x="5776631" y="3429000"/>
            <a:ext cx="319369" cy="75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A929A0-F648-8843-8C80-DEE327DA3C56}"/>
              </a:ext>
            </a:extLst>
          </p:cNvPr>
          <p:cNvCxnSpPr>
            <a:stCxn id="19" idx="0"/>
            <a:endCxn id="29" idx="2"/>
          </p:cNvCxnSpPr>
          <p:nvPr/>
        </p:nvCxnSpPr>
        <p:spPr>
          <a:xfrm flipH="1" flipV="1">
            <a:off x="6095999" y="3429000"/>
            <a:ext cx="2760010" cy="8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5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15" y="214812"/>
            <a:ext cx="10515600" cy="1325563"/>
          </a:xfrm>
        </p:spPr>
        <p:txBody>
          <a:bodyPr/>
          <a:lstStyle/>
          <a:p>
            <a:r>
              <a:rPr lang="en-US" b="1" i="1" dirty="0"/>
              <a:t>Two-phase commit protocol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2003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Coordinator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74057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407085" y="2242160"/>
            <a:ext cx="5496838" cy="651352"/>
            <a:chOff x="1507524" y="2242160"/>
            <a:chExt cx="5496838" cy="65135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507524" y="2446638"/>
              <a:ext cx="5496838" cy="446874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369502" y="2242160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PREPARE(T)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94318" y="2870549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FW(PREPARE, </a:t>
            </a:r>
            <a:r>
              <a:rPr lang="en-US" dirty="0" err="1"/>
              <a:t>T,locks</a:t>
            </a:r>
            <a:r>
              <a:rPr lang="en-US" dirty="0"/>
              <a:t>,</a:t>
            </a:r>
            <a:r>
              <a:rPr lang="is-IS" dirty="0"/>
              <a:t>…)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407085" y="3045914"/>
            <a:ext cx="5509364" cy="561582"/>
            <a:chOff x="1553227" y="3045914"/>
            <a:chExt cx="5509364" cy="561582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553227" y="3256767"/>
              <a:ext cx="5509364" cy="350729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33178" y="3045914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VOTE(T,YES/NO)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81414" y="3736932"/>
            <a:ext cx="2517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 yes</a:t>
            </a:r>
          </a:p>
          <a:p>
            <a:r>
              <a:rPr lang="en-US" dirty="0"/>
              <a:t>	FW(COMMIT)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FW(ABORT)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407085" y="4789119"/>
            <a:ext cx="5436295" cy="434234"/>
            <a:chOff x="1640910" y="4789119"/>
            <a:chExt cx="5436295" cy="43423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640910" y="5047990"/>
              <a:ext cx="5436295" cy="175363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48209" y="4789119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COMMIT/ABORT(T)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033359" y="5189951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FW(COMMIT/ABORT</a:t>
            </a:r>
            <a:r>
              <a:rPr lang="is-IS" dirty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41709" y="3594970"/>
            <a:ext cx="3457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Prepared worker’s wait to hear outcome from </a:t>
            </a:r>
            <a:r>
              <a:rPr lang="en-US" b="1" dirty="0" err="1"/>
              <a:t>coord</a:t>
            </a:r>
            <a:endParaRPr lang="en-US" b="1" dirty="0"/>
          </a:p>
          <a:p>
            <a:r>
              <a:rPr lang="en-US" b="1" i="1" dirty="0"/>
              <a:t>Recover into prepared state and ask </a:t>
            </a:r>
            <a:r>
              <a:rPr lang="en-US" b="1" i="1" dirty="0" err="1"/>
              <a:t>coord</a:t>
            </a:r>
            <a:r>
              <a:rPr lang="en-US" b="1" i="1" dirty="0"/>
              <a:t> for outcome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7172" y="6056334"/>
            <a:ext cx="251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W(DONE), once all W’s ACK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407085" y="5417508"/>
            <a:ext cx="5421682" cy="509391"/>
            <a:chOff x="1329847" y="5417508"/>
            <a:chExt cx="5421682" cy="50939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1329847" y="5586608"/>
              <a:ext cx="5421682" cy="340291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2927" y="5417508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ACK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232213" y="5160816"/>
            <a:ext cx="1604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Worker can forget about transaction at this point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505741" y="6488668"/>
            <a:ext cx="4734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Coord can forget about transaction at this point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39452" y="5173342"/>
            <a:ext cx="3245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Coord must remember outcome</a:t>
            </a:r>
          </a:p>
          <a:p>
            <a:r>
              <a:rPr lang="en-US" b="1" dirty="0"/>
              <a:t>until all </a:t>
            </a:r>
            <a:r>
              <a:rPr lang="en-US" b="1" dirty="0" err="1"/>
              <a:t>workers’s</a:t>
            </a:r>
            <a:r>
              <a:rPr lang="en-US" b="1" dirty="0"/>
              <a:t> 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6DB69-C236-1F42-9DBD-76E79C3EDFA5}"/>
              </a:ext>
            </a:extLst>
          </p:cNvPr>
          <p:cNvSpPr txBox="1"/>
          <p:nvPr/>
        </p:nvSpPr>
        <p:spPr>
          <a:xfrm>
            <a:off x="4872892" y="5842337"/>
            <a:ext cx="373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In python, once </a:t>
            </a:r>
            <a:r>
              <a:rPr lang="en-US" i="1" dirty="0" err="1">
                <a:solidFill>
                  <a:schemeClr val="accent1"/>
                </a:solidFill>
              </a:rPr>
              <a:t>psycopg</a:t>
            </a:r>
            <a:r>
              <a:rPr lang="en-US" i="1" dirty="0">
                <a:solidFill>
                  <a:schemeClr val="accent1"/>
                </a:solidFill>
              </a:rPr>
              <a:t> command returns, workers have </a:t>
            </a:r>
            <a:r>
              <a:rPr lang="en-US" i="1" dirty="0" err="1">
                <a:solidFill>
                  <a:schemeClr val="accent1"/>
                </a:solidFill>
              </a:rPr>
              <a:t>ack’d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922DBF-F87E-2D4E-8FE4-9B517B57E4D2}"/>
              </a:ext>
            </a:extLst>
          </p:cNvPr>
          <p:cNvSpPr/>
          <p:nvPr/>
        </p:nvSpPr>
        <p:spPr>
          <a:xfrm>
            <a:off x="2235812" y="1966263"/>
            <a:ext cx="402015" cy="40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36D232-1C99-4747-9CDA-01B5DD76A35E}"/>
              </a:ext>
            </a:extLst>
          </p:cNvPr>
          <p:cNvSpPr/>
          <p:nvPr/>
        </p:nvSpPr>
        <p:spPr>
          <a:xfrm>
            <a:off x="8217022" y="2340669"/>
            <a:ext cx="402015" cy="40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9B5BCF-2BA9-5446-BC85-1C3FC6231B6E}"/>
              </a:ext>
            </a:extLst>
          </p:cNvPr>
          <p:cNvSpPr/>
          <p:nvPr/>
        </p:nvSpPr>
        <p:spPr>
          <a:xfrm>
            <a:off x="8205595" y="3223540"/>
            <a:ext cx="402015" cy="40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FD0B6-493B-3D4E-BACE-E2DF1C49BD65}"/>
              </a:ext>
            </a:extLst>
          </p:cNvPr>
          <p:cNvSpPr txBox="1"/>
          <p:nvPr/>
        </p:nvSpPr>
        <p:spPr>
          <a:xfrm>
            <a:off x="8403533" y="703227"/>
            <a:ext cx="329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 = Force Write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3909DE-1A6F-5C47-9693-13C35E7C33EC}"/>
              </a:ext>
            </a:extLst>
          </p:cNvPr>
          <p:cNvSpPr/>
          <p:nvPr/>
        </p:nvSpPr>
        <p:spPr>
          <a:xfrm>
            <a:off x="1978826" y="3555166"/>
            <a:ext cx="402015" cy="40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600CCB2-552C-C94E-8B13-9B8206B2BD2C}"/>
              </a:ext>
            </a:extLst>
          </p:cNvPr>
          <p:cNvSpPr/>
          <p:nvPr/>
        </p:nvSpPr>
        <p:spPr>
          <a:xfrm>
            <a:off x="1951477" y="4387104"/>
            <a:ext cx="402015" cy="40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8678655-3FF7-574E-BF4C-B8672DC3592B}"/>
              </a:ext>
            </a:extLst>
          </p:cNvPr>
          <p:cNvSpPr/>
          <p:nvPr/>
        </p:nvSpPr>
        <p:spPr>
          <a:xfrm>
            <a:off x="7981748" y="4753054"/>
            <a:ext cx="402015" cy="40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C28293A-5F1A-534D-B408-63AFBA5C720E}"/>
              </a:ext>
            </a:extLst>
          </p:cNvPr>
          <p:cNvSpPr/>
          <p:nvPr/>
        </p:nvSpPr>
        <p:spPr>
          <a:xfrm>
            <a:off x="7916449" y="5401166"/>
            <a:ext cx="402015" cy="40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823F56-983B-4048-A4D6-DBFD653B5084}"/>
              </a:ext>
            </a:extLst>
          </p:cNvPr>
          <p:cNvSpPr/>
          <p:nvPr/>
        </p:nvSpPr>
        <p:spPr>
          <a:xfrm>
            <a:off x="1946701" y="5751723"/>
            <a:ext cx="402015" cy="40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5870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3" grpId="0"/>
      <p:bldP spid="24" grpId="0"/>
      <p:bldP spid="25" grpId="0"/>
      <p:bldP spid="28" grpId="0"/>
      <p:bldP spid="29" grpId="0"/>
      <p:bldP spid="30" grpId="0"/>
      <p:bldP spid="3" grpId="0"/>
      <p:bldP spid="6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BA60-1F14-5B46-9DBD-45ABF6A0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F749-A797-6246-AFF8-BB6AD12A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55" y="1508357"/>
            <a:ext cx="5694935" cy="516138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dirty="0"/>
              <a:t>Coordinator crashes before sending PREPARE</a:t>
            </a:r>
          </a:p>
          <a:p>
            <a:endParaRPr lang="en-US" dirty="0"/>
          </a:p>
          <a:p>
            <a:r>
              <a:rPr lang="en-US" dirty="0"/>
              <a:t>Coord – will recover, abort transaction just as in normal recovery, discarding all state</a:t>
            </a:r>
          </a:p>
          <a:p>
            <a:endParaRPr lang="en-US" dirty="0"/>
          </a:p>
          <a:p>
            <a:r>
              <a:rPr lang="en-US" dirty="0"/>
              <a:t>Worker – can safely abort; </a:t>
            </a:r>
          </a:p>
          <a:p>
            <a:pPr lvl="1"/>
            <a:r>
              <a:rPr lang="en-US" dirty="0"/>
              <a:t>Add </a:t>
            </a:r>
            <a:r>
              <a:rPr lang="en-US" i="1" u="sng" dirty="0"/>
              <a:t>recovery process </a:t>
            </a:r>
            <a:r>
              <a:rPr lang="en-US" dirty="0"/>
              <a:t>that polls coordinator for status of outstanding </a:t>
            </a:r>
            <a:r>
              <a:rPr lang="en-US" dirty="0" err="1"/>
              <a:t>txns</a:t>
            </a:r>
            <a:endParaRPr lang="en-US" dirty="0"/>
          </a:p>
          <a:p>
            <a:pPr lvl="1"/>
            <a:r>
              <a:rPr lang="en-US" i="1" dirty="0"/>
              <a:t>Coord</a:t>
            </a:r>
            <a:r>
              <a:rPr lang="en-US" dirty="0"/>
              <a:t>, which has no record of </a:t>
            </a:r>
            <a:r>
              <a:rPr lang="en-US" dirty="0" err="1"/>
              <a:t>txn</a:t>
            </a:r>
            <a:r>
              <a:rPr lang="en-US" dirty="0"/>
              <a:t>, will tell worker to abort</a:t>
            </a:r>
          </a:p>
          <a:p>
            <a:pPr marL="514350" indent="-514350">
              <a:buAutoNum type="arabicParenBoth"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112316-AA26-244E-BB64-A39E1EC7C11B}"/>
              </a:ext>
            </a:extLst>
          </p:cNvPr>
          <p:cNvGrpSpPr/>
          <p:nvPr/>
        </p:nvGrpSpPr>
        <p:grpSpPr>
          <a:xfrm>
            <a:off x="5901063" y="1027906"/>
            <a:ext cx="6156467" cy="3883265"/>
            <a:chOff x="1582003" y="1672958"/>
            <a:chExt cx="8306490" cy="47200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C04B16-EC80-8044-A931-D1FEAA5D6623}"/>
                </a:ext>
              </a:extLst>
            </p:cNvPr>
            <p:cNvSpPr txBox="1"/>
            <p:nvPr/>
          </p:nvSpPr>
          <p:spPr>
            <a:xfrm>
              <a:off x="1582003" y="1672958"/>
              <a:ext cx="2570206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Coordinator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A1E50B-5388-9A43-B047-2277EDB3349A}"/>
                </a:ext>
              </a:extLst>
            </p:cNvPr>
            <p:cNvSpPr txBox="1"/>
            <p:nvPr/>
          </p:nvSpPr>
          <p:spPr>
            <a:xfrm>
              <a:off x="8026534" y="1672958"/>
              <a:ext cx="1279425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Worker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B9AAA2-A878-0045-8BF8-0DB4548F30BC}"/>
                </a:ext>
              </a:extLst>
            </p:cNvPr>
            <p:cNvGrpSpPr/>
            <p:nvPr/>
          </p:nvGrpSpPr>
          <p:grpSpPr>
            <a:xfrm>
              <a:off x="2407085" y="2242160"/>
              <a:ext cx="5496838" cy="651352"/>
              <a:chOff x="1507524" y="2242160"/>
              <a:chExt cx="5496838" cy="65135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BE8776A-0C69-424D-A9D9-CF4065744054}"/>
                  </a:ext>
                </a:extLst>
              </p:cNvPr>
              <p:cNvCxnSpPr/>
              <p:nvPr/>
            </p:nvCxnSpPr>
            <p:spPr>
              <a:xfrm>
                <a:off x="1507524" y="2446638"/>
                <a:ext cx="5496838" cy="446874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BB6F54-AC8B-E242-9798-BDF8E304316A}"/>
                  </a:ext>
                </a:extLst>
              </p:cNvPr>
              <p:cNvSpPr txBox="1"/>
              <p:nvPr/>
            </p:nvSpPr>
            <p:spPr>
              <a:xfrm>
                <a:off x="3369502" y="2242160"/>
                <a:ext cx="2517731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PREPARE(T)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A15F0-6A93-3645-8F23-926D18B0A1A2}"/>
                </a:ext>
              </a:extLst>
            </p:cNvPr>
            <p:cNvSpPr txBox="1"/>
            <p:nvPr/>
          </p:nvSpPr>
          <p:spPr>
            <a:xfrm>
              <a:off x="8026534" y="2788775"/>
              <a:ext cx="1408380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FW(PREPARE)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E90BE6-39F0-8F48-8682-511F1B569D85}"/>
                </a:ext>
              </a:extLst>
            </p:cNvPr>
            <p:cNvGrpSpPr/>
            <p:nvPr/>
          </p:nvGrpSpPr>
          <p:grpSpPr>
            <a:xfrm>
              <a:off x="2407085" y="3045914"/>
              <a:ext cx="5509364" cy="561582"/>
              <a:chOff x="1553227" y="3045914"/>
              <a:chExt cx="5509364" cy="56158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D43DFD5-B052-0941-A2D6-B281CAE54399}"/>
                  </a:ext>
                </a:extLst>
              </p:cNvPr>
              <p:cNvCxnSpPr/>
              <p:nvPr/>
            </p:nvCxnSpPr>
            <p:spPr>
              <a:xfrm flipH="1">
                <a:off x="1553227" y="3256767"/>
                <a:ext cx="5509364" cy="350729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E910DA-2527-D74B-9C41-18FDB50E07CF}"/>
                  </a:ext>
                </a:extLst>
              </p:cNvPr>
              <p:cNvSpPr txBox="1"/>
              <p:nvPr/>
            </p:nvSpPr>
            <p:spPr>
              <a:xfrm>
                <a:off x="2933178" y="3045914"/>
                <a:ext cx="2517732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VOTE(T,YES/NO)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9C990B-20A8-0949-9C92-92DAB14DCB4E}"/>
                </a:ext>
              </a:extLst>
            </p:cNvPr>
            <p:cNvSpPr txBox="1"/>
            <p:nvPr/>
          </p:nvSpPr>
          <p:spPr>
            <a:xfrm>
              <a:off x="1634478" y="3983747"/>
              <a:ext cx="2517731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FW(COMMIT/ABORT)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660569-D772-0348-93E6-E4E434BD8E0E}"/>
                </a:ext>
              </a:extLst>
            </p:cNvPr>
            <p:cNvGrpSpPr/>
            <p:nvPr/>
          </p:nvGrpSpPr>
          <p:grpSpPr>
            <a:xfrm>
              <a:off x="2637826" y="4528386"/>
              <a:ext cx="5205554" cy="694967"/>
              <a:chOff x="1871651" y="4528386"/>
              <a:chExt cx="5205554" cy="694967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FB8DBA8-6705-AE4D-8343-C3373E20D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1651" y="4657820"/>
                <a:ext cx="5205554" cy="565533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21ADC2-253A-D241-A6BD-F537B1F4619E}"/>
                  </a:ext>
                </a:extLst>
              </p:cNvPr>
              <p:cNvSpPr txBox="1"/>
              <p:nvPr/>
            </p:nvSpPr>
            <p:spPr>
              <a:xfrm>
                <a:off x="3732533" y="4528386"/>
                <a:ext cx="2288086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COMMIT/ABORT(T)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2403FD-6EF1-A64D-8507-8DF7F1853544}"/>
                </a:ext>
              </a:extLst>
            </p:cNvPr>
            <p:cNvSpPr txBox="1"/>
            <p:nvPr/>
          </p:nvSpPr>
          <p:spPr>
            <a:xfrm>
              <a:off x="7843380" y="5089914"/>
              <a:ext cx="2045113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FW(COMMIT/ABORT</a:t>
              </a:r>
              <a:r>
                <a:rPr lang="is-IS" sz="1200" dirty="0"/>
                <a:t>)</a:t>
              </a:r>
              <a:endParaRPr lang="en-US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FC229-7828-6849-81B9-31749BA98EE2}"/>
                </a:ext>
              </a:extLst>
            </p:cNvPr>
            <p:cNvSpPr txBox="1"/>
            <p:nvPr/>
          </p:nvSpPr>
          <p:spPr>
            <a:xfrm>
              <a:off x="1647171" y="6056333"/>
              <a:ext cx="3070517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W(DONE), once all W’s ACK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1EADE04-0ACF-6041-AFB3-D48ACE74DB0A}"/>
                </a:ext>
              </a:extLst>
            </p:cNvPr>
            <p:cNvGrpSpPr/>
            <p:nvPr/>
          </p:nvGrpSpPr>
          <p:grpSpPr>
            <a:xfrm>
              <a:off x="2407085" y="5417508"/>
              <a:ext cx="5421682" cy="509391"/>
              <a:chOff x="1329847" y="5417508"/>
              <a:chExt cx="5421682" cy="509391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9D46665-8758-254A-9EAA-EF096910B9C5}"/>
                  </a:ext>
                </a:extLst>
              </p:cNvPr>
              <p:cNvCxnSpPr/>
              <p:nvPr/>
            </p:nvCxnSpPr>
            <p:spPr>
              <a:xfrm flipH="1">
                <a:off x="1329847" y="5586608"/>
                <a:ext cx="5421682" cy="340291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A27DD3-AD74-3C48-8F55-3DF554A5A5EC}"/>
                  </a:ext>
                </a:extLst>
              </p:cNvPr>
              <p:cNvSpPr txBox="1"/>
              <p:nvPr/>
            </p:nvSpPr>
            <p:spPr>
              <a:xfrm>
                <a:off x="3212928" y="5417508"/>
                <a:ext cx="2288087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ACK</a:t>
                </a:r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27A9DF-8475-2246-B625-2AF60DBE1842}"/>
                </a:ext>
              </a:extLst>
            </p:cNvPr>
            <p:cNvSpPr/>
            <p:nvPr/>
          </p:nvSpPr>
          <p:spPr>
            <a:xfrm>
              <a:off x="2235812" y="1966263"/>
              <a:ext cx="402015" cy="40201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36757A-8F09-E340-83AB-E99F21F27BB4}"/>
                </a:ext>
              </a:extLst>
            </p:cNvPr>
            <p:cNvSpPr/>
            <p:nvPr/>
          </p:nvSpPr>
          <p:spPr>
            <a:xfrm>
              <a:off x="8217022" y="2340669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C1287DE-E234-294A-A894-892F39F7A9E5}"/>
                </a:ext>
              </a:extLst>
            </p:cNvPr>
            <p:cNvSpPr/>
            <p:nvPr/>
          </p:nvSpPr>
          <p:spPr>
            <a:xfrm>
              <a:off x="8205595" y="3223540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34ED82-A5F3-C645-80C2-FBC54191216D}"/>
                </a:ext>
              </a:extLst>
            </p:cNvPr>
            <p:cNvSpPr/>
            <p:nvPr/>
          </p:nvSpPr>
          <p:spPr>
            <a:xfrm>
              <a:off x="1978826" y="3555166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70770FA-8DE0-3A46-994A-B4ABFD2AF6C5}"/>
                </a:ext>
              </a:extLst>
            </p:cNvPr>
            <p:cNvSpPr/>
            <p:nvPr/>
          </p:nvSpPr>
          <p:spPr>
            <a:xfrm>
              <a:off x="1951477" y="4387104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C52AB5F-05CC-CD40-A8D4-B50498C294E1}"/>
                </a:ext>
              </a:extLst>
            </p:cNvPr>
            <p:cNvSpPr/>
            <p:nvPr/>
          </p:nvSpPr>
          <p:spPr>
            <a:xfrm>
              <a:off x="7981748" y="4753054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8222A14-4482-6044-935B-30ECF88C2819}"/>
                </a:ext>
              </a:extLst>
            </p:cNvPr>
            <p:cNvSpPr/>
            <p:nvPr/>
          </p:nvSpPr>
          <p:spPr>
            <a:xfrm>
              <a:off x="7916449" y="5401166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4194D2C-92F3-984C-BEB0-2182A1D0C5D1}"/>
                </a:ext>
              </a:extLst>
            </p:cNvPr>
            <p:cNvSpPr/>
            <p:nvPr/>
          </p:nvSpPr>
          <p:spPr>
            <a:xfrm>
              <a:off x="1946701" y="5751723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357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9488-D199-DB4D-B825-C7AB5B5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EB20-4120-6F4A-AF4B-4BFCEBBF3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(2) Worker crashes before receiving PREPARE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Coord – will never hear reply, will abort</a:t>
            </a:r>
          </a:p>
          <a:p>
            <a:r>
              <a:rPr lang="en-US" dirty="0"/>
              <a:t>Worker – will recover, rollback </a:t>
            </a:r>
            <a:r>
              <a:rPr lang="en-US" dirty="0" err="1"/>
              <a:t>txn</a:t>
            </a:r>
            <a:r>
              <a:rPr lang="en-US" dirty="0"/>
              <a:t> during recovery 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4F9C8D-8DCC-B349-BDE6-8A3872D3401C}"/>
              </a:ext>
            </a:extLst>
          </p:cNvPr>
          <p:cNvGrpSpPr/>
          <p:nvPr/>
        </p:nvGrpSpPr>
        <p:grpSpPr>
          <a:xfrm>
            <a:off x="6035533" y="1487367"/>
            <a:ext cx="6156467" cy="3883265"/>
            <a:chOff x="1582003" y="1672958"/>
            <a:chExt cx="8306490" cy="4720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916C54-CCAD-3E43-BB46-BC1C5BB75EAB}"/>
                </a:ext>
              </a:extLst>
            </p:cNvPr>
            <p:cNvSpPr txBox="1"/>
            <p:nvPr/>
          </p:nvSpPr>
          <p:spPr>
            <a:xfrm>
              <a:off x="1582003" y="1672958"/>
              <a:ext cx="2570206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Coordinator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220552-2D61-D34D-8052-498A69D3DE71}"/>
                </a:ext>
              </a:extLst>
            </p:cNvPr>
            <p:cNvSpPr txBox="1"/>
            <p:nvPr/>
          </p:nvSpPr>
          <p:spPr>
            <a:xfrm>
              <a:off x="8026534" y="1672958"/>
              <a:ext cx="1279425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Worker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0CD279-118C-7840-972F-86568AD1F458}"/>
                </a:ext>
              </a:extLst>
            </p:cNvPr>
            <p:cNvGrpSpPr/>
            <p:nvPr/>
          </p:nvGrpSpPr>
          <p:grpSpPr>
            <a:xfrm>
              <a:off x="2407085" y="2242160"/>
              <a:ext cx="5496838" cy="651352"/>
              <a:chOff x="1507524" y="2242160"/>
              <a:chExt cx="5496838" cy="651352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07D5F23-9FE3-9442-8F51-B4BF300876C8}"/>
                  </a:ext>
                </a:extLst>
              </p:cNvPr>
              <p:cNvCxnSpPr/>
              <p:nvPr/>
            </p:nvCxnSpPr>
            <p:spPr>
              <a:xfrm>
                <a:off x="1507524" y="2446638"/>
                <a:ext cx="5496838" cy="446874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832DA1-2824-3B4A-BA8D-1AC0B5E67152}"/>
                  </a:ext>
                </a:extLst>
              </p:cNvPr>
              <p:cNvSpPr txBox="1"/>
              <p:nvPr/>
            </p:nvSpPr>
            <p:spPr>
              <a:xfrm>
                <a:off x="3369502" y="2242160"/>
                <a:ext cx="2517731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PREPARE(T)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517E99-99F4-2743-A052-7495D7AD45C1}"/>
                </a:ext>
              </a:extLst>
            </p:cNvPr>
            <p:cNvSpPr txBox="1"/>
            <p:nvPr/>
          </p:nvSpPr>
          <p:spPr>
            <a:xfrm>
              <a:off x="8026534" y="2788775"/>
              <a:ext cx="1408380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FW(PREPARE)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46C885-90FC-7B4B-ACE0-137566C1E329}"/>
                </a:ext>
              </a:extLst>
            </p:cNvPr>
            <p:cNvGrpSpPr/>
            <p:nvPr/>
          </p:nvGrpSpPr>
          <p:grpSpPr>
            <a:xfrm>
              <a:off x="2407085" y="3045914"/>
              <a:ext cx="5509364" cy="561582"/>
              <a:chOff x="1553227" y="3045914"/>
              <a:chExt cx="5509364" cy="56158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25195B7-113E-3249-815A-63E8770CC3D3}"/>
                  </a:ext>
                </a:extLst>
              </p:cNvPr>
              <p:cNvCxnSpPr/>
              <p:nvPr/>
            </p:nvCxnSpPr>
            <p:spPr>
              <a:xfrm flipH="1">
                <a:off x="1553227" y="3256767"/>
                <a:ext cx="5509364" cy="350729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3010F1-D0A7-564F-99F1-E77A0573E6EC}"/>
                  </a:ext>
                </a:extLst>
              </p:cNvPr>
              <p:cNvSpPr txBox="1"/>
              <p:nvPr/>
            </p:nvSpPr>
            <p:spPr>
              <a:xfrm>
                <a:off x="2933178" y="3045914"/>
                <a:ext cx="2517732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VOTE(T,YES/NO)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4754A5-F020-6946-A7C9-786C21D758A5}"/>
                </a:ext>
              </a:extLst>
            </p:cNvPr>
            <p:cNvSpPr txBox="1"/>
            <p:nvPr/>
          </p:nvSpPr>
          <p:spPr>
            <a:xfrm>
              <a:off x="1634478" y="3983747"/>
              <a:ext cx="2517731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FW(COMMIT/ABORT)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A6F6C0-CC52-CE40-91BA-61BD5520A34D}"/>
                </a:ext>
              </a:extLst>
            </p:cNvPr>
            <p:cNvGrpSpPr/>
            <p:nvPr/>
          </p:nvGrpSpPr>
          <p:grpSpPr>
            <a:xfrm>
              <a:off x="2637826" y="4528386"/>
              <a:ext cx="5205554" cy="694967"/>
              <a:chOff x="1871651" y="4528386"/>
              <a:chExt cx="5205554" cy="694967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E63B37C-2F6B-CF44-BB1C-9A9F85CB3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1651" y="4657820"/>
                <a:ext cx="5205554" cy="565533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400449-DC81-0947-8EA6-00B70DFF82FC}"/>
                  </a:ext>
                </a:extLst>
              </p:cNvPr>
              <p:cNvSpPr txBox="1"/>
              <p:nvPr/>
            </p:nvSpPr>
            <p:spPr>
              <a:xfrm>
                <a:off x="3732533" y="4528386"/>
                <a:ext cx="2288086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COMMIT/ABORT(T)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6BDEA5-06B8-714C-A04C-E2D82B9EB6AB}"/>
                </a:ext>
              </a:extLst>
            </p:cNvPr>
            <p:cNvSpPr txBox="1"/>
            <p:nvPr/>
          </p:nvSpPr>
          <p:spPr>
            <a:xfrm>
              <a:off x="7843380" y="5089914"/>
              <a:ext cx="2045113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FW(COMMIT/ABORT</a:t>
              </a:r>
              <a:r>
                <a:rPr lang="is-IS" sz="1200" dirty="0"/>
                <a:t>)</a:t>
              </a: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C4B018-CE16-1A42-B6EF-87750F367149}"/>
                </a:ext>
              </a:extLst>
            </p:cNvPr>
            <p:cNvSpPr txBox="1"/>
            <p:nvPr/>
          </p:nvSpPr>
          <p:spPr>
            <a:xfrm>
              <a:off x="1647171" y="6056333"/>
              <a:ext cx="3070517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W(DONE), once all W’s ACK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8BBC635-0236-EC48-A03B-50CC77106B3A}"/>
                </a:ext>
              </a:extLst>
            </p:cNvPr>
            <p:cNvGrpSpPr/>
            <p:nvPr/>
          </p:nvGrpSpPr>
          <p:grpSpPr>
            <a:xfrm>
              <a:off x="2407085" y="5417508"/>
              <a:ext cx="5421682" cy="509391"/>
              <a:chOff x="1329847" y="5417508"/>
              <a:chExt cx="5421682" cy="509391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949EABE-87A7-2040-BFE5-0B690EB67CE8}"/>
                  </a:ext>
                </a:extLst>
              </p:cNvPr>
              <p:cNvCxnSpPr/>
              <p:nvPr/>
            </p:nvCxnSpPr>
            <p:spPr>
              <a:xfrm flipH="1">
                <a:off x="1329847" y="5586608"/>
                <a:ext cx="5421682" cy="340291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8E2448-2493-624C-A766-F50454D0A0B8}"/>
                  </a:ext>
                </a:extLst>
              </p:cNvPr>
              <p:cNvSpPr txBox="1"/>
              <p:nvPr/>
            </p:nvSpPr>
            <p:spPr>
              <a:xfrm>
                <a:off x="3212928" y="5417508"/>
                <a:ext cx="2288087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ACK</a:t>
                </a:r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AAE11F-EE9E-4544-B330-B3B0F93E4E79}"/>
                </a:ext>
              </a:extLst>
            </p:cNvPr>
            <p:cNvSpPr/>
            <p:nvPr/>
          </p:nvSpPr>
          <p:spPr>
            <a:xfrm>
              <a:off x="2235812" y="1966263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01B043-FFD6-FF47-8557-BBB4ABD69055}"/>
                </a:ext>
              </a:extLst>
            </p:cNvPr>
            <p:cNvSpPr/>
            <p:nvPr/>
          </p:nvSpPr>
          <p:spPr>
            <a:xfrm>
              <a:off x="8217022" y="2340669"/>
              <a:ext cx="402015" cy="40201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87EBA9-B3C7-0C44-BAF8-871870B42BE5}"/>
                </a:ext>
              </a:extLst>
            </p:cNvPr>
            <p:cNvSpPr/>
            <p:nvPr/>
          </p:nvSpPr>
          <p:spPr>
            <a:xfrm>
              <a:off x="8205595" y="3223540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6714C69-D71F-3B4F-B80A-1C94E59C7E07}"/>
                </a:ext>
              </a:extLst>
            </p:cNvPr>
            <p:cNvSpPr/>
            <p:nvPr/>
          </p:nvSpPr>
          <p:spPr>
            <a:xfrm>
              <a:off x="1978826" y="3555166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9F120F-F296-054B-BEB1-E85B4B0F04B2}"/>
                </a:ext>
              </a:extLst>
            </p:cNvPr>
            <p:cNvSpPr/>
            <p:nvPr/>
          </p:nvSpPr>
          <p:spPr>
            <a:xfrm>
              <a:off x="1951477" y="4387104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4A19BD-D591-164F-8999-C8B937B73CF3}"/>
                </a:ext>
              </a:extLst>
            </p:cNvPr>
            <p:cNvSpPr/>
            <p:nvPr/>
          </p:nvSpPr>
          <p:spPr>
            <a:xfrm>
              <a:off x="7981748" y="4753054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0E728C-6728-5C41-B0C7-51B994FC976A}"/>
                </a:ext>
              </a:extLst>
            </p:cNvPr>
            <p:cNvSpPr/>
            <p:nvPr/>
          </p:nvSpPr>
          <p:spPr>
            <a:xfrm>
              <a:off x="7916449" y="5401166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F42C064-1C57-1746-8F13-65B16384F780}"/>
                </a:ext>
              </a:extLst>
            </p:cNvPr>
            <p:cNvSpPr/>
            <p:nvPr/>
          </p:nvSpPr>
          <p:spPr>
            <a:xfrm>
              <a:off x="1946701" y="5751723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358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9488-D199-DB4D-B825-C7AB5B5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EB20-4120-6F4A-AF4B-4BFCEBBF3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9" y="1523299"/>
            <a:ext cx="5822449" cy="5065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(3) Worker crashes after PREPARE</a:t>
            </a:r>
          </a:p>
          <a:p>
            <a:pPr marL="0" indent="0">
              <a:buNone/>
            </a:pPr>
            <a:r>
              <a:rPr lang="en-US" dirty="0"/>
              <a:t>Must determine outcome from </a:t>
            </a:r>
            <a:r>
              <a:rPr lang="en-US" dirty="0" err="1"/>
              <a:t>coord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Two cases</a:t>
            </a:r>
          </a:p>
          <a:p>
            <a:pPr marL="514350" indent="-514350">
              <a:buAutoNum type="alphaLcParenBoth"/>
            </a:pPr>
            <a:r>
              <a:rPr lang="en-US" dirty="0"/>
              <a:t>It already sent its vote, and </a:t>
            </a:r>
            <a:r>
              <a:rPr lang="en-US" dirty="0" err="1"/>
              <a:t>coord</a:t>
            </a:r>
            <a:r>
              <a:rPr lang="en-US" dirty="0"/>
              <a:t> is waiting for an ack -- thus,  worker can learn fate by contacting </a:t>
            </a:r>
            <a:r>
              <a:rPr lang="en-US" dirty="0" err="1"/>
              <a:t>coord</a:t>
            </a:r>
            <a:endParaRPr lang="en-US" dirty="0"/>
          </a:p>
          <a:p>
            <a:pPr marL="514350" indent="-514350">
              <a:buAutoNum type="alphaLcParenBoth"/>
            </a:pPr>
            <a:r>
              <a:rPr lang="en-US" dirty="0"/>
              <a:t>It didn't send its vote, in which case </a:t>
            </a:r>
            <a:r>
              <a:rPr lang="en-US" dirty="0" err="1"/>
              <a:t>coord</a:t>
            </a:r>
            <a:r>
              <a:rPr lang="en-US" dirty="0"/>
              <a:t> may or may not have timed out.  </a:t>
            </a:r>
          </a:p>
          <a:p>
            <a:pPr lvl="1"/>
            <a:r>
              <a:rPr lang="en-US" dirty="0"/>
              <a:t>If it has not timed out, it can vote. </a:t>
            </a:r>
          </a:p>
          <a:p>
            <a:pPr lvl="1"/>
            <a:r>
              <a:rPr lang="en-US" dirty="0"/>
              <a:t>If it has timed out, it </a:t>
            </a:r>
            <a:r>
              <a:rPr lang="en-US" i="1" dirty="0"/>
              <a:t>must</a:t>
            </a:r>
            <a:r>
              <a:rPr lang="en-US" dirty="0"/>
              <a:t> have aborted, and will tell the worker this. 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AF9C53-F892-B04A-9DF8-05617547D208}"/>
              </a:ext>
            </a:extLst>
          </p:cNvPr>
          <p:cNvGrpSpPr/>
          <p:nvPr/>
        </p:nvGrpSpPr>
        <p:grpSpPr>
          <a:xfrm>
            <a:off x="6221508" y="1384800"/>
            <a:ext cx="6156467" cy="3883265"/>
            <a:chOff x="1582003" y="1672958"/>
            <a:chExt cx="8306490" cy="4720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90CF12-902D-2144-B0F1-279A9B6E4AB1}"/>
                </a:ext>
              </a:extLst>
            </p:cNvPr>
            <p:cNvSpPr txBox="1"/>
            <p:nvPr/>
          </p:nvSpPr>
          <p:spPr>
            <a:xfrm>
              <a:off x="1582003" y="1672958"/>
              <a:ext cx="2570206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Coordinator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40E362-D8AD-E247-B1E9-29776366EF34}"/>
                </a:ext>
              </a:extLst>
            </p:cNvPr>
            <p:cNvSpPr txBox="1"/>
            <p:nvPr/>
          </p:nvSpPr>
          <p:spPr>
            <a:xfrm>
              <a:off x="8026534" y="1672958"/>
              <a:ext cx="1279425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Worker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8914714-758E-E84C-BF39-519561ED0AAB}"/>
                </a:ext>
              </a:extLst>
            </p:cNvPr>
            <p:cNvGrpSpPr/>
            <p:nvPr/>
          </p:nvGrpSpPr>
          <p:grpSpPr>
            <a:xfrm>
              <a:off x="2407085" y="2242160"/>
              <a:ext cx="5496838" cy="651352"/>
              <a:chOff x="1507524" y="2242160"/>
              <a:chExt cx="5496838" cy="651352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92F7139-9308-654E-B62B-85423278A73B}"/>
                  </a:ext>
                </a:extLst>
              </p:cNvPr>
              <p:cNvCxnSpPr/>
              <p:nvPr/>
            </p:nvCxnSpPr>
            <p:spPr>
              <a:xfrm>
                <a:off x="1507524" y="2446638"/>
                <a:ext cx="5496838" cy="446874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64003-F32C-F541-92D1-E1A1594F47B7}"/>
                  </a:ext>
                </a:extLst>
              </p:cNvPr>
              <p:cNvSpPr txBox="1"/>
              <p:nvPr/>
            </p:nvSpPr>
            <p:spPr>
              <a:xfrm>
                <a:off x="3369502" y="2242160"/>
                <a:ext cx="2517731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PREPARE(T)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7D2D65-60E5-144E-A6F1-68209A8CF7EE}"/>
                </a:ext>
              </a:extLst>
            </p:cNvPr>
            <p:cNvSpPr txBox="1"/>
            <p:nvPr/>
          </p:nvSpPr>
          <p:spPr>
            <a:xfrm>
              <a:off x="8026534" y="2788775"/>
              <a:ext cx="1408380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FW(PREPARE)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D79CA8-462A-EC4E-9313-F8778732C8CC}"/>
                </a:ext>
              </a:extLst>
            </p:cNvPr>
            <p:cNvGrpSpPr/>
            <p:nvPr/>
          </p:nvGrpSpPr>
          <p:grpSpPr>
            <a:xfrm>
              <a:off x="2407085" y="3045914"/>
              <a:ext cx="5509364" cy="561582"/>
              <a:chOff x="1553227" y="3045914"/>
              <a:chExt cx="5509364" cy="56158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B298D36-8A73-8E42-B9DE-CAF9AF3D4E26}"/>
                  </a:ext>
                </a:extLst>
              </p:cNvPr>
              <p:cNvCxnSpPr/>
              <p:nvPr/>
            </p:nvCxnSpPr>
            <p:spPr>
              <a:xfrm flipH="1">
                <a:off x="1553227" y="3256767"/>
                <a:ext cx="5509364" cy="350729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EE0B92-4DE4-1149-AEDC-016128BAD887}"/>
                  </a:ext>
                </a:extLst>
              </p:cNvPr>
              <p:cNvSpPr txBox="1"/>
              <p:nvPr/>
            </p:nvSpPr>
            <p:spPr>
              <a:xfrm>
                <a:off x="2933178" y="3045914"/>
                <a:ext cx="2517732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VOTE(T,YES/NO)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96C811-82D4-1E48-9D38-4FB33FEE5839}"/>
                </a:ext>
              </a:extLst>
            </p:cNvPr>
            <p:cNvSpPr txBox="1"/>
            <p:nvPr/>
          </p:nvSpPr>
          <p:spPr>
            <a:xfrm>
              <a:off x="1634478" y="3983747"/>
              <a:ext cx="2517731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FW(COMMIT/ABORT)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2424302-5C96-F54A-A4DA-6E7933E9F574}"/>
                </a:ext>
              </a:extLst>
            </p:cNvPr>
            <p:cNvGrpSpPr/>
            <p:nvPr/>
          </p:nvGrpSpPr>
          <p:grpSpPr>
            <a:xfrm>
              <a:off x="2637826" y="4528386"/>
              <a:ext cx="5205554" cy="694967"/>
              <a:chOff x="1871651" y="4528386"/>
              <a:chExt cx="5205554" cy="694967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A1D0D09-5D67-D243-A2BA-5EEACF2C2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1651" y="4657820"/>
                <a:ext cx="5205554" cy="565533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E8BF6B-7E05-E247-A86A-A6DDCA18CAD9}"/>
                  </a:ext>
                </a:extLst>
              </p:cNvPr>
              <p:cNvSpPr txBox="1"/>
              <p:nvPr/>
            </p:nvSpPr>
            <p:spPr>
              <a:xfrm>
                <a:off x="3732533" y="4528386"/>
                <a:ext cx="2288086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COMMIT/ABORT(T)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43DFD-1B40-704A-83D9-B421F966D837}"/>
                </a:ext>
              </a:extLst>
            </p:cNvPr>
            <p:cNvSpPr txBox="1"/>
            <p:nvPr/>
          </p:nvSpPr>
          <p:spPr>
            <a:xfrm>
              <a:off x="7843380" y="5089914"/>
              <a:ext cx="2045113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FW(COMMIT/ABORT</a:t>
              </a:r>
              <a:r>
                <a:rPr lang="is-IS" sz="1200" dirty="0"/>
                <a:t>)</a:t>
              </a: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BCA212-34BC-5544-9944-1F9529002E0C}"/>
                </a:ext>
              </a:extLst>
            </p:cNvPr>
            <p:cNvSpPr txBox="1"/>
            <p:nvPr/>
          </p:nvSpPr>
          <p:spPr>
            <a:xfrm>
              <a:off x="1647171" y="6056333"/>
              <a:ext cx="3070517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W(DONE), once all W’s ACK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DDE090D-0661-7546-8040-A78CFD4160A0}"/>
                </a:ext>
              </a:extLst>
            </p:cNvPr>
            <p:cNvGrpSpPr/>
            <p:nvPr/>
          </p:nvGrpSpPr>
          <p:grpSpPr>
            <a:xfrm>
              <a:off x="2407085" y="5417508"/>
              <a:ext cx="5421682" cy="509391"/>
              <a:chOff x="1329847" y="5417508"/>
              <a:chExt cx="5421682" cy="509391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487EE5C-C47C-D648-9963-E3C2DC2C6DF1}"/>
                  </a:ext>
                </a:extLst>
              </p:cNvPr>
              <p:cNvCxnSpPr/>
              <p:nvPr/>
            </p:nvCxnSpPr>
            <p:spPr>
              <a:xfrm flipH="1">
                <a:off x="1329847" y="5586608"/>
                <a:ext cx="5421682" cy="340291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B4E853-3C6C-A74B-BAB1-12C1476AEC4F}"/>
                  </a:ext>
                </a:extLst>
              </p:cNvPr>
              <p:cNvSpPr txBox="1"/>
              <p:nvPr/>
            </p:nvSpPr>
            <p:spPr>
              <a:xfrm>
                <a:off x="3212928" y="5417508"/>
                <a:ext cx="2288087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ACK</a:t>
                </a:r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5AA30-012B-9A41-A952-4F050BB1C7A4}"/>
                </a:ext>
              </a:extLst>
            </p:cNvPr>
            <p:cNvSpPr/>
            <p:nvPr/>
          </p:nvSpPr>
          <p:spPr>
            <a:xfrm>
              <a:off x="2235812" y="1966263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274908-BA3E-A444-A053-00D7DB5EAE0A}"/>
                </a:ext>
              </a:extLst>
            </p:cNvPr>
            <p:cNvSpPr/>
            <p:nvPr/>
          </p:nvSpPr>
          <p:spPr>
            <a:xfrm>
              <a:off x="8217022" y="2340669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D2D41CD-9543-D64E-9BFF-34C1F44AB869}"/>
                </a:ext>
              </a:extLst>
            </p:cNvPr>
            <p:cNvSpPr/>
            <p:nvPr/>
          </p:nvSpPr>
          <p:spPr>
            <a:xfrm>
              <a:off x="8205595" y="3223540"/>
              <a:ext cx="402015" cy="40201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277B1E-CC2E-1E4F-A890-AC0056D8E340}"/>
                </a:ext>
              </a:extLst>
            </p:cNvPr>
            <p:cNvSpPr/>
            <p:nvPr/>
          </p:nvSpPr>
          <p:spPr>
            <a:xfrm>
              <a:off x="1978826" y="3555166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C5024C-6290-344A-A515-3310C53F3A30}"/>
                </a:ext>
              </a:extLst>
            </p:cNvPr>
            <p:cNvSpPr/>
            <p:nvPr/>
          </p:nvSpPr>
          <p:spPr>
            <a:xfrm>
              <a:off x="1951477" y="4387104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A44EA01-ADA2-794F-B163-5CAB60E51228}"/>
                </a:ext>
              </a:extLst>
            </p:cNvPr>
            <p:cNvSpPr/>
            <p:nvPr/>
          </p:nvSpPr>
          <p:spPr>
            <a:xfrm>
              <a:off x="7981748" y="4753054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F9F26B-4BC9-7D43-8AA0-3C2294E943E4}"/>
                </a:ext>
              </a:extLst>
            </p:cNvPr>
            <p:cNvSpPr/>
            <p:nvPr/>
          </p:nvSpPr>
          <p:spPr>
            <a:xfrm>
              <a:off x="7916449" y="5401166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BFA083A-EDB7-9A47-8115-5E4F9D6FD445}"/>
                </a:ext>
              </a:extLst>
            </p:cNvPr>
            <p:cNvSpPr/>
            <p:nvPr/>
          </p:nvSpPr>
          <p:spPr>
            <a:xfrm>
              <a:off x="1946701" y="5751723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7635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9488-D199-DB4D-B825-C7AB5B5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EB20-4120-6F4A-AF4B-4BFCEBBF3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60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(4) Coordinator crashes before receiving all votes</a:t>
            </a:r>
          </a:p>
          <a:p>
            <a:pPr marL="0" indent="0">
              <a:buNone/>
            </a:pPr>
            <a:r>
              <a:rPr lang="en-US" dirty="0"/>
              <a:t>Coord aborts during recovery, informs workers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workers who have prepared must wait for coordinator to restart to hear outcome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76E9B4-407A-744F-B84F-4328287B9332}"/>
              </a:ext>
            </a:extLst>
          </p:cNvPr>
          <p:cNvGrpSpPr/>
          <p:nvPr/>
        </p:nvGrpSpPr>
        <p:grpSpPr>
          <a:xfrm>
            <a:off x="6035533" y="1487367"/>
            <a:ext cx="6156467" cy="3883265"/>
            <a:chOff x="1582003" y="1672958"/>
            <a:chExt cx="8306490" cy="4720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2B4AD2-3ADA-D64B-B886-AC2BDF648C14}"/>
                </a:ext>
              </a:extLst>
            </p:cNvPr>
            <p:cNvSpPr txBox="1"/>
            <p:nvPr/>
          </p:nvSpPr>
          <p:spPr>
            <a:xfrm>
              <a:off x="1582003" y="1672958"/>
              <a:ext cx="2570206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Coordinator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524F11-8C80-0447-B621-8FC32F1A8F19}"/>
                </a:ext>
              </a:extLst>
            </p:cNvPr>
            <p:cNvSpPr txBox="1"/>
            <p:nvPr/>
          </p:nvSpPr>
          <p:spPr>
            <a:xfrm>
              <a:off x="8026534" y="1672958"/>
              <a:ext cx="1279425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Worker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F42F28-0349-9142-A46F-68A1ADD0DFF1}"/>
                </a:ext>
              </a:extLst>
            </p:cNvPr>
            <p:cNvGrpSpPr/>
            <p:nvPr/>
          </p:nvGrpSpPr>
          <p:grpSpPr>
            <a:xfrm>
              <a:off x="2407085" y="2242160"/>
              <a:ext cx="5496838" cy="651352"/>
              <a:chOff x="1507524" y="2242160"/>
              <a:chExt cx="5496838" cy="651352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520E637-286A-5644-88AF-15827507A12E}"/>
                  </a:ext>
                </a:extLst>
              </p:cNvPr>
              <p:cNvCxnSpPr/>
              <p:nvPr/>
            </p:nvCxnSpPr>
            <p:spPr>
              <a:xfrm>
                <a:off x="1507524" y="2446638"/>
                <a:ext cx="5496838" cy="446874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77A9C5-63A9-AF41-83A9-B250E07BBDA2}"/>
                  </a:ext>
                </a:extLst>
              </p:cNvPr>
              <p:cNvSpPr txBox="1"/>
              <p:nvPr/>
            </p:nvSpPr>
            <p:spPr>
              <a:xfrm>
                <a:off x="3369502" y="2242160"/>
                <a:ext cx="2517731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PREPARE(T)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60E175-4B49-4D4C-8852-F7FCFBE2C123}"/>
                </a:ext>
              </a:extLst>
            </p:cNvPr>
            <p:cNvSpPr txBox="1"/>
            <p:nvPr/>
          </p:nvSpPr>
          <p:spPr>
            <a:xfrm>
              <a:off x="8026534" y="2788775"/>
              <a:ext cx="1408380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FW(PREPARE)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78FADE-27DF-194A-B6D3-CB107371BA8D}"/>
                </a:ext>
              </a:extLst>
            </p:cNvPr>
            <p:cNvGrpSpPr/>
            <p:nvPr/>
          </p:nvGrpSpPr>
          <p:grpSpPr>
            <a:xfrm>
              <a:off x="2407085" y="3045914"/>
              <a:ext cx="5509364" cy="561582"/>
              <a:chOff x="1553227" y="3045914"/>
              <a:chExt cx="5509364" cy="56158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FA785E4-54E2-7D4A-A78F-CD232CAC3828}"/>
                  </a:ext>
                </a:extLst>
              </p:cNvPr>
              <p:cNvCxnSpPr/>
              <p:nvPr/>
            </p:nvCxnSpPr>
            <p:spPr>
              <a:xfrm flipH="1">
                <a:off x="1553227" y="3256767"/>
                <a:ext cx="5509364" cy="350729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F36671E-EDE0-EC49-AE2F-A244FA6DD0A9}"/>
                  </a:ext>
                </a:extLst>
              </p:cNvPr>
              <p:cNvSpPr txBox="1"/>
              <p:nvPr/>
            </p:nvSpPr>
            <p:spPr>
              <a:xfrm>
                <a:off x="2933178" y="3045914"/>
                <a:ext cx="2517732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VOTE(T,YES/NO)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41EC16-F1B1-FF4C-A862-7F20435EC290}"/>
                </a:ext>
              </a:extLst>
            </p:cNvPr>
            <p:cNvSpPr txBox="1"/>
            <p:nvPr/>
          </p:nvSpPr>
          <p:spPr>
            <a:xfrm>
              <a:off x="1634478" y="3983747"/>
              <a:ext cx="2517731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FW(COMMIT/ABORT)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07861A-E3EC-5545-A79B-07DC1C37183A}"/>
                </a:ext>
              </a:extLst>
            </p:cNvPr>
            <p:cNvGrpSpPr/>
            <p:nvPr/>
          </p:nvGrpSpPr>
          <p:grpSpPr>
            <a:xfrm>
              <a:off x="2637826" y="4528386"/>
              <a:ext cx="5205554" cy="694967"/>
              <a:chOff x="1871651" y="4528386"/>
              <a:chExt cx="5205554" cy="694967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7828455-FAED-9A4F-949F-F6A35D708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1651" y="4657820"/>
                <a:ext cx="5205554" cy="565533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834ED73-C3B5-9640-8A5F-EC2CF0E174F2}"/>
                  </a:ext>
                </a:extLst>
              </p:cNvPr>
              <p:cNvSpPr txBox="1"/>
              <p:nvPr/>
            </p:nvSpPr>
            <p:spPr>
              <a:xfrm>
                <a:off x="3732533" y="4528386"/>
                <a:ext cx="2288086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COMMIT/ABORT(T)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1C713C-B2BE-0B49-A987-426217DDA2E6}"/>
                </a:ext>
              </a:extLst>
            </p:cNvPr>
            <p:cNvSpPr txBox="1"/>
            <p:nvPr/>
          </p:nvSpPr>
          <p:spPr>
            <a:xfrm>
              <a:off x="7843380" y="5089914"/>
              <a:ext cx="2045113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FW(COMMIT/ABORT</a:t>
              </a:r>
              <a:r>
                <a:rPr lang="is-IS" sz="1200" dirty="0"/>
                <a:t>)</a:t>
              </a: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EB3F59-5204-A544-B44B-E021CF5699DC}"/>
                </a:ext>
              </a:extLst>
            </p:cNvPr>
            <p:cNvSpPr txBox="1"/>
            <p:nvPr/>
          </p:nvSpPr>
          <p:spPr>
            <a:xfrm>
              <a:off x="1647171" y="6056333"/>
              <a:ext cx="3070517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W(DONE), once all W’s ACK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80EF73-30F6-4846-8678-084C3B2DD942}"/>
                </a:ext>
              </a:extLst>
            </p:cNvPr>
            <p:cNvGrpSpPr/>
            <p:nvPr/>
          </p:nvGrpSpPr>
          <p:grpSpPr>
            <a:xfrm>
              <a:off x="2407085" y="5417508"/>
              <a:ext cx="5421682" cy="509391"/>
              <a:chOff x="1329847" y="5417508"/>
              <a:chExt cx="5421682" cy="509391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4763440-4E9A-3343-BC8A-BCDF50D3DB5B}"/>
                  </a:ext>
                </a:extLst>
              </p:cNvPr>
              <p:cNvCxnSpPr/>
              <p:nvPr/>
            </p:nvCxnSpPr>
            <p:spPr>
              <a:xfrm flipH="1">
                <a:off x="1329847" y="5586608"/>
                <a:ext cx="5421682" cy="340291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13AF96-A83C-134E-BB84-50389629F470}"/>
                  </a:ext>
                </a:extLst>
              </p:cNvPr>
              <p:cNvSpPr txBox="1"/>
              <p:nvPr/>
            </p:nvSpPr>
            <p:spPr>
              <a:xfrm>
                <a:off x="3212928" y="5417508"/>
                <a:ext cx="2288087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ACK</a:t>
                </a:r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F29BCB-2796-4B4C-803B-9B0E699C31CF}"/>
                </a:ext>
              </a:extLst>
            </p:cNvPr>
            <p:cNvSpPr/>
            <p:nvPr/>
          </p:nvSpPr>
          <p:spPr>
            <a:xfrm>
              <a:off x="2235812" y="1966263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24A8F5-5E66-704D-9B91-8FBB17784F80}"/>
                </a:ext>
              </a:extLst>
            </p:cNvPr>
            <p:cNvSpPr/>
            <p:nvPr/>
          </p:nvSpPr>
          <p:spPr>
            <a:xfrm>
              <a:off x="8217022" y="2340669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9EA487-7A7C-4C4B-98D7-1083A0B3DB7E}"/>
                </a:ext>
              </a:extLst>
            </p:cNvPr>
            <p:cNvSpPr/>
            <p:nvPr/>
          </p:nvSpPr>
          <p:spPr>
            <a:xfrm>
              <a:off x="8205595" y="3223540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0D0C9E8-A06A-034A-8725-9FB5113ED003}"/>
                </a:ext>
              </a:extLst>
            </p:cNvPr>
            <p:cNvSpPr/>
            <p:nvPr/>
          </p:nvSpPr>
          <p:spPr>
            <a:xfrm>
              <a:off x="1978826" y="3555166"/>
              <a:ext cx="402015" cy="40201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1597ACD-060D-E44A-8EA3-7A0D3D4B9704}"/>
                </a:ext>
              </a:extLst>
            </p:cNvPr>
            <p:cNvSpPr/>
            <p:nvPr/>
          </p:nvSpPr>
          <p:spPr>
            <a:xfrm>
              <a:off x="1951477" y="4387104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0B322E2-F9B3-6141-8BA5-E223C349B126}"/>
                </a:ext>
              </a:extLst>
            </p:cNvPr>
            <p:cNvSpPr/>
            <p:nvPr/>
          </p:nvSpPr>
          <p:spPr>
            <a:xfrm>
              <a:off x="7981748" y="4753054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D3FB71-209B-B846-A9FB-BC80DFF2D3BE}"/>
                </a:ext>
              </a:extLst>
            </p:cNvPr>
            <p:cNvSpPr/>
            <p:nvPr/>
          </p:nvSpPr>
          <p:spPr>
            <a:xfrm>
              <a:off x="7916449" y="5401166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B7BE1AA-63E3-0845-A863-05A8CFE32B45}"/>
                </a:ext>
              </a:extLst>
            </p:cNvPr>
            <p:cNvSpPr/>
            <p:nvPr/>
          </p:nvSpPr>
          <p:spPr>
            <a:xfrm>
              <a:off x="1946701" y="5751723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85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6EFF-E8A3-8448-9DCF-096C10A4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02A3-3C9E-734A-8FDF-F7442650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(5) Coordinator crashes after writing COMMIT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DONE record;  coordinator sends commits to all workers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Workers must wait to hear outcome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EC5DD3-85DB-4642-876D-1E27E2E5EA53}"/>
              </a:ext>
            </a:extLst>
          </p:cNvPr>
          <p:cNvGrpSpPr/>
          <p:nvPr/>
        </p:nvGrpSpPr>
        <p:grpSpPr>
          <a:xfrm>
            <a:off x="6035533" y="1487367"/>
            <a:ext cx="6156467" cy="3883265"/>
            <a:chOff x="1582003" y="1672958"/>
            <a:chExt cx="8306490" cy="4720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D8BD1F-CFDB-3C48-91E0-79E879F6E14D}"/>
                </a:ext>
              </a:extLst>
            </p:cNvPr>
            <p:cNvSpPr txBox="1"/>
            <p:nvPr/>
          </p:nvSpPr>
          <p:spPr>
            <a:xfrm>
              <a:off x="1582003" y="1672958"/>
              <a:ext cx="2570206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Coordinator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88756B-B3D7-F448-AE89-BF6F744305E1}"/>
                </a:ext>
              </a:extLst>
            </p:cNvPr>
            <p:cNvSpPr txBox="1"/>
            <p:nvPr/>
          </p:nvSpPr>
          <p:spPr>
            <a:xfrm>
              <a:off x="8026534" y="1672958"/>
              <a:ext cx="1279425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Worker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90F77D4-85AB-A44F-8852-125E767DBAA2}"/>
                </a:ext>
              </a:extLst>
            </p:cNvPr>
            <p:cNvGrpSpPr/>
            <p:nvPr/>
          </p:nvGrpSpPr>
          <p:grpSpPr>
            <a:xfrm>
              <a:off x="2407085" y="2242160"/>
              <a:ext cx="5496838" cy="651352"/>
              <a:chOff x="1507524" y="2242160"/>
              <a:chExt cx="5496838" cy="651352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551BCA4-9839-5C45-B184-D42B26218453}"/>
                  </a:ext>
                </a:extLst>
              </p:cNvPr>
              <p:cNvCxnSpPr/>
              <p:nvPr/>
            </p:nvCxnSpPr>
            <p:spPr>
              <a:xfrm>
                <a:off x="1507524" y="2446638"/>
                <a:ext cx="5496838" cy="446874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C0EA9D-EBD0-AC43-8245-070D147C0A5E}"/>
                  </a:ext>
                </a:extLst>
              </p:cNvPr>
              <p:cNvSpPr txBox="1"/>
              <p:nvPr/>
            </p:nvSpPr>
            <p:spPr>
              <a:xfrm>
                <a:off x="3369502" y="2242160"/>
                <a:ext cx="2517731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PREPARE(T)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CBE880-9AEB-234B-8D53-033ACBE4CC07}"/>
                </a:ext>
              </a:extLst>
            </p:cNvPr>
            <p:cNvSpPr txBox="1"/>
            <p:nvPr/>
          </p:nvSpPr>
          <p:spPr>
            <a:xfrm>
              <a:off x="8026534" y="2788775"/>
              <a:ext cx="1408380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FW(PREPARE)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ACED4CD-955F-9F4C-8013-A65E9C2A7891}"/>
                </a:ext>
              </a:extLst>
            </p:cNvPr>
            <p:cNvGrpSpPr/>
            <p:nvPr/>
          </p:nvGrpSpPr>
          <p:grpSpPr>
            <a:xfrm>
              <a:off x="2407085" y="3045914"/>
              <a:ext cx="5509364" cy="561582"/>
              <a:chOff x="1553227" y="3045914"/>
              <a:chExt cx="5509364" cy="56158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508DBCA-737A-A442-93A7-AAD3F536A229}"/>
                  </a:ext>
                </a:extLst>
              </p:cNvPr>
              <p:cNvCxnSpPr/>
              <p:nvPr/>
            </p:nvCxnSpPr>
            <p:spPr>
              <a:xfrm flipH="1">
                <a:off x="1553227" y="3256767"/>
                <a:ext cx="5509364" cy="350729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5219DB-C4C5-844C-9CD2-B0D7ADC54B18}"/>
                  </a:ext>
                </a:extLst>
              </p:cNvPr>
              <p:cNvSpPr txBox="1"/>
              <p:nvPr/>
            </p:nvSpPr>
            <p:spPr>
              <a:xfrm>
                <a:off x="2933178" y="3045914"/>
                <a:ext cx="2517732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VOTE(T,YES/NO)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B81F08-9DBD-E048-89C7-8610256C81D1}"/>
                </a:ext>
              </a:extLst>
            </p:cNvPr>
            <p:cNvSpPr txBox="1"/>
            <p:nvPr/>
          </p:nvSpPr>
          <p:spPr>
            <a:xfrm>
              <a:off x="1634478" y="3983747"/>
              <a:ext cx="2517731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FW(COMMIT/ABORT)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A46E5-EAE3-2846-B01B-099FD8D42FA4}"/>
                </a:ext>
              </a:extLst>
            </p:cNvPr>
            <p:cNvGrpSpPr/>
            <p:nvPr/>
          </p:nvGrpSpPr>
          <p:grpSpPr>
            <a:xfrm>
              <a:off x="2637826" y="4528386"/>
              <a:ext cx="5205554" cy="694967"/>
              <a:chOff x="1871651" y="4528386"/>
              <a:chExt cx="5205554" cy="694967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CB4C0AC-9766-A84E-A8DA-A3C3BEED2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1651" y="4657820"/>
                <a:ext cx="5205554" cy="565533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0F4830-6554-C748-B88C-46F696F2C57C}"/>
                  </a:ext>
                </a:extLst>
              </p:cNvPr>
              <p:cNvSpPr txBox="1"/>
              <p:nvPr/>
            </p:nvSpPr>
            <p:spPr>
              <a:xfrm>
                <a:off x="3732533" y="4528386"/>
                <a:ext cx="2288086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COMMIT/ABORT(T)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4818FB-5710-464C-8B75-804B891EA71F}"/>
                </a:ext>
              </a:extLst>
            </p:cNvPr>
            <p:cNvSpPr txBox="1"/>
            <p:nvPr/>
          </p:nvSpPr>
          <p:spPr>
            <a:xfrm>
              <a:off x="7843380" y="5089914"/>
              <a:ext cx="2045113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FW(COMMIT/ABORT</a:t>
              </a:r>
              <a:r>
                <a:rPr lang="is-IS" sz="1200" dirty="0"/>
                <a:t>)</a:t>
              </a: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92CBEE-EF69-894D-838D-C39C709C8E0F}"/>
                </a:ext>
              </a:extLst>
            </p:cNvPr>
            <p:cNvSpPr txBox="1"/>
            <p:nvPr/>
          </p:nvSpPr>
          <p:spPr>
            <a:xfrm>
              <a:off x="1647171" y="6056333"/>
              <a:ext cx="3070517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W(DONE), once all W’s ACK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F05D37-769A-7544-AF99-6BAC37D4A765}"/>
                </a:ext>
              </a:extLst>
            </p:cNvPr>
            <p:cNvGrpSpPr/>
            <p:nvPr/>
          </p:nvGrpSpPr>
          <p:grpSpPr>
            <a:xfrm>
              <a:off x="2407085" y="5417508"/>
              <a:ext cx="5421682" cy="509391"/>
              <a:chOff x="1329847" y="5417508"/>
              <a:chExt cx="5421682" cy="509391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08AD13F-C86F-884F-88CB-BE36C501C40F}"/>
                  </a:ext>
                </a:extLst>
              </p:cNvPr>
              <p:cNvCxnSpPr/>
              <p:nvPr/>
            </p:nvCxnSpPr>
            <p:spPr>
              <a:xfrm flipH="1">
                <a:off x="1329847" y="5586608"/>
                <a:ext cx="5421682" cy="340291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ABD8E4-900E-E24D-AA0C-06774F7A7CDD}"/>
                  </a:ext>
                </a:extLst>
              </p:cNvPr>
              <p:cNvSpPr txBox="1"/>
              <p:nvPr/>
            </p:nvSpPr>
            <p:spPr>
              <a:xfrm>
                <a:off x="3212928" y="5417508"/>
                <a:ext cx="2288087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ACK</a:t>
                </a:r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B58F05D-A020-1F4D-B1FA-505684C449BF}"/>
                </a:ext>
              </a:extLst>
            </p:cNvPr>
            <p:cNvSpPr/>
            <p:nvPr/>
          </p:nvSpPr>
          <p:spPr>
            <a:xfrm>
              <a:off x="2235812" y="1966263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F303C3C-389F-7F41-9A28-31850BD44E46}"/>
                </a:ext>
              </a:extLst>
            </p:cNvPr>
            <p:cNvSpPr/>
            <p:nvPr/>
          </p:nvSpPr>
          <p:spPr>
            <a:xfrm>
              <a:off x="8217022" y="2340669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02E83C3-5B6C-104B-B402-5F11D5913F05}"/>
                </a:ext>
              </a:extLst>
            </p:cNvPr>
            <p:cNvSpPr/>
            <p:nvPr/>
          </p:nvSpPr>
          <p:spPr>
            <a:xfrm>
              <a:off x="8205595" y="3223540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0D28A1-7E73-A44B-97EA-F122AFF60486}"/>
                </a:ext>
              </a:extLst>
            </p:cNvPr>
            <p:cNvSpPr/>
            <p:nvPr/>
          </p:nvSpPr>
          <p:spPr>
            <a:xfrm>
              <a:off x="1978826" y="3555166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82DEDC-ECE3-584A-9A08-2FDCECE5B28C}"/>
                </a:ext>
              </a:extLst>
            </p:cNvPr>
            <p:cNvSpPr/>
            <p:nvPr/>
          </p:nvSpPr>
          <p:spPr>
            <a:xfrm>
              <a:off x="1951477" y="4387104"/>
              <a:ext cx="402015" cy="40201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9DF51D-2318-CC40-BE75-EEB1875B89F8}"/>
                </a:ext>
              </a:extLst>
            </p:cNvPr>
            <p:cNvSpPr/>
            <p:nvPr/>
          </p:nvSpPr>
          <p:spPr>
            <a:xfrm>
              <a:off x="7981748" y="4753054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4B2249-70FD-474A-B4D7-A8672DCD93CA}"/>
                </a:ext>
              </a:extLst>
            </p:cNvPr>
            <p:cNvSpPr/>
            <p:nvPr/>
          </p:nvSpPr>
          <p:spPr>
            <a:xfrm>
              <a:off x="7916449" y="5401166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C2687B5-C8DE-3A49-BB38-BDE808E0E8B0}"/>
                </a:ext>
              </a:extLst>
            </p:cNvPr>
            <p:cNvSpPr/>
            <p:nvPr/>
          </p:nvSpPr>
          <p:spPr>
            <a:xfrm>
              <a:off x="1946701" y="5751723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5403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6EFF-E8A3-8448-9DCF-096C10A4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02A3-3C9E-734A-8FDF-F7442650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31" y="1767387"/>
            <a:ext cx="550881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(6) Worker crashes before receiving COMMIT / ABORT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Upon recovery, recovery process polls for outcome.</a:t>
            </a:r>
          </a:p>
          <a:p>
            <a:pPr marL="0" indent="0">
              <a:buNone/>
            </a:pPr>
            <a:r>
              <a:rPr lang="en-US" dirty="0"/>
              <a:t>Since coordinator has not received ACK, it still knows state.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27B058-D0ED-BA4D-A693-466A72BE89A0}"/>
              </a:ext>
            </a:extLst>
          </p:cNvPr>
          <p:cNvGrpSpPr/>
          <p:nvPr/>
        </p:nvGrpSpPr>
        <p:grpSpPr>
          <a:xfrm>
            <a:off x="6035533" y="1487367"/>
            <a:ext cx="6156467" cy="3883265"/>
            <a:chOff x="1582003" y="1672958"/>
            <a:chExt cx="8306490" cy="4720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06773B-0936-C94B-A2CC-B2D2B8F7442A}"/>
                </a:ext>
              </a:extLst>
            </p:cNvPr>
            <p:cNvSpPr txBox="1"/>
            <p:nvPr/>
          </p:nvSpPr>
          <p:spPr>
            <a:xfrm>
              <a:off x="1582003" y="1672958"/>
              <a:ext cx="2570206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Coordinator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353AA2-67C7-414F-A1C6-C6716072B73E}"/>
                </a:ext>
              </a:extLst>
            </p:cNvPr>
            <p:cNvSpPr txBox="1"/>
            <p:nvPr/>
          </p:nvSpPr>
          <p:spPr>
            <a:xfrm>
              <a:off x="8026534" y="1672958"/>
              <a:ext cx="1279425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Worker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612863-0EDA-3649-9DEB-0B5AB651E58C}"/>
                </a:ext>
              </a:extLst>
            </p:cNvPr>
            <p:cNvGrpSpPr/>
            <p:nvPr/>
          </p:nvGrpSpPr>
          <p:grpSpPr>
            <a:xfrm>
              <a:off x="2407085" y="2242160"/>
              <a:ext cx="5496838" cy="651352"/>
              <a:chOff x="1507524" y="2242160"/>
              <a:chExt cx="5496838" cy="651352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273554A-AFA4-2842-A456-CA0C41F14076}"/>
                  </a:ext>
                </a:extLst>
              </p:cNvPr>
              <p:cNvCxnSpPr/>
              <p:nvPr/>
            </p:nvCxnSpPr>
            <p:spPr>
              <a:xfrm>
                <a:off x="1507524" y="2446638"/>
                <a:ext cx="5496838" cy="446874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12E556-CA9C-4E41-A681-B4F29AA03D5F}"/>
                  </a:ext>
                </a:extLst>
              </p:cNvPr>
              <p:cNvSpPr txBox="1"/>
              <p:nvPr/>
            </p:nvSpPr>
            <p:spPr>
              <a:xfrm>
                <a:off x="3369502" y="2242160"/>
                <a:ext cx="2517731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PREPARE(T)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894985-4A3C-524E-A29A-7EDA25B7E4D6}"/>
                </a:ext>
              </a:extLst>
            </p:cNvPr>
            <p:cNvSpPr txBox="1"/>
            <p:nvPr/>
          </p:nvSpPr>
          <p:spPr>
            <a:xfrm>
              <a:off x="8026534" y="2788775"/>
              <a:ext cx="1408380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FW(PREPARE)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B63A6D9-A0FB-3A4D-A16B-F69D5A475060}"/>
                </a:ext>
              </a:extLst>
            </p:cNvPr>
            <p:cNvGrpSpPr/>
            <p:nvPr/>
          </p:nvGrpSpPr>
          <p:grpSpPr>
            <a:xfrm>
              <a:off x="2407085" y="3045914"/>
              <a:ext cx="5509364" cy="561582"/>
              <a:chOff x="1553227" y="3045914"/>
              <a:chExt cx="5509364" cy="56158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335381E-AAE1-2044-B57D-C9A6A6E0A70B}"/>
                  </a:ext>
                </a:extLst>
              </p:cNvPr>
              <p:cNvCxnSpPr/>
              <p:nvPr/>
            </p:nvCxnSpPr>
            <p:spPr>
              <a:xfrm flipH="1">
                <a:off x="1553227" y="3256767"/>
                <a:ext cx="5509364" cy="350729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967656-9FB3-524D-B29C-8CF36D6FE0CF}"/>
                  </a:ext>
                </a:extLst>
              </p:cNvPr>
              <p:cNvSpPr txBox="1"/>
              <p:nvPr/>
            </p:nvSpPr>
            <p:spPr>
              <a:xfrm>
                <a:off x="2933178" y="3045914"/>
                <a:ext cx="2517732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VOTE(T,YES/NO)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EC7695-6502-0D4A-9691-38C8AA44CFC3}"/>
                </a:ext>
              </a:extLst>
            </p:cNvPr>
            <p:cNvSpPr txBox="1"/>
            <p:nvPr/>
          </p:nvSpPr>
          <p:spPr>
            <a:xfrm>
              <a:off x="1634478" y="3983747"/>
              <a:ext cx="2517731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FW(COMMIT/ABORT)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4F37418-2354-9D49-BBC5-147E0A8412A6}"/>
                </a:ext>
              </a:extLst>
            </p:cNvPr>
            <p:cNvGrpSpPr/>
            <p:nvPr/>
          </p:nvGrpSpPr>
          <p:grpSpPr>
            <a:xfrm>
              <a:off x="2637826" y="4528386"/>
              <a:ext cx="5205554" cy="694967"/>
              <a:chOff x="1871651" y="4528386"/>
              <a:chExt cx="5205554" cy="694967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D47B34F-13DD-9C48-88A0-FB17478ED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1651" y="4657820"/>
                <a:ext cx="5205554" cy="565533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C52612-37E8-D747-87F2-10ADBB09ABCA}"/>
                  </a:ext>
                </a:extLst>
              </p:cNvPr>
              <p:cNvSpPr txBox="1"/>
              <p:nvPr/>
            </p:nvSpPr>
            <p:spPr>
              <a:xfrm>
                <a:off x="3732533" y="4528386"/>
                <a:ext cx="2288086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COMMIT/ABORT(T)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29F56E-929E-1C46-ADCA-EC5E17A4860D}"/>
                </a:ext>
              </a:extLst>
            </p:cNvPr>
            <p:cNvSpPr txBox="1"/>
            <p:nvPr/>
          </p:nvSpPr>
          <p:spPr>
            <a:xfrm>
              <a:off x="7843380" y="5089914"/>
              <a:ext cx="2045113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FW(COMMIT/ABORT</a:t>
              </a:r>
              <a:r>
                <a:rPr lang="is-IS" sz="1200" dirty="0"/>
                <a:t>)</a:t>
              </a: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6E7FCC-465C-344B-BE71-E6A2CBB8365F}"/>
                </a:ext>
              </a:extLst>
            </p:cNvPr>
            <p:cNvSpPr txBox="1"/>
            <p:nvPr/>
          </p:nvSpPr>
          <p:spPr>
            <a:xfrm>
              <a:off x="1647171" y="6056333"/>
              <a:ext cx="3070517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W(DONE), once all W’s ACK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0AAEB4-ED3C-1140-92A8-F10F0F82EFE4}"/>
                </a:ext>
              </a:extLst>
            </p:cNvPr>
            <p:cNvGrpSpPr/>
            <p:nvPr/>
          </p:nvGrpSpPr>
          <p:grpSpPr>
            <a:xfrm>
              <a:off x="2407085" y="5417508"/>
              <a:ext cx="5421682" cy="509391"/>
              <a:chOff x="1329847" y="5417508"/>
              <a:chExt cx="5421682" cy="509391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A86F290-5C42-0D42-B1F4-7712C21D8D5E}"/>
                  </a:ext>
                </a:extLst>
              </p:cNvPr>
              <p:cNvCxnSpPr/>
              <p:nvPr/>
            </p:nvCxnSpPr>
            <p:spPr>
              <a:xfrm flipH="1">
                <a:off x="1329847" y="5586608"/>
                <a:ext cx="5421682" cy="340291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0010E-934D-C948-A06E-20E3C511DA5F}"/>
                  </a:ext>
                </a:extLst>
              </p:cNvPr>
              <p:cNvSpPr txBox="1"/>
              <p:nvPr/>
            </p:nvSpPr>
            <p:spPr>
              <a:xfrm>
                <a:off x="3212928" y="5417508"/>
                <a:ext cx="2288087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ACK</a:t>
                </a:r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F40D23-7ED3-7947-B8E4-E05382CA0924}"/>
                </a:ext>
              </a:extLst>
            </p:cNvPr>
            <p:cNvSpPr/>
            <p:nvPr/>
          </p:nvSpPr>
          <p:spPr>
            <a:xfrm>
              <a:off x="2235812" y="1966263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DC8535-40E5-B94F-8267-EFB1019DD27B}"/>
                </a:ext>
              </a:extLst>
            </p:cNvPr>
            <p:cNvSpPr/>
            <p:nvPr/>
          </p:nvSpPr>
          <p:spPr>
            <a:xfrm>
              <a:off x="8217022" y="2340669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7B5EDC-7E7D-454A-B069-4087DBFA262B}"/>
                </a:ext>
              </a:extLst>
            </p:cNvPr>
            <p:cNvSpPr/>
            <p:nvPr/>
          </p:nvSpPr>
          <p:spPr>
            <a:xfrm>
              <a:off x="8205595" y="3223540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7A9734-115F-0247-9822-8F1FDFB66461}"/>
                </a:ext>
              </a:extLst>
            </p:cNvPr>
            <p:cNvSpPr/>
            <p:nvPr/>
          </p:nvSpPr>
          <p:spPr>
            <a:xfrm>
              <a:off x="1978826" y="3555166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8125CA1-DAE6-6840-831C-1A08EFEB54DA}"/>
                </a:ext>
              </a:extLst>
            </p:cNvPr>
            <p:cNvSpPr/>
            <p:nvPr/>
          </p:nvSpPr>
          <p:spPr>
            <a:xfrm>
              <a:off x="1951477" y="4387104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4232728-A747-204C-869B-AAE7F3425995}"/>
                </a:ext>
              </a:extLst>
            </p:cNvPr>
            <p:cNvSpPr/>
            <p:nvPr/>
          </p:nvSpPr>
          <p:spPr>
            <a:xfrm>
              <a:off x="7981748" y="4753054"/>
              <a:ext cx="402015" cy="40201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146D3D-EF7F-3249-B79E-4BC68EA6C27A}"/>
                </a:ext>
              </a:extLst>
            </p:cNvPr>
            <p:cNvSpPr/>
            <p:nvPr/>
          </p:nvSpPr>
          <p:spPr>
            <a:xfrm>
              <a:off x="7916449" y="5401166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87C290-7149-504E-A55D-A26DC87B6318}"/>
                </a:ext>
              </a:extLst>
            </p:cNvPr>
            <p:cNvSpPr/>
            <p:nvPr/>
          </p:nvSpPr>
          <p:spPr>
            <a:xfrm>
              <a:off x="1946701" y="5751723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306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34D9-2AA2-5546-99EA-3567B75B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B3E1-2B7B-B146-A650-319F404A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45" y="1772842"/>
            <a:ext cx="5562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(7) Worker crashed after writing COMMIT record, before </a:t>
            </a:r>
            <a:r>
              <a:rPr lang="en-US" dirty="0" err="1"/>
              <a:t>ACKing</a:t>
            </a:r>
            <a:r>
              <a:rPr lang="en-US" dirty="0"/>
              <a:t>. 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Worker will recover, transaction will be committed.  Coordinator will periodically send a  COMMIT message, which worker will ACK without writing any additional state. 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6890C7-443D-C84D-A5A3-8D3D8BE58EE4}"/>
              </a:ext>
            </a:extLst>
          </p:cNvPr>
          <p:cNvGrpSpPr/>
          <p:nvPr/>
        </p:nvGrpSpPr>
        <p:grpSpPr>
          <a:xfrm>
            <a:off x="6035533" y="1487367"/>
            <a:ext cx="6156467" cy="3883265"/>
            <a:chOff x="1582003" y="1672958"/>
            <a:chExt cx="8306490" cy="4720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9E0D5D-B2FD-0146-AB16-94062A34A3B4}"/>
                </a:ext>
              </a:extLst>
            </p:cNvPr>
            <p:cNvSpPr txBox="1"/>
            <p:nvPr/>
          </p:nvSpPr>
          <p:spPr>
            <a:xfrm>
              <a:off x="1582003" y="1672958"/>
              <a:ext cx="2570206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Coordinator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814933-B738-0D41-BEF8-B99405934885}"/>
                </a:ext>
              </a:extLst>
            </p:cNvPr>
            <p:cNvSpPr txBox="1"/>
            <p:nvPr/>
          </p:nvSpPr>
          <p:spPr>
            <a:xfrm>
              <a:off x="8026534" y="1672958"/>
              <a:ext cx="1279425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Worker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0C65B82-0F76-D34E-8697-3DAE418F5CBD}"/>
                </a:ext>
              </a:extLst>
            </p:cNvPr>
            <p:cNvGrpSpPr/>
            <p:nvPr/>
          </p:nvGrpSpPr>
          <p:grpSpPr>
            <a:xfrm>
              <a:off x="2407085" y="2242160"/>
              <a:ext cx="5496838" cy="651352"/>
              <a:chOff x="1507524" y="2242160"/>
              <a:chExt cx="5496838" cy="651352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D789248-7824-E143-85D4-D112DE8E8411}"/>
                  </a:ext>
                </a:extLst>
              </p:cNvPr>
              <p:cNvCxnSpPr/>
              <p:nvPr/>
            </p:nvCxnSpPr>
            <p:spPr>
              <a:xfrm>
                <a:off x="1507524" y="2446638"/>
                <a:ext cx="5496838" cy="446874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BE6212-F872-9444-A9D4-C3A8C2ABCA51}"/>
                  </a:ext>
                </a:extLst>
              </p:cNvPr>
              <p:cNvSpPr txBox="1"/>
              <p:nvPr/>
            </p:nvSpPr>
            <p:spPr>
              <a:xfrm>
                <a:off x="3369502" y="2242160"/>
                <a:ext cx="2517731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PREPARE(T)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57C586-AFE4-1441-9EE5-6A15C9E08AA5}"/>
                </a:ext>
              </a:extLst>
            </p:cNvPr>
            <p:cNvSpPr txBox="1"/>
            <p:nvPr/>
          </p:nvSpPr>
          <p:spPr>
            <a:xfrm>
              <a:off x="8026534" y="2788775"/>
              <a:ext cx="1408380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FW(PREPARE)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E74D9A-3D52-114E-85C9-AF2989CC67B7}"/>
                </a:ext>
              </a:extLst>
            </p:cNvPr>
            <p:cNvGrpSpPr/>
            <p:nvPr/>
          </p:nvGrpSpPr>
          <p:grpSpPr>
            <a:xfrm>
              <a:off x="2407085" y="3045914"/>
              <a:ext cx="5509364" cy="561582"/>
              <a:chOff x="1553227" y="3045914"/>
              <a:chExt cx="5509364" cy="56158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D394BF3-0A2D-CD48-8C06-F495362E6DD8}"/>
                  </a:ext>
                </a:extLst>
              </p:cNvPr>
              <p:cNvCxnSpPr/>
              <p:nvPr/>
            </p:nvCxnSpPr>
            <p:spPr>
              <a:xfrm flipH="1">
                <a:off x="1553227" y="3256767"/>
                <a:ext cx="5509364" cy="350729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DC136B-3EFC-9147-B341-A64B693F238E}"/>
                  </a:ext>
                </a:extLst>
              </p:cNvPr>
              <p:cNvSpPr txBox="1"/>
              <p:nvPr/>
            </p:nvSpPr>
            <p:spPr>
              <a:xfrm>
                <a:off x="2933178" y="3045914"/>
                <a:ext cx="2517732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VOTE(T,YES/NO)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3DDD93-49C2-D843-82B3-C3773B5B7C17}"/>
                </a:ext>
              </a:extLst>
            </p:cNvPr>
            <p:cNvSpPr txBox="1"/>
            <p:nvPr/>
          </p:nvSpPr>
          <p:spPr>
            <a:xfrm>
              <a:off x="1634478" y="3983747"/>
              <a:ext cx="2517731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FW(COMMIT/ABORT)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DD81449-8FE8-C94A-86D1-9D31F65614D7}"/>
                </a:ext>
              </a:extLst>
            </p:cNvPr>
            <p:cNvGrpSpPr/>
            <p:nvPr/>
          </p:nvGrpSpPr>
          <p:grpSpPr>
            <a:xfrm>
              <a:off x="2637826" y="4528386"/>
              <a:ext cx="5205554" cy="694967"/>
              <a:chOff x="1871651" y="4528386"/>
              <a:chExt cx="5205554" cy="694967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9D811D0-A038-4E4D-9D9D-968B337FA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1651" y="4657820"/>
                <a:ext cx="5205554" cy="565533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1EE799-591B-704B-9F20-1F0CDBC5D277}"/>
                  </a:ext>
                </a:extLst>
              </p:cNvPr>
              <p:cNvSpPr txBox="1"/>
              <p:nvPr/>
            </p:nvSpPr>
            <p:spPr>
              <a:xfrm>
                <a:off x="3732533" y="4528386"/>
                <a:ext cx="2288086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COMMIT/ABORT(T)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CDE8B0-3A28-6C44-A114-F83E562AD469}"/>
                </a:ext>
              </a:extLst>
            </p:cNvPr>
            <p:cNvSpPr txBox="1"/>
            <p:nvPr/>
          </p:nvSpPr>
          <p:spPr>
            <a:xfrm>
              <a:off x="7843380" y="5089914"/>
              <a:ext cx="2045113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FW(COMMIT/ABORT</a:t>
              </a:r>
              <a:r>
                <a:rPr lang="is-IS" sz="1200" dirty="0"/>
                <a:t>)</a:t>
              </a: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95B118-1B0E-D245-A9B5-5C4BA16737B1}"/>
                </a:ext>
              </a:extLst>
            </p:cNvPr>
            <p:cNvSpPr txBox="1"/>
            <p:nvPr/>
          </p:nvSpPr>
          <p:spPr>
            <a:xfrm>
              <a:off x="1647171" y="6056333"/>
              <a:ext cx="3070517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W(DONE), once all W’s ACK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EFFBF8-617A-6E49-BF12-C6904A7EC9F2}"/>
                </a:ext>
              </a:extLst>
            </p:cNvPr>
            <p:cNvGrpSpPr/>
            <p:nvPr/>
          </p:nvGrpSpPr>
          <p:grpSpPr>
            <a:xfrm>
              <a:off x="2407085" y="5417508"/>
              <a:ext cx="5421682" cy="509391"/>
              <a:chOff x="1329847" y="5417508"/>
              <a:chExt cx="5421682" cy="509391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B1F76B1-A193-2447-B48F-AF08CCBFB982}"/>
                  </a:ext>
                </a:extLst>
              </p:cNvPr>
              <p:cNvCxnSpPr/>
              <p:nvPr/>
            </p:nvCxnSpPr>
            <p:spPr>
              <a:xfrm flipH="1">
                <a:off x="1329847" y="5586608"/>
                <a:ext cx="5421682" cy="340291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751F62-C1B6-7145-870A-133934E96CE4}"/>
                  </a:ext>
                </a:extLst>
              </p:cNvPr>
              <p:cNvSpPr txBox="1"/>
              <p:nvPr/>
            </p:nvSpPr>
            <p:spPr>
              <a:xfrm>
                <a:off x="3212928" y="5417508"/>
                <a:ext cx="2288087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ACK</a:t>
                </a:r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C96211D-5C47-CC4C-BB13-5F7D7495C826}"/>
                </a:ext>
              </a:extLst>
            </p:cNvPr>
            <p:cNvSpPr/>
            <p:nvPr/>
          </p:nvSpPr>
          <p:spPr>
            <a:xfrm>
              <a:off x="2235812" y="1966263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410148-FA51-EB4D-8DAA-98570C43DD0A}"/>
                </a:ext>
              </a:extLst>
            </p:cNvPr>
            <p:cNvSpPr/>
            <p:nvPr/>
          </p:nvSpPr>
          <p:spPr>
            <a:xfrm>
              <a:off x="8217022" y="2340669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C9973A-2FEE-A942-B65D-5ECF2A8F6417}"/>
                </a:ext>
              </a:extLst>
            </p:cNvPr>
            <p:cNvSpPr/>
            <p:nvPr/>
          </p:nvSpPr>
          <p:spPr>
            <a:xfrm>
              <a:off x="8205595" y="3223540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4EC1DB-713F-8046-A56F-851150B35E7E}"/>
                </a:ext>
              </a:extLst>
            </p:cNvPr>
            <p:cNvSpPr/>
            <p:nvPr/>
          </p:nvSpPr>
          <p:spPr>
            <a:xfrm>
              <a:off x="1978826" y="3555166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C46E69-4B1A-374A-90ED-3111BD6AD8A7}"/>
                </a:ext>
              </a:extLst>
            </p:cNvPr>
            <p:cNvSpPr/>
            <p:nvPr/>
          </p:nvSpPr>
          <p:spPr>
            <a:xfrm>
              <a:off x="1951477" y="4387104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A0AF995-809F-5046-9EA4-EB1B30489267}"/>
                </a:ext>
              </a:extLst>
            </p:cNvPr>
            <p:cNvSpPr/>
            <p:nvPr/>
          </p:nvSpPr>
          <p:spPr>
            <a:xfrm>
              <a:off x="7981748" y="4753054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3A86CF-A6D1-7B46-94C9-B657BC5F2861}"/>
                </a:ext>
              </a:extLst>
            </p:cNvPr>
            <p:cNvSpPr/>
            <p:nvPr/>
          </p:nvSpPr>
          <p:spPr>
            <a:xfrm>
              <a:off x="7916449" y="5401166"/>
              <a:ext cx="402015" cy="40201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AFD63F-994E-F447-AA11-83B92A8AAD04}"/>
                </a:ext>
              </a:extLst>
            </p:cNvPr>
            <p:cNvSpPr/>
            <p:nvPr/>
          </p:nvSpPr>
          <p:spPr>
            <a:xfrm>
              <a:off x="1946701" y="5751723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112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E7E5-AE07-4348-9128-2A00DEBE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26C-CCBE-2444-B021-D7094F00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36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(8) COORD Crashed after receiving some ACKs.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COORD will send COMMIT/ABORT to all workers, who will ACK. 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E8E5C4-ECB3-DE45-877B-9E19A9D70A32}"/>
              </a:ext>
            </a:extLst>
          </p:cNvPr>
          <p:cNvGrpSpPr/>
          <p:nvPr/>
        </p:nvGrpSpPr>
        <p:grpSpPr>
          <a:xfrm>
            <a:off x="6221508" y="1384800"/>
            <a:ext cx="6156467" cy="3883265"/>
            <a:chOff x="1582003" y="1672958"/>
            <a:chExt cx="8306490" cy="472006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337457-24A7-DF41-80BA-1F380B753925}"/>
                </a:ext>
              </a:extLst>
            </p:cNvPr>
            <p:cNvSpPr txBox="1"/>
            <p:nvPr/>
          </p:nvSpPr>
          <p:spPr>
            <a:xfrm>
              <a:off x="1582003" y="1672958"/>
              <a:ext cx="2570206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Coordinator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C6408C-ACD6-B54E-AB58-67C820A71A95}"/>
                </a:ext>
              </a:extLst>
            </p:cNvPr>
            <p:cNvSpPr txBox="1"/>
            <p:nvPr/>
          </p:nvSpPr>
          <p:spPr>
            <a:xfrm>
              <a:off x="8026534" y="1672958"/>
              <a:ext cx="1279425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Worker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E44D87-7337-104A-B99C-D29CC5BE35F7}"/>
                </a:ext>
              </a:extLst>
            </p:cNvPr>
            <p:cNvGrpSpPr/>
            <p:nvPr/>
          </p:nvGrpSpPr>
          <p:grpSpPr>
            <a:xfrm>
              <a:off x="2407085" y="2242160"/>
              <a:ext cx="5496838" cy="651352"/>
              <a:chOff x="1507524" y="2242160"/>
              <a:chExt cx="5496838" cy="651352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2603B25-A40B-A14E-ACA6-85310D7518F6}"/>
                  </a:ext>
                </a:extLst>
              </p:cNvPr>
              <p:cNvCxnSpPr/>
              <p:nvPr/>
            </p:nvCxnSpPr>
            <p:spPr>
              <a:xfrm>
                <a:off x="1507524" y="2446638"/>
                <a:ext cx="5496838" cy="446874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0F8AB52-B23C-3143-B276-6E8E4214D97E}"/>
                  </a:ext>
                </a:extLst>
              </p:cNvPr>
              <p:cNvSpPr txBox="1"/>
              <p:nvPr/>
            </p:nvSpPr>
            <p:spPr>
              <a:xfrm>
                <a:off x="3369502" y="2242160"/>
                <a:ext cx="2517731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PREPARE(T)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3E0282-CDFB-4B4C-B712-C508AA0EB525}"/>
                </a:ext>
              </a:extLst>
            </p:cNvPr>
            <p:cNvSpPr txBox="1"/>
            <p:nvPr/>
          </p:nvSpPr>
          <p:spPr>
            <a:xfrm>
              <a:off x="8026534" y="2788775"/>
              <a:ext cx="1408380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FW(PREPARE)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3540A9F-25A3-1D49-B455-5347E6775B2B}"/>
                </a:ext>
              </a:extLst>
            </p:cNvPr>
            <p:cNvGrpSpPr/>
            <p:nvPr/>
          </p:nvGrpSpPr>
          <p:grpSpPr>
            <a:xfrm>
              <a:off x="2407085" y="3045914"/>
              <a:ext cx="5509364" cy="561582"/>
              <a:chOff x="1553227" y="3045914"/>
              <a:chExt cx="5509364" cy="561582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9A8E8C3-84A8-3448-AA7A-E75E1A9F7D8E}"/>
                  </a:ext>
                </a:extLst>
              </p:cNvPr>
              <p:cNvCxnSpPr/>
              <p:nvPr/>
            </p:nvCxnSpPr>
            <p:spPr>
              <a:xfrm flipH="1">
                <a:off x="1553227" y="3256767"/>
                <a:ext cx="5509364" cy="350729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5D64D0-9257-314C-B3D1-040F7D04E99B}"/>
                  </a:ext>
                </a:extLst>
              </p:cNvPr>
              <p:cNvSpPr txBox="1"/>
              <p:nvPr/>
            </p:nvSpPr>
            <p:spPr>
              <a:xfrm>
                <a:off x="2933178" y="3045914"/>
                <a:ext cx="2517732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VOTE(T,YES/NO)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9630CC-FB1B-8C42-9913-4D3037E3F593}"/>
                </a:ext>
              </a:extLst>
            </p:cNvPr>
            <p:cNvSpPr txBox="1"/>
            <p:nvPr/>
          </p:nvSpPr>
          <p:spPr>
            <a:xfrm>
              <a:off x="1634478" y="3983747"/>
              <a:ext cx="2517731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FW(COMMIT/ABORT)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71B586C-C757-4540-8119-4109A628EF4D}"/>
                </a:ext>
              </a:extLst>
            </p:cNvPr>
            <p:cNvGrpSpPr/>
            <p:nvPr/>
          </p:nvGrpSpPr>
          <p:grpSpPr>
            <a:xfrm>
              <a:off x="2637826" y="4528386"/>
              <a:ext cx="5205554" cy="694967"/>
              <a:chOff x="1871651" y="4528386"/>
              <a:chExt cx="5205554" cy="694967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A2D060E-CBCB-CC40-AE6E-6AE3629C6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1651" y="4657820"/>
                <a:ext cx="5205554" cy="565533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7B64A2B-FAC3-2447-9A32-3A94D914D144}"/>
                  </a:ext>
                </a:extLst>
              </p:cNvPr>
              <p:cNvSpPr txBox="1"/>
              <p:nvPr/>
            </p:nvSpPr>
            <p:spPr>
              <a:xfrm>
                <a:off x="3732533" y="4528386"/>
                <a:ext cx="2288086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COMMIT/ABORT(T)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ABE434-B0CC-B442-A20D-43A3E5069F8B}"/>
                </a:ext>
              </a:extLst>
            </p:cNvPr>
            <p:cNvSpPr txBox="1"/>
            <p:nvPr/>
          </p:nvSpPr>
          <p:spPr>
            <a:xfrm>
              <a:off x="7843380" y="5089914"/>
              <a:ext cx="2045113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FW(COMMIT/ABORT</a:t>
              </a:r>
              <a:r>
                <a:rPr lang="is-IS" sz="1200" dirty="0"/>
                <a:t>)</a:t>
              </a:r>
              <a:endParaRPr 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BD6608-6E35-874E-806D-A7F7246CD3C9}"/>
                </a:ext>
              </a:extLst>
            </p:cNvPr>
            <p:cNvSpPr txBox="1"/>
            <p:nvPr/>
          </p:nvSpPr>
          <p:spPr>
            <a:xfrm>
              <a:off x="1647171" y="6056333"/>
              <a:ext cx="3070517" cy="33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W(DONE), once all W’s ACK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667D538-04ED-9F48-8750-4B9AADEBB8EB}"/>
                </a:ext>
              </a:extLst>
            </p:cNvPr>
            <p:cNvGrpSpPr/>
            <p:nvPr/>
          </p:nvGrpSpPr>
          <p:grpSpPr>
            <a:xfrm>
              <a:off x="2407085" y="5417508"/>
              <a:ext cx="5421682" cy="509391"/>
              <a:chOff x="1329847" y="5417508"/>
              <a:chExt cx="5421682" cy="509391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82B5AC4-5F8E-C74F-9A51-94E40F52B432}"/>
                  </a:ext>
                </a:extLst>
              </p:cNvPr>
              <p:cNvCxnSpPr/>
              <p:nvPr/>
            </p:nvCxnSpPr>
            <p:spPr>
              <a:xfrm flipH="1">
                <a:off x="1329847" y="5586608"/>
                <a:ext cx="5421682" cy="340291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5EC45E-AE1C-E246-B6CD-F0EFA8128FEC}"/>
                  </a:ext>
                </a:extLst>
              </p:cNvPr>
              <p:cNvSpPr txBox="1"/>
              <p:nvPr/>
            </p:nvSpPr>
            <p:spPr>
              <a:xfrm>
                <a:off x="3212928" y="5417508"/>
                <a:ext cx="2288087" cy="33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ACK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EE5B586-B69E-AB4C-BDF8-AE7A4BDD3E47}"/>
                </a:ext>
              </a:extLst>
            </p:cNvPr>
            <p:cNvSpPr/>
            <p:nvPr/>
          </p:nvSpPr>
          <p:spPr>
            <a:xfrm>
              <a:off x="2235812" y="1966263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300B1D0-E73B-E34B-8E52-78284D34E780}"/>
                </a:ext>
              </a:extLst>
            </p:cNvPr>
            <p:cNvSpPr/>
            <p:nvPr/>
          </p:nvSpPr>
          <p:spPr>
            <a:xfrm>
              <a:off x="8217022" y="2340669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929BB1B-BFAF-3843-A779-92983D0A9A13}"/>
                </a:ext>
              </a:extLst>
            </p:cNvPr>
            <p:cNvSpPr/>
            <p:nvPr/>
          </p:nvSpPr>
          <p:spPr>
            <a:xfrm>
              <a:off x="8205595" y="3223540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29A07CF-5C57-5C43-96A8-28C88AAA1653}"/>
                </a:ext>
              </a:extLst>
            </p:cNvPr>
            <p:cNvSpPr/>
            <p:nvPr/>
          </p:nvSpPr>
          <p:spPr>
            <a:xfrm>
              <a:off x="1978826" y="3555166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81F940-FE04-6746-B2CC-F261C5584014}"/>
                </a:ext>
              </a:extLst>
            </p:cNvPr>
            <p:cNvSpPr/>
            <p:nvPr/>
          </p:nvSpPr>
          <p:spPr>
            <a:xfrm>
              <a:off x="1951477" y="4387104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F67D5F3-1A87-E340-BCF1-DDC70FF6F8E3}"/>
                </a:ext>
              </a:extLst>
            </p:cNvPr>
            <p:cNvSpPr/>
            <p:nvPr/>
          </p:nvSpPr>
          <p:spPr>
            <a:xfrm>
              <a:off x="7981748" y="4753054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395839A-2949-AA44-92BE-5D5CFB29502A}"/>
                </a:ext>
              </a:extLst>
            </p:cNvPr>
            <p:cNvSpPr/>
            <p:nvPr/>
          </p:nvSpPr>
          <p:spPr>
            <a:xfrm>
              <a:off x="7916449" y="5401166"/>
              <a:ext cx="402015" cy="402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9620E2C-A642-3F48-89F8-455728CA177F}"/>
                </a:ext>
              </a:extLst>
            </p:cNvPr>
            <p:cNvSpPr/>
            <p:nvPr/>
          </p:nvSpPr>
          <p:spPr>
            <a:xfrm>
              <a:off x="1946701" y="5751723"/>
              <a:ext cx="402015" cy="40201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440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EBCD-4BA7-0243-BB4E-0E1C320B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0CA-6803-FA43-A0CE-170B5DBF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5553" cy="4351338"/>
          </a:xfrm>
        </p:spPr>
        <p:txBody>
          <a:bodyPr>
            <a:normAutofit/>
          </a:bodyPr>
          <a:lstStyle/>
          <a:p>
            <a:r>
              <a:rPr lang="en-US" dirty="0"/>
              <a:t>If a worker is read-only (RO), it can send a "READ VOTE" </a:t>
            </a:r>
          </a:p>
          <a:p>
            <a:pPr lvl="1"/>
            <a:r>
              <a:rPr lang="en-US" dirty="0"/>
              <a:t>Doesn't need to write any log records</a:t>
            </a:r>
          </a:p>
          <a:p>
            <a:pPr lvl="1"/>
            <a:r>
              <a:rPr lang="en-US" dirty="0"/>
              <a:t>Can forget the  transaction after it votes</a:t>
            </a:r>
          </a:p>
          <a:p>
            <a:endParaRPr lang="en-US" dirty="0"/>
          </a:p>
          <a:p>
            <a:r>
              <a:rPr lang="en-US" dirty="0"/>
              <a:t> Coord doesn't need to send ABORT/COMMIT to RO workers</a:t>
            </a:r>
          </a:p>
          <a:p>
            <a:endParaRPr lang="en-US" dirty="0"/>
          </a:p>
          <a:p>
            <a:r>
              <a:rPr lang="en-US" dirty="0"/>
              <a:t>If all workers are RO, no ABORT/COMMIT messages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9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660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b="1" dirty="0"/>
              <a:t>Random / Round Robin</a:t>
            </a:r>
          </a:p>
          <a:p>
            <a:pPr marL="809625" lvl="1" indent="-349250"/>
            <a:r>
              <a:rPr lang="en-US" dirty="0"/>
              <a:t>Evenly distributes data (no skew)</a:t>
            </a:r>
          </a:p>
          <a:p>
            <a:pPr marL="809625" lvl="1" indent="-349250"/>
            <a:r>
              <a:rPr lang="en-US" dirty="0"/>
              <a:t>Requires us to repartition for joins</a:t>
            </a:r>
          </a:p>
          <a:p>
            <a:r>
              <a:rPr lang="en-US" sz="2400" b="1" dirty="0"/>
              <a:t>Range partitioning</a:t>
            </a:r>
          </a:p>
          <a:p>
            <a:pPr marL="809625" lvl="1" indent="-285750"/>
            <a:r>
              <a:rPr lang="en-US" dirty="0"/>
              <a:t>Allows us to perform joins without repartitioning, when tables are partitioned on join attributes</a:t>
            </a:r>
          </a:p>
          <a:p>
            <a:pPr marL="809625" lvl="1" indent="-285750"/>
            <a:r>
              <a:rPr lang="en-US" dirty="0"/>
              <a:t>Subject to skew</a:t>
            </a:r>
          </a:p>
          <a:p>
            <a:r>
              <a:rPr lang="en-US" sz="2400" b="1" dirty="0"/>
              <a:t>Hash partitioning</a:t>
            </a:r>
          </a:p>
          <a:p>
            <a:pPr marL="800100" lvl="2" indent="-342900"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2400" dirty="0"/>
              <a:t>Allows us to perform joins without repartitioning, when tables are partitioned on join attributes</a:t>
            </a:r>
          </a:p>
          <a:p>
            <a:pPr marL="800100" lvl="2" indent="-342900"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2400" dirty="0"/>
              <a:t>Only subject to skew when there are many duplicate values</a:t>
            </a:r>
          </a:p>
        </p:txBody>
      </p:sp>
    </p:spTree>
    <p:extLst>
      <p:ext uri="{BB962C8B-B14F-4D97-AF65-F5344CB8AC3E}">
        <p14:creationId xmlns:p14="http://schemas.microsoft.com/office/powerpoint/2010/main" val="770649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A5C1-2743-404B-B597-62533C6A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BA6E-CA20-3B4D-AF72-E16FAA94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Presumed Abort </a:t>
            </a:r>
            <a:r>
              <a:rPr lang="en-US" dirty="0"/>
              <a:t>and </a:t>
            </a:r>
            <a:r>
              <a:rPr lang="en-US" b="1" dirty="0"/>
              <a:t>Presumed Commit</a:t>
            </a:r>
          </a:p>
          <a:p>
            <a:r>
              <a:rPr lang="en-US" dirty="0"/>
              <a:t>Avoid some logging when transactions abort /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2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E439-FDC8-674A-A6F7-33C8256C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Presumed Abort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28A0-5AD0-314B-88A0-0C07D12A7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in the existing protocol, if a recovery process contacts coordinator, and coordinator has no info about transactions, it replies “abort”</a:t>
            </a:r>
          </a:p>
          <a:p>
            <a:endParaRPr lang="en-US" dirty="0"/>
          </a:p>
          <a:p>
            <a:r>
              <a:rPr lang="en-US" dirty="0"/>
              <a:t>Implies we do not need to force writes for aborting transactions</a:t>
            </a:r>
          </a:p>
          <a:p>
            <a:endParaRPr lang="en-US" dirty="0"/>
          </a:p>
          <a:p>
            <a:r>
              <a:rPr lang="en-US" dirty="0"/>
              <a:t>Committing transactions are unchanged</a:t>
            </a:r>
          </a:p>
        </p:txBody>
      </p:sp>
    </p:spTree>
    <p:extLst>
      <p:ext uri="{BB962C8B-B14F-4D97-AF65-F5344CB8AC3E}">
        <p14:creationId xmlns:p14="http://schemas.microsoft.com/office/powerpoint/2010/main" val="3580460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15" y="214812"/>
            <a:ext cx="10515600" cy="1325563"/>
          </a:xfrm>
        </p:spPr>
        <p:txBody>
          <a:bodyPr/>
          <a:lstStyle/>
          <a:p>
            <a:r>
              <a:rPr lang="en-US" b="1" i="1" dirty="0"/>
              <a:t>Presumed Abort – if transaction aborts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2003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Coordinator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74057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407085" y="2242160"/>
            <a:ext cx="5496838" cy="651352"/>
            <a:chOff x="1507524" y="2242160"/>
            <a:chExt cx="5496838" cy="65135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507524" y="2446638"/>
              <a:ext cx="5496838" cy="446874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369502" y="2242160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PREPARE(T)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94318" y="2870549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FW(PREPARE, </a:t>
            </a:r>
            <a:r>
              <a:rPr lang="en-US" dirty="0" err="1"/>
              <a:t>T,locks</a:t>
            </a:r>
            <a:r>
              <a:rPr lang="en-US" dirty="0"/>
              <a:t>,</a:t>
            </a:r>
            <a:r>
              <a:rPr lang="is-IS" dirty="0"/>
              <a:t>…)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407085" y="3045914"/>
            <a:ext cx="5509364" cy="561582"/>
            <a:chOff x="1553227" y="3045914"/>
            <a:chExt cx="5509364" cy="561582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553227" y="3256767"/>
              <a:ext cx="5509364" cy="350729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33178" y="3045914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VOTE(T,YES/NO)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81414" y="3736932"/>
            <a:ext cx="2517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 yes</a:t>
            </a:r>
          </a:p>
          <a:p>
            <a:r>
              <a:rPr lang="en-US" dirty="0"/>
              <a:t>	FW(COMMIT)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FW(ABORT)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407085" y="4789119"/>
            <a:ext cx="5436295" cy="434234"/>
            <a:chOff x="1640910" y="4789119"/>
            <a:chExt cx="5436295" cy="43423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640910" y="5047990"/>
              <a:ext cx="5436295" cy="175363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48209" y="4789119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COMMIT/ABORT(T)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033359" y="5189951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FW(COMMIT/ABORT</a:t>
            </a:r>
            <a:r>
              <a:rPr lang="is-IS" dirty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47172" y="6056334"/>
            <a:ext cx="251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W(DONE), once all W’s ACK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407085" y="5417508"/>
            <a:ext cx="5421682" cy="509391"/>
            <a:chOff x="1329847" y="5417508"/>
            <a:chExt cx="5421682" cy="50939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1329847" y="5586608"/>
              <a:ext cx="5421682" cy="340291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2927" y="5417508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415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15" y="214812"/>
            <a:ext cx="10515600" cy="1325563"/>
          </a:xfrm>
        </p:spPr>
        <p:txBody>
          <a:bodyPr/>
          <a:lstStyle/>
          <a:p>
            <a:r>
              <a:rPr lang="en-US" b="1" i="1" dirty="0"/>
              <a:t>Presumed Abort – if transaction aborts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2003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Coordinator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74057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407085" y="2242160"/>
            <a:ext cx="5496838" cy="651352"/>
            <a:chOff x="1507524" y="2242160"/>
            <a:chExt cx="5496838" cy="65135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507524" y="2446638"/>
              <a:ext cx="5496838" cy="446874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369502" y="2242160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PREPARE(T)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94318" y="2870549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FW(PREPARE, </a:t>
            </a:r>
            <a:r>
              <a:rPr lang="en-US" dirty="0" err="1"/>
              <a:t>T,locks</a:t>
            </a:r>
            <a:r>
              <a:rPr lang="en-US" dirty="0"/>
              <a:t>,</a:t>
            </a:r>
            <a:r>
              <a:rPr lang="is-IS" dirty="0"/>
              <a:t>…)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407085" y="3045914"/>
            <a:ext cx="5509364" cy="561582"/>
            <a:chOff x="1553227" y="3045914"/>
            <a:chExt cx="5509364" cy="561582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553227" y="3256767"/>
              <a:ext cx="5509364" cy="350729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33178" y="3045914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VOTE(T,YES/NO)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81414" y="3736932"/>
            <a:ext cx="4154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 yes</a:t>
            </a:r>
          </a:p>
          <a:p>
            <a:r>
              <a:rPr lang="en-US" dirty="0"/>
              <a:t>	FW(COMMIT)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</a:t>
            </a:r>
            <a:r>
              <a:rPr lang="en-US" strike="sngStrike" dirty="0"/>
              <a:t>FW(ABORT</a:t>
            </a:r>
            <a:r>
              <a:rPr lang="en-US" dirty="0"/>
              <a:t>) W(ABORT)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407085" y="4789119"/>
            <a:ext cx="5436295" cy="434234"/>
            <a:chOff x="1640910" y="4789119"/>
            <a:chExt cx="5436295" cy="43423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640910" y="5047990"/>
              <a:ext cx="5436295" cy="175363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61776" y="4789119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COMMIT/ABORT(T)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033359" y="5189951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FW(COMMIT/ABORT</a:t>
            </a:r>
            <a:r>
              <a:rPr lang="is-IS" dirty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47172" y="6056334"/>
            <a:ext cx="251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W(DONE), once all S’s ACK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407085" y="5417508"/>
            <a:ext cx="5421682" cy="509391"/>
            <a:chOff x="1329847" y="5417508"/>
            <a:chExt cx="5421682" cy="50939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1329847" y="5586608"/>
              <a:ext cx="5421682" cy="340291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2927" y="5417508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488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15" y="214812"/>
            <a:ext cx="10515600" cy="1325563"/>
          </a:xfrm>
        </p:spPr>
        <p:txBody>
          <a:bodyPr/>
          <a:lstStyle/>
          <a:p>
            <a:r>
              <a:rPr lang="en-US" b="1" i="1" dirty="0"/>
              <a:t>Presumed Abort – if transaction aborts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2003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Coordinator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74057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407085" y="2242160"/>
            <a:ext cx="5496838" cy="651352"/>
            <a:chOff x="1507524" y="2242160"/>
            <a:chExt cx="5496838" cy="65135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507524" y="2446638"/>
              <a:ext cx="5496838" cy="446874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369502" y="2242160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PREPARE(T)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94318" y="2870549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FW(PREPARE, </a:t>
            </a:r>
            <a:r>
              <a:rPr lang="en-US" dirty="0" err="1"/>
              <a:t>T,locks</a:t>
            </a:r>
            <a:r>
              <a:rPr lang="en-US" dirty="0"/>
              <a:t>,</a:t>
            </a:r>
            <a:r>
              <a:rPr lang="is-IS" dirty="0"/>
              <a:t>…)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407085" y="3045914"/>
            <a:ext cx="5509364" cy="561582"/>
            <a:chOff x="1553227" y="3045914"/>
            <a:chExt cx="5509364" cy="561582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553227" y="3256767"/>
              <a:ext cx="5509364" cy="350729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33178" y="3045914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VOTE(T,YES/NO)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81414" y="3736932"/>
            <a:ext cx="4154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 yes</a:t>
            </a:r>
          </a:p>
          <a:p>
            <a:r>
              <a:rPr lang="en-US" dirty="0"/>
              <a:t>	FW(COMMIT)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</a:t>
            </a:r>
            <a:r>
              <a:rPr lang="en-US" strike="sngStrike" dirty="0"/>
              <a:t>FW(ABORT</a:t>
            </a:r>
            <a:r>
              <a:rPr lang="en-US" dirty="0"/>
              <a:t>) W(ABORT)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407085" y="4789119"/>
            <a:ext cx="5436295" cy="434234"/>
            <a:chOff x="1640910" y="4789119"/>
            <a:chExt cx="5436295" cy="43423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640910" y="5047990"/>
              <a:ext cx="5436295" cy="175363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61776" y="4789119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COMMIT/ABORT(T)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033359" y="5189951"/>
            <a:ext cx="251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FW(COMMIT/ABORT</a:t>
            </a:r>
            <a:r>
              <a:rPr lang="is-IS" strike="sngStrike" dirty="0"/>
              <a:t>)</a:t>
            </a:r>
          </a:p>
          <a:p>
            <a:r>
              <a:rPr lang="is-IS" dirty="0"/>
              <a:t>W(ABORT)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47172" y="6056334"/>
            <a:ext cx="251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W(DONE), once all S’s ACK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407085" y="5417508"/>
            <a:ext cx="5421682" cy="509391"/>
            <a:chOff x="1329847" y="5417508"/>
            <a:chExt cx="5421682" cy="50939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1329847" y="5586608"/>
              <a:ext cx="5421682" cy="340291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2927" y="5417508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ACK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411249" y="6128051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Only in case of abort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Presumed commit – if transaction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28" y="1852518"/>
            <a:ext cx="11210365" cy="5005481"/>
          </a:xfrm>
        </p:spPr>
        <p:txBody>
          <a:bodyPr>
            <a:normAutofit/>
          </a:bodyPr>
          <a:lstStyle/>
          <a:p>
            <a:r>
              <a:rPr lang="en-US" dirty="0"/>
              <a:t>Can’t just reply “COMMIT” in no information case</a:t>
            </a:r>
          </a:p>
          <a:p>
            <a:pPr lvl="1"/>
            <a:r>
              <a:rPr lang="en-US" dirty="0"/>
              <a:t>Suppose </a:t>
            </a:r>
            <a:r>
              <a:rPr lang="en-US" dirty="0" err="1"/>
              <a:t>coord</a:t>
            </a:r>
            <a:r>
              <a:rPr lang="en-US" dirty="0"/>
              <a:t> sends prepare messages, then crashes</a:t>
            </a:r>
          </a:p>
          <a:p>
            <a:pPr lvl="1"/>
            <a:r>
              <a:rPr lang="en-US" dirty="0"/>
              <a:t>Worker sends vote, doesn’t hear anything, re-requests</a:t>
            </a:r>
          </a:p>
          <a:p>
            <a:pPr lvl="1"/>
            <a:r>
              <a:rPr lang="en-US" dirty="0"/>
              <a:t>Eventually </a:t>
            </a:r>
            <a:r>
              <a:rPr lang="en-US" dirty="0" err="1"/>
              <a:t>coord</a:t>
            </a:r>
            <a:r>
              <a:rPr lang="en-US" dirty="0"/>
              <a:t> recovers, rolls back, and replies “COMMIT” (because it has no information about </a:t>
            </a:r>
            <a:r>
              <a:rPr lang="en-US" dirty="0" err="1"/>
              <a:t>txn</a:t>
            </a:r>
            <a:r>
              <a:rPr lang="en-US" dirty="0"/>
              <a:t>)</a:t>
            </a:r>
          </a:p>
          <a:p>
            <a:r>
              <a:rPr lang="en-US" dirty="0" err="1"/>
              <a:t>Soln</a:t>
            </a:r>
            <a:r>
              <a:rPr lang="en-US" dirty="0"/>
              <a:t>:  prior to sending prepare, </a:t>
            </a:r>
            <a:r>
              <a:rPr lang="en-US" dirty="0" err="1"/>
              <a:t>coord</a:t>
            </a:r>
            <a:r>
              <a:rPr lang="en-US" dirty="0"/>
              <a:t> force writes an additional “BEGIN COMMIT” records with a list of all workers</a:t>
            </a:r>
          </a:p>
          <a:p>
            <a:pPr lvl="1"/>
            <a:r>
              <a:rPr lang="en-US" dirty="0"/>
              <a:t>If it crashes prior to writing COMMIT/ABORT, it can restart commit process, contact workers, collecting votes and sending outcomes</a:t>
            </a:r>
          </a:p>
          <a:p>
            <a:r>
              <a:rPr lang="en-US" dirty="0"/>
              <a:t>Adds an additional write on </a:t>
            </a:r>
            <a:r>
              <a:rPr lang="en-US" dirty="0" err="1"/>
              <a:t>coord</a:t>
            </a:r>
            <a:r>
              <a:rPr lang="en-US" dirty="0"/>
              <a:t>, but allows worker COMMIT to be an async write</a:t>
            </a:r>
          </a:p>
        </p:txBody>
      </p:sp>
    </p:spTree>
    <p:extLst>
      <p:ext uri="{BB962C8B-B14F-4D97-AF65-F5344CB8AC3E}">
        <p14:creationId xmlns:p14="http://schemas.microsoft.com/office/powerpoint/2010/main" val="1320517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15" y="214812"/>
            <a:ext cx="11286626" cy="1325563"/>
          </a:xfrm>
        </p:spPr>
        <p:txBody>
          <a:bodyPr/>
          <a:lstStyle/>
          <a:p>
            <a:r>
              <a:rPr lang="en-US" b="1" i="1" dirty="0"/>
              <a:t>Presumed commit – if transaction commits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2003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Coordinator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74057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407085" y="2242160"/>
            <a:ext cx="5496838" cy="651352"/>
            <a:chOff x="1507524" y="2242160"/>
            <a:chExt cx="5496838" cy="65135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507524" y="2446638"/>
              <a:ext cx="5496838" cy="446874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369502" y="2242160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PREPARE(T)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94318" y="2870549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FW(PREPARE, </a:t>
            </a:r>
            <a:r>
              <a:rPr lang="en-US" dirty="0" err="1"/>
              <a:t>T,locks</a:t>
            </a:r>
            <a:r>
              <a:rPr lang="en-US" dirty="0"/>
              <a:t>,</a:t>
            </a:r>
            <a:r>
              <a:rPr lang="is-IS" dirty="0"/>
              <a:t>…)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407085" y="3045914"/>
            <a:ext cx="5509364" cy="561582"/>
            <a:chOff x="1553227" y="3045914"/>
            <a:chExt cx="5509364" cy="561582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553227" y="3256767"/>
              <a:ext cx="5509364" cy="350729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33178" y="3045914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VOTE(T,YES/NO)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07085" y="4789119"/>
            <a:ext cx="5436295" cy="434234"/>
            <a:chOff x="1640910" y="4789119"/>
            <a:chExt cx="5436295" cy="43423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640910" y="5047990"/>
              <a:ext cx="5436295" cy="175363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48209" y="4789119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033359" y="5189951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FW(COMMIT</a:t>
            </a:r>
            <a:r>
              <a:rPr lang="is-IS" dirty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47172" y="6056334"/>
            <a:ext cx="336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W(DONE), once all W’s ACK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407085" y="5417508"/>
            <a:ext cx="5421682" cy="509391"/>
            <a:chOff x="1329847" y="5417508"/>
            <a:chExt cx="5421682" cy="50939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1329847" y="5586608"/>
              <a:ext cx="5421682" cy="340291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2927" y="5417508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ACK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2066" y="4192892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FW(COMMIT)</a:t>
            </a:r>
          </a:p>
        </p:txBody>
      </p:sp>
    </p:spTree>
    <p:extLst>
      <p:ext uri="{BB962C8B-B14F-4D97-AF65-F5344CB8AC3E}">
        <p14:creationId xmlns:p14="http://schemas.microsoft.com/office/powerpoint/2010/main" val="61157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14" y="214812"/>
            <a:ext cx="11474885" cy="1325563"/>
          </a:xfrm>
        </p:spPr>
        <p:txBody>
          <a:bodyPr/>
          <a:lstStyle/>
          <a:p>
            <a:r>
              <a:rPr lang="en-US" b="1" i="1" dirty="0"/>
              <a:t>Presumed commit – if transaction commits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2003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Coordinator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74057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407085" y="2397495"/>
            <a:ext cx="5496838" cy="651352"/>
            <a:chOff x="1507524" y="2242160"/>
            <a:chExt cx="5496838" cy="65135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507524" y="2446638"/>
              <a:ext cx="5496838" cy="446874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369502" y="2242160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PREPARE(T)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94318" y="3025884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FW(PREPARE, </a:t>
            </a:r>
            <a:r>
              <a:rPr lang="en-US" dirty="0" err="1"/>
              <a:t>T,locks</a:t>
            </a:r>
            <a:r>
              <a:rPr lang="en-US" dirty="0"/>
              <a:t>,</a:t>
            </a:r>
            <a:r>
              <a:rPr lang="is-IS" dirty="0"/>
              <a:t>…)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407085" y="3201249"/>
            <a:ext cx="5509364" cy="561582"/>
            <a:chOff x="1553227" y="3045914"/>
            <a:chExt cx="5509364" cy="561582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553227" y="3256767"/>
              <a:ext cx="5509364" cy="350729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33178" y="3045914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VOTE(T,YES/NO)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07085" y="4944454"/>
            <a:ext cx="5436295" cy="434234"/>
            <a:chOff x="1640910" y="4789119"/>
            <a:chExt cx="5436295" cy="43423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640910" y="5047990"/>
              <a:ext cx="5436295" cy="175363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48209" y="4789119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033359" y="5345286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FW(COMMIT</a:t>
            </a:r>
            <a:r>
              <a:rPr lang="is-IS" dirty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47172" y="6211669"/>
            <a:ext cx="292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W(DONE), once all W’s ACK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407085" y="5572843"/>
            <a:ext cx="5421682" cy="509391"/>
            <a:chOff x="1329847" y="5417508"/>
            <a:chExt cx="5421682" cy="50939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1329847" y="5586608"/>
              <a:ext cx="5421682" cy="340291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2927" y="5417508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ACK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2116992"/>
            <a:ext cx="410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FW(BEGIN COMMIT, worker list)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066" y="4192892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FW(COMMIT)</a:t>
            </a:r>
          </a:p>
        </p:txBody>
      </p:sp>
    </p:spTree>
    <p:extLst>
      <p:ext uri="{BB962C8B-B14F-4D97-AF65-F5344CB8AC3E}">
        <p14:creationId xmlns:p14="http://schemas.microsoft.com/office/powerpoint/2010/main" val="887337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15" y="214812"/>
            <a:ext cx="11569014" cy="1325563"/>
          </a:xfrm>
        </p:spPr>
        <p:txBody>
          <a:bodyPr/>
          <a:lstStyle/>
          <a:p>
            <a:r>
              <a:rPr lang="en-US" b="1" i="1" dirty="0"/>
              <a:t>Presumed commit – if transaction commits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2003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Coordinator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74057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407085" y="2397495"/>
            <a:ext cx="5496838" cy="651352"/>
            <a:chOff x="1507524" y="2242160"/>
            <a:chExt cx="5496838" cy="65135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507524" y="2446638"/>
              <a:ext cx="5496838" cy="446874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369502" y="2242160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PREPARE(T)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94318" y="3025884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FW(PREPARE, </a:t>
            </a:r>
            <a:r>
              <a:rPr lang="en-US" dirty="0" err="1"/>
              <a:t>T,locks</a:t>
            </a:r>
            <a:r>
              <a:rPr lang="en-US" dirty="0"/>
              <a:t>,</a:t>
            </a:r>
            <a:r>
              <a:rPr lang="is-IS" dirty="0"/>
              <a:t>…)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407085" y="3201249"/>
            <a:ext cx="5509364" cy="561582"/>
            <a:chOff x="1553227" y="3045914"/>
            <a:chExt cx="5509364" cy="561582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553227" y="3256767"/>
              <a:ext cx="5509364" cy="350729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33178" y="3045914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VOTE(T,YES/NO)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92066" y="4192892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/>
              <a:t>W(COMMIT)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407085" y="4944454"/>
            <a:ext cx="5436295" cy="434234"/>
            <a:chOff x="1640910" y="4789119"/>
            <a:chExt cx="5436295" cy="43423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640910" y="5047990"/>
              <a:ext cx="5436295" cy="175363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48209" y="4789119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033359" y="5345286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FW(COMMIT</a:t>
            </a:r>
            <a:r>
              <a:rPr lang="is-IS" dirty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47172" y="6211669"/>
            <a:ext cx="31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W(DONE), once all W’s ACK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407085" y="5572843"/>
            <a:ext cx="5421682" cy="509391"/>
            <a:chOff x="1329847" y="5417508"/>
            <a:chExt cx="5421682" cy="50939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1329847" y="5586608"/>
              <a:ext cx="5421682" cy="340291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2927" y="5417508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ACK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2116992"/>
            <a:ext cx="410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FW(BEGIN COMMIT, worker list)</a:t>
            </a:r>
          </a:p>
        </p:txBody>
      </p:sp>
    </p:spTree>
    <p:extLst>
      <p:ext uri="{BB962C8B-B14F-4D97-AF65-F5344CB8AC3E}">
        <p14:creationId xmlns:p14="http://schemas.microsoft.com/office/powerpoint/2010/main" val="76412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15" y="214812"/>
            <a:ext cx="11232838" cy="1325563"/>
          </a:xfrm>
        </p:spPr>
        <p:txBody>
          <a:bodyPr/>
          <a:lstStyle/>
          <a:p>
            <a:r>
              <a:rPr lang="en-US" b="1" i="1" dirty="0"/>
              <a:t>Presumed commit – if transaction commits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2003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Coordinator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74057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407085" y="2397495"/>
            <a:ext cx="5496838" cy="651352"/>
            <a:chOff x="1507524" y="2242160"/>
            <a:chExt cx="5496838" cy="65135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507524" y="2446638"/>
              <a:ext cx="5496838" cy="446874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369502" y="2242160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PREPARE(T)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94318" y="3025884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FW(PREPARE, </a:t>
            </a:r>
            <a:r>
              <a:rPr lang="en-US" dirty="0" err="1"/>
              <a:t>T,locks</a:t>
            </a:r>
            <a:r>
              <a:rPr lang="en-US" dirty="0"/>
              <a:t>,</a:t>
            </a:r>
            <a:r>
              <a:rPr lang="is-IS" dirty="0"/>
              <a:t>…)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407085" y="3201249"/>
            <a:ext cx="5509364" cy="561582"/>
            <a:chOff x="1553227" y="3045914"/>
            <a:chExt cx="5509364" cy="561582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553227" y="3256767"/>
              <a:ext cx="5509364" cy="350729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33178" y="3045914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VOTE(T,YES/NO)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07085" y="4944454"/>
            <a:ext cx="5436295" cy="434234"/>
            <a:chOff x="1640910" y="4789119"/>
            <a:chExt cx="5436295" cy="43423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640910" y="5047990"/>
              <a:ext cx="5436295" cy="175363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48209" y="4789119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033359" y="5345286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W(COMMIT</a:t>
            </a:r>
            <a:r>
              <a:rPr lang="is-IS" dirty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47172" y="6211669"/>
            <a:ext cx="304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W(DONE), once all W’s ACK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407085" y="5572843"/>
            <a:ext cx="5421682" cy="509391"/>
            <a:chOff x="1329847" y="5417508"/>
            <a:chExt cx="5421682" cy="50939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1329847" y="5586608"/>
              <a:ext cx="5421682" cy="340291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2927" y="5417508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ACK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2116992"/>
            <a:ext cx="410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FW(BEGIN COMMIT, worker list)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066" y="4192892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/>
              <a:t>W(COMMIT)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1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92C6-25C6-554B-BD4B-318DB84D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Operations in a Partitioned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3B7A-0BB5-F146-A205-D8F69E3C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2747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SELECT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Trivial to “push down” to each worker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Depending on partitioning attribute, may be able to skip some partitions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PROJECT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Assuming all columns are on each node, nothing to be done</a:t>
            </a:r>
          </a:p>
          <a:p>
            <a:pPr>
              <a:lnSpc>
                <a:spcPct val="110000"/>
              </a:lnSpc>
            </a:pPr>
            <a:r>
              <a:rPr lang="en-US" b="1" dirty="0"/>
              <a:t>JOIN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Depending on data partitioning, may be able to process partitions individually and then merge, or may need to repartition</a:t>
            </a:r>
          </a:p>
          <a:p>
            <a:pPr>
              <a:lnSpc>
                <a:spcPct val="110000"/>
              </a:lnSpc>
            </a:pPr>
            <a:r>
              <a:rPr lang="en-US" b="1" dirty="0"/>
              <a:t>AGGREGATE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Partially aggregate data at each node, merge final result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14" y="214812"/>
            <a:ext cx="11165603" cy="1325563"/>
          </a:xfrm>
        </p:spPr>
        <p:txBody>
          <a:bodyPr/>
          <a:lstStyle/>
          <a:p>
            <a:r>
              <a:rPr lang="en-US" b="1" i="1" dirty="0"/>
              <a:t>Presumed commit – if transaction commits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2003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Coordinator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74057" y="1672958"/>
            <a:ext cx="257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407085" y="2397495"/>
            <a:ext cx="5496838" cy="651352"/>
            <a:chOff x="1507524" y="2242160"/>
            <a:chExt cx="5496838" cy="65135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507524" y="2446638"/>
              <a:ext cx="5496838" cy="446874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369502" y="2242160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PREPARE(T)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94318" y="3025884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FW(PREPARE, </a:t>
            </a:r>
            <a:r>
              <a:rPr lang="en-US" dirty="0" err="1"/>
              <a:t>T,locks</a:t>
            </a:r>
            <a:r>
              <a:rPr lang="en-US" dirty="0"/>
              <a:t>,</a:t>
            </a:r>
            <a:r>
              <a:rPr lang="is-IS" dirty="0"/>
              <a:t>…)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407085" y="3201249"/>
            <a:ext cx="5509364" cy="561582"/>
            <a:chOff x="1553227" y="3045914"/>
            <a:chExt cx="5509364" cy="561582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553227" y="3256767"/>
              <a:ext cx="5509364" cy="350729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33178" y="3045914"/>
              <a:ext cx="251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VOTE(T,YES/NO)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07085" y="4944454"/>
            <a:ext cx="5436295" cy="434234"/>
            <a:chOff x="1640910" y="4789119"/>
            <a:chExt cx="5436295" cy="43423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640910" y="5047990"/>
              <a:ext cx="5436295" cy="175363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48209" y="4789119"/>
              <a:ext cx="22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033359" y="5345286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W(COMMIT</a:t>
            </a:r>
            <a:r>
              <a:rPr lang="is-IS" dirty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116992"/>
            <a:ext cx="410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FW(BEGIN COMMIT, worker list)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066" y="4192892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/>
              <a:t>W(COMMIT)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2BD1B-DD62-1749-B189-C5E2E6A089D8}"/>
              </a:ext>
            </a:extLst>
          </p:cNvPr>
          <p:cNvSpPr txBox="1"/>
          <p:nvPr/>
        </p:nvSpPr>
        <p:spPr>
          <a:xfrm>
            <a:off x="739588" y="6024282"/>
            <a:ext cx="336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Abort case still retains all writes of regular protocol</a:t>
            </a:r>
          </a:p>
        </p:txBody>
      </p:sp>
    </p:spTree>
    <p:extLst>
      <p:ext uri="{BB962C8B-B14F-4D97-AF65-F5344CB8AC3E}">
        <p14:creationId xmlns:p14="http://schemas.microsoft.com/office/powerpoint/2010/main" val="680874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9488-D199-DB4D-B825-C7AB5B5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40" y="111250"/>
            <a:ext cx="10515600" cy="1325563"/>
          </a:xfrm>
        </p:spPr>
        <p:txBody>
          <a:bodyPr/>
          <a:lstStyle/>
          <a:p>
            <a:r>
              <a:rPr lang="en-US" dirty="0"/>
              <a:t>Summary: Write/Message Complexity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C448CF-6DA0-DC4E-B004-083045BB1562}"/>
              </a:ext>
            </a:extLst>
          </p:cNvPr>
          <p:cNvSpPr/>
          <p:nvPr/>
        </p:nvSpPr>
        <p:spPr>
          <a:xfrm>
            <a:off x="1367117" y="1968560"/>
            <a:ext cx="88526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08050" algn="l"/>
                <a:tab pos="1817688" algn="l"/>
                <a:tab pos="2740025" algn="l"/>
                <a:tab pos="3648075" algn="l"/>
                <a:tab pos="4572000" algn="l"/>
              </a:tabLst>
            </a:pPr>
            <a:r>
              <a:rPr lang="en-US" b="1" dirty="0">
                <a:latin typeface="Helvetica" pitchFamily="2" charset="0"/>
              </a:rPr>
              <a:t>Messages for committing transaction </a:t>
            </a:r>
            <a:endParaRPr lang="en-US" dirty="0">
              <a:latin typeface="Helvetica" pitchFamily="2" charset="0"/>
            </a:endParaRPr>
          </a:p>
          <a:p>
            <a:pPr>
              <a:tabLst>
                <a:tab pos="908050" algn="l"/>
                <a:tab pos="1817688" algn="l"/>
                <a:tab pos="2740025" algn="l"/>
                <a:tab pos="3648075" algn="l"/>
                <a:tab pos="4572000" algn="l"/>
              </a:tabLst>
            </a:pP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>
              <a:tabLst>
                <a:tab pos="908050" algn="l"/>
                <a:tab pos="1817688" algn="l"/>
                <a:tab pos="2740025" algn="l"/>
                <a:tab pos="3648075" algn="l"/>
                <a:tab pos="4572000" algn="l"/>
              </a:tabLst>
            </a:pPr>
            <a:r>
              <a:rPr lang="en-US" dirty="0">
                <a:latin typeface="Helvetica" pitchFamily="2" charset="0"/>
              </a:rPr>
              <a:t>		</a:t>
            </a:r>
            <a:r>
              <a:rPr lang="en-US" b="1" dirty="0">
                <a:latin typeface="Helvetica" pitchFamily="2" charset="0"/>
              </a:rPr>
              <a:t>Coord			Worker </a:t>
            </a:r>
          </a:p>
          <a:p>
            <a:pPr>
              <a:tabLst>
                <a:tab pos="908050" algn="l"/>
                <a:tab pos="1817688" algn="l"/>
                <a:tab pos="2740025" algn="l"/>
                <a:tab pos="3648075" algn="l"/>
                <a:tab pos="4572000" algn="l"/>
              </a:tabLst>
            </a:pPr>
            <a:r>
              <a:rPr lang="en-US" b="1" dirty="0">
                <a:latin typeface="Helvetica" pitchFamily="2" charset="0"/>
              </a:rPr>
              <a:t>		Update or Read-only 	Update 		Read-Only </a:t>
            </a:r>
          </a:p>
          <a:p>
            <a:pPr>
              <a:tabLst>
                <a:tab pos="908050" algn="l"/>
                <a:tab pos="1817688" algn="l"/>
                <a:tab pos="2740025" algn="l"/>
                <a:tab pos="3648075" algn="l"/>
                <a:tab pos="4572000" algn="l"/>
              </a:tabLst>
            </a:pP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>
              <a:tabLst>
                <a:tab pos="908050" algn="l"/>
                <a:tab pos="1817688" algn="l"/>
                <a:tab pos="2740025" algn="l"/>
                <a:tab pos="3648075" algn="l"/>
                <a:tab pos="4572000" algn="l"/>
              </a:tabLst>
            </a:pPr>
            <a:r>
              <a:rPr lang="en-US" b="1" dirty="0">
                <a:latin typeface="Helvetica" pitchFamily="2" charset="0"/>
              </a:rPr>
              <a:t>Standard</a:t>
            </a:r>
            <a:r>
              <a:rPr lang="en-US" dirty="0">
                <a:latin typeface="Helvetica" pitchFamily="2" charset="0"/>
              </a:rPr>
              <a:t> 	2W,1F,1M(R/O),2M(U) 	2W,2F,2M 	0W,0F,1M </a:t>
            </a:r>
          </a:p>
          <a:p>
            <a:pPr>
              <a:tabLst>
                <a:tab pos="908050" algn="l"/>
                <a:tab pos="1817688" algn="l"/>
                <a:tab pos="2740025" algn="l"/>
                <a:tab pos="3648075" algn="l"/>
                <a:tab pos="4572000" algn="l"/>
              </a:tabLst>
            </a:pP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>
              <a:tabLst>
                <a:tab pos="908050" algn="l"/>
                <a:tab pos="1817688" algn="l"/>
                <a:tab pos="2740025" algn="l"/>
                <a:tab pos="3648075" algn="l"/>
                <a:tab pos="4572000" algn="l"/>
              </a:tabLst>
            </a:pPr>
            <a:r>
              <a:rPr lang="en-US" b="1" dirty="0">
                <a:latin typeface="Helvetica" pitchFamily="2" charset="0"/>
              </a:rPr>
              <a:t>PA</a:t>
            </a:r>
            <a:r>
              <a:rPr lang="en-US" dirty="0">
                <a:latin typeface="Helvetica" pitchFamily="2" charset="0"/>
              </a:rPr>
              <a:t> 		2W,1F,1M(R/O),2M(U) 	2W,2F,2M 	0W,0F,1M </a:t>
            </a:r>
          </a:p>
          <a:p>
            <a:pPr>
              <a:tabLst>
                <a:tab pos="908050" algn="l"/>
                <a:tab pos="1817688" algn="l"/>
                <a:tab pos="2740025" algn="l"/>
                <a:tab pos="3648075" algn="l"/>
                <a:tab pos="4572000" algn="l"/>
              </a:tabLst>
            </a:pP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>
              <a:tabLst>
                <a:tab pos="908050" algn="l"/>
                <a:tab pos="1817688" algn="l"/>
                <a:tab pos="2740025" algn="l"/>
                <a:tab pos="3648075" algn="l"/>
                <a:tab pos="4572000" algn="l"/>
              </a:tabLst>
            </a:pPr>
            <a:r>
              <a:rPr lang="en-US" b="1" dirty="0">
                <a:latin typeface="Helvetica" pitchFamily="2" charset="0"/>
              </a:rPr>
              <a:t>PC</a:t>
            </a:r>
            <a:r>
              <a:rPr lang="en-US" dirty="0">
                <a:latin typeface="Helvetica" pitchFamily="2" charset="0"/>
              </a:rPr>
              <a:t> 		2W,1F,1M(R/O),2M(U) 	2W,1F,1M 	0W,0F,1M </a:t>
            </a:r>
          </a:p>
          <a:p>
            <a:pPr>
              <a:tabLst>
                <a:tab pos="908050" algn="l"/>
                <a:tab pos="1817688" algn="l"/>
                <a:tab pos="2740025" algn="l"/>
                <a:tab pos="3648075" algn="l"/>
                <a:tab pos="4572000" algn="l"/>
              </a:tabLst>
            </a:pPr>
            <a:br>
              <a:rPr lang="en-US" dirty="0">
                <a:latin typeface="Helvetica" pitchFamily="2" charset="0"/>
              </a:rPr>
            </a:b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94ADD6-60A0-D44D-8976-DAC717056CFA}"/>
              </a:ext>
            </a:extLst>
          </p:cNvPr>
          <p:cNvSpPr txBox="1"/>
          <p:nvPr/>
        </p:nvSpPr>
        <p:spPr>
          <a:xfrm>
            <a:off x="8996081" y="1045230"/>
            <a:ext cx="2447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Write</a:t>
            </a:r>
          </a:p>
          <a:p>
            <a:r>
              <a:rPr lang="en-US" dirty="0"/>
              <a:t>F = Force Write</a:t>
            </a:r>
          </a:p>
          <a:p>
            <a:r>
              <a:rPr lang="en-US" dirty="0"/>
              <a:t>M = Message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DBDFDA-79F9-4A4F-A749-EED7C81A93AE}"/>
              </a:ext>
            </a:extLst>
          </p:cNvPr>
          <p:cNvSpPr txBox="1"/>
          <p:nvPr/>
        </p:nvSpPr>
        <p:spPr>
          <a:xfrm>
            <a:off x="3106271" y="6169709"/>
            <a:ext cx="749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 only helps in abort cases (not this one)</a:t>
            </a:r>
          </a:p>
          <a:p>
            <a:r>
              <a:rPr lang="en-US" i="1" dirty="0"/>
              <a:t>PC costs more writes on </a:t>
            </a:r>
            <a:r>
              <a:rPr lang="en-US" i="1" dirty="0" err="1"/>
              <a:t>coord</a:t>
            </a:r>
            <a:r>
              <a:rPr lang="en-US" i="1" dirty="0"/>
              <a:t>, but has fewer writes on workers</a:t>
            </a:r>
          </a:p>
        </p:txBody>
      </p:sp>
    </p:spTree>
    <p:extLst>
      <p:ext uri="{BB962C8B-B14F-4D97-AF65-F5344CB8AC3E}">
        <p14:creationId xmlns:p14="http://schemas.microsoft.com/office/powerpoint/2010/main" val="2538500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2PC –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63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2 network round trips + synchronous logging </a:t>
            </a:r>
            <a:r>
              <a:rPr lang="en-US" dirty="0">
                <a:sym typeface="Wingdings"/>
              </a:rPr>
              <a:t> high overheads</a:t>
            </a:r>
          </a:p>
          <a:p>
            <a:pPr lvl="1"/>
            <a:r>
              <a:rPr lang="en-US" dirty="0"/>
              <a:t>Particularly when Coord and Worker are far apart, i.e., in different data centers</a:t>
            </a:r>
          </a:p>
          <a:p>
            <a:pPr lvl="1"/>
            <a:endParaRPr lang="en-US" dirty="0"/>
          </a:p>
          <a:p>
            <a:r>
              <a:rPr lang="en-US" dirty="0"/>
              <a:t>If Coord fails, Workers must wait, or somehow choose a new coordinator</a:t>
            </a:r>
          </a:p>
          <a:p>
            <a:endParaRPr lang="en-US" dirty="0"/>
          </a:p>
          <a:p>
            <a:r>
              <a:rPr lang="en-US" dirty="0"/>
              <a:t>If Coord + 1 Worker fail, no way to recover</a:t>
            </a:r>
          </a:p>
          <a:p>
            <a:pPr lvl="1"/>
            <a:r>
              <a:rPr lang="en-US" dirty="0"/>
              <a:t>Coord may have told failed Worker about outcome, it may have exposed results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2PC sacrifices </a:t>
            </a:r>
            <a:r>
              <a:rPr lang="en-US" i="1" dirty="0"/>
              <a:t>availability</a:t>
            </a:r>
            <a:r>
              <a:rPr lang="en-US" dirty="0"/>
              <a:t> of system for </a:t>
            </a:r>
            <a:r>
              <a:rPr lang="en-US" i="1" dirty="0"/>
              <a:t>consistency</a:t>
            </a:r>
          </a:p>
          <a:p>
            <a:pPr marL="0" indent="0">
              <a:buNone/>
            </a:pPr>
            <a:r>
              <a:rPr lang="en-US" dirty="0"/>
              <a:t>2PC is probably not a good choice in a wide-area distributed setting</a:t>
            </a:r>
          </a:p>
          <a:p>
            <a:pPr marL="0" indent="0">
              <a:buNone/>
            </a:pPr>
            <a:r>
              <a:rPr lang="en-US" dirty="0"/>
              <a:t>	Due to possibility of network failures, and wide area latency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Alternatives:  use a more complicated consensus protocol (e.g., </a:t>
            </a:r>
            <a:r>
              <a:rPr lang="en-US" b="1" dirty="0" err="1"/>
              <a:t>Paxos</a:t>
            </a:r>
            <a:r>
              <a:rPr lang="en-US" b="1" dirty="0"/>
              <a:t>), use deterministic execution (next lecture), or relax consistency (two lectures)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75" y="307224"/>
            <a:ext cx="10515600" cy="1325563"/>
          </a:xfrm>
        </p:spPr>
        <p:txBody>
          <a:bodyPr/>
          <a:lstStyle/>
          <a:p>
            <a:r>
              <a:rPr lang="en-US" dirty="0"/>
              <a:t>Join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75" y="1632787"/>
            <a:ext cx="11518230" cy="4639676"/>
          </a:xfrm>
        </p:spPr>
        <p:txBody>
          <a:bodyPr>
            <a:normAutofit/>
          </a:bodyPr>
          <a:lstStyle/>
          <a:p>
            <a:r>
              <a:rPr lang="en-US" sz="3200" dirty="0"/>
              <a:t>If tables are partitioned on same attribute, just run local joins</a:t>
            </a:r>
          </a:p>
          <a:p>
            <a:pPr lvl="1"/>
            <a:r>
              <a:rPr lang="en-US" sz="2800" dirty="0"/>
              <a:t>Also, if one table is replicated, no need to join</a:t>
            </a:r>
          </a:p>
          <a:p>
            <a:r>
              <a:rPr lang="en-US" sz="3200" dirty="0"/>
              <a:t>Otherwise, several options: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Collect all tables at one node</a:t>
            </a:r>
          </a:p>
          <a:p>
            <a:pPr lvl="2"/>
            <a:r>
              <a:rPr lang="en-US" sz="2400" dirty="0"/>
              <a:t>Inferior except in extreme cases, i.e., very small tables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Re-partition one or both tables – “shuffle join”</a:t>
            </a:r>
          </a:p>
          <a:p>
            <a:pPr lvl="2"/>
            <a:r>
              <a:rPr lang="en-US" sz="2400" dirty="0"/>
              <a:t>Depending on initial partitioning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Replicate (smaller) table on all nodes</a:t>
            </a:r>
          </a:p>
        </p:txBody>
      </p:sp>
    </p:spTree>
    <p:extLst>
      <p:ext uri="{BB962C8B-B14F-4D97-AF65-F5344CB8AC3E}">
        <p14:creationId xmlns:p14="http://schemas.microsoft.com/office/powerpoint/2010/main" val="143770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29433" y="4684080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2617693" y="5613716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A1</a:t>
            </a:r>
          </a:p>
        </p:txBody>
      </p:sp>
      <p:sp>
        <p:nvSpPr>
          <p:cNvPr id="14" name="Can 13"/>
          <p:cNvSpPr/>
          <p:nvPr/>
        </p:nvSpPr>
        <p:spPr>
          <a:xfrm>
            <a:off x="3508561" y="5613716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352239" y="5268855"/>
            <a:ext cx="438711" cy="34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8495" y="6409515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  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71940" y="4811654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70255" y="4720499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5258515" y="5650135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39" name="Can 38"/>
          <p:cNvSpPr/>
          <p:nvPr/>
        </p:nvSpPr>
        <p:spPr>
          <a:xfrm>
            <a:off x="6149383" y="5650135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993061" y="5305274"/>
            <a:ext cx="438711" cy="34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89317" y="6445934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12762" y="4848073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11077" y="4756918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7899337" y="5686554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</a:t>
            </a:r>
          </a:p>
        </p:txBody>
      </p:sp>
      <p:sp>
        <p:nvSpPr>
          <p:cNvPr id="46" name="Can 45"/>
          <p:cNvSpPr/>
          <p:nvPr/>
        </p:nvSpPr>
        <p:spPr>
          <a:xfrm>
            <a:off x="8790205" y="5686554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Bn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8633883" y="5341693"/>
            <a:ext cx="438711" cy="34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30139" y="6482353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953584" y="4884492"/>
            <a:ext cx="14755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31115" y="2226296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an 55"/>
          <p:cNvSpPr/>
          <p:nvPr/>
        </p:nvSpPr>
        <p:spPr>
          <a:xfrm>
            <a:off x="2619375" y="3155932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A1</a:t>
            </a:r>
          </a:p>
        </p:txBody>
      </p:sp>
      <p:sp>
        <p:nvSpPr>
          <p:cNvPr id="57" name="Can 56"/>
          <p:cNvSpPr/>
          <p:nvPr/>
        </p:nvSpPr>
        <p:spPr>
          <a:xfrm>
            <a:off x="3510243" y="3155932"/>
            <a:ext cx="564777" cy="67235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50177" y="3951731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  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71937" y="2262715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n 61"/>
          <p:cNvSpPr/>
          <p:nvPr/>
        </p:nvSpPr>
        <p:spPr>
          <a:xfrm>
            <a:off x="5260197" y="3192351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63" name="Can 62"/>
          <p:cNvSpPr/>
          <p:nvPr/>
        </p:nvSpPr>
        <p:spPr>
          <a:xfrm>
            <a:off x="6151065" y="3192351"/>
            <a:ext cx="564777" cy="67235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90999" y="3988150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712759" y="2299134"/>
            <a:ext cx="1842247" cy="1749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n 67"/>
          <p:cNvSpPr/>
          <p:nvPr/>
        </p:nvSpPr>
        <p:spPr>
          <a:xfrm>
            <a:off x="7901019" y="3228770"/>
            <a:ext cx="564777" cy="672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</a:t>
            </a:r>
          </a:p>
        </p:txBody>
      </p:sp>
      <p:sp>
        <p:nvSpPr>
          <p:cNvPr id="69" name="Can 68"/>
          <p:cNvSpPr/>
          <p:nvPr/>
        </p:nvSpPr>
        <p:spPr>
          <a:xfrm>
            <a:off x="8791887" y="3228770"/>
            <a:ext cx="564777" cy="67235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031821" y="4024569"/>
            <a:ext cx="13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 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08561" y="3148106"/>
            <a:ext cx="5846421" cy="745191"/>
            <a:chOff x="1984560" y="3148105"/>
            <a:chExt cx="5846421" cy="745191"/>
          </a:xfrm>
          <a:solidFill>
            <a:schemeClr val="accent1"/>
          </a:solidFill>
        </p:grpSpPr>
        <p:sp>
          <p:nvSpPr>
            <p:cNvPr id="73" name="Can 72"/>
            <p:cNvSpPr/>
            <p:nvPr/>
          </p:nvSpPr>
          <p:spPr>
            <a:xfrm>
              <a:off x="1984560" y="3148105"/>
              <a:ext cx="564777" cy="67235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B1</a:t>
              </a:r>
            </a:p>
          </p:txBody>
        </p:sp>
        <p:sp>
          <p:nvSpPr>
            <p:cNvPr id="74" name="Can 73"/>
            <p:cNvSpPr/>
            <p:nvPr/>
          </p:nvSpPr>
          <p:spPr>
            <a:xfrm>
              <a:off x="4625382" y="3184524"/>
              <a:ext cx="564777" cy="67235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B2</a:t>
              </a:r>
            </a:p>
          </p:txBody>
        </p:sp>
        <p:sp>
          <p:nvSpPr>
            <p:cNvPr id="75" name="Can 74"/>
            <p:cNvSpPr/>
            <p:nvPr/>
          </p:nvSpPr>
          <p:spPr>
            <a:xfrm>
              <a:off x="7266204" y="3220943"/>
              <a:ext cx="564777" cy="67235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Bn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Straight Arrow Connector 75"/>
          <p:cNvCxnSpPr>
            <a:endCxn id="57" idx="3"/>
          </p:cNvCxnSpPr>
          <p:nvPr/>
        </p:nvCxnSpPr>
        <p:spPr>
          <a:xfrm flipV="1">
            <a:off x="3316379" y="3828285"/>
            <a:ext cx="476252" cy="83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4" idx="3"/>
          </p:cNvCxnSpPr>
          <p:nvPr/>
        </p:nvCxnSpPr>
        <p:spPr>
          <a:xfrm flipV="1">
            <a:off x="3308537" y="3856878"/>
            <a:ext cx="3123235" cy="80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69" idx="3"/>
          </p:cNvCxnSpPr>
          <p:nvPr/>
        </p:nvCxnSpPr>
        <p:spPr>
          <a:xfrm flipV="1">
            <a:off x="3268421" y="3901122"/>
            <a:ext cx="5805855" cy="77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0"/>
            <a:endCxn id="57" idx="3"/>
          </p:cNvCxnSpPr>
          <p:nvPr/>
        </p:nvCxnSpPr>
        <p:spPr>
          <a:xfrm flipH="1" flipV="1">
            <a:off x="3792632" y="3828285"/>
            <a:ext cx="2198747" cy="89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7" idx="0"/>
            <a:endCxn id="74" idx="3"/>
          </p:cNvCxnSpPr>
          <p:nvPr/>
        </p:nvCxnSpPr>
        <p:spPr>
          <a:xfrm flipV="1">
            <a:off x="5991379" y="3856877"/>
            <a:ext cx="440393" cy="86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7" idx="0"/>
            <a:endCxn id="69" idx="3"/>
          </p:cNvCxnSpPr>
          <p:nvPr/>
        </p:nvCxnSpPr>
        <p:spPr>
          <a:xfrm flipV="1">
            <a:off x="5991379" y="3901123"/>
            <a:ext cx="3082897" cy="81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4" idx="0"/>
          </p:cNvCxnSpPr>
          <p:nvPr/>
        </p:nvCxnSpPr>
        <p:spPr>
          <a:xfrm flipV="1">
            <a:off x="8632201" y="3945368"/>
            <a:ext cx="442075" cy="81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3" idx="3"/>
          </p:cNvCxnSpPr>
          <p:nvPr/>
        </p:nvCxnSpPr>
        <p:spPr>
          <a:xfrm flipH="1" flipV="1">
            <a:off x="6433454" y="3864703"/>
            <a:ext cx="2217233" cy="88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4" idx="0"/>
            <a:endCxn id="73" idx="3"/>
          </p:cNvCxnSpPr>
          <p:nvPr/>
        </p:nvCxnSpPr>
        <p:spPr>
          <a:xfrm flipH="1" flipV="1">
            <a:off x="3790950" y="3820458"/>
            <a:ext cx="4841251" cy="93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2872625" y="2240836"/>
            <a:ext cx="6222950" cy="937524"/>
            <a:chOff x="1348625" y="2240836"/>
            <a:chExt cx="6222950" cy="937524"/>
          </a:xfrm>
        </p:grpSpPr>
        <p:sp>
          <p:nvSpPr>
            <p:cNvPr id="85" name="TextBox 84"/>
            <p:cNvSpPr txBox="1"/>
            <p:nvPr/>
          </p:nvSpPr>
          <p:spPr>
            <a:xfrm>
              <a:off x="1496542" y="2240836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1348625" y="2825611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1800782" y="2825611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62583" y="2244780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4014666" y="2829555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 flipV="1">
              <a:off x="4466823" y="2829555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828624" y="2248724"/>
              <a:ext cx="608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⨝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6680707" y="2833499"/>
              <a:ext cx="452157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 flipV="1">
              <a:off x="7132864" y="2833499"/>
              <a:ext cx="438711" cy="34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370883" y="1257015"/>
            <a:ext cx="5538511" cy="1061983"/>
            <a:chOff x="1846882" y="1257014"/>
            <a:chExt cx="5538511" cy="1061983"/>
          </a:xfrm>
        </p:grpSpPr>
        <p:sp>
          <p:nvSpPr>
            <p:cNvPr id="95" name="Rectangle 94"/>
            <p:cNvSpPr/>
            <p:nvPr/>
          </p:nvSpPr>
          <p:spPr>
            <a:xfrm>
              <a:off x="3909592" y="1257014"/>
              <a:ext cx="1475509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merge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1846882" y="1721596"/>
              <a:ext cx="2679633" cy="515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4306013" y="1732148"/>
              <a:ext cx="319369" cy="505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 flipV="1">
              <a:off x="4647346" y="1735781"/>
              <a:ext cx="2738047" cy="58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/>
          <p:cNvSpPr/>
          <p:nvPr/>
        </p:nvSpPr>
        <p:spPr>
          <a:xfrm>
            <a:off x="7509196" y="1275291"/>
            <a:ext cx="2710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/>
              <a:t>Generalizes to the case of repartitioning both tables</a:t>
            </a:r>
            <a:endParaRPr lang="en-US" i="1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86A126E4-4331-EA4B-A29B-7A5DA3AD35A9}"/>
              </a:ext>
            </a:extLst>
          </p:cNvPr>
          <p:cNvSpPr txBox="1">
            <a:spLocks/>
          </p:cNvSpPr>
          <p:nvPr/>
        </p:nvSpPr>
        <p:spPr>
          <a:xfrm>
            <a:off x="577414" y="-29419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Repartitioning Example</a:t>
            </a:r>
            <a:endParaRPr lang="en-US" dirty="0"/>
          </a:p>
        </p:txBody>
      </p:sp>
      <p:sp>
        <p:nvSpPr>
          <p:cNvPr id="72" name="Content Placeholder 32">
            <a:extLst>
              <a:ext uri="{FF2B5EF4-FFF2-40B4-BE49-F238E27FC236}">
                <a16:creationId xmlns:a16="http://schemas.microsoft.com/office/drawing/2014/main" id="{DB691977-63DE-3E43-A45C-C5874104B62D}"/>
              </a:ext>
            </a:extLst>
          </p:cNvPr>
          <p:cNvSpPr txBox="1">
            <a:spLocks/>
          </p:cNvSpPr>
          <p:nvPr/>
        </p:nvSpPr>
        <p:spPr>
          <a:xfrm>
            <a:off x="604152" y="743676"/>
            <a:ext cx="9308726" cy="92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Suppose A pre-partitioned on a, but B needs to be repartitioned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747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A980-F37C-2D42-9F5E-9813A8F9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D30E-38D4-9B43-AF0D-79DA01F5A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have data on separate machines and want to run a transaction across them</a:t>
            </a:r>
          </a:p>
          <a:p>
            <a:endParaRPr lang="en-US" dirty="0"/>
          </a:p>
          <a:p>
            <a:r>
              <a:rPr lang="en-US" u="sng" dirty="0"/>
              <a:t>Example 1</a:t>
            </a:r>
            <a:r>
              <a:rPr lang="en-US" dirty="0"/>
              <a:t>: reserve a rental car and an airline flight, and only commit if both are available.</a:t>
            </a:r>
          </a:p>
          <a:p>
            <a:r>
              <a:rPr lang="en-US" u="sng" dirty="0"/>
              <a:t>Example 2</a:t>
            </a:r>
            <a:r>
              <a:rPr lang="en-US" dirty="0"/>
              <a:t>: transfer money from bank 1 to bank 2</a:t>
            </a:r>
          </a:p>
          <a:p>
            <a:r>
              <a:rPr lang="en-US" u="sng" dirty="0"/>
              <a:t>Example 3</a:t>
            </a:r>
            <a:r>
              <a:rPr lang="en-US" dirty="0"/>
              <a:t>: add a friend to a social media graph, where user 1 is on Asia server and user 2 is on US server</a:t>
            </a:r>
          </a:p>
          <a:p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95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E9C7-8520-A445-845C-43A9586F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Distributed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B58D-621A-9A40-AA56-7522BD74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BEGIN</a:t>
            </a:r>
          </a:p>
          <a:p>
            <a:pPr marL="457200" lvl="1" indent="0">
              <a:buNone/>
            </a:pPr>
            <a:r>
              <a:rPr lang="en-US" dirty="0"/>
              <a:t>INSERT 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Machine 1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INSERT B 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Machine 2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INSERT C 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Machine 3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COMMIT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b="1" dirty="0">
                <a:sym typeface="Wingdings" pitchFamily="2" charset="2"/>
              </a:rPr>
              <a:t>Problem</a:t>
            </a:r>
            <a:r>
              <a:rPr lang="en-US" dirty="0">
                <a:sym typeface="Wingdings" pitchFamily="2" charset="2"/>
              </a:rPr>
              <a:t>: Machine 1 &amp; 2 commit, Machine 3 crashes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66DC-85FB-6142-9E4D-392FCBDF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7EDA-67F7-5145-BE35-2036654D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one machine crashes, system should still preserve atomicity</a:t>
            </a:r>
          </a:p>
          <a:p>
            <a:pPr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 Crashing machine should recover &amp; commit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		</a:t>
            </a:r>
            <a:r>
              <a:rPr lang="en-US" i="1" dirty="0">
                <a:sym typeface="Wingdings" pitchFamily="2" charset="2"/>
              </a:rPr>
              <a:t>or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 All machines (including crashing one) should rollback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In single-node system, a transaction is committed the moment the commit record goes to disk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In multi-node system, can’t ensure commit record is all-or-nothing across all nodes!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4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</TotalTime>
  <Words>3791</Words>
  <Application>Microsoft Macintosh PowerPoint</Application>
  <PresentationFormat>Widescreen</PresentationFormat>
  <Paragraphs>626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Avenir Book</vt:lpstr>
      <vt:lpstr>Calibri</vt:lpstr>
      <vt:lpstr>Courier</vt:lpstr>
      <vt:lpstr>Helvetica</vt:lpstr>
      <vt:lpstr>Helvetica Neue</vt:lpstr>
      <vt:lpstr>Wingdings</vt:lpstr>
      <vt:lpstr>Office Theme</vt:lpstr>
      <vt:lpstr>6.830 Lecture 17</vt:lpstr>
      <vt:lpstr>Parallel DB Recap</vt:lpstr>
      <vt:lpstr>Partitioning Strategies</vt:lpstr>
      <vt:lpstr>Parallel Operations in a Partitioned DB</vt:lpstr>
      <vt:lpstr>Join Strategies</vt:lpstr>
      <vt:lpstr>PowerPoint Presentation</vt:lpstr>
      <vt:lpstr>Distributed Transactions</vt:lpstr>
      <vt:lpstr>Problem with Distributed Transactions</vt:lpstr>
      <vt:lpstr>Goal: Atomicity</vt:lpstr>
      <vt:lpstr>Two-Phase Commit</vt:lpstr>
      <vt:lpstr>2PC Architecture</vt:lpstr>
      <vt:lpstr>2PC Architecture</vt:lpstr>
      <vt:lpstr>2PC Architecture</vt:lpstr>
      <vt:lpstr>Two-Phase Coordinator Overview</vt:lpstr>
      <vt:lpstr>Coordinator Code</vt:lpstr>
      <vt:lpstr>What If Coordinator Crashes</vt:lpstr>
      <vt:lpstr>Recovery Code</vt:lpstr>
      <vt:lpstr>What Happens in Worker PREPARE?</vt:lpstr>
      <vt:lpstr>Worker Recovery Process</vt:lpstr>
      <vt:lpstr>Two-phase commit protocol</vt:lpstr>
      <vt:lpstr>Failure Cases</vt:lpstr>
      <vt:lpstr>Failure Cases</vt:lpstr>
      <vt:lpstr>Failure Cases</vt:lpstr>
      <vt:lpstr>Failure Cases</vt:lpstr>
      <vt:lpstr>Failure Cases</vt:lpstr>
      <vt:lpstr>Failure Cases</vt:lpstr>
      <vt:lpstr>Failure Cases</vt:lpstr>
      <vt:lpstr>Failure Cases</vt:lpstr>
      <vt:lpstr>Read-only Workers</vt:lpstr>
      <vt:lpstr>Two Variants</vt:lpstr>
      <vt:lpstr>Presumed Abort</vt:lpstr>
      <vt:lpstr>Presumed Abort – if transaction aborts</vt:lpstr>
      <vt:lpstr>Presumed Abort – if transaction aborts</vt:lpstr>
      <vt:lpstr>Presumed Abort – if transaction aborts</vt:lpstr>
      <vt:lpstr>Presumed commit – if transaction commits</vt:lpstr>
      <vt:lpstr>Presumed commit – if transaction commits</vt:lpstr>
      <vt:lpstr>Presumed commit – if transaction commits</vt:lpstr>
      <vt:lpstr>Presumed commit – if transaction commits</vt:lpstr>
      <vt:lpstr>Presumed commit – if transaction commits</vt:lpstr>
      <vt:lpstr>Presumed commit – if transaction commits</vt:lpstr>
      <vt:lpstr>Summary: Write/Message Complexity</vt:lpstr>
      <vt:lpstr>2PC –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Samuel R Madden</cp:lastModifiedBy>
  <cp:revision>32</cp:revision>
  <cp:lastPrinted>2017-11-13T14:16:11Z</cp:lastPrinted>
  <dcterms:created xsi:type="dcterms:W3CDTF">2015-11-18T17:08:25Z</dcterms:created>
  <dcterms:modified xsi:type="dcterms:W3CDTF">2021-04-26T14:39:27Z</dcterms:modified>
</cp:coreProperties>
</file>